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6"/>
  </p:notesMasterIdLst>
  <p:sldIdLst>
    <p:sldId id="815" r:id="rId2"/>
    <p:sldId id="813" r:id="rId3"/>
    <p:sldId id="816" r:id="rId4"/>
    <p:sldId id="817" r:id="rId5"/>
    <p:sldId id="818" r:id="rId6"/>
    <p:sldId id="819" r:id="rId7"/>
    <p:sldId id="820" r:id="rId8"/>
    <p:sldId id="821" r:id="rId9"/>
    <p:sldId id="822" r:id="rId10"/>
    <p:sldId id="823" r:id="rId11"/>
    <p:sldId id="824" r:id="rId12"/>
    <p:sldId id="827" r:id="rId13"/>
    <p:sldId id="828" r:id="rId14"/>
    <p:sldId id="291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geekette" initials="g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 autoAdjust="0"/>
    <p:restoredTop sz="81201" autoAdjust="0"/>
  </p:normalViewPr>
  <p:slideViewPr>
    <p:cSldViewPr snapToGrid="0" showGuides="1">
      <p:cViewPr varScale="1">
        <p:scale>
          <a:sx n="77" d="100"/>
          <a:sy n="77" d="100"/>
        </p:scale>
        <p:origin x="1290" y="8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7 – IP Addressing</a:t>
            </a:r>
          </a:p>
          <a:p>
            <a:pPr>
              <a:buFontTx/>
              <a:buNone/>
            </a:pPr>
            <a:r>
              <a:rPr lang="en-US" sz="1200" b="0" dirty="0"/>
              <a:t>7.2 – IPv6 Network Addresses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7.2.3 – Types of IPv6 Addresses</a:t>
            </a:r>
          </a:p>
          <a:p>
            <a:r>
              <a:rPr lang="en-US" dirty="0"/>
              <a:t>7.2.3.2 –  IPv6 Prefix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7.2.3 – Types of IPv6 Addresses</a:t>
            </a:r>
          </a:p>
          <a:p>
            <a:r>
              <a:rPr lang="en-US" dirty="0"/>
              <a:t>7.2.3.3 –  IPv6 Unicast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7.2.4 – IPv6 Unicast Addresses</a:t>
            </a:r>
          </a:p>
          <a:p>
            <a:r>
              <a:rPr lang="en-US" dirty="0"/>
              <a:t>7.2.4.2</a:t>
            </a:r>
            <a:r>
              <a:rPr lang="en-US" baseline="0" dirty="0"/>
              <a:t> - </a:t>
            </a:r>
            <a:r>
              <a:rPr lang="en-US" dirty="0"/>
              <a:t> Static Configuration of a Global Unicast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7.2.4 – IPv6 Unicast Addresses</a:t>
            </a:r>
          </a:p>
          <a:p>
            <a:r>
              <a:rPr lang="en-US" dirty="0"/>
              <a:t>7.2.4.2</a:t>
            </a:r>
            <a:r>
              <a:rPr lang="en-US" baseline="0" dirty="0"/>
              <a:t> - </a:t>
            </a:r>
            <a:r>
              <a:rPr lang="en-US" dirty="0"/>
              <a:t> Static Configuration of a Global Unicast Address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7.2.1– IPv4 Issues</a:t>
            </a:r>
          </a:p>
          <a:p>
            <a:r>
              <a:rPr lang="en-US" dirty="0"/>
              <a:t>7.2.1.1 – The Need for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2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7.2.1– IPv4 Issues</a:t>
            </a:r>
          </a:p>
          <a:p>
            <a:r>
              <a:rPr lang="en-US" dirty="0"/>
              <a:t>7.2.1.2 – IPv4 and IPv6 Coexistence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2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7.2.2.1 – IPv6 Address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5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7.2.2.1 – IPv6 Address Representation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7.2.2.2 – Rule 1 – Omit Leading 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4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7.2.2.3 – Rule 2 – Omit All 0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2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7.2.2.3 – Rule 2 – Omit All 0 Segments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6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7.2.3 – Types of IPv6 Addresses</a:t>
            </a:r>
          </a:p>
          <a:p>
            <a:r>
              <a:rPr lang="en-US" dirty="0"/>
              <a:t>7.2.3.1 –  IPv6 Address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IPv6 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33799566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IPv6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Prefix Length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714" y="798944"/>
            <a:ext cx="8920285" cy="360578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The IPv6 prefix length is used to indicate the network portion of an IPv6 address: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The prefix length can range from 0 to 128.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Typical IPv6 prefix length for most LANs is /64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altLang="en-US" sz="1500" dirty="0"/>
          </a:p>
          <a:p>
            <a:pPr lvl="3">
              <a:buFont typeface="Arial" panose="020B0604020202020204" pitchFamily="34" charset="0"/>
              <a:buChar char="•"/>
            </a:pPr>
            <a:endParaRPr lang="en-CA" altLang="en-US" sz="12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6995" y="2077507"/>
            <a:ext cx="6289287" cy="24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06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IPv6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Unicast Addresses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714" y="798943"/>
            <a:ext cx="3578851" cy="367269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b="1" dirty="0"/>
              <a:t>Global Unicast </a:t>
            </a:r>
            <a:r>
              <a:rPr lang="en-US" altLang="en-US" sz="1800" dirty="0"/>
              <a:t>- These are globally unique, Internet routable addresses.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altLang="en-US" sz="1800" b="1" dirty="0"/>
              <a:t>Link-loca</a:t>
            </a:r>
            <a:r>
              <a:rPr lang="en-CA" altLang="en-US" sz="1800" dirty="0"/>
              <a:t>l - </a:t>
            </a:r>
            <a:r>
              <a:rPr lang="en-US" altLang="en-US" sz="1800" dirty="0"/>
              <a:t>used to communicate with other devices on the same local link. Confined to a single link.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b="1" dirty="0"/>
              <a:t>Unique Local </a:t>
            </a:r>
            <a:r>
              <a:rPr lang="en-US" altLang="en-US" sz="1800" dirty="0"/>
              <a:t>- used for local addressing within a site or between a limited number of sites.</a:t>
            </a:r>
            <a:endParaRPr lang="en-CA" altLang="en-US" sz="1800" dirty="0"/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2050" y="798943"/>
            <a:ext cx="4739353" cy="36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43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Unicast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Static Configuration of a Global Unicast Address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0467" y="802241"/>
            <a:ext cx="3701515" cy="391802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Router Configuration: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/>
              <a:t>Similar commands to IPv4, replace IPv4 with IPv6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/>
              <a:t>Command to configure andIPv6 global unicast  on an interface is </a:t>
            </a:r>
            <a:r>
              <a:rPr lang="en-US" altLang="en-US" sz="1600" b="1" dirty="0"/>
              <a:t>ipv6 address </a:t>
            </a:r>
            <a:r>
              <a:rPr lang="en-US" altLang="en-US" sz="1600" i="1" dirty="0"/>
              <a:t>ipv6-address/prefix-length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53" y="798944"/>
            <a:ext cx="5038370" cy="39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4777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Unicast Addresses</a:t>
            </a:r>
            <a:br>
              <a:rPr lang="en-US" altLang="en-US" sz="1600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Static Configuration of a Global Unicast Address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7621" y="1000823"/>
            <a:ext cx="4276855" cy="3918022"/>
          </a:xfrm>
        </p:spPr>
        <p:txBody>
          <a:bodyPr/>
          <a:lstStyle/>
          <a:p>
            <a:r>
              <a:rPr lang="en-US" altLang="en-US" sz="1900" dirty="0"/>
              <a:t>Host Configuration: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Manually configuring the IPv6 address on a host is similar to configuring an IPv4 address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Default gateway address can be configured to match the link-local or global unicast address of the Gigabit Ethernet interface.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Dynamic assignment of IPv6 addresses: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Stateless Address </a:t>
            </a:r>
            <a:r>
              <a:rPr lang="en-US" altLang="en-US" sz="1600" dirty="0" err="1"/>
              <a:t>Autoconfiguration</a:t>
            </a:r>
            <a:r>
              <a:rPr lang="en-US" altLang="en-US" sz="1600" dirty="0"/>
              <a:t> (SLAAC)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Stateful</a:t>
            </a:r>
            <a:r>
              <a:rPr lang="en-US" altLang="en-US" sz="1600" dirty="0"/>
              <a:t> DHCPv6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altLang="en-US" sz="150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639" y="1009401"/>
            <a:ext cx="3726611" cy="31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340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IPv4 Issues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The Need for IPv6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1933" y="798944"/>
            <a:ext cx="3914077" cy="4010052"/>
          </a:xfrm>
        </p:spPr>
        <p:txBody>
          <a:bodyPr/>
          <a:lstStyle/>
          <a:p>
            <a:r>
              <a:rPr lang="en-US" altLang="en-US" sz="1800" dirty="0"/>
              <a:t>IPv6 versus IPv4:</a:t>
            </a:r>
          </a:p>
          <a:p>
            <a:pPr lvl="1"/>
            <a:r>
              <a:rPr lang="en-US" altLang="en-US" dirty="0"/>
              <a:t>Has a larger 128-bit address space</a:t>
            </a:r>
          </a:p>
          <a:p>
            <a:pPr lvl="1"/>
            <a:r>
              <a:rPr lang="en-US" altLang="en-US" dirty="0"/>
              <a:t>340 undecillion addresses</a:t>
            </a:r>
          </a:p>
          <a:p>
            <a:pPr lvl="1"/>
            <a:r>
              <a:rPr lang="en-US" altLang="en-US" dirty="0"/>
              <a:t>Solves limitations with IPv4</a:t>
            </a:r>
          </a:p>
          <a:p>
            <a:pPr lvl="1"/>
            <a:r>
              <a:rPr lang="en-US" altLang="en-US" dirty="0"/>
              <a:t>Adds enhancement like address auto-configuration.</a:t>
            </a:r>
          </a:p>
          <a:p>
            <a:r>
              <a:rPr lang="en-CA" altLang="en-US" sz="1800" dirty="0"/>
              <a:t>Why IPv6 is needed:</a:t>
            </a:r>
          </a:p>
          <a:p>
            <a:pPr lvl="1"/>
            <a:r>
              <a:rPr lang="en-CA" altLang="en-US" sz="1550" dirty="0"/>
              <a:t>Rapidly increasing Internet population</a:t>
            </a:r>
          </a:p>
          <a:p>
            <a:pPr lvl="1"/>
            <a:r>
              <a:rPr lang="en-CA" altLang="en-US" sz="1550" dirty="0"/>
              <a:t>Depletion of IPv4</a:t>
            </a:r>
          </a:p>
          <a:p>
            <a:pPr lvl="1"/>
            <a:r>
              <a:rPr lang="en-CA" altLang="en-US" sz="1550" dirty="0"/>
              <a:t>Issues with NAT</a:t>
            </a:r>
          </a:p>
          <a:p>
            <a:pPr lvl="1"/>
            <a:r>
              <a:rPr lang="en-CA" altLang="en-US" sz="1550" dirty="0"/>
              <a:t>Internet of Things</a:t>
            </a:r>
          </a:p>
          <a:p>
            <a:pPr lvl="1"/>
            <a:endParaRPr lang="en-CA" altLang="en-US" sz="1550" dirty="0"/>
          </a:p>
        </p:txBody>
      </p:sp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45" y="1059364"/>
            <a:ext cx="4728788" cy="25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778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IPv4 Issues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IPv4 and IPv6 Coexistence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56" y="798944"/>
            <a:ext cx="4834727" cy="4010052"/>
          </a:xfrm>
        </p:spPr>
        <p:txBody>
          <a:bodyPr/>
          <a:lstStyle/>
          <a:p>
            <a:r>
              <a:rPr lang="en-US" altLang="en-US" sz="1800" dirty="0"/>
              <a:t>Migration from IPv4 to IPv6 Techniques  </a:t>
            </a:r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226" y="1470751"/>
            <a:ext cx="2443267" cy="16999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70227" y="3387081"/>
            <a:ext cx="2819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Translation</a:t>
            </a:r>
            <a:r>
              <a:rPr lang="en-US" sz="1600" dirty="0"/>
              <a:t> - Network Address Translation 64 (NAT64) allows IPv6-enabled devices to communicate with IPv4 devices.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7832" y="3413137"/>
            <a:ext cx="2608576" cy="86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Tunneling</a:t>
            </a:r>
            <a:r>
              <a:rPr lang="en-US" sz="1600" dirty="0">
                <a:latin typeface="+mn-lt"/>
              </a:rPr>
              <a:t> - The IPv6 packet is encapsulated inside an IPv4 packet.</a:t>
            </a:r>
          </a:p>
        </p:txBody>
      </p:sp>
      <p:pic>
        <p:nvPicPr>
          <p:cNvPr id="7" name="Picture 6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9707" y="1485245"/>
            <a:ext cx="2732876" cy="15678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9225" y="3377513"/>
            <a:ext cx="2458971" cy="109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Dual stack </a:t>
            </a:r>
            <a:r>
              <a:rPr lang="en-US" sz="1600" dirty="0">
                <a:latin typeface="+mn-lt"/>
              </a:rPr>
              <a:t>-  Devices run both IPv4 and IPv6 protocol stacks simultaneously.</a:t>
            </a:r>
          </a:p>
        </p:txBody>
      </p:sp>
      <p:pic>
        <p:nvPicPr>
          <p:cNvPr id="10" name="Picture 9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5026" y="1840675"/>
            <a:ext cx="2825688" cy="9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388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Address Representation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798944"/>
            <a:ext cx="3914077" cy="4010052"/>
          </a:xfrm>
        </p:spPr>
        <p:txBody>
          <a:bodyPr/>
          <a:lstStyle/>
          <a:p>
            <a:r>
              <a:rPr lang="en-US" altLang="en-US" sz="1800" dirty="0"/>
              <a:t>IPv6 Addresses:</a:t>
            </a:r>
          </a:p>
          <a:p>
            <a:pPr lvl="1"/>
            <a:r>
              <a:rPr lang="en-US" altLang="en-US" sz="1600" dirty="0"/>
              <a:t>128 bits in length</a:t>
            </a:r>
          </a:p>
          <a:p>
            <a:pPr lvl="1"/>
            <a:r>
              <a:rPr lang="en-US" altLang="en-US" sz="1600" dirty="0"/>
              <a:t>Every 4 bits is represented by a single hexadecimal digit</a:t>
            </a:r>
          </a:p>
          <a:p>
            <a:pPr lvl="1"/>
            <a:r>
              <a:rPr lang="en-US" altLang="en-US" sz="1600" dirty="0" err="1"/>
              <a:t>Hextet</a:t>
            </a:r>
            <a:r>
              <a:rPr lang="en-US" altLang="en-US" sz="1600" dirty="0"/>
              <a:t> - unofficial term referring to a segment of 16 bits or four hexadecimal values.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5883" y="818426"/>
            <a:ext cx="4371278" cy="28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05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Address Representation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32756"/>
            <a:ext cx="5909456" cy="3304707"/>
          </a:xfrm>
        </p:spPr>
        <p:txBody>
          <a:bodyPr/>
          <a:lstStyle/>
          <a:p>
            <a:r>
              <a:rPr lang="en-US" altLang="en-US" sz="1800" dirty="0"/>
              <a:t>Preferred format for IPv6 representation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5577" y="1449655"/>
            <a:ext cx="6049755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08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1 – Omit Leading 0s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r>
              <a:rPr lang="en-US" altLang="en-US" sz="1800" dirty="0"/>
              <a:t>In order to reduce or compress IPv6 </a:t>
            </a:r>
          </a:p>
          <a:p>
            <a:pPr lvl="1"/>
            <a:r>
              <a:rPr lang="en-US" altLang="en-US" sz="1700" dirty="0"/>
              <a:t>First rule is to omit leading zeros in any </a:t>
            </a:r>
            <a:r>
              <a:rPr lang="en-US" altLang="en-US" sz="1700" dirty="0" err="1"/>
              <a:t>hextet</a:t>
            </a:r>
            <a:r>
              <a:rPr lang="en-US" altLang="en-US" sz="1700" dirty="0"/>
              <a:t>.</a:t>
            </a:r>
          </a:p>
          <a:p>
            <a:endParaRPr lang="en-US" altLang="en-US" sz="1800" dirty="0"/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5844" y="1789771"/>
            <a:ext cx="5307980" cy="880948"/>
          </a:xfrm>
          <a:prstGeom prst="rect">
            <a:avLst/>
          </a:prstGeom>
        </p:spPr>
      </p:pic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8146" y="2771078"/>
            <a:ext cx="5252225" cy="814039"/>
          </a:xfrm>
          <a:prstGeom prst="rect">
            <a:avLst/>
          </a:prstGeom>
        </p:spPr>
      </p:pic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8146" y="3773059"/>
            <a:ext cx="5229922" cy="8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553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2 – Omit All 0 Segments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Rule 2 – Omit All 0 Segments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A double colon (::) can replace any single, contiguous string of one or more 16-bit segments (</a:t>
            </a:r>
            <a:r>
              <a:rPr lang="en-US" altLang="en-US" sz="1600" dirty="0" err="1"/>
              <a:t>hextets</a:t>
            </a:r>
            <a:r>
              <a:rPr lang="en-US" altLang="en-US" sz="1600" dirty="0"/>
              <a:t>) consisting of all 0s. 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7" name="Picture 6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521" y="1987217"/>
            <a:ext cx="5274527" cy="23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09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2 – Omit All 0 Segments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Rule 2 – Omit All 0 Segments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A double colon (::) can replace any single, contiguous string of one or more 16-bit segments (</a:t>
            </a:r>
            <a:r>
              <a:rPr lang="en-US" altLang="en-US" sz="1600" dirty="0" err="1"/>
              <a:t>hextets</a:t>
            </a:r>
            <a:r>
              <a:rPr lang="en-US" altLang="en-US" sz="1600" dirty="0"/>
              <a:t>) consisting of all 0s. 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6429" y="1906860"/>
            <a:ext cx="6243314" cy="1293540"/>
          </a:xfrm>
          <a:prstGeom prst="rect">
            <a:avLst/>
          </a:prstGeom>
        </p:spPr>
      </p:pic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731" y="3338161"/>
            <a:ext cx="6144322" cy="1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85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IPv6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Address Types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715" y="798944"/>
            <a:ext cx="4047202" cy="360578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Three types of IPv6 addresses: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/>
              <a:t>Unicast</a:t>
            </a:r>
            <a:r>
              <a:rPr lang="en-US" altLang="en-US" sz="1600" dirty="0"/>
              <a:t>- Single source IPv6 address.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/>
              <a:t>Multicast </a:t>
            </a:r>
            <a:r>
              <a:rPr lang="en-US" altLang="en-US" sz="1600" dirty="0"/>
              <a:t>- An IPv6 multicast address is used to send a single IPv6 packet to multiple destinations.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 err="1"/>
              <a:t>Anycast</a:t>
            </a:r>
            <a:r>
              <a:rPr lang="en-US" altLang="en-US" sz="1600" dirty="0"/>
              <a:t> - An IPv6 </a:t>
            </a:r>
            <a:r>
              <a:rPr lang="en-US" altLang="en-US" sz="1600" dirty="0" err="1"/>
              <a:t>anycast</a:t>
            </a:r>
            <a:r>
              <a:rPr lang="en-US" altLang="en-US" sz="1600" dirty="0"/>
              <a:t> address is any IPv6 unicast address that can be assigned to multiple devices.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4631" y="798944"/>
            <a:ext cx="4357020" cy="3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910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7143</TotalTime>
  <Words>765</Words>
  <Application>Microsoft Office PowerPoint</Application>
  <PresentationFormat>On-screen Show (16:9)</PresentationFormat>
  <Paragraphs>108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CiscoSans ExtraLight</vt:lpstr>
      <vt:lpstr>Wingdings</vt:lpstr>
      <vt:lpstr>Default Theme</vt:lpstr>
      <vt:lpstr>IPv6 Network Addresses</vt:lpstr>
      <vt:lpstr>IPv4 Issues The Need for IPv6</vt:lpstr>
      <vt:lpstr>IPv4 Issues IPv4 and IPv6 Coexistence</vt:lpstr>
      <vt:lpstr>IPv6 Addressing IPv6 Address Representation</vt:lpstr>
      <vt:lpstr>IPv6 Addressing IPv6 Address Representation (Cont.)</vt:lpstr>
      <vt:lpstr>IPv6 Addressing Rule 1 – Omit Leading 0s</vt:lpstr>
      <vt:lpstr>IPv6 Addressing Rule 2 – Omit All 0 Segments</vt:lpstr>
      <vt:lpstr>IPv6 Addressing Rule 2 – Omit All 0 Segments (Cont.)</vt:lpstr>
      <vt:lpstr>Types of IPv6 Addresses IPv6 Address Types</vt:lpstr>
      <vt:lpstr>Types of IPv6 Addresses IPv6 Prefix Length</vt:lpstr>
      <vt:lpstr>Types of IPv6 Addresses IPv6 Unicast Addresses</vt:lpstr>
      <vt:lpstr>IPv6 Unicast Addresses Static Configuration of a Global Unicast Address</vt:lpstr>
      <vt:lpstr>IPv6 Unicast Addresses Static Configuration of a Global Unicast Address (Cont.)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 </cp:lastModifiedBy>
  <cp:revision>441</cp:revision>
  <dcterms:created xsi:type="dcterms:W3CDTF">2016-08-22T22:27:36Z</dcterms:created>
  <dcterms:modified xsi:type="dcterms:W3CDTF">2020-04-11T04:59:14Z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