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93" r:id="rId3"/>
    <p:sldId id="287" r:id="rId4"/>
    <p:sldId id="307" r:id="rId5"/>
    <p:sldId id="256" r:id="rId6"/>
    <p:sldId id="314" r:id="rId7"/>
    <p:sldId id="315" r:id="rId8"/>
    <p:sldId id="286" r:id="rId9"/>
    <p:sldId id="313" r:id="rId10"/>
    <p:sldId id="316" r:id="rId11"/>
    <p:sldId id="306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4C753-16B8-4780-8C33-147E05DDA0A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C67AF-D910-4B45-B805-B8D2F26D874A}">
      <dgm:prSet phldrT="[Text]"/>
      <dgm:spPr/>
      <dgm:t>
        <a:bodyPr/>
        <a:lstStyle/>
        <a:p>
          <a:r>
            <a:rPr lang="en-US" dirty="0"/>
            <a:t>User Review comments dump</a:t>
          </a:r>
        </a:p>
      </dgm:t>
    </dgm:pt>
    <dgm:pt modelId="{C78BDE45-6108-4743-A8B3-FDE6A2638199}" type="parTrans" cxnId="{88FDE5F3-1A57-417C-B17F-68CC879701FC}">
      <dgm:prSet/>
      <dgm:spPr/>
      <dgm:t>
        <a:bodyPr/>
        <a:lstStyle/>
        <a:p>
          <a:endParaRPr lang="en-US"/>
        </a:p>
      </dgm:t>
    </dgm:pt>
    <dgm:pt modelId="{C201D79C-E398-497B-B364-AAFD16C1D48A}" type="sibTrans" cxnId="{88FDE5F3-1A57-417C-B17F-68CC879701FC}">
      <dgm:prSet/>
      <dgm:spPr/>
      <dgm:t>
        <a:bodyPr/>
        <a:lstStyle/>
        <a:p>
          <a:endParaRPr lang="en-US"/>
        </a:p>
      </dgm:t>
    </dgm:pt>
    <dgm:pt modelId="{0947FA92-3321-48C3-B8B0-5C94BCB680D5}">
      <dgm:prSet phldrT="[Text]" custT="1"/>
      <dgm:spPr/>
      <dgm:t>
        <a:bodyPr/>
        <a:lstStyle/>
        <a:p>
          <a:pPr algn="l"/>
          <a:r>
            <a:rPr lang="en-US" sz="1800" dirty="0"/>
            <a:t>Sentence dump file</a:t>
          </a:r>
        </a:p>
        <a:p>
          <a:pPr algn="l"/>
          <a:r>
            <a:rPr lang="en-US" sz="1000" b="1" dirty="0">
              <a:solidFill>
                <a:srgbClr val="FFFF00"/>
              </a:solidFill>
            </a:rPr>
            <a:t>- Tokenized words</a:t>
          </a:r>
        </a:p>
        <a:p>
          <a:pPr algn="l"/>
          <a:r>
            <a:rPr lang="en-US" sz="1000" b="1" dirty="0">
              <a:solidFill>
                <a:srgbClr val="FFFF00"/>
              </a:solidFill>
            </a:rPr>
            <a:t>- Part of Speech tags</a:t>
          </a:r>
        </a:p>
        <a:p>
          <a:pPr algn="l"/>
          <a:r>
            <a:rPr lang="en-US" sz="1000" b="1" dirty="0">
              <a:solidFill>
                <a:srgbClr val="FFFF00"/>
              </a:solidFill>
            </a:rPr>
            <a:t>- Word dependencies with POS tags</a:t>
          </a:r>
        </a:p>
      </dgm:t>
    </dgm:pt>
    <dgm:pt modelId="{98B5275D-0035-461C-AD51-60BA3D39FA1E}" type="parTrans" cxnId="{76B12EA5-C475-4115-91A5-AF4F0AF24118}">
      <dgm:prSet/>
      <dgm:spPr/>
      <dgm:t>
        <a:bodyPr/>
        <a:lstStyle/>
        <a:p>
          <a:endParaRPr lang="en-US"/>
        </a:p>
      </dgm:t>
    </dgm:pt>
    <dgm:pt modelId="{1CAD2D49-E883-46DB-82AD-E56381A01BDA}" type="sibTrans" cxnId="{76B12EA5-C475-4115-91A5-AF4F0AF24118}">
      <dgm:prSet/>
      <dgm:spPr/>
      <dgm:t>
        <a:bodyPr/>
        <a:lstStyle/>
        <a:p>
          <a:endParaRPr lang="en-US"/>
        </a:p>
      </dgm:t>
    </dgm:pt>
    <dgm:pt modelId="{6FB928C1-C3CD-414A-926B-FBAC0422502E}">
      <dgm:prSet phldrT="[Text]" custT="1"/>
      <dgm:spPr/>
      <dgm:t>
        <a:bodyPr/>
        <a:lstStyle/>
        <a:p>
          <a:pPr algn="ctr"/>
          <a:r>
            <a: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Aspect term identification</a:t>
          </a:r>
        </a:p>
        <a:p>
          <a:pPr algn="l"/>
          <a:r>
            <a:rPr lang="en-US" sz="1000" b="1" kern="1200" dirty="0">
              <a:solidFill>
                <a:srgbClr val="FFFF00"/>
              </a:solidFill>
              <a:latin typeface="Calibri" panose="020F0502020204030204"/>
              <a:ea typeface="+mn-ea"/>
              <a:cs typeface="+mn-cs"/>
            </a:rPr>
            <a:t>- List of aspect terms for each sentence</a:t>
          </a:r>
        </a:p>
      </dgm:t>
    </dgm:pt>
    <dgm:pt modelId="{46C64C00-3B7F-4BC7-ACA2-B64A4E7D9799}" type="parTrans" cxnId="{ED9F3719-6665-42D4-ABF7-502360FEBA75}">
      <dgm:prSet/>
      <dgm:spPr/>
      <dgm:t>
        <a:bodyPr/>
        <a:lstStyle/>
        <a:p>
          <a:endParaRPr lang="en-US"/>
        </a:p>
      </dgm:t>
    </dgm:pt>
    <dgm:pt modelId="{B3B1B448-C9E6-40BE-81D4-5ABA3AB7C773}" type="sibTrans" cxnId="{ED9F3719-6665-42D4-ABF7-502360FEBA75}">
      <dgm:prSet/>
      <dgm:spPr/>
      <dgm:t>
        <a:bodyPr/>
        <a:lstStyle/>
        <a:p>
          <a:endParaRPr lang="en-US"/>
        </a:p>
      </dgm:t>
    </dgm:pt>
    <dgm:pt modelId="{64C2203B-08D3-44AC-8D13-BBCA1871922B}">
      <dgm:prSet phldrT="[Text]"/>
      <dgm:spPr/>
      <dgm:t>
        <a:bodyPr/>
        <a:lstStyle/>
        <a:p>
          <a:r>
            <a:rPr lang="en-US" dirty="0"/>
            <a:t>Sentiment polarity for each aspect word</a:t>
          </a:r>
        </a:p>
      </dgm:t>
    </dgm:pt>
    <dgm:pt modelId="{BBA276A6-C8DC-4E98-AEB1-98539AC0D7BD}" type="parTrans" cxnId="{62D08833-7E2E-4CFC-9885-A3858B0D34DB}">
      <dgm:prSet/>
      <dgm:spPr/>
      <dgm:t>
        <a:bodyPr/>
        <a:lstStyle/>
        <a:p>
          <a:endParaRPr lang="en-US"/>
        </a:p>
      </dgm:t>
    </dgm:pt>
    <dgm:pt modelId="{1477CEB0-1D9F-472C-9543-E28B99FE0FB9}" type="sibTrans" cxnId="{62D08833-7E2E-4CFC-9885-A3858B0D34DB}">
      <dgm:prSet/>
      <dgm:spPr/>
      <dgm:t>
        <a:bodyPr/>
        <a:lstStyle/>
        <a:p>
          <a:endParaRPr lang="en-US"/>
        </a:p>
      </dgm:t>
    </dgm:pt>
    <dgm:pt modelId="{E0300CFE-962C-42E6-A099-04292A24C372}">
      <dgm:prSet phldrT="[Text]"/>
      <dgm:spPr/>
      <dgm:t>
        <a:bodyPr/>
        <a:lstStyle/>
        <a:p>
          <a:r>
            <a:rPr lang="en-US" dirty="0"/>
            <a:t>Aspect term to attribute mapping</a:t>
          </a:r>
        </a:p>
      </dgm:t>
    </dgm:pt>
    <dgm:pt modelId="{B2F183DA-47DF-4897-BE03-E535C19A21ED}" type="parTrans" cxnId="{B4B6B3C9-6D08-4DA8-9223-911D784B42FD}">
      <dgm:prSet/>
      <dgm:spPr/>
      <dgm:t>
        <a:bodyPr/>
        <a:lstStyle/>
        <a:p>
          <a:endParaRPr lang="en-US"/>
        </a:p>
      </dgm:t>
    </dgm:pt>
    <dgm:pt modelId="{AB281026-4FD4-4098-A1D8-CE822524FED1}" type="sibTrans" cxnId="{B4B6B3C9-6D08-4DA8-9223-911D784B42FD}">
      <dgm:prSet/>
      <dgm:spPr/>
      <dgm:t>
        <a:bodyPr/>
        <a:lstStyle/>
        <a:p>
          <a:endParaRPr lang="en-US"/>
        </a:p>
      </dgm:t>
    </dgm:pt>
    <dgm:pt modelId="{E722F3F6-8E02-49AF-AF4F-D868717E72AB}" type="pres">
      <dgm:prSet presAssocID="{3E74C753-16B8-4780-8C33-147E05DDA0A0}" presName="rootnode" presStyleCnt="0">
        <dgm:presLayoutVars>
          <dgm:chMax/>
          <dgm:chPref/>
          <dgm:dir/>
          <dgm:animLvl val="lvl"/>
        </dgm:presLayoutVars>
      </dgm:prSet>
      <dgm:spPr/>
    </dgm:pt>
    <dgm:pt modelId="{98319755-3606-4EFE-8865-320E59BCDC3D}" type="pres">
      <dgm:prSet presAssocID="{8E2C67AF-D910-4B45-B805-B8D2F26D874A}" presName="composite" presStyleCnt="0"/>
      <dgm:spPr/>
    </dgm:pt>
    <dgm:pt modelId="{8F122EAD-A144-4B67-80BE-5B2FBB910A0E}" type="pres">
      <dgm:prSet presAssocID="{8E2C67AF-D910-4B45-B805-B8D2F26D874A}" presName="bentUpArrow1" presStyleLbl="alignImgPlace1" presStyleIdx="0" presStyleCnt="4"/>
      <dgm:spPr/>
    </dgm:pt>
    <dgm:pt modelId="{7C906C56-D925-4651-BDD7-A12366CABC0B}" type="pres">
      <dgm:prSet presAssocID="{8E2C67AF-D910-4B45-B805-B8D2F26D874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9A71C34-B777-48C1-B23B-72D6D92F0365}" type="pres">
      <dgm:prSet presAssocID="{8E2C67AF-D910-4B45-B805-B8D2F26D874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4DA8BA0-EA3A-48B7-AF86-BD65F49CE81A}" type="pres">
      <dgm:prSet presAssocID="{C201D79C-E398-497B-B364-AAFD16C1D48A}" presName="sibTrans" presStyleCnt="0"/>
      <dgm:spPr/>
    </dgm:pt>
    <dgm:pt modelId="{470E47F9-B9BC-42AC-B450-86E9F9239192}" type="pres">
      <dgm:prSet presAssocID="{0947FA92-3321-48C3-B8B0-5C94BCB680D5}" presName="composite" presStyleCnt="0"/>
      <dgm:spPr/>
    </dgm:pt>
    <dgm:pt modelId="{9EE0AC17-CD1B-4662-AF09-1964C10A8385}" type="pres">
      <dgm:prSet presAssocID="{0947FA92-3321-48C3-B8B0-5C94BCB680D5}" presName="bentUpArrow1" presStyleLbl="alignImgPlace1" presStyleIdx="1" presStyleCnt="4" custLinFactNeighborX="-52816" custLinFactNeighborY="-2183"/>
      <dgm:spPr/>
    </dgm:pt>
    <dgm:pt modelId="{AFA81CCD-104C-4AF7-9B0A-CD60A026D199}" type="pres">
      <dgm:prSet presAssocID="{0947FA92-3321-48C3-B8B0-5C94BCB680D5}" presName="ParentText" presStyleLbl="node1" presStyleIdx="1" presStyleCnt="5" custScaleX="167476">
        <dgm:presLayoutVars>
          <dgm:chMax val="1"/>
          <dgm:chPref val="1"/>
          <dgm:bulletEnabled val="1"/>
        </dgm:presLayoutVars>
      </dgm:prSet>
      <dgm:spPr/>
    </dgm:pt>
    <dgm:pt modelId="{2BD59C47-2FDC-410B-9253-2990BF38B175}" type="pres">
      <dgm:prSet presAssocID="{0947FA92-3321-48C3-B8B0-5C94BCB680D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8A86068-EC20-46FA-A37F-D5F59AEFBCA0}" type="pres">
      <dgm:prSet presAssocID="{1CAD2D49-E883-46DB-82AD-E56381A01BDA}" presName="sibTrans" presStyleCnt="0"/>
      <dgm:spPr/>
    </dgm:pt>
    <dgm:pt modelId="{4D2751F3-82B6-415E-965D-A1287650ADCE}" type="pres">
      <dgm:prSet presAssocID="{6FB928C1-C3CD-414A-926B-FBAC0422502E}" presName="composite" presStyleCnt="0"/>
      <dgm:spPr/>
    </dgm:pt>
    <dgm:pt modelId="{CE65F95F-A84D-4991-A6C6-2C2D14A183DA}" type="pres">
      <dgm:prSet presAssocID="{6FB928C1-C3CD-414A-926B-FBAC0422502E}" presName="bentUpArrow1" presStyleLbl="alignImgPlace1" presStyleIdx="2" presStyleCnt="4" custLinFactNeighborX="-30037" custLinFactNeighborY="-2530"/>
      <dgm:spPr/>
    </dgm:pt>
    <dgm:pt modelId="{44A517C1-90F0-4AB3-A3F6-9CE272EFAF74}" type="pres">
      <dgm:prSet presAssocID="{6FB928C1-C3CD-414A-926B-FBAC0422502E}" presName="ParentText" presStyleLbl="node1" presStyleIdx="2" presStyleCnt="5" custScaleX="140869">
        <dgm:presLayoutVars>
          <dgm:chMax val="1"/>
          <dgm:chPref val="1"/>
          <dgm:bulletEnabled val="1"/>
        </dgm:presLayoutVars>
      </dgm:prSet>
      <dgm:spPr/>
    </dgm:pt>
    <dgm:pt modelId="{02BD9DEE-1CE6-4642-9E7C-952EDBE896DD}" type="pres">
      <dgm:prSet presAssocID="{6FB928C1-C3CD-414A-926B-FBAC0422502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4C85600-4DFD-4A8B-ABB6-F5E0FE4BAA71}" type="pres">
      <dgm:prSet presAssocID="{B3B1B448-C9E6-40BE-81D4-5ABA3AB7C773}" presName="sibTrans" presStyleCnt="0"/>
      <dgm:spPr/>
    </dgm:pt>
    <dgm:pt modelId="{FFF504FA-A99B-4193-9DFB-6C91E8E7AEEA}" type="pres">
      <dgm:prSet presAssocID="{64C2203B-08D3-44AC-8D13-BBCA1871922B}" presName="composite" presStyleCnt="0"/>
      <dgm:spPr/>
    </dgm:pt>
    <dgm:pt modelId="{71C22D4C-ABB6-4448-89F5-AEC057520AF0}" type="pres">
      <dgm:prSet presAssocID="{64C2203B-08D3-44AC-8D13-BBCA1871922B}" presName="bentUpArrow1" presStyleLbl="alignImgPlace1" presStyleIdx="3" presStyleCnt="4"/>
      <dgm:spPr/>
    </dgm:pt>
    <dgm:pt modelId="{6905AA5F-C5B6-4A4B-B8E8-57BD390A30E5}" type="pres">
      <dgm:prSet presAssocID="{64C2203B-08D3-44AC-8D13-BBCA1871922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E2E647E-346F-43C9-85E9-90744E856816}" type="pres">
      <dgm:prSet presAssocID="{64C2203B-08D3-44AC-8D13-BBCA1871922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1DB496F-C17D-4500-8FBA-EA85D201B6F1}" type="pres">
      <dgm:prSet presAssocID="{1477CEB0-1D9F-472C-9543-E28B99FE0FB9}" presName="sibTrans" presStyleCnt="0"/>
      <dgm:spPr/>
    </dgm:pt>
    <dgm:pt modelId="{4AC98F9E-74EB-4033-9DAD-BE29786CFD4F}" type="pres">
      <dgm:prSet presAssocID="{E0300CFE-962C-42E6-A099-04292A24C372}" presName="composite" presStyleCnt="0"/>
      <dgm:spPr/>
    </dgm:pt>
    <dgm:pt modelId="{E4F17757-99D7-4FF0-9CC8-918604961628}" type="pres">
      <dgm:prSet presAssocID="{E0300CFE-962C-42E6-A099-04292A24C37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D9F3719-6665-42D4-ABF7-502360FEBA75}" srcId="{3E74C753-16B8-4780-8C33-147E05DDA0A0}" destId="{6FB928C1-C3CD-414A-926B-FBAC0422502E}" srcOrd="2" destOrd="0" parTransId="{46C64C00-3B7F-4BC7-ACA2-B64A4E7D9799}" sibTransId="{B3B1B448-C9E6-40BE-81D4-5ABA3AB7C773}"/>
    <dgm:cxn modelId="{62D08833-7E2E-4CFC-9885-A3858B0D34DB}" srcId="{3E74C753-16B8-4780-8C33-147E05DDA0A0}" destId="{64C2203B-08D3-44AC-8D13-BBCA1871922B}" srcOrd="3" destOrd="0" parTransId="{BBA276A6-C8DC-4E98-AEB1-98539AC0D7BD}" sibTransId="{1477CEB0-1D9F-472C-9543-E28B99FE0FB9}"/>
    <dgm:cxn modelId="{49EDE93E-CB36-499F-9927-474A4248C974}" type="presOf" srcId="{8E2C67AF-D910-4B45-B805-B8D2F26D874A}" destId="{7C906C56-D925-4651-BDD7-A12366CABC0B}" srcOrd="0" destOrd="0" presId="urn:microsoft.com/office/officeart/2005/8/layout/StepDownProcess"/>
    <dgm:cxn modelId="{DFEF714A-B2E9-4054-A416-70ECA91BCD15}" type="presOf" srcId="{6FB928C1-C3CD-414A-926B-FBAC0422502E}" destId="{44A517C1-90F0-4AB3-A3F6-9CE272EFAF74}" srcOrd="0" destOrd="0" presId="urn:microsoft.com/office/officeart/2005/8/layout/StepDownProcess"/>
    <dgm:cxn modelId="{2F97864A-E6A0-4F1C-A64B-4193E6A3E4C0}" type="presOf" srcId="{3E74C753-16B8-4780-8C33-147E05DDA0A0}" destId="{E722F3F6-8E02-49AF-AF4F-D868717E72AB}" srcOrd="0" destOrd="0" presId="urn:microsoft.com/office/officeart/2005/8/layout/StepDownProcess"/>
    <dgm:cxn modelId="{160D2F55-0A9D-4D37-97B6-85862CE77540}" type="presOf" srcId="{64C2203B-08D3-44AC-8D13-BBCA1871922B}" destId="{6905AA5F-C5B6-4A4B-B8E8-57BD390A30E5}" srcOrd="0" destOrd="0" presId="urn:microsoft.com/office/officeart/2005/8/layout/StepDownProcess"/>
    <dgm:cxn modelId="{76B12EA5-C475-4115-91A5-AF4F0AF24118}" srcId="{3E74C753-16B8-4780-8C33-147E05DDA0A0}" destId="{0947FA92-3321-48C3-B8B0-5C94BCB680D5}" srcOrd="1" destOrd="0" parTransId="{98B5275D-0035-461C-AD51-60BA3D39FA1E}" sibTransId="{1CAD2D49-E883-46DB-82AD-E56381A01BDA}"/>
    <dgm:cxn modelId="{B4B6B3C9-6D08-4DA8-9223-911D784B42FD}" srcId="{3E74C753-16B8-4780-8C33-147E05DDA0A0}" destId="{E0300CFE-962C-42E6-A099-04292A24C372}" srcOrd="4" destOrd="0" parTransId="{B2F183DA-47DF-4897-BE03-E535C19A21ED}" sibTransId="{AB281026-4FD4-4098-A1D8-CE822524FED1}"/>
    <dgm:cxn modelId="{76495ACB-E07D-4E6C-82BD-D5F6DEC829A8}" type="presOf" srcId="{0947FA92-3321-48C3-B8B0-5C94BCB680D5}" destId="{AFA81CCD-104C-4AF7-9B0A-CD60A026D199}" srcOrd="0" destOrd="0" presId="urn:microsoft.com/office/officeart/2005/8/layout/StepDownProcess"/>
    <dgm:cxn modelId="{A9E684D5-C1D5-4732-B2DD-EE9B13679D29}" type="presOf" srcId="{E0300CFE-962C-42E6-A099-04292A24C372}" destId="{E4F17757-99D7-4FF0-9CC8-918604961628}" srcOrd="0" destOrd="0" presId="urn:microsoft.com/office/officeart/2005/8/layout/StepDownProcess"/>
    <dgm:cxn modelId="{88FDE5F3-1A57-417C-B17F-68CC879701FC}" srcId="{3E74C753-16B8-4780-8C33-147E05DDA0A0}" destId="{8E2C67AF-D910-4B45-B805-B8D2F26D874A}" srcOrd="0" destOrd="0" parTransId="{C78BDE45-6108-4743-A8B3-FDE6A2638199}" sibTransId="{C201D79C-E398-497B-B364-AAFD16C1D48A}"/>
    <dgm:cxn modelId="{BD2F2428-E2E5-47FE-9318-00396430FD80}" type="presParOf" srcId="{E722F3F6-8E02-49AF-AF4F-D868717E72AB}" destId="{98319755-3606-4EFE-8865-320E59BCDC3D}" srcOrd="0" destOrd="0" presId="urn:microsoft.com/office/officeart/2005/8/layout/StepDownProcess"/>
    <dgm:cxn modelId="{EA89926B-5C91-438B-9C09-6D1E6D01976C}" type="presParOf" srcId="{98319755-3606-4EFE-8865-320E59BCDC3D}" destId="{8F122EAD-A144-4B67-80BE-5B2FBB910A0E}" srcOrd="0" destOrd="0" presId="urn:microsoft.com/office/officeart/2005/8/layout/StepDownProcess"/>
    <dgm:cxn modelId="{8A480194-C759-4638-96E6-2CBBA17E32AC}" type="presParOf" srcId="{98319755-3606-4EFE-8865-320E59BCDC3D}" destId="{7C906C56-D925-4651-BDD7-A12366CABC0B}" srcOrd="1" destOrd="0" presId="urn:microsoft.com/office/officeart/2005/8/layout/StepDownProcess"/>
    <dgm:cxn modelId="{AEB52636-B037-4936-B629-1CFF3FD08B58}" type="presParOf" srcId="{98319755-3606-4EFE-8865-320E59BCDC3D}" destId="{09A71C34-B777-48C1-B23B-72D6D92F0365}" srcOrd="2" destOrd="0" presId="urn:microsoft.com/office/officeart/2005/8/layout/StepDownProcess"/>
    <dgm:cxn modelId="{BB13D595-DAA6-44BE-B8B1-1A30AC2ED77C}" type="presParOf" srcId="{E722F3F6-8E02-49AF-AF4F-D868717E72AB}" destId="{24DA8BA0-EA3A-48B7-AF86-BD65F49CE81A}" srcOrd="1" destOrd="0" presId="urn:microsoft.com/office/officeart/2005/8/layout/StepDownProcess"/>
    <dgm:cxn modelId="{68FD95AA-4813-4E0A-8179-5BDB06619A34}" type="presParOf" srcId="{E722F3F6-8E02-49AF-AF4F-D868717E72AB}" destId="{470E47F9-B9BC-42AC-B450-86E9F9239192}" srcOrd="2" destOrd="0" presId="urn:microsoft.com/office/officeart/2005/8/layout/StepDownProcess"/>
    <dgm:cxn modelId="{C890A1C3-AE13-4D8C-9CFA-907731F2A8AF}" type="presParOf" srcId="{470E47F9-B9BC-42AC-B450-86E9F9239192}" destId="{9EE0AC17-CD1B-4662-AF09-1964C10A8385}" srcOrd="0" destOrd="0" presId="urn:microsoft.com/office/officeart/2005/8/layout/StepDownProcess"/>
    <dgm:cxn modelId="{3E2FEB12-700E-415D-93A4-EC3AAA65599B}" type="presParOf" srcId="{470E47F9-B9BC-42AC-B450-86E9F9239192}" destId="{AFA81CCD-104C-4AF7-9B0A-CD60A026D199}" srcOrd="1" destOrd="0" presId="urn:microsoft.com/office/officeart/2005/8/layout/StepDownProcess"/>
    <dgm:cxn modelId="{C6E1ED7E-5A7F-4365-8876-5BE3300B0CBF}" type="presParOf" srcId="{470E47F9-B9BC-42AC-B450-86E9F9239192}" destId="{2BD59C47-2FDC-410B-9253-2990BF38B175}" srcOrd="2" destOrd="0" presId="urn:microsoft.com/office/officeart/2005/8/layout/StepDownProcess"/>
    <dgm:cxn modelId="{7C44FE3A-5015-416A-B1E6-ADEBEE743C86}" type="presParOf" srcId="{E722F3F6-8E02-49AF-AF4F-D868717E72AB}" destId="{D8A86068-EC20-46FA-A37F-D5F59AEFBCA0}" srcOrd="3" destOrd="0" presId="urn:microsoft.com/office/officeart/2005/8/layout/StepDownProcess"/>
    <dgm:cxn modelId="{0EE1AA95-7E4E-4502-9C22-0CEF178C2746}" type="presParOf" srcId="{E722F3F6-8E02-49AF-AF4F-D868717E72AB}" destId="{4D2751F3-82B6-415E-965D-A1287650ADCE}" srcOrd="4" destOrd="0" presId="urn:microsoft.com/office/officeart/2005/8/layout/StepDownProcess"/>
    <dgm:cxn modelId="{E913E79F-1453-4359-A033-CED93007F6C0}" type="presParOf" srcId="{4D2751F3-82B6-415E-965D-A1287650ADCE}" destId="{CE65F95F-A84D-4991-A6C6-2C2D14A183DA}" srcOrd="0" destOrd="0" presId="urn:microsoft.com/office/officeart/2005/8/layout/StepDownProcess"/>
    <dgm:cxn modelId="{6FA504CE-85A6-41BC-95BA-F3BC939F8367}" type="presParOf" srcId="{4D2751F3-82B6-415E-965D-A1287650ADCE}" destId="{44A517C1-90F0-4AB3-A3F6-9CE272EFAF74}" srcOrd="1" destOrd="0" presId="urn:microsoft.com/office/officeart/2005/8/layout/StepDownProcess"/>
    <dgm:cxn modelId="{55825346-A516-49BD-98C4-2339A0E12224}" type="presParOf" srcId="{4D2751F3-82B6-415E-965D-A1287650ADCE}" destId="{02BD9DEE-1CE6-4642-9E7C-952EDBE896DD}" srcOrd="2" destOrd="0" presId="urn:microsoft.com/office/officeart/2005/8/layout/StepDownProcess"/>
    <dgm:cxn modelId="{F27D8C66-E67F-48C2-B242-4529EC4E2430}" type="presParOf" srcId="{E722F3F6-8E02-49AF-AF4F-D868717E72AB}" destId="{94C85600-4DFD-4A8B-ABB6-F5E0FE4BAA71}" srcOrd="5" destOrd="0" presId="urn:microsoft.com/office/officeart/2005/8/layout/StepDownProcess"/>
    <dgm:cxn modelId="{54D5AA31-1F2A-4486-B2E2-10F7FE1967D5}" type="presParOf" srcId="{E722F3F6-8E02-49AF-AF4F-D868717E72AB}" destId="{FFF504FA-A99B-4193-9DFB-6C91E8E7AEEA}" srcOrd="6" destOrd="0" presId="urn:microsoft.com/office/officeart/2005/8/layout/StepDownProcess"/>
    <dgm:cxn modelId="{5E82C708-4157-43C6-B0F1-E7ADE0019C13}" type="presParOf" srcId="{FFF504FA-A99B-4193-9DFB-6C91E8E7AEEA}" destId="{71C22D4C-ABB6-4448-89F5-AEC057520AF0}" srcOrd="0" destOrd="0" presId="urn:microsoft.com/office/officeart/2005/8/layout/StepDownProcess"/>
    <dgm:cxn modelId="{8CFCB8CC-5957-4267-998E-41269D9797C2}" type="presParOf" srcId="{FFF504FA-A99B-4193-9DFB-6C91E8E7AEEA}" destId="{6905AA5F-C5B6-4A4B-B8E8-57BD390A30E5}" srcOrd="1" destOrd="0" presId="urn:microsoft.com/office/officeart/2005/8/layout/StepDownProcess"/>
    <dgm:cxn modelId="{6540E15B-3BF2-446C-A5E2-2416625DE39B}" type="presParOf" srcId="{FFF504FA-A99B-4193-9DFB-6C91E8E7AEEA}" destId="{DE2E647E-346F-43C9-85E9-90744E856816}" srcOrd="2" destOrd="0" presId="urn:microsoft.com/office/officeart/2005/8/layout/StepDownProcess"/>
    <dgm:cxn modelId="{FF10A13C-E778-48CA-A9B7-8B3E381AE547}" type="presParOf" srcId="{E722F3F6-8E02-49AF-AF4F-D868717E72AB}" destId="{A1DB496F-C17D-4500-8FBA-EA85D201B6F1}" srcOrd="7" destOrd="0" presId="urn:microsoft.com/office/officeart/2005/8/layout/StepDownProcess"/>
    <dgm:cxn modelId="{30DC8612-09D7-433C-A890-1FDCCC1720F8}" type="presParOf" srcId="{E722F3F6-8E02-49AF-AF4F-D868717E72AB}" destId="{4AC98F9E-74EB-4033-9DAD-BE29786CFD4F}" srcOrd="8" destOrd="0" presId="urn:microsoft.com/office/officeart/2005/8/layout/StepDownProcess"/>
    <dgm:cxn modelId="{D8394713-49D1-4CA2-B2AA-21B030AB31A5}" type="presParOf" srcId="{4AC98F9E-74EB-4033-9DAD-BE29786CFD4F}" destId="{E4F17757-99D7-4FF0-9CC8-9186049616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22EAD-A144-4B67-80BE-5B2FBB910A0E}">
      <dsp:nvSpPr>
        <dsp:cNvPr id="0" name=""/>
        <dsp:cNvSpPr/>
      </dsp:nvSpPr>
      <dsp:spPr>
        <a:xfrm rot="5400000">
          <a:off x="1279256" y="94999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06C56-D925-4651-BDD7-A12366CABC0B}">
      <dsp:nvSpPr>
        <dsp:cNvPr id="0" name=""/>
        <dsp:cNvSpPr/>
      </dsp:nvSpPr>
      <dsp:spPr>
        <a:xfrm>
          <a:off x="1060212" y="33507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Review comments dump</a:t>
          </a:r>
        </a:p>
      </dsp:txBody>
      <dsp:txXfrm>
        <a:off x="1107778" y="81073"/>
        <a:ext cx="1296662" cy="879078"/>
      </dsp:txXfrm>
    </dsp:sp>
    <dsp:sp modelId="{09A71C34-B777-48C1-B23B-72D6D92F0365}">
      <dsp:nvSpPr>
        <dsp:cNvPr id="0" name=""/>
        <dsp:cNvSpPr/>
      </dsp:nvSpPr>
      <dsp:spPr>
        <a:xfrm>
          <a:off x="2452006" y="12642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0AC17-CD1B-4662-AF09-1964C10A8385}">
      <dsp:nvSpPr>
        <dsp:cNvPr id="0" name=""/>
        <dsp:cNvSpPr/>
      </dsp:nvSpPr>
      <dsp:spPr>
        <a:xfrm rot="5400000">
          <a:off x="2405635" y="2026310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1CCD-104C-4AF7-9B0A-CD60A026D199}">
      <dsp:nvSpPr>
        <dsp:cNvPr id="0" name=""/>
        <dsp:cNvSpPr/>
      </dsp:nvSpPr>
      <dsp:spPr>
        <a:xfrm>
          <a:off x="2214157" y="1127868"/>
          <a:ext cx="2330921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Sentence dump file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FF00"/>
              </a:solidFill>
            </a:rPr>
            <a:t>- Tokenized words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FF00"/>
              </a:solidFill>
            </a:rPr>
            <a:t>- Part of Speech tags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FF00"/>
              </a:solidFill>
            </a:rPr>
            <a:t>- Word dependencies with POS tags</a:t>
          </a:r>
        </a:p>
      </dsp:txBody>
      <dsp:txXfrm>
        <a:off x="2261723" y="1175434"/>
        <a:ext cx="2235789" cy="879078"/>
      </dsp:txXfrm>
    </dsp:sp>
    <dsp:sp modelId="{2BD59C47-2FDC-410B-9253-2990BF38B175}">
      <dsp:nvSpPr>
        <dsp:cNvPr id="0" name=""/>
        <dsp:cNvSpPr/>
      </dsp:nvSpPr>
      <dsp:spPr>
        <a:xfrm>
          <a:off x="4075515" y="122078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5F95F-A84D-4991-A6C6-2C2D14A183DA}">
      <dsp:nvSpPr>
        <dsp:cNvPr id="0" name=""/>
        <dsp:cNvSpPr/>
      </dsp:nvSpPr>
      <dsp:spPr>
        <a:xfrm rot="5400000">
          <a:off x="3588830" y="3117802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517C1-90F0-4AB3-A3F6-9CE272EFAF74}">
      <dsp:nvSpPr>
        <dsp:cNvPr id="0" name=""/>
        <dsp:cNvSpPr/>
      </dsp:nvSpPr>
      <dsp:spPr>
        <a:xfrm>
          <a:off x="3368102" y="2222228"/>
          <a:ext cx="1960606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Aspect term identification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FF00"/>
              </a:solidFill>
              <a:latin typeface="Calibri" panose="020F0502020204030204"/>
              <a:ea typeface="+mn-ea"/>
              <a:cs typeface="+mn-cs"/>
            </a:rPr>
            <a:t>- List of aspect terms for each sentence</a:t>
          </a:r>
        </a:p>
      </dsp:txBody>
      <dsp:txXfrm>
        <a:off x="3415668" y="2269794"/>
        <a:ext cx="1865474" cy="879078"/>
      </dsp:txXfrm>
    </dsp:sp>
    <dsp:sp modelId="{02BD9DEE-1CE6-4642-9E7C-952EDBE896DD}">
      <dsp:nvSpPr>
        <dsp:cNvPr id="0" name=""/>
        <dsp:cNvSpPr/>
      </dsp:nvSpPr>
      <dsp:spPr>
        <a:xfrm>
          <a:off x="5044303" y="231514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2D4C-ABB6-4448-89F5-AEC057520AF0}">
      <dsp:nvSpPr>
        <dsp:cNvPr id="0" name=""/>
        <dsp:cNvSpPr/>
      </dsp:nvSpPr>
      <dsp:spPr>
        <a:xfrm rot="5400000">
          <a:off x="4741091" y="4233079"/>
          <a:ext cx="826770" cy="9412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5AA5F-C5B6-4A4B-B8E8-57BD390A30E5}">
      <dsp:nvSpPr>
        <dsp:cNvPr id="0" name=""/>
        <dsp:cNvSpPr/>
      </dsp:nvSpPr>
      <dsp:spPr>
        <a:xfrm>
          <a:off x="4522048" y="331658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 polarity for each aspect word</a:t>
          </a:r>
        </a:p>
      </dsp:txBody>
      <dsp:txXfrm>
        <a:off x="4569614" y="3364154"/>
        <a:ext cx="1296662" cy="879078"/>
      </dsp:txXfrm>
    </dsp:sp>
    <dsp:sp modelId="{DE2E647E-346F-43C9-85E9-90744E856816}">
      <dsp:nvSpPr>
        <dsp:cNvPr id="0" name=""/>
        <dsp:cNvSpPr/>
      </dsp:nvSpPr>
      <dsp:spPr>
        <a:xfrm>
          <a:off x="5913842" y="3409501"/>
          <a:ext cx="1012258" cy="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17757-99D7-4FF0-9CC8-918604961628}">
      <dsp:nvSpPr>
        <dsp:cNvPr id="0" name=""/>
        <dsp:cNvSpPr/>
      </dsp:nvSpPr>
      <dsp:spPr>
        <a:xfrm>
          <a:off x="5675993" y="4410948"/>
          <a:ext cx="1391794" cy="9742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Aspect term to attribute mapping</a:t>
          </a:r>
        </a:p>
      </dsp:txBody>
      <dsp:txXfrm>
        <a:off x="5723559" y="4458514"/>
        <a:ext cx="1296662" cy="87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8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9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7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0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97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1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0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63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6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67CC-B0CD-4037-8EB9-55922BAED16A}" type="datetimeFigureOut">
              <a:rPr lang="en-IN" smtClean="0"/>
              <a:t>11-01-2019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2440-F1C5-4960-AA6C-A2B89C5B3B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22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hiran.kumar#!/vizhome/Capstone_visualizations_consolidated_0/All_attractions?publish=y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hiran.kumar#!/vizhome/Capstone_visualizations_consolidated_0/All_attractions?publish=y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100">
                <a:solidFill>
                  <a:schemeClr val="bg1"/>
                </a:solidFill>
              </a:rPr>
              <a:t>PGPDM 2018-19</a:t>
            </a:r>
            <a:br>
              <a:rPr lang="en-IN" sz="5100">
                <a:solidFill>
                  <a:schemeClr val="bg1"/>
                </a:solidFill>
              </a:rPr>
            </a:br>
            <a:r>
              <a:rPr lang="en-IN" sz="510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417243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1800" dirty="0">
                <a:solidFill>
                  <a:schemeClr val="bg1"/>
                </a:solidFill>
              </a:rPr>
              <a:t>By</a:t>
            </a:r>
          </a:p>
          <a:p>
            <a:pPr algn="l"/>
            <a:r>
              <a:rPr lang="en-IN" sz="1800" dirty="0">
                <a:solidFill>
                  <a:schemeClr val="bg1"/>
                </a:solidFill>
              </a:rPr>
              <a:t>Prasad Patole, Anil Nair, Hiran Kumar,                       K Maadhu, Kedar Sapte &amp; Surbhi Shrivastav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F00E373-7E91-4EB1-A985-6D8498E77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720993"/>
            <a:ext cx="4591050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9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Insights and Tableau Visualization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61110"/>
            <a:ext cx="11145078" cy="55078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1800" dirty="0"/>
          </a:p>
          <a:p>
            <a:pPr lvl="1"/>
            <a:r>
              <a:rPr lang="en-IN" sz="2600" dirty="0"/>
              <a:t>The sentiments and polarity scores help us in understanding each attraction based on the overall and aspects based sentiments. 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This will provide us insights on each attraction in terms of these aspects. </a:t>
            </a:r>
          </a:p>
          <a:p>
            <a:pPr marL="457200" lvl="1" indent="0">
              <a:buNone/>
            </a:pPr>
            <a:r>
              <a:rPr lang="en-IN" sz="2600" dirty="0"/>
              <a:t> </a:t>
            </a:r>
          </a:p>
          <a:p>
            <a:pPr lvl="1"/>
            <a:r>
              <a:rPr lang="en-IN" sz="2600" dirty="0"/>
              <a:t>The visualizations enables viewing attractions along with the review sentiment scores. </a:t>
            </a:r>
          </a:p>
          <a:p>
            <a:pPr lvl="1"/>
            <a:endParaRPr lang="en-IN" sz="2600" dirty="0"/>
          </a:p>
          <a:p>
            <a:pPr lvl="1"/>
            <a:r>
              <a:rPr lang="en-IN" sz="2600" dirty="0"/>
              <a:t>We can also view the attractions based on the aspects and its synonyms.</a:t>
            </a:r>
          </a:p>
          <a:p>
            <a:pPr marL="457200" lvl="1" indent="0">
              <a:buNone/>
            </a:pPr>
            <a:endParaRPr lang="en-IN" sz="2900" dirty="0"/>
          </a:p>
          <a:p>
            <a:pPr marL="457200" lvl="1" indent="0">
              <a:buNone/>
            </a:pPr>
            <a:endParaRPr lang="en-IN" sz="2900" dirty="0"/>
          </a:p>
          <a:p>
            <a:pPr marL="457200" lvl="1" indent="0">
              <a:buNone/>
            </a:pPr>
            <a:r>
              <a:rPr lang="en-IN" sz="1500" dirty="0"/>
              <a:t>Link: </a:t>
            </a:r>
            <a:endParaRPr lang="en-IN" sz="1500" u="sng" dirty="0">
              <a:hlinkClick r:id="rId3"/>
            </a:endParaRPr>
          </a:p>
          <a:p>
            <a:pPr marL="457200" lvl="1" indent="0">
              <a:buNone/>
            </a:pPr>
            <a:r>
              <a:rPr lang="en-IN" sz="1500" u="sng" dirty="0">
                <a:hlinkClick r:id="rId3"/>
              </a:rPr>
              <a:t>https://public.tableau.com/profile/hiran.kumar#!/vizhome/Capstone_visualizations_consolidated_0/All_attractions?publish=yes</a:t>
            </a:r>
            <a:endParaRPr lang="en-IN" sz="1500" dirty="0"/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27383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Recommendations and Caveats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61110"/>
            <a:ext cx="11145078" cy="55078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1800" b="1" dirty="0"/>
              <a:t>Recommendations</a:t>
            </a:r>
          </a:p>
          <a:p>
            <a:pPr lvl="2"/>
            <a:r>
              <a:rPr lang="en-IN" sz="1800" dirty="0"/>
              <a:t>The project used data extracted from 2 websites, namely, Trip Advisor and HolidayIQ. It is recommended to extract data from more websites to improve the list of attractions and the sentiment score generated from its review comments.</a:t>
            </a:r>
          </a:p>
          <a:p>
            <a:pPr lvl="2"/>
            <a:r>
              <a:rPr lang="en-IN" sz="1800" dirty="0"/>
              <a:t>Spacy NLP package can be used instead of CoreNLP for better performance as Spacy is native Python.</a:t>
            </a:r>
          </a:p>
          <a:p>
            <a:pPr lvl="2"/>
            <a:r>
              <a:rPr lang="en-IN" sz="1800" dirty="0"/>
              <a:t>Word2vec can be used in place of WordNet to represent word meaning by its surrounding context with a vector.</a:t>
            </a:r>
          </a:p>
          <a:p>
            <a:pPr lvl="2"/>
            <a:r>
              <a:rPr lang="en-IN" sz="1800" dirty="0"/>
              <a:t>IndoWordNet package can be used along with Senticnet to accommodate regional languages.</a:t>
            </a:r>
          </a:p>
          <a:p>
            <a:pPr lvl="2"/>
            <a:r>
              <a:rPr lang="en-IN" sz="1800" dirty="0"/>
              <a:t>Instead of synonym set mapping,  labelling of data and generating a model to classify the comments into appropriate aspects can lead to better accuracy.</a:t>
            </a:r>
          </a:p>
          <a:p>
            <a:pPr lvl="2"/>
            <a:r>
              <a:rPr lang="en-IN" sz="1800" dirty="0"/>
              <a:t>Usage of Scrapy over BeautifulSoup yielded better performance for data extraction.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/>
              <a:t>Caveats</a:t>
            </a:r>
          </a:p>
          <a:p>
            <a:pPr lvl="2"/>
            <a:r>
              <a:rPr lang="en-IN" sz="1800" dirty="0"/>
              <a:t>Usage of vernacular phrases leads to duplicity and incorrect categorizations of words into aspects.</a:t>
            </a:r>
          </a:p>
          <a:p>
            <a:pPr lvl="2"/>
            <a:r>
              <a:rPr lang="en-IN" sz="1800" dirty="0"/>
              <a:t>Usage of public Geo-Coding API  did not provide accurate address and Lat/Long info for all attractions.</a:t>
            </a:r>
          </a:p>
          <a:p>
            <a:pPr lvl="2"/>
            <a:r>
              <a:rPr lang="en-IN" sz="1800" dirty="0"/>
              <a:t>Vader sentiment analyser cannot be customised.</a:t>
            </a:r>
          </a:p>
          <a:p>
            <a:pPr lvl="2"/>
            <a:r>
              <a:rPr lang="en-IN" sz="1800" dirty="0"/>
              <a:t>For aspect based sentiment analysis, it is assumed that the user review comments adhered to English grammatical syntax.</a:t>
            </a:r>
          </a:p>
          <a:p>
            <a:pPr marL="914400" lvl="2" indent="0">
              <a:buNone/>
            </a:pP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marL="457200" lvl="1" indent="0">
              <a:buNone/>
            </a:pPr>
            <a:endParaRPr lang="en-IN" sz="1400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400" u="sng" dirty="0">
              <a:hlinkClick r:id="rId3"/>
            </a:endParaRP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560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9" y="595116"/>
            <a:ext cx="1107786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6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98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objective of this  project is to provide a qualitative analysis for the various tourist attractions in India based on user review comments. </a:t>
            </a:r>
          </a:p>
          <a:p>
            <a:pPr marL="0" indent="0">
              <a:buNone/>
            </a:pPr>
            <a:r>
              <a:rPr lang="en-US" sz="2000" dirty="0"/>
              <a:t>To have a collective representation of the attractions, the categories of beaches, heritages and hill stations were chosen.</a:t>
            </a:r>
          </a:p>
          <a:p>
            <a:pPr marL="0" indent="0">
              <a:buNone/>
            </a:pPr>
            <a:r>
              <a:rPr lang="en-US" sz="2000" dirty="0"/>
              <a:t>Attraction information and user review comments for the above three categories was extracted from Trip Advisor and HolidayIQ  websites and used as the data source. </a:t>
            </a:r>
          </a:p>
          <a:p>
            <a:pPr marL="0" indent="0">
              <a:buNone/>
            </a:pPr>
            <a:r>
              <a:rPr lang="en-US" sz="2000" dirty="0"/>
              <a:t>The attraction review comments were analyzed based on the aspects given below:</a:t>
            </a:r>
          </a:p>
          <a:p>
            <a:pPr lvl="1"/>
            <a:r>
              <a:rPr lang="en-US" sz="1600" dirty="0"/>
              <a:t>Beach – Activity, Cleanliness, Food &amp; View.</a:t>
            </a:r>
          </a:p>
          <a:p>
            <a:pPr lvl="1"/>
            <a:r>
              <a:rPr lang="en-US" sz="1600" dirty="0"/>
              <a:t>Heritage -  Architecture, Art, Culture, History &amp; Religion.</a:t>
            </a:r>
          </a:p>
          <a:p>
            <a:pPr lvl="1"/>
            <a:r>
              <a:rPr lang="en-US" sz="1600" dirty="0"/>
              <a:t>Hill station – Activity, Climate, Landscape &amp; View.</a:t>
            </a:r>
          </a:p>
          <a:p>
            <a:pPr marL="0" indent="0">
              <a:buNone/>
            </a:pPr>
            <a:r>
              <a:rPr lang="en-US" sz="2000" dirty="0"/>
              <a:t>The sentiment score of the attractions based on each of the user review comments and the polarity score for the aforesaid aspects was generated. </a:t>
            </a:r>
          </a:p>
          <a:p>
            <a:pPr marL="0" indent="0">
              <a:buNone/>
            </a:pPr>
            <a:r>
              <a:rPr lang="en-US" sz="2000" dirty="0"/>
              <a:t>The attractions were plotted in a Tableau map along with the above generated scores.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0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Data Extraction, Clean-up and Pre-processing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06461"/>
            <a:ext cx="11145078" cy="5618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Data extraction was done through web scraping using the following packages </a:t>
            </a:r>
          </a:p>
          <a:p>
            <a:r>
              <a:rPr lang="en-IN" sz="2000" dirty="0"/>
              <a:t>Trip Advisor</a:t>
            </a:r>
          </a:p>
          <a:p>
            <a:pPr marL="0" indent="0">
              <a:buNone/>
            </a:pPr>
            <a:r>
              <a:rPr lang="en-IN" sz="2000" dirty="0"/>
              <a:t>     	Python packages - BeautifulSoup, Selenium</a:t>
            </a:r>
          </a:p>
          <a:p>
            <a:r>
              <a:rPr lang="en-IN" sz="2000" dirty="0"/>
              <a:t>HolidayIQ</a:t>
            </a:r>
          </a:p>
          <a:p>
            <a:pPr marL="0" indent="0">
              <a:buNone/>
            </a:pPr>
            <a:r>
              <a:rPr lang="en-IN" sz="2000" dirty="0"/>
              <a:t> 	Scrapy  class with XPath selector  and JSON.</a:t>
            </a:r>
          </a:p>
          <a:p>
            <a:pPr marL="0" indent="0">
              <a:buNone/>
            </a:pPr>
            <a:r>
              <a:rPr lang="en-IN" sz="2000" dirty="0"/>
              <a:t>The output files are:</a:t>
            </a:r>
          </a:p>
          <a:p>
            <a:pPr marL="0" indent="0">
              <a:buNone/>
            </a:pPr>
            <a:r>
              <a:rPr lang="en-IN" sz="2000" dirty="0"/>
              <a:t>	- CSV file with ~10K attractions information along with description for each attraction.</a:t>
            </a:r>
          </a:p>
          <a:p>
            <a:pPr marL="0" indent="0">
              <a:buNone/>
            </a:pPr>
            <a:r>
              <a:rPr lang="en-IN" sz="2000" dirty="0"/>
              <a:t>	- CSV file with ~200K user review comments for all the above attractions.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Clean-up and pre-processing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Data cleansing activity was performed on all the Attraction Descriptions and User Review Comments to remove non-ASCII values and special characters.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A public Geo-Coding API  was used to get the Address and  Lat/Long information for each of the attractions which was used for geo-spatial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01743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Data Analysis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06461"/>
            <a:ext cx="11145078" cy="56180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Sentiment Analysis</a:t>
            </a:r>
          </a:p>
          <a:p>
            <a:pPr marL="0" indent="0">
              <a:buNone/>
            </a:pPr>
            <a:r>
              <a:rPr lang="en-IN" sz="2000" dirty="0"/>
              <a:t>Sentiment Analysis using  Vader Sentiment Intensity Analyser was performed on each of the review comments and an overall normalized sentiment score for each attraction was calculated.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Aspect Based Sentiment Analysis (ABSA)</a:t>
            </a:r>
          </a:p>
          <a:p>
            <a:pPr marL="0" indent="0">
              <a:buNone/>
            </a:pPr>
            <a:r>
              <a:rPr lang="en-IN" sz="2000" dirty="0"/>
              <a:t>For each category of attractions, the  below aspects were identified based on the Bag of Words(</a:t>
            </a:r>
            <a:r>
              <a:rPr lang="en-IN" sz="2000" dirty="0" err="1"/>
              <a:t>BoW</a:t>
            </a:r>
            <a:r>
              <a:rPr lang="en-IN" sz="2000" dirty="0"/>
              <a:t>) frequency distribution from the attraction descriptions.</a:t>
            </a:r>
          </a:p>
          <a:p>
            <a:pPr marL="0" indent="0">
              <a:buNone/>
            </a:pPr>
            <a:r>
              <a:rPr lang="en-US" sz="2000" dirty="0"/>
              <a:t>	Beach – Activity, Cleanliness, Food &amp; View.</a:t>
            </a:r>
          </a:p>
          <a:p>
            <a:pPr marL="0" indent="0">
              <a:buNone/>
            </a:pPr>
            <a:r>
              <a:rPr lang="en-US" sz="2000" dirty="0"/>
              <a:t>	Heritage -  Architecture, Art, Culture, History &amp; Religion.</a:t>
            </a:r>
          </a:p>
          <a:p>
            <a:pPr marL="0" indent="0">
              <a:buNone/>
            </a:pPr>
            <a:r>
              <a:rPr lang="en-US" sz="2000" dirty="0"/>
              <a:t>	Hill station – Activity, Climate, Landscape &amp; View.</a:t>
            </a:r>
          </a:p>
          <a:p>
            <a:pPr marL="0" indent="0">
              <a:buNone/>
            </a:pPr>
            <a:r>
              <a:rPr lang="en-US" sz="2000" dirty="0"/>
              <a:t>Using CoreNLP the review comments were parsed and its synonyms to the aspects were identified.</a:t>
            </a:r>
          </a:p>
          <a:p>
            <a:pPr marL="0" indent="0">
              <a:buNone/>
            </a:pPr>
            <a:r>
              <a:rPr lang="en-US" sz="2000" dirty="0"/>
              <a:t>The polarity scores for each of the synonyms was aggregated at an attraction level.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191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BD8648-9246-4C7A-B99F-C2BA3FAA579E}"/>
              </a:ext>
            </a:extLst>
          </p:cNvPr>
          <p:cNvGrpSpPr/>
          <p:nvPr/>
        </p:nvGrpSpPr>
        <p:grpSpPr>
          <a:xfrm>
            <a:off x="260865" y="660229"/>
            <a:ext cx="11692238" cy="5845317"/>
            <a:chOff x="260865" y="660229"/>
            <a:chExt cx="11692238" cy="584531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03BD21-1713-4E46-8D02-3F94FEB79BED}"/>
                </a:ext>
              </a:extLst>
            </p:cNvPr>
            <p:cNvGrpSpPr/>
            <p:nvPr/>
          </p:nvGrpSpPr>
          <p:grpSpPr>
            <a:xfrm>
              <a:off x="260865" y="660229"/>
              <a:ext cx="8128000" cy="5845317"/>
              <a:chOff x="2032000" y="719666"/>
              <a:chExt cx="8128000" cy="5845317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36E624BE-3D65-44C9-898F-7C91FD81A0AC}"/>
                  </a:ext>
                </a:extLst>
              </p:cNvPr>
              <p:cNvGraphicFramePr/>
              <p:nvPr>
                <p:extLst/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740EF1-3FDC-4E18-9BEA-78B099BB661D}"/>
                  </a:ext>
                </a:extLst>
              </p:cNvPr>
              <p:cNvSpPr txBox="1"/>
              <p:nvPr/>
            </p:nvSpPr>
            <p:spPr>
              <a:xfrm>
                <a:off x="3056238" y="2603158"/>
                <a:ext cx="1128584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Stanford CoreNLP</a:t>
                </a:r>
              </a:p>
              <a:p>
                <a:r>
                  <a:rPr lang="en-US" sz="1000" i="1" dirty="0"/>
                  <a:t>Spacy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8777D9-1949-42FB-A7A7-B4F81974B3E0}"/>
                  </a:ext>
                </a:extLst>
              </p:cNvPr>
              <p:cNvSpPr txBox="1"/>
              <p:nvPr/>
            </p:nvSpPr>
            <p:spPr>
              <a:xfrm>
                <a:off x="4580238" y="3662916"/>
                <a:ext cx="741405" cy="2462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Rule based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50F823-88A2-4E52-8634-C24E4F57162B}"/>
                  </a:ext>
                </a:extLst>
              </p:cNvPr>
              <p:cNvSpPr txBox="1"/>
              <p:nvPr/>
            </p:nvSpPr>
            <p:spPr>
              <a:xfrm>
                <a:off x="5663514" y="4721478"/>
                <a:ext cx="741405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Sentiword</a:t>
                </a:r>
              </a:p>
              <a:p>
                <a:r>
                  <a:rPr lang="en-US" sz="1000" i="1" dirty="0"/>
                  <a:t>Senticnet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DE2595-07E5-4F3C-85A8-23955FC9EB70}"/>
                  </a:ext>
                </a:extLst>
              </p:cNvPr>
              <p:cNvSpPr txBox="1"/>
              <p:nvPr/>
            </p:nvSpPr>
            <p:spPr>
              <a:xfrm>
                <a:off x="3575222" y="5857097"/>
                <a:ext cx="3801762" cy="7078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Wordnet synsets</a:t>
                </a:r>
              </a:p>
              <a:p>
                <a:r>
                  <a:rPr lang="en-US" sz="1000" i="1" dirty="0" err="1"/>
                  <a:t>Heritage_attributes</a:t>
                </a:r>
                <a:r>
                  <a:rPr lang="en-US" sz="1000" i="1" dirty="0"/>
                  <a:t> = 'history’, 'architecture’, ’religion’, 'culture’, 'art’</a:t>
                </a:r>
              </a:p>
              <a:p>
                <a:r>
                  <a:rPr lang="en-US" sz="1000" i="1" dirty="0" err="1"/>
                  <a:t>Beach_attributes</a:t>
                </a:r>
                <a:r>
                  <a:rPr lang="en-US" sz="1000" i="1" dirty="0"/>
                  <a:t> = 'cleanliness', 'view’, 'activity’, 'food’</a:t>
                </a:r>
              </a:p>
              <a:p>
                <a:r>
                  <a:rPr lang="en-US" sz="1000" i="1" dirty="0" err="1"/>
                  <a:t>Hill_station_attributes</a:t>
                </a:r>
                <a:r>
                  <a:rPr lang="en-US" sz="1000" i="1" dirty="0"/>
                  <a:t> = 'view’, 'landscape’, 'activity’, 'climate'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0FDB9-6475-45D0-B43D-723E1C5716CD}"/>
                </a:ext>
              </a:extLst>
            </p:cNvPr>
            <p:cNvSpPr txBox="1"/>
            <p:nvPr/>
          </p:nvSpPr>
          <p:spPr>
            <a:xfrm>
              <a:off x="6392563" y="4261931"/>
              <a:ext cx="1285102" cy="5539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i="1" dirty="0"/>
                <a:t>Diving: Positive</a:t>
              </a:r>
            </a:p>
            <a:p>
              <a:r>
                <a:rPr lang="en-US" sz="1000" i="1" dirty="0"/>
                <a:t>Sunset: Negative</a:t>
              </a:r>
            </a:p>
            <a:p>
              <a:r>
                <a:rPr lang="en-US" sz="1000" i="1" dirty="0"/>
                <a:t>Waterfall :Neutral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2E6A27-5180-4827-9177-51571F00B9B3}"/>
                </a:ext>
              </a:extLst>
            </p:cNvPr>
            <p:cNvSpPr txBox="1"/>
            <p:nvPr/>
          </p:nvSpPr>
          <p:spPr>
            <a:xfrm>
              <a:off x="7451125" y="5320493"/>
              <a:ext cx="1285102" cy="5539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i="1" dirty="0"/>
                <a:t>Diving: activity</a:t>
              </a:r>
            </a:p>
            <a:p>
              <a:r>
                <a:rPr lang="en-US" sz="1000" i="1" dirty="0"/>
                <a:t>Sunset: view</a:t>
              </a:r>
            </a:p>
            <a:p>
              <a:r>
                <a:rPr lang="en-US" sz="1000" i="1" dirty="0"/>
                <a:t>Waterfall: landscape</a:t>
              </a:r>
            </a:p>
          </p:txBody>
        </p:sp>
        <p:sp>
          <p:nvSpPr>
            <p:cNvPr id="12" name="Arrow: Bent-Up 11">
              <a:extLst>
                <a:ext uri="{FF2B5EF4-FFF2-40B4-BE49-F238E27FC236}">
                  <a16:creationId xmlns:a16="http://schemas.microsoft.com/office/drawing/2014/main" id="{3115A726-1D7C-40BF-AD0F-DDC68F2B0987}"/>
                </a:ext>
              </a:extLst>
            </p:cNvPr>
            <p:cNvSpPr/>
            <p:nvPr/>
          </p:nvSpPr>
          <p:spPr>
            <a:xfrm>
              <a:off x="8872151" y="4967416"/>
              <a:ext cx="1191982" cy="835928"/>
            </a:xfrm>
            <a:prstGeom prst="bentUpArrow">
              <a:avLst>
                <a:gd name="adj1" fmla="val 32840"/>
                <a:gd name="adj2" fmla="val 25000"/>
                <a:gd name="adj3" fmla="val 38736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103F044-7A3A-4552-B3DA-BBF459C8A668}"/>
                </a:ext>
              </a:extLst>
            </p:cNvPr>
            <p:cNvSpPr/>
            <p:nvPr/>
          </p:nvSpPr>
          <p:spPr>
            <a:xfrm>
              <a:off x="7965989" y="4341341"/>
              <a:ext cx="906162" cy="421670"/>
            </a:xfrm>
            <a:prstGeom prst="rightArrow">
              <a:avLst/>
            </a:prstGeom>
            <a:solidFill>
              <a:srgbClr val="4472C4">
                <a:tint val="5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072C4F-42DA-4E4C-81ED-A0108543FEAB}"/>
                </a:ext>
              </a:extLst>
            </p:cNvPr>
            <p:cNvGrpSpPr/>
            <p:nvPr/>
          </p:nvGrpSpPr>
          <p:grpSpPr>
            <a:xfrm>
              <a:off x="9074179" y="3841719"/>
              <a:ext cx="1391794" cy="974210"/>
              <a:chOff x="5675993" y="4410948"/>
              <a:chExt cx="1391794" cy="97421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343DCCD-97BF-4425-8D8C-75D861965C41}"/>
                  </a:ext>
                </a:extLst>
              </p:cNvPr>
              <p:cNvSpPr/>
              <p:nvPr/>
            </p:nvSpPr>
            <p:spPr>
              <a:xfrm>
                <a:off x="5675993" y="4410948"/>
                <a:ext cx="1391794" cy="974210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F0CB0888-0E86-451E-BFDD-BF50AC04A02C}"/>
                  </a:ext>
                </a:extLst>
              </p:cNvPr>
              <p:cNvSpPr txBox="1"/>
              <p:nvPr/>
            </p:nvSpPr>
            <p:spPr>
              <a:xfrm>
                <a:off x="5723559" y="4458514"/>
                <a:ext cx="1296662" cy="8790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kern="1200" dirty="0"/>
                  <a:t>Attribute to Sentiment polarity mapping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8C34F0-EF64-4A50-8EDA-6BB963C587FB}"/>
                </a:ext>
              </a:extLst>
            </p:cNvPr>
            <p:cNvSpPr txBox="1"/>
            <p:nvPr/>
          </p:nvSpPr>
          <p:spPr>
            <a:xfrm>
              <a:off x="10668001" y="3996139"/>
              <a:ext cx="1285102" cy="55399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i="1" dirty="0"/>
                <a:t>Activity: Positive</a:t>
              </a:r>
            </a:p>
            <a:p>
              <a:r>
                <a:rPr lang="en-US" sz="1000" i="1" dirty="0"/>
                <a:t>View: Negative</a:t>
              </a:r>
            </a:p>
            <a:p>
              <a:r>
                <a:rPr lang="en-US" sz="1000" i="1" dirty="0"/>
                <a:t>Landscape : Neutral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21BE81-2A31-4A27-8F28-EB5AECF1472F}"/>
              </a:ext>
            </a:extLst>
          </p:cNvPr>
          <p:cNvSpPr txBox="1"/>
          <p:nvPr/>
        </p:nvSpPr>
        <p:spPr>
          <a:xfrm>
            <a:off x="4462649" y="155665"/>
            <a:ext cx="46590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Aspect based sentiment analysis -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717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Attraction-wise Vader Sentiment score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61110"/>
            <a:ext cx="11145078" cy="55078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7695F-AD06-462B-B094-2D1FE7B9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8" y="1423707"/>
            <a:ext cx="10840963" cy="47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Attractions with Aspect Based Sentiment Score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7C31-E244-48EA-A440-DC37ACA6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61110"/>
            <a:ext cx="11145078" cy="550781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7E1579-DAA8-4478-8B22-E3C0CEAD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261109"/>
            <a:ext cx="10243929" cy="50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8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Top 100 attractions ranked by user sentiment score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 descr="A close up of a map&#10;&#10;Description automatically generated">
            <a:extLst>
              <a:ext uri="{FF2B5EF4-FFF2-40B4-BE49-F238E27FC236}">
                <a16:creationId xmlns:a16="http://schemas.microsoft.com/office/drawing/2014/main" id="{FAF90137-8E8B-4E00-9FC8-DE35BFA6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5" y="1179956"/>
            <a:ext cx="10098157" cy="5634363"/>
          </a:xfrm>
        </p:spPr>
      </p:pic>
    </p:spTree>
    <p:extLst>
      <p:ext uri="{BB962C8B-B14F-4D97-AF65-F5344CB8AC3E}">
        <p14:creationId xmlns:p14="http://schemas.microsoft.com/office/powerpoint/2010/main" val="3648409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1" y="365126"/>
            <a:ext cx="11675166" cy="617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Hill Stations with ABSA score greater than 75%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8448" y="1091821"/>
            <a:ext cx="10655105" cy="54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A3ED69B6-1C06-487C-A611-349D8738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6" y="1206460"/>
            <a:ext cx="9939130" cy="5618779"/>
          </a:xfrm>
        </p:spPr>
      </p:pic>
    </p:spTree>
    <p:extLst>
      <p:ext uri="{BB962C8B-B14F-4D97-AF65-F5344CB8AC3E}">
        <p14:creationId xmlns:p14="http://schemas.microsoft.com/office/powerpoint/2010/main" val="388620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716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PGPDM 2018-19 Capstone Project</vt:lpstr>
      <vt:lpstr>About the Project</vt:lpstr>
      <vt:lpstr>Data Extraction, Clean-up and Pre-processing</vt:lpstr>
      <vt:lpstr>Data Analysis</vt:lpstr>
      <vt:lpstr>PowerPoint Presentation</vt:lpstr>
      <vt:lpstr>Attraction-wise Vader Sentiment score</vt:lpstr>
      <vt:lpstr>Attractions with Aspect Based Sentiment Score</vt:lpstr>
      <vt:lpstr>Top 100 attractions ranked by user sentiment score</vt:lpstr>
      <vt:lpstr>Hill Stations with ABSA score greater than 75%</vt:lpstr>
      <vt:lpstr>Insights and Tableau Visualization</vt:lpstr>
      <vt:lpstr>Recommendations and Caveats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PGPDM 2018-19 Capstone Project</dc:title>
  <dc:creator> </dc:creator>
  <cp:lastModifiedBy> </cp:lastModifiedBy>
  <cp:revision>26</cp:revision>
  <dcterms:created xsi:type="dcterms:W3CDTF">2019-01-09T19:40:05Z</dcterms:created>
  <dcterms:modified xsi:type="dcterms:W3CDTF">2019-01-11T17:02:59Z</dcterms:modified>
</cp:coreProperties>
</file>