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874FF-887F-403A-A493-FEFE2C2C517F}" type="datetimeFigureOut">
              <a:rPr lang="en-IN" smtClean="0"/>
              <a:t>23-11-2018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1A67C-4CB0-451E-B04E-00B78EA06657}" type="slidenum">
              <a:rPr lang="en-IN" smtClean="0"/>
              <a:t>‹#›</a:t>
            </a:fld>
            <a:endParaRPr lang="en-IN"/>
          </a:p>
        </p:txBody>
      </p:sp>
    </p:spTree>
    <p:extLst>
      <p:ext uri="{BB962C8B-B14F-4D97-AF65-F5344CB8AC3E}">
        <p14:creationId xmlns:p14="http://schemas.microsoft.com/office/powerpoint/2010/main" val="107554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1A67C-4CB0-451E-B04E-00B78EA06657}" type="slidenum">
              <a:rPr lang="en-IN" smtClean="0"/>
              <a:t>4</a:t>
            </a:fld>
            <a:endParaRPr lang="en-IN"/>
          </a:p>
        </p:txBody>
      </p:sp>
    </p:spTree>
    <p:extLst>
      <p:ext uri="{BB962C8B-B14F-4D97-AF65-F5344CB8AC3E}">
        <p14:creationId xmlns:p14="http://schemas.microsoft.com/office/powerpoint/2010/main" val="73680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D066-646A-40D9-8864-7A61D314B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1D544E-3C5D-4797-A274-69B84CC07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CBDE70-77D9-45BB-ABAB-D6E94AD8F411}"/>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A80F8727-1702-4427-9994-3F3C175A2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E462BB-8120-4C84-A9B3-D540213B399C}"/>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359257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F0F4-2631-4BE8-A6C9-D2174F943B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A6C29-A4B6-4C42-A794-5BF8A5DA45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E2C2E-CBB2-4E82-B9A5-BFA7A399E786}"/>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2620AB94-3B7E-477C-973F-0B34C555F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845E1-3860-4CD1-8090-2822F37C27DB}"/>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81845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E81E1-168E-498C-8178-88CAF72CCD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6138B-FAC9-4D03-99D9-D001E6053B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94078-5381-4542-B8E0-A21A244E03C6}"/>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FE074984-C95C-4AB0-877F-9154518FE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FC42-D7D2-4818-96C9-3CD4A85C5780}"/>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104863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5F12-23EB-4DCE-9C60-CCBA40F094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7E06C-D4D9-4E3C-8B26-E7C32FBDBF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1B668-E2F5-4AD4-BDAA-BCE2E89501D0}"/>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89A98361-AA5D-4AA6-920C-36DB5EDEC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7DF26-700C-4D9A-A79A-D5532922700B}"/>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144891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7C5D-F85A-451E-BCD0-0F6E39B16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7B11AC-A218-46AA-82A6-A29FA7CCC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36125F-1536-488B-AAA8-3C404FFA4F82}"/>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63B3638C-D8CD-42A8-85C8-C6D26E97C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B0914-6086-4453-A071-732FB79C17CE}"/>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37750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8D39-AA6D-4B8D-ABD7-D0759BC89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8096C3-C0C4-459C-A901-54B6317B17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480A3B-A57E-4579-B5B3-2048068382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09922D-8A74-457A-838D-84041D38CF74}"/>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6" name="Footer Placeholder 5">
            <a:extLst>
              <a:ext uri="{FF2B5EF4-FFF2-40B4-BE49-F238E27FC236}">
                <a16:creationId xmlns:a16="http://schemas.microsoft.com/office/drawing/2014/main" id="{A5F988A7-990F-4871-8CEB-BE6A1D57A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C2328F-2911-4533-B1C5-C76DD9426D7A}"/>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225984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21D-406B-4143-A525-F92DF6E9C0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97A2A-09C3-4F17-AA6D-FB04CA4647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29774A-F58D-4959-9D7C-D86C83E1A7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7B252F-5A58-40D4-8D4A-3069DC580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64168C-2D9B-4EAD-BECC-2FB2FBD8D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AA4EBD-C724-4A67-87EA-6E850984CA16}"/>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8" name="Footer Placeholder 7">
            <a:extLst>
              <a:ext uri="{FF2B5EF4-FFF2-40B4-BE49-F238E27FC236}">
                <a16:creationId xmlns:a16="http://schemas.microsoft.com/office/drawing/2014/main" id="{80D4CC1A-CD0A-445D-922D-BF3BC7B2BB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4BCB-2D9B-4D0F-8771-9A087F997437}"/>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314328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24BF-889F-42FA-9FD8-58AE384683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1A703D-BF80-465B-86A8-AB46B715C1EB}"/>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4" name="Footer Placeholder 3">
            <a:extLst>
              <a:ext uri="{FF2B5EF4-FFF2-40B4-BE49-F238E27FC236}">
                <a16:creationId xmlns:a16="http://schemas.microsoft.com/office/drawing/2014/main" id="{8104DE33-6D7B-4D69-962C-6C81F7ECA3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E37DEF-F196-48A9-9A83-098CDB5975B3}"/>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192029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641A7-CD62-4E29-872F-D3CB62BF5921}"/>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3" name="Footer Placeholder 2">
            <a:extLst>
              <a:ext uri="{FF2B5EF4-FFF2-40B4-BE49-F238E27FC236}">
                <a16:creationId xmlns:a16="http://schemas.microsoft.com/office/drawing/2014/main" id="{8D86C094-98C8-43AF-BC92-7ACC441E89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BABE31-AC08-47D8-B354-CF499DC4DACA}"/>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38666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8832-DE53-432E-BCB3-AEF28B5A0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99212C-4433-42B9-AF08-5F3DABB14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F49955-98CB-443D-988F-37816D04C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D74E81-D807-4DA2-8C5C-54210BE890A2}"/>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6" name="Footer Placeholder 5">
            <a:extLst>
              <a:ext uri="{FF2B5EF4-FFF2-40B4-BE49-F238E27FC236}">
                <a16:creationId xmlns:a16="http://schemas.microsoft.com/office/drawing/2014/main" id="{D912866F-F189-4584-B97B-FBE33D7DF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E29A4-6FDC-469F-87DD-F593BBDDC76C}"/>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357431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F362-4224-4742-B7FF-2376A98AB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FC060B-105B-4CCC-AED4-3888D82F2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0CB35-5751-434F-B290-FF451F95F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3625A2-3BAB-4436-BD2D-5697CA0E0124}"/>
              </a:ext>
            </a:extLst>
          </p:cNvPr>
          <p:cNvSpPr>
            <a:spLocks noGrp="1"/>
          </p:cNvSpPr>
          <p:nvPr>
            <p:ph type="dt" sz="half" idx="10"/>
          </p:nvPr>
        </p:nvSpPr>
        <p:spPr/>
        <p:txBody>
          <a:bodyPr/>
          <a:lstStyle/>
          <a:p>
            <a:fld id="{4428F7D3-0C40-4F8D-9D91-AB014C457986}" type="datetimeFigureOut">
              <a:rPr lang="en-IN" smtClean="0"/>
              <a:t>23-11-2018</a:t>
            </a:fld>
            <a:endParaRPr lang="en-IN"/>
          </a:p>
        </p:txBody>
      </p:sp>
      <p:sp>
        <p:nvSpPr>
          <p:cNvPr id="6" name="Footer Placeholder 5">
            <a:extLst>
              <a:ext uri="{FF2B5EF4-FFF2-40B4-BE49-F238E27FC236}">
                <a16:creationId xmlns:a16="http://schemas.microsoft.com/office/drawing/2014/main" id="{8575A715-CA93-48BF-A530-6587B870F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37A6D7-A139-422E-A688-DF4D5FA5A8E3}"/>
              </a:ext>
            </a:extLst>
          </p:cNvPr>
          <p:cNvSpPr>
            <a:spLocks noGrp="1"/>
          </p:cNvSpPr>
          <p:nvPr>
            <p:ph type="sldNum" sz="quarter" idx="12"/>
          </p:nvPr>
        </p:nvSpPr>
        <p:spPr/>
        <p:txBody>
          <a:bodyPr/>
          <a:lstStyle/>
          <a:p>
            <a:fld id="{4E6359D6-B5F1-42A4-AB8E-EEA19E178208}" type="slidenum">
              <a:rPr lang="en-IN" smtClean="0"/>
              <a:t>‹#›</a:t>
            </a:fld>
            <a:endParaRPr lang="en-IN"/>
          </a:p>
        </p:txBody>
      </p:sp>
    </p:spTree>
    <p:extLst>
      <p:ext uri="{BB962C8B-B14F-4D97-AF65-F5344CB8AC3E}">
        <p14:creationId xmlns:p14="http://schemas.microsoft.com/office/powerpoint/2010/main" val="215152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70324D-FD5E-4A04-812A-3A0B09A54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A25653-1018-407B-A3C6-3CEB75787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73A96-685D-46B2-B00D-891829CA1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8F7D3-0C40-4F8D-9D91-AB014C457986}" type="datetimeFigureOut">
              <a:rPr lang="en-IN" smtClean="0"/>
              <a:t>23-11-2018</a:t>
            </a:fld>
            <a:endParaRPr lang="en-IN"/>
          </a:p>
        </p:txBody>
      </p:sp>
      <p:sp>
        <p:nvSpPr>
          <p:cNvPr id="5" name="Footer Placeholder 4">
            <a:extLst>
              <a:ext uri="{FF2B5EF4-FFF2-40B4-BE49-F238E27FC236}">
                <a16:creationId xmlns:a16="http://schemas.microsoft.com/office/drawing/2014/main" id="{6A1B2542-3D1F-4B94-9CF7-D467C620B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B8EB5D-9C88-4625-AFC4-52AB74D3F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359D6-B5F1-42A4-AB8E-EEA19E178208}" type="slidenum">
              <a:rPr lang="en-IN" smtClean="0"/>
              <a:t>‹#›</a:t>
            </a:fld>
            <a:endParaRPr lang="en-IN"/>
          </a:p>
        </p:txBody>
      </p:sp>
    </p:spTree>
    <p:extLst>
      <p:ext uri="{BB962C8B-B14F-4D97-AF65-F5344CB8AC3E}">
        <p14:creationId xmlns:p14="http://schemas.microsoft.com/office/powerpoint/2010/main" val="2737558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45BE26-9BA7-497B-9E38-7B71C1A3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5120" cy="6858000"/>
          </a:xfrm>
          <a:prstGeom prst="rect">
            <a:avLst/>
          </a:prstGeom>
        </p:spPr>
      </p:pic>
      <p:sp>
        <p:nvSpPr>
          <p:cNvPr id="6" name="TextBox 5">
            <a:extLst>
              <a:ext uri="{FF2B5EF4-FFF2-40B4-BE49-F238E27FC236}">
                <a16:creationId xmlns:a16="http://schemas.microsoft.com/office/drawing/2014/main" id="{F49F0A3D-CBED-441C-975E-0DB3C914F786}"/>
              </a:ext>
            </a:extLst>
          </p:cNvPr>
          <p:cNvSpPr txBox="1"/>
          <p:nvPr/>
        </p:nvSpPr>
        <p:spPr>
          <a:xfrm>
            <a:off x="248356" y="169333"/>
            <a:ext cx="11343422" cy="1261884"/>
          </a:xfrm>
          <a:prstGeom prst="rect">
            <a:avLst/>
          </a:prstGeom>
          <a:noFill/>
        </p:spPr>
        <p:txBody>
          <a:bodyPr wrap="square" rtlCol="0">
            <a:spAutoFit/>
          </a:bodyPr>
          <a:lstStyle/>
          <a:p>
            <a:r>
              <a:rPr lang="en-IN" sz="3600" b="1" dirty="0"/>
              <a:t>Advanced Analytics and Machine Learning - Group Project </a:t>
            </a:r>
          </a:p>
          <a:p>
            <a:endParaRPr lang="en-IN" sz="4000" dirty="0"/>
          </a:p>
        </p:txBody>
      </p:sp>
      <p:sp>
        <p:nvSpPr>
          <p:cNvPr id="7" name="TextBox 6">
            <a:extLst>
              <a:ext uri="{FF2B5EF4-FFF2-40B4-BE49-F238E27FC236}">
                <a16:creationId xmlns:a16="http://schemas.microsoft.com/office/drawing/2014/main" id="{6A6E889C-5CCD-43E2-BE7D-62F98AB1D199}"/>
              </a:ext>
            </a:extLst>
          </p:cNvPr>
          <p:cNvSpPr txBox="1"/>
          <p:nvPr/>
        </p:nvSpPr>
        <p:spPr>
          <a:xfrm>
            <a:off x="575733" y="5443415"/>
            <a:ext cx="556755" cy="461665"/>
          </a:xfrm>
          <a:prstGeom prst="rect">
            <a:avLst/>
          </a:prstGeom>
          <a:noFill/>
        </p:spPr>
        <p:txBody>
          <a:bodyPr wrap="none" rtlCol="0">
            <a:spAutoFit/>
          </a:bodyPr>
          <a:lstStyle/>
          <a:p>
            <a:r>
              <a:rPr lang="en-IN" sz="2400" dirty="0"/>
              <a:t>By </a:t>
            </a:r>
          </a:p>
        </p:txBody>
      </p:sp>
      <p:sp>
        <p:nvSpPr>
          <p:cNvPr id="8" name="TextBox 7">
            <a:extLst>
              <a:ext uri="{FF2B5EF4-FFF2-40B4-BE49-F238E27FC236}">
                <a16:creationId xmlns:a16="http://schemas.microsoft.com/office/drawing/2014/main" id="{67CB7E0B-32CE-413F-A10D-CA899A93893D}"/>
              </a:ext>
            </a:extLst>
          </p:cNvPr>
          <p:cNvSpPr txBox="1"/>
          <p:nvPr/>
        </p:nvSpPr>
        <p:spPr>
          <a:xfrm>
            <a:off x="575733" y="5863834"/>
            <a:ext cx="11616267" cy="523220"/>
          </a:xfrm>
          <a:prstGeom prst="rect">
            <a:avLst/>
          </a:prstGeom>
          <a:noFill/>
        </p:spPr>
        <p:txBody>
          <a:bodyPr wrap="square" rtlCol="0">
            <a:spAutoFit/>
          </a:bodyPr>
          <a:lstStyle/>
          <a:p>
            <a:r>
              <a:rPr lang="en-IN" sz="2800" dirty="0"/>
              <a:t>Maadhu K        Hiran Kumar    Prasad Patole      Kedar Sapte        Anil Nair</a:t>
            </a:r>
          </a:p>
        </p:txBody>
      </p:sp>
    </p:spTree>
    <p:extLst>
      <p:ext uri="{BB962C8B-B14F-4D97-AF65-F5344CB8AC3E}">
        <p14:creationId xmlns:p14="http://schemas.microsoft.com/office/powerpoint/2010/main" val="1151340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25B6C-B47C-4A2C-850E-684B21EAED83}"/>
              </a:ext>
            </a:extLst>
          </p:cNvPr>
          <p:cNvSpPr txBox="1"/>
          <p:nvPr/>
        </p:nvSpPr>
        <p:spPr>
          <a:xfrm>
            <a:off x="349956" y="123792"/>
            <a:ext cx="11514666" cy="1815882"/>
          </a:xfrm>
          <a:prstGeom prst="rect">
            <a:avLst/>
          </a:prstGeom>
          <a:noFill/>
        </p:spPr>
        <p:txBody>
          <a:bodyPr wrap="square" rtlCol="0">
            <a:spAutoFit/>
          </a:bodyPr>
          <a:lstStyle/>
          <a:p>
            <a:r>
              <a:rPr lang="en-IN" sz="2000" b="1" dirty="0"/>
              <a:t>Business Problem:</a:t>
            </a:r>
          </a:p>
          <a:p>
            <a:endParaRPr lang="en-IN" sz="2000" b="1" dirty="0"/>
          </a:p>
          <a:p>
            <a:r>
              <a:rPr lang="en-US" dirty="0"/>
              <a:t>The Portuguese bank would like to know what actions need to be taken in order to persuade their clients to engage in long term deposits which would invariably help improve the overall revenue. As a result, the marketing team of the Portuguese bank would like to identify existing clients that have higher chance to subscribe for a term deposit and focus marketing effort on such clients.</a:t>
            </a:r>
            <a:endParaRPr lang="en-IN" sz="1600" dirty="0"/>
          </a:p>
        </p:txBody>
      </p:sp>
      <p:sp>
        <p:nvSpPr>
          <p:cNvPr id="3" name="TextBox 2">
            <a:extLst>
              <a:ext uri="{FF2B5EF4-FFF2-40B4-BE49-F238E27FC236}">
                <a16:creationId xmlns:a16="http://schemas.microsoft.com/office/drawing/2014/main" id="{068FE92F-AD43-4133-8A82-1C34737A86E9}"/>
              </a:ext>
            </a:extLst>
          </p:cNvPr>
          <p:cNvSpPr txBox="1"/>
          <p:nvPr/>
        </p:nvSpPr>
        <p:spPr>
          <a:xfrm>
            <a:off x="349956" y="1963742"/>
            <a:ext cx="11514666" cy="984885"/>
          </a:xfrm>
          <a:prstGeom prst="rect">
            <a:avLst/>
          </a:prstGeom>
          <a:noFill/>
        </p:spPr>
        <p:txBody>
          <a:bodyPr wrap="square" rtlCol="0">
            <a:spAutoFit/>
          </a:bodyPr>
          <a:lstStyle/>
          <a:p>
            <a:r>
              <a:rPr lang="en-IN" sz="2000" b="1" dirty="0"/>
              <a:t>Analytics Approach:</a:t>
            </a:r>
          </a:p>
          <a:p>
            <a:endParaRPr lang="en-IN" sz="2000" b="1" dirty="0"/>
          </a:p>
          <a:p>
            <a:r>
              <a:rPr lang="en-US" dirty="0"/>
              <a:t>The objective is to provide  classification model(s) to predict which clients are more likely to subscribe for term deposits.</a:t>
            </a:r>
            <a:endParaRPr lang="en-IN" dirty="0"/>
          </a:p>
        </p:txBody>
      </p:sp>
      <p:sp>
        <p:nvSpPr>
          <p:cNvPr id="4" name="TextBox 3">
            <a:extLst>
              <a:ext uri="{FF2B5EF4-FFF2-40B4-BE49-F238E27FC236}">
                <a16:creationId xmlns:a16="http://schemas.microsoft.com/office/drawing/2014/main" id="{4E1337B5-137B-4E4C-A52D-2DF5020A05A4}"/>
              </a:ext>
            </a:extLst>
          </p:cNvPr>
          <p:cNvSpPr txBox="1"/>
          <p:nvPr/>
        </p:nvSpPr>
        <p:spPr>
          <a:xfrm>
            <a:off x="367148" y="3000063"/>
            <a:ext cx="11618524" cy="3754874"/>
          </a:xfrm>
          <a:prstGeom prst="rect">
            <a:avLst/>
          </a:prstGeom>
          <a:noFill/>
        </p:spPr>
        <p:txBody>
          <a:bodyPr wrap="square" rtlCol="0">
            <a:spAutoFit/>
          </a:bodyPr>
          <a:lstStyle/>
          <a:p>
            <a:r>
              <a:rPr lang="en-IN" sz="2000" b="1" dirty="0"/>
              <a:t>Data Source and Preparation:</a:t>
            </a:r>
          </a:p>
          <a:p>
            <a:endParaRPr lang="en-IN" sz="2000" b="1" dirty="0"/>
          </a:p>
          <a:p>
            <a:r>
              <a:rPr lang="en-IN" dirty="0"/>
              <a:t>The data set is publicly available in the below link: </a:t>
            </a:r>
          </a:p>
          <a:p>
            <a:r>
              <a:rPr lang="en-IN" u="sng" dirty="0">
                <a:hlinkClick r:id="rId2"/>
              </a:rPr>
              <a:t>https://archive.ics.uci.edu/ml/datasets/bank+marketing</a:t>
            </a:r>
            <a:endParaRPr lang="en-IN" dirty="0"/>
          </a:p>
          <a:p>
            <a:r>
              <a:rPr lang="en-IN" dirty="0"/>
              <a:t> </a:t>
            </a:r>
          </a:p>
          <a:p>
            <a:r>
              <a:rPr lang="en-IN" dirty="0"/>
              <a:t>It consists of 41,188 observations (customer data on direct marketing campaigns) with 20 predictors of a Portuguese banking institution. The classification goal is to predict if the client will subscribe (yes/no) to a term deposit (variable y). </a:t>
            </a:r>
          </a:p>
          <a:p>
            <a:pPr marL="285750" indent="-285750">
              <a:buFont typeface="Arial" panose="020B0604020202020204" pitchFamily="34" charset="0"/>
              <a:buChar char="•"/>
            </a:pPr>
            <a:r>
              <a:rPr lang="en-IN" dirty="0"/>
              <a:t>The dataset is used without any modifications. </a:t>
            </a:r>
          </a:p>
          <a:p>
            <a:pPr marL="285750" lvl="0" indent="-285750">
              <a:buFont typeface="Arial" panose="020B0604020202020204" pitchFamily="34" charset="0"/>
              <a:buChar char="•"/>
            </a:pPr>
            <a:r>
              <a:rPr lang="en-IN" dirty="0"/>
              <a:t>All the categorical variables were converted to dummy variables using one-hot encoding and one column was removed randomly to avoid collinearity.</a:t>
            </a:r>
          </a:p>
          <a:p>
            <a:pPr marL="285750" lvl="0" indent="-285750">
              <a:buFont typeface="Arial" panose="020B0604020202020204" pitchFamily="34" charset="0"/>
              <a:buChar char="•"/>
            </a:pPr>
            <a:r>
              <a:rPr lang="en-IN" dirty="0"/>
              <a:t>The ‘duration’ variable is dropped as it would have a value only after the call is completed.</a:t>
            </a:r>
          </a:p>
          <a:p>
            <a:pPr marL="285750" lvl="0" indent="-285750">
              <a:buFont typeface="Arial" panose="020B0604020202020204" pitchFamily="34" charset="0"/>
              <a:buChar char="•"/>
            </a:pPr>
            <a:r>
              <a:rPr lang="en-IN" dirty="0"/>
              <a:t>For ‘</a:t>
            </a:r>
            <a:r>
              <a:rPr lang="en-IN" dirty="0" err="1"/>
              <a:t>pdays</a:t>
            </a:r>
            <a:r>
              <a:rPr lang="en-IN" dirty="0"/>
              <a:t>’ column, more that 95% of the rows have a value of 999 and it can affect the model performance. (999 denotes client was not previously contacted). To overcome this, the values were grouped into bins (0-7, 8-15 etc.)</a:t>
            </a:r>
          </a:p>
        </p:txBody>
      </p:sp>
    </p:spTree>
    <p:extLst>
      <p:ext uri="{BB962C8B-B14F-4D97-AF65-F5344CB8AC3E}">
        <p14:creationId xmlns:p14="http://schemas.microsoft.com/office/powerpoint/2010/main" val="4020453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494E4-9FD2-4F88-A919-DABF8C2F30F8}"/>
              </a:ext>
            </a:extLst>
          </p:cNvPr>
          <p:cNvSpPr txBox="1"/>
          <p:nvPr/>
        </p:nvSpPr>
        <p:spPr>
          <a:xfrm>
            <a:off x="395111" y="383822"/>
            <a:ext cx="11365480" cy="2893100"/>
          </a:xfrm>
          <a:prstGeom prst="rect">
            <a:avLst/>
          </a:prstGeom>
          <a:noFill/>
        </p:spPr>
        <p:txBody>
          <a:bodyPr wrap="square" rtlCol="0">
            <a:spAutoFit/>
          </a:bodyPr>
          <a:lstStyle/>
          <a:p>
            <a:r>
              <a:rPr lang="en-IN" sz="2000" b="1" dirty="0"/>
              <a:t>Sampling</a:t>
            </a:r>
            <a:r>
              <a:rPr lang="en-IN" b="1" dirty="0"/>
              <a:t> </a:t>
            </a:r>
            <a:r>
              <a:rPr lang="en-IN" sz="2000" b="1" dirty="0"/>
              <a:t>and</a:t>
            </a:r>
            <a:r>
              <a:rPr lang="en-IN" b="1" dirty="0"/>
              <a:t> </a:t>
            </a:r>
            <a:r>
              <a:rPr lang="en-IN" sz="2000" b="1" dirty="0"/>
              <a:t>Validation</a:t>
            </a:r>
            <a:r>
              <a:rPr lang="en-IN" b="1" dirty="0"/>
              <a:t>:</a:t>
            </a:r>
          </a:p>
          <a:p>
            <a:endParaRPr lang="en-IN" b="1" dirty="0"/>
          </a:p>
          <a:p>
            <a:pPr marL="285750" lvl="0" indent="-285750">
              <a:buFont typeface="Arial" panose="020B0604020202020204" pitchFamily="34" charset="0"/>
              <a:buChar char="•"/>
            </a:pPr>
            <a:r>
              <a:rPr lang="en-US" dirty="0"/>
              <a:t>For Logistic Regression modelling, random seed state was used to generate train and test data. The final model was validated against the test dataset.</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For Random Forest, the default bootstrap sampling technique was used. </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The Random Forest estimator was implemented using GridsearchCV to identify the best hyperparameters. </a:t>
            </a:r>
            <a:endParaRPr lang="en-IN" dirty="0"/>
          </a:p>
          <a:p>
            <a:endParaRPr lang="en-IN" b="1" dirty="0"/>
          </a:p>
          <a:p>
            <a:endParaRPr lang="en-IN" b="1" dirty="0"/>
          </a:p>
        </p:txBody>
      </p:sp>
      <p:sp>
        <p:nvSpPr>
          <p:cNvPr id="3" name="TextBox 2">
            <a:extLst>
              <a:ext uri="{FF2B5EF4-FFF2-40B4-BE49-F238E27FC236}">
                <a16:creationId xmlns:a16="http://schemas.microsoft.com/office/drawing/2014/main" id="{E1DE5EAF-5ED8-4C04-9F6A-E15004762188}"/>
              </a:ext>
            </a:extLst>
          </p:cNvPr>
          <p:cNvSpPr txBox="1"/>
          <p:nvPr/>
        </p:nvSpPr>
        <p:spPr>
          <a:xfrm>
            <a:off x="367148" y="3281417"/>
            <a:ext cx="11618524" cy="2646878"/>
          </a:xfrm>
          <a:prstGeom prst="rect">
            <a:avLst/>
          </a:prstGeom>
          <a:noFill/>
        </p:spPr>
        <p:txBody>
          <a:bodyPr wrap="square" rtlCol="0">
            <a:spAutoFit/>
          </a:bodyPr>
          <a:lstStyle/>
          <a:p>
            <a:r>
              <a:rPr lang="en-IN" sz="2000" b="1" dirty="0"/>
              <a:t>Models built and Evaluation Effectiveness:</a:t>
            </a:r>
          </a:p>
          <a:p>
            <a:endParaRPr lang="en-IN" sz="2000" b="1" dirty="0"/>
          </a:p>
          <a:p>
            <a:pPr marL="285750" lvl="0" indent="-285750">
              <a:buFont typeface="Arial" panose="020B0604020202020204" pitchFamily="34" charset="0"/>
              <a:buChar char="•"/>
            </a:pPr>
            <a:r>
              <a:rPr lang="en-US" dirty="0"/>
              <a:t>The models built are Logistic regression followed by a Random forest classifier for better accuracy.</a:t>
            </a:r>
          </a:p>
          <a:p>
            <a:pPr lvl="0"/>
            <a:endParaRPr lang="en-IN" dirty="0"/>
          </a:p>
          <a:p>
            <a:pPr marL="285750" lvl="0" indent="-285750">
              <a:buFont typeface="Arial" panose="020B0604020202020204" pitchFamily="34" charset="0"/>
              <a:buChar char="•"/>
            </a:pPr>
            <a:r>
              <a:rPr lang="en-US" dirty="0"/>
              <a:t>As the business objective was to determine the subscription to the term deposit which is a binary outcome (Yes/No), we implemented the above two  models.</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The effectiveness of the two models were evaluated using Scikit learn’s Accuracy Score and the AUC generated using the ROC curve.</a:t>
            </a:r>
            <a:endParaRPr lang="en-IN" dirty="0"/>
          </a:p>
        </p:txBody>
      </p:sp>
    </p:spTree>
    <p:extLst>
      <p:ext uri="{BB962C8B-B14F-4D97-AF65-F5344CB8AC3E}">
        <p14:creationId xmlns:p14="http://schemas.microsoft.com/office/powerpoint/2010/main" val="158649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41BC73-46E8-40E8-AD30-5BFE03D33340}"/>
              </a:ext>
            </a:extLst>
          </p:cNvPr>
          <p:cNvPicPr>
            <a:picLocks noChangeAspect="1"/>
          </p:cNvPicPr>
          <p:nvPr/>
        </p:nvPicPr>
        <p:blipFill>
          <a:blip r:embed="rId3"/>
          <a:stretch>
            <a:fillRect/>
          </a:stretch>
        </p:blipFill>
        <p:spPr>
          <a:xfrm>
            <a:off x="406315" y="3748989"/>
            <a:ext cx="4475173" cy="3045184"/>
          </a:xfrm>
          <a:prstGeom prst="rect">
            <a:avLst/>
          </a:prstGeom>
        </p:spPr>
      </p:pic>
      <p:pic>
        <p:nvPicPr>
          <p:cNvPr id="3" name="Picture 2">
            <a:extLst>
              <a:ext uri="{FF2B5EF4-FFF2-40B4-BE49-F238E27FC236}">
                <a16:creationId xmlns:a16="http://schemas.microsoft.com/office/drawing/2014/main" id="{52781FC7-283E-4880-B1D8-204F01434085}"/>
              </a:ext>
            </a:extLst>
          </p:cNvPr>
          <p:cNvPicPr>
            <a:picLocks noChangeAspect="1"/>
          </p:cNvPicPr>
          <p:nvPr/>
        </p:nvPicPr>
        <p:blipFill>
          <a:blip r:embed="rId4"/>
          <a:stretch>
            <a:fillRect/>
          </a:stretch>
        </p:blipFill>
        <p:spPr>
          <a:xfrm>
            <a:off x="6476772" y="3748988"/>
            <a:ext cx="4939595" cy="2852108"/>
          </a:xfrm>
          <a:prstGeom prst="rect">
            <a:avLst/>
          </a:prstGeom>
        </p:spPr>
      </p:pic>
      <p:sp>
        <p:nvSpPr>
          <p:cNvPr id="4" name="TextBox 3">
            <a:extLst>
              <a:ext uri="{FF2B5EF4-FFF2-40B4-BE49-F238E27FC236}">
                <a16:creationId xmlns:a16="http://schemas.microsoft.com/office/drawing/2014/main" id="{1401E67A-A18D-46A0-9C09-34A31E7A8A04}"/>
              </a:ext>
            </a:extLst>
          </p:cNvPr>
          <p:cNvSpPr txBox="1"/>
          <p:nvPr/>
        </p:nvSpPr>
        <p:spPr>
          <a:xfrm>
            <a:off x="530577" y="251480"/>
            <a:ext cx="11483232" cy="2339102"/>
          </a:xfrm>
          <a:prstGeom prst="rect">
            <a:avLst/>
          </a:prstGeom>
          <a:noFill/>
        </p:spPr>
        <p:txBody>
          <a:bodyPr wrap="square" rtlCol="0">
            <a:spAutoFit/>
          </a:bodyPr>
          <a:lstStyle/>
          <a:p>
            <a:r>
              <a:rPr lang="en-IN" sz="2000" b="1" dirty="0"/>
              <a:t>Visualizations</a:t>
            </a:r>
            <a:r>
              <a:rPr lang="en-IN" b="1" dirty="0"/>
              <a:t>:</a:t>
            </a:r>
          </a:p>
          <a:p>
            <a:endParaRPr lang="en-IN" b="1" dirty="0"/>
          </a:p>
          <a:p>
            <a:r>
              <a:rPr lang="en-IN" dirty="0"/>
              <a:t>Following Visualization diagrams are illustrated in the attached html file :</a:t>
            </a:r>
          </a:p>
          <a:p>
            <a:pPr marL="285750" lvl="0" indent="-285750">
              <a:buFont typeface="Arial" panose="020B0604020202020204" pitchFamily="34" charset="0"/>
              <a:buChar char="•"/>
            </a:pPr>
            <a:r>
              <a:rPr lang="en-US" dirty="0"/>
              <a:t>Visual representation using histograms for all the categorical variables</a:t>
            </a:r>
            <a:endParaRPr lang="en-IN" dirty="0"/>
          </a:p>
          <a:p>
            <a:pPr marL="285750" lvl="0" indent="-285750">
              <a:buFont typeface="Arial" panose="020B0604020202020204" pitchFamily="34" charset="0"/>
              <a:buChar char="•"/>
            </a:pPr>
            <a:r>
              <a:rPr lang="en-US" dirty="0"/>
              <a:t>ROC curve and Confusion matrix for the Logistic Regression Model</a:t>
            </a:r>
            <a:endParaRPr lang="en-IN" dirty="0"/>
          </a:p>
          <a:p>
            <a:pPr marL="285750" lvl="0" indent="-285750">
              <a:buFont typeface="Arial" panose="020B0604020202020204" pitchFamily="34" charset="0"/>
              <a:buChar char="•"/>
            </a:pPr>
            <a:r>
              <a:rPr lang="en-US" dirty="0"/>
              <a:t>ROC curve for the Random Forest classifier</a:t>
            </a:r>
            <a:endParaRPr lang="en-IN" dirty="0"/>
          </a:p>
          <a:p>
            <a:pPr marL="285750" lvl="0" indent="-285750">
              <a:buFont typeface="Arial" panose="020B0604020202020204" pitchFamily="34" charset="0"/>
              <a:buChar char="•"/>
            </a:pPr>
            <a:r>
              <a:rPr lang="en-US" dirty="0"/>
              <a:t>Important features from the Random Forest Classifier’s best estimator </a:t>
            </a:r>
            <a:endParaRPr lang="en-IN" dirty="0"/>
          </a:p>
          <a:p>
            <a:endParaRPr lang="en-IN" b="1" dirty="0"/>
          </a:p>
        </p:txBody>
      </p:sp>
      <p:sp>
        <p:nvSpPr>
          <p:cNvPr id="5" name="Rectangle 4">
            <a:extLst>
              <a:ext uri="{FF2B5EF4-FFF2-40B4-BE49-F238E27FC236}">
                <a16:creationId xmlns:a16="http://schemas.microsoft.com/office/drawing/2014/main" id="{D27A3CE1-4FC0-49FD-99B1-0E5400EDD854}"/>
              </a:ext>
            </a:extLst>
          </p:cNvPr>
          <p:cNvSpPr/>
          <p:nvPr/>
        </p:nvSpPr>
        <p:spPr>
          <a:xfrm>
            <a:off x="1824806" y="2990110"/>
            <a:ext cx="8613423" cy="400110"/>
          </a:xfrm>
          <a:prstGeom prst="rect">
            <a:avLst/>
          </a:prstGeom>
        </p:spPr>
        <p:txBody>
          <a:bodyPr wrap="square">
            <a:spAutoFit/>
          </a:bodyPr>
          <a:lstStyle/>
          <a:p>
            <a:pPr lvl="0">
              <a:spcAft>
                <a:spcPts val="0"/>
              </a:spcAft>
            </a:pPr>
            <a:r>
              <a:rPr lang="en-IN" sz="2000" b="1" dirty="0">
                <a:effectLst/>
                <a:latin typeface="Calibri" panose="020F0502020204030204" pitchFamily="34" charset="0"/>
                <a:ea typeface="Calibri" panose="020F0502020204030204" pitchFamily="34" charset="0"/>
                <a:cs typeface="Arial" panose="020B0604020202020204" pitchFamily="34" charset="0"/>
              </a:rPr>
              <a:t>ROC curve and Feature Importance Histogram from the Random Forest </a:t>
            </a:r>
          </a:p>
        </p:txBody>
      </p:sp>
    </p:spTree>
    <p:extLst>
      <p:ext uri="{BB962C8B-B14F-4D97-AF65-F5344CB8AC3E}">
        <p14:creationId xmlns:p14="http://schemas.microsoft.com/office/powerpoint/2010/main" val="426490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5F29B5-04A9-4B50-83DD-65B277BDB337}"/>
              </a:ext>
            </a:extLst>
          </p:cNvPr>
          <p:cNvPicPr>
            <a:picLocks noChangeAspect="1"/>
          </p:cNvPicPr>
          <p:nvPr/>
        </p:nvPicPr>
        <p:blipFill>
          <a:blip r:embed="rId2"/>
          <a:stretch>
            <a:fillRect/>
          </a:stretch>
        </p:blipFill>
        <p:spPr>
          <a:xfrm>
            <a:off x="2449688" y="953000"/>
            <a:ext cx="6559903" cy="4642232"/>
          </a:xfrm>
          <a:prstGeom prst="rect">
            <a:avLst/>
          </a:prstGeom>
        </p:spPr>
      </p:pic>
    </p:spTree>
    <p:extLst>
      <p:ext uri="{BB962C8B-B14F-4D97-AF65-F5344CB8AC3E}">
        <p14:creationId xmlns:p14="http://schemas.microsoft.com/office/powerpoint/2010/main" val="3900626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340</Words>
  <Application>Microsoft Office PowerPoint</Application>
  <PresentationFormat>Widescreen</PresentationFormat>
  <Paragraphs>42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Patole</dc:creator>
  <cp:lastModifiedBy> </cp:lastModifiedBy>
  <cp:revision>22</cp:revision>
  <dcterms:created xsi:type="dcterms:W3CDTF">2018-11-23T03:23:37Z</dcterms:created>
  <dcterms:modified xsi:type="dcterms:W3CDTF">2018-11-23T13:38:58Z</dcterms:modified>
</cp:coreProperties>
</file>