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48" d="100"/>
          <a:sy n="48" d="100"/>
        </p:scale>
        <p:origin x="53" y="70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429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5564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107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2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6"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2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2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7"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18"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19"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0"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1"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390754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3"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4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48"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4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4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43"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44"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4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0726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9781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068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945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2596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7560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85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894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2024/6/13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302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6/13/2024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6970670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Manasa516/keylogger.git"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a:off x="742949" y="1381124"/>
              <a:ext cx="1228724"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33" name="曲线"/>
            <p:cNvSpPr>
              <a:spLocks/>
            </p:cNvSpPr>
            <p:nvPr/>
          </p:nvSpPr>
          <p:spPr>
            <a:xfrm>
              <a:off x="1838325" y="1104900"/>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35"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36"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37" name="文本框"/>
          <p:cNvSpPr>
            <a:spLocks noGrp="1"/>
          </p:cNvSpPr>
          <p:nvPr>
            <p:ph type="ctrTitle"/>
          </p:nvPr>
        </p:nvSpPr>
        <p:spPr>
          <a:xfrm>
            <a:off x="6891217" y="1991106"/>
            <a:ext cx="5800852"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130"/>
              </a:spcBef>
              <a:spcAft>
                <a:spcPts val="0"/>
              </a:spcAft>
              <a:buNone/>
            </a:pPr>
            <a:r>
              <a:rPr lang="en-US" altLang="zh-CN" sz="3200" b="1" i="0" u="none" strike="noStrike" kern="0" cap="none" spc="0" baseline="0">
                <a:ln w="10541" cap="flat">
                  <a:solidFill>
                    <a:srgbClr val="457AB7"/>
                  </a:solidFill>
                  <a:prstDash val="solid"/>
                  <a:round/>
                </a:ln>
                <a:gradFill>
                  <a:gsLst>
                    <a:gs pos="0">
                      <a:srgbClr val="BDD4F9"/>
                    </a:gs>
                    <a:gs pos="9000">
                      <a:srgbClr val="99BDFF"/>
                    </a:gs>
                    <a:gs pos="50000">
                      <a:srgbClr val="002E66"/>
                    </a:gs>
                    <a:gs pos="79000">
                      <a:srgbClr val="99BDFF"/>
                    </a:gs>
                    <a:gs pos="100000">
                      <a:srgbClr val="BDD4F9"/>
                    </a:gs>
                  </a:gsLst>
                  <a:lin ang="5400000" scaled="0"/>
                </a:gradFill>
                <a:latin typeface="Trebuchet MS" charset="0"/>
                <a:ea typeface="宋体" charset="0"/>
                <a:cs typeface="Trebuchet MS" charset="0"/>
              </a:rPr>
              <a:t>k Manasa</a:t>
            </a:r>
            <a:endParaRPr lang="zh-CN" altLang="en-US" sz="3200" b="1" i="0" u="none" strike="noStrike" kern="0" cap="none" spc="0" baseline="0">
              <a:ln w="10541" cap="flat">
                <a:solidFill>
                  <a:srgbClr val="457AB7"/>
                </a:solidFill>
                <a:prstDash val="solid"/>
                <a:round/>
              </a:ln>
              <a:gradFill>
                <a:gsLst>
                  <a:gs pos="0">
                    <a:srgbClr val="BDD4F9"/>
                  </a:gs>
                  <a:gs pos="9000">
                    <a:srgbClr val="99BDFF"/>
                  </a:gs>
                  <a:gs pos="50000">
                    <a:srgbClr val="002E66"/>
                  </a:gs>
                  <a:gs pos="79000">
                    <a:srgbClr val="99BDFF"/>
                  </a:gs>
                  <a:gs pos="100000">
                    <a:srgbClr val="BDD4F9"/>
                  </a:gs>
                </a:gsLst>
                <a:lin ang="5400000" scaled="0"/>
              </a:gradFill>
              <a:latin typeface="Trebuchet MS" charset="0"/>
              <a:ea typeface="宋体" charset="0"/>
              <a:cs typeface="Trebuchet MS" charset="0"/>
            </a:endParaRPr>
          </a:p>
        </p:txBody>
      </p:sp>
      <p:sp>
        <p:nvSpPr>
          <p:cNvPr id="38" name="矩形"/>
          <p:cNvSpPr>
            <a:spLocks/>
          </p:cNvSpPr>
          <p:nvPr/>
        </p:nvSpPr>
        <p:spPr>
          <a:xfrm>
            <a:off x="7315200" y="2821622"/>
            <a:ext cx="1981200" cy="374649"/>
          </a:xfrm>
          <a:prstGeom prst="rect">
            <a:avLst/>
          </a:prstGeom>
          <a:noFill/>
          <a:ln w="12700" cap="flat" cmpd="sng">
            <a:noFill/>
            <a:prstDash val="solid"/>
            <a:miter/>
          </a:ln>
        </p:spPr>
        <p:txBody>
          <a:bodyPr vert="horz" wrap="square" lIns="0" tIns="12700" rIns="0" bIns="0" anchor="t" anchorCtr="0">
            <a:prstTxWarp prst="textNoShape">
              <a:avLst/>
            </a:prstTxWarp>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charset="0"/>
                <a:ea typeface="宋体" charset="0"/>
                <a:cs typeface="Trebuchet MS" charset="0"/>
              </a:rPr>
              <a:t>Final Project</a:t>
            </a:r>
            <a:endParaRPr lang="zh-CN" altLang="en-US" sz="2400" b="0" i="0" u="none" strike="noStrike" kern="1200" cap="none" spc="0" baseline="0">
              <a:solidFill>
                <a:schemeClr val="tx1"/>
              </a:solidFill>
              <a:latin typeface="Trebuchet MS" charset="0"/>
              <a:ea typeface="宋体" charset="0"/>
              <a:cs typeface="Trebuchet MS" charset="0"/>
            </a:endParaRPr>
          </a:p>
        </p:txBody>
      </p:sp>
      <p:pic>
        <p:nvPicPr>
          <p:cNvPr id="39" name="图片"/>
          <p:cNvPicPr>
            <a:picLocks/>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4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4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2153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35"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36"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37"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矩形"/>
          <p:cNvSpPr>
            <a:spLocks/>
          </p:cNvSpPr>
          <p:nvPr/>
        </p:nvSpPr>
        <p:spPr>
          <a:xfrm>
            <a:off x="752474" y="1997839"/>
            <a:ext cx="8239125" cy="397031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fontAlgn="base">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Our multifaceted security strategy significantly reduces keylogger attack risks. </a:t>
            </a:r>
          </a:p>
          <a:p>
            <a:pPr marL="0" indent="0" algn="l" fontAlgn="base">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Arial" pitchFamily="34" charset="0"/>
              </a:rPr>
              <a:t>Enhanced awareness and preparedness empower users to identify and avoid threats. With advanced detection tools and proactive measures, we ensure robust protection, complemented by clear incident response plans for swift action. The result is peace of mind, cost savings, reduced risk,and enhanced trust, effectively safeguarding financial and reputational integrity.</a:t>
            </a:r>
          </a:p>
          <a:p>
            <a:pPr marL="0" indent="0" algn="l" fontAlgn="base">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p>
          <a:p>
            <a:pPr marL="0" indent="0" algn="l" fontAlgn="base">
              <a:lnSpc>
                <a:spcPct val="150000"/>
              </a:lnSpc>
              <a:spcBef>
                <a:spcPts val="0"/>
              </a:spcBef>
              <a:spcAft>
                <a:spcPts val="0"/>
              </a:spcAft>
              <a:buNone/>
            </a:pPr>
            <a:r>
              <a:rPr lang="en-US" altLang="zh-CN" sz="2400" b="1" i="0" u="none" strike="noStrike" kern="1200" cap="none" spc="0" baseline="0">
                <a:solidFill>
                  <a:schemeClr val="tx1"/>
                </a:solidFill>
                <a:latin typeface="Arial Rounded MT Bold" pitchFamily="34" charset="0"/>
                <a:ea typeface="宋体" charset="0"/>
                <a:cs typeface="Calibri" charset="0"/>
              </a:rPr>
              <a:t>                      “Block Keyloggers, Boost Security.”</a:t>
            </a:r>
          </a:p>
          <a:p>
            <a:pPr marL="0" indent="0" algn="l" fontAlgn="base">
              <a:lnSpc>
                <a:spcPct val="15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131943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E21B-8969-3DF3-8D2B-BE5542EE8977}"/>
              </a:ext>
            </a:extLst>
          </p:cNvPr>
          <p:cNvSpPr>
            <a:spLocks noGrp="1"/>
          </p:cNvSpPr>
          <p:nvPr>
            <p:ph type="title"/>
          </p:nvPr>
        </p:nvSpPr>
        <p:spPr>
          <a:xfrm>
            <a:off x="755332" y="385444"/>
            <a:ext cx="10681335" cy="738664"/>
          </a:xfrm>
        </p:spPr>
        <p:txBody>
          <a:bodyPr/>
          <a:lstStyle/>
          <a:p>
            <a:r>
              <a:rPr lang="en-US" sz="4800" dirty="0" err="1"/>
              <a:t>Github</a:t>
            </a:r>
            <a:r>
              <a:rPr lang="en-US" sz="4800" dirty="0"/>
              <a:t> link :</a:t>
            </a:r>
            <a:endParaRPr lang="en-IN" sz="4800" dirty="0"/>
          </a:p>
        </p:txBody>
      </p:sp>
      <p:sp>
        <p:nvSpPr>
          <p:cNvPr id="3" name="TextBox 2">
            <a:extLst>
              <a:ext uri="{FF2B5EF4-FFF2-40B4-BE49-F238E27FC236}">
                <a16:creationId xmlns:a16="http://schemas.microsoft.com/office/drawing/2014/main" id="{8D863DC8-7A27-6768-65CD-3A30AAE0C7C4}"/>
              </a:ext>
            </a:extLst>
          </p:cNvPr>
          <p:cNvSpPr txBox="1"/>
          <p:nvPr/>
        </p:nvSpPr>
        <p:spPr>
          <a:xfrm>
            <a:off x="2135450" y="2924930"/>
            <a:ext cx="8137130" cy="369332"/>
          </a:xfrm>
          <a:prstGeom prst="rect">
            <a:avLst/>
          </a:prstGeom>
          <a:noFill/>
        </p:spPr>
        <p:txBody>
          <a:bodyPr wrap="square" rtlCol="0">
            <a:spAutoFit/>
          </a:bodyPr>
          <a:lstStyle/>
          <a:p>
            <a:r>
              <a:rPr lang="en-IN" dirty="0">
                <a:hlinkClick r:id="rId2"/>
              </a:rPr>
              <a:t>https://github.com/K-Manasa516/keylogger.git</a:t>
            </a:r>
            <a:endParaRPr lang="en-IN" dirty="0"/>
          </a:p>
        </p:txBody>
      </p:sp>
    </p:spTree>
    <p:extLst>
      <p:ext uri="{BB962C8B-B14F-4D97-AF65-F5344CB8AC3E}">
        <p14:creationId xmlns:p14="http://schemas.microsoft.com/office/powerpoint/2010/main" val="77766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6"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r>
              <a:rPr lang="en-US" altLang="zh-CN" sz="4800" b="1" i="0" u="none" strike="noStrike" kern="1200" cap="none" spc="0" baseline="0">
                <a:solidFill>
                  <a:schemeClr val="tx1"/>
                </a:solidFill>
                <a:latin typeface="Calibri" charset="0"/>
                <a:ea typeface="宋体" charset="0"/>
                <a:cs typeface="Calibri" charset="0"/>
              </a:rPr>
              <a:t>KEYLOGGER AND  SECURITY     </a:t>
            </a:r>
            <a:endParaRPr lang="zh-CN" altLang="en-US" sz="4800" b="1" i="0" u="none" strike="noStrike" kern="1200" cap="none" spc="0" baseline="0">
              <a:solidFill>
                <a:schemeClr val="tx1"/>
              </a:solidFill>
              <a:latin typeface="Calibri" charset="0"/>
              <a:ea typeface="宋体" charset="0"/>
              <a:cs typeface="Calibri" charset="0"/>
            </a:endParaRPr>
          </a:p>
        </p:txBody>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6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6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6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8" name="文本框"/>
          <p:cNvSpPr>
            <a:spLocks noGrp="1"/>
          </p:cNvSpPr>
          <p:nvPr>
            <p:ph type="title"/>
          </p:nvPr>
        </p:nvSpPr>
        <p:spPr>
          <a:xfrm>
            <a:off x="739774" y="829626"/>
            <a:ext cx="3909695" cy="55943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600" b="1" i="0" u="sng" strike="noStrike" kern="0" cap="none" spc="5" baseline="0">
                <a:solidFill>
                  <a:schemeClr val="tx1"/>
                </a:solidFill>
                <a:latin typeface="Trebuchet MS" charset="0"/>
                <a:ea typeface="宋体" charset="0"/>
                <a:cs typeface="Trebuchet MS" charset="0"/>
              </a:rPr>
              <a:t>PROJECT</a:t>
            </a:r>
            <a:r>
              <a:rPr lang="en-US" altLang="zh-CN" sz="3600" b="1" i="0" u="sng" strike="noStrike" kern="0" cap="none" spc="-85" baseline="0">
                <a:solidFill>
                  <a:schemeClr val="tx1"/>
                </a:solidFill>
                <a:latin typeface="Trebuchet MS" charset="0"/>
                <a:ea typeface="宋体" charset="0"/>
                <a:cs typeface="Trebuchet MS" charset="0"/>
              </a:rPr>
              <a:t> </a:t>
            </a:r>
            <a:r>
              <a:rPr lang="en-US" altLang="zh-CN" sz="3600" b="1" i="0" u="sng" strike="noStrike" kern="0" cap="none" spc="25" baseline="0">
                <a:solidFill>
                  <a:schemeClr val="tx1"/>
                </a:solidFill>
                <a:latin typeface="Trebuchet MS" charset="0"/>
                <a:ea typeface="宋体" charset="0"/>
                <a:cs typeface="Trebuchet MS" charset="0"/>
              </a:rPr>
              <a:t>TITLE</a:t>
            </a:r>
            <a:r>
              <a:rPr lang="en-US" altLang="zh-CN" sz="3600" b="1" i="0" u="none" strike="noStrike" kern="0" cap="none" spc="25" baseline="0">
                <a:solidFill>
                  <a:schemeClr val="tx1"/>
                </a:solidFill>
                <a:latin typeface="Trebuchet MS" charset="0"/>
                <a:ea typeface="宋体" charset="0"/>
                <a:cs typeface="Trebuchet MS" charset="0"/>
              </a:rPr>
              <a:t>:</a:t>
            </a:r>
            <a:endParaRPr lang="zh-CN" altLang="en-US" sz="3600" b="1" i="0" u="none" strike="noStrike" kern="0" cap="none" spc="0" baseline="0">
              <a:solidFill>
                <a:schemeClr val="tx1"/>
              </a:solidFill>
              <a:latin typeface="Trebuchet MS" charset="0"/>
              <a:ea typeface="宋体" charset="0"/>
              <a:cs typeface="Trebuchet MS" charset="0"/>
            </a:endParaRPr>
          </a:p>
        </p:txBody>
      </p:sp>
      <p:grpSp>
        <p:nvGrpSpPr>
          <p:cNvPr id="71" name="组合"/>
          <p:cNvGrpSpPr>
            <a:grpSpLocks/>
          </p:cNvGrpSpPr>
          <p:nvPr/>
        </p:nvGrpSpPr>
        <p:grpSpPr>
          <a:xfrm>
            <a:off x="466725" y="6410325"/>
            <a:ext cx="3705224" cy="295275"/>
            <a:chOff x="466725" y="6410325"/>
            <a:chExt cx="3705224" cy="295275"/>
          </a:xfrm>
        </p:grpSpPr>
        <p:pic>
          <p:nvPicPr>
            <p:cNvPr id="69" name="图片"/>
            <p:cNvPicPr>
              <a:picLocks/>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pic>
          <p:nvPicPr>
            <p:cNvPr id="70"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grpSp>
      <p:sp>
        <p:nvSpPr>
          <p:cNvPr id="72"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7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9147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In this presentation, we will begin with an introduction, providing an overview of key loggers and </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emphasizing their significance in the realm of cybersecurity. Next, we will delve into the definition of key</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loggers, distinguishing between software-based and hardware-based types. Following this, we will explore</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the varioustypes of key loggers, detailing the differences between software-based key loggers, such as kernel</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and API-based, and hardware-based key loggers, like keyboard hardware and external devices. We will then</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explain how key loggers work, covering the mechanisms of capturing keystrokes and</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how this data is transmitted to attackers. The potential impacts of key loggers will be </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examined, highlighting personal risks such as identity theft and financial loss, as well </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as corporate risks including data breaches and intellectual  Property theft,and the </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wider implications for privacy and trust. We will discuss how to detect key loggers, </a:t>
            </a: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identifying symptoms and using detection tools,methods and prevention strategies. </a:t>
            </a:r>
            <a:endParaRPr lang="zh-CN" altLang="en-US" sz="1800" b="0" i="0" u="none" strike="noStrike" kern="1200" cap="none" spc="0" baseline="0">
              <a:solidFill>
                <a:schemeClr val="tx1"/>
              </a:solidFill>
              <a:latin typeface="Calibri" charset="0"/>
              <a:ea typeface="宋体" charset="0"/>
              <a:cs typeface="Calibri" charset="0"/>
            </a:endParaRPr>
          </a:p>
        </p:txBody>
      </p:sp>
      <p:grpSp>
        <p:nvGrpSpPr>
          <p:cNvPr id="84" name="组合"/>
          <p:cNvGrpSpPr>
            <a:grpSpLocks/>
          </p:cNvGrpSpPr>
          <p:nvPr/>
        </p:nvGrpSpPr>
        <p:grpSpPr>
          <a:xfrm>
            <a:off x="7448612" y="0"/>
            <a:ext cx="4743795" cy="6858466"/>
            <a:chOff x="7448612" y="0"/>
            <a:chExt cx="4743795" cy="6858466"/>
          </a:xfrm>
        </p:grpSpPr>
        <p:sp>
          <p:nvSpPr>
            <p:cNvPr id="7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7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7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7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8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8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8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8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8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89" name="图片"/>
          <p:cNvPicPr>
            <a:picLocks/>
          </p:cNvPicPr>
          <p:nvPr/>
        </p:nvPicPr>
        <p:blipFill>
          <a:blip r:embed="rId2" cstate="print"/>
          <a:stretch>
            <a:fillRect/>
          </a:stretch>
        </p:blipFill>
        <p:spPr>
          <a:xfrm>
            <a:off x="10687050" y="6134100"/>
            <a:ext cx="247649" cy="247650"/>
          </a:xfrm>
          <a:prstGeom prst="rect">
            <a:avLst/>
          </a:prstGeom>
          <a:noFill/>
          <a:ln w="12700" cap="flat" cmpd="sng">
            <a:noFill/>
            <a:prstDash val="solid"/>
            <a:miter/>
          </a:ln>
        </p:spPr>
      </p:pic>
      <p:grpSp>
        <p:nvGrpSpPr>
          <p:cNvPr id="92" name="组合"/>
          <p:cNvGrpSpPr>
            <a:grpSpLocks/>
          </p:cNvGrpSpPr>
          <p:nvPr/>
        </p:nvGrpSpPr>
        <p:grpSpPr>
          <a:xfrm>
            <a:off x="47625" y="3819523"/>
            <a:ext cx="4124324" cy="3009897"/>
            <a:chOff x="47625" y="3819523"/>
            <a:chExt cx="4124324" cy="3009897"/>
          </a:xfrm>
        </p:grpSpPr>
        <p:pic>
          <p:nvPicPr>
            <p:cNvPr id="90"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pic>
          <p:nvPicPr>
            <p:cNvPr id="91" name="图片"/>
            <p:cNvPicPr>
              <a:picLocks/>
            </p:cNvPicPr>
            <p:nvPr/>
          </p:nvPicPr>
          <p:blipFill>
            <a:blip r:embed="rId4" cstate="print"/>
            <a:stretch>
              <a:fillRect/>
            </a:stretch>
          </p:blipFill>
          <p:spPr>
            <a:xfrm>
              <a:off x="47625" y="3819523"/>
              <a:ext cx="1733550" cy="3009897"/>
            </a:xfrm>
            <a:prstGeom prst="rect">
              <a:avLst/>
            </a:prstGeom>
            <a:noFill/>
            <a:ln w="12700" cap="flat" cmpd="sng">
              <a:noFill/>
              <a:prstDash val="solid"/>
              <a:miter/>
            </a:ln>
          </p:spPr>
        </p:pic>
      </p:grpSp>
      <p:sp>
        <p:nvSpPr>
          <p:cNvPr id="93"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9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3264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8" name="组合"/>
          <p:cNvGrpSpPr>
            <a:grpSpLocks/>
          </p:cNvGrpSpPr>
          <p:nvPr/>
        </p:nvGrpSpPr>
        <p:grpSpPr>
          <a:xfrm>
            <a:off x="7991475" y="2933700"/>
            <a:ext cx="2762249" cy="3257550"/>
            <a:chOff x="7991475" y="2933700"/>
            <a:chExt cx="2762249" cy="3257550"/>
          </a:xfrm>
        </p:grpSpPr>
        <p:sp>
          <p:nvSpPr>
            <p:cNvPr id="9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9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97" name="图片"/>
            <p:cNvPicPr>
              <a:picLocks/>
            </p:cNvPicPr>
            <p:nvPr/>
          </p:nvPicPr>
          <p:blipFill>
            <a:blip r:embed="rId2" cstate="print"/>
            <a:stretch>
              <a:fillRect/>
            </a:stretch>
          </p:blipFill>
          <p:spPr>
            <a:xfrm>
              <a:off x="7991475" y="2933700"/>
              <a:ext cx="2762249" cy="3257550"/>
            </a:xfrm>
            <a:prstGeom prst="rect">
              <a:avLst/>
            </a:prstGeom>
            <a:noFill/>
            <a:ln w="12700" cap="flat" cmpd="sng">
              <a:noFill/>
              <a:prstDash val="solid"/>
              <a:miter/>
            </a:ln>
          </p:spPr>
        </p:pic>
      </p:grpSp>
      <p:sp>
        <p:nvSpPr>
          <p:cNvPr id="99"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00"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01"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3" name="矩形"/>
          <p:cNvSpPr>
            <a:spLocks/>
          </p:cNvSpPr>
          <p:nvPr/>
        </p:nvSpPr>
        <p:spPr>
          <a:xfrm>
            <a:off x="457200" y="1859340"/>
            <a:ext cx="7315200" cy="4091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growing threat of key loggers poses significant risks to personal privacy, financial security, and organizational integrity. As cyber attackers increasingly use sophisticated key logging techniques to capture sensitive information such as passwords, credit card details, and confidential business data, individuals and organizations must enhance their understanding and implementation of effective security measures. This presentation aims to highlight the mechanisms of key loggers, their potential impacts, and the necessary steps to detect, prevent, and respond to key logger attacks, thereby fostering a more secure digital environment</a:t>
            </a:r>
            <a:r>
              <a:rPr lang="en-US" altLang="zh-CN" sz="1800" b="1" i="0" u="none" strike="noStrike" kern="1200" cap="none" spc="0" baseline="0">
                <a:solidFill>
                  <a:schemeClr val="tx1"/>
                </a:solidFill>
                <a:latin typeface="Calibri" charset="0"/>
                <a:ea typeface="宋体" charset="0"/>
                <a:cs typeface="Calibri" charset="0"/>
              </a:rPr>
              <a:t>.</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0953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组合"/>
          <p:cNvGrpSpPr>
            <a:grpSpLocks/>
          </p:cNvGrpSpPr>
          <p:nvPr/>
        </p:nvGrpSpPr>
        <p:grpSpPr>
          <a:xfrm>
            <a:off x="8658225" y="2647950"/>
            <a:ext cx="3533775" cy="3810000"/>
            <a:chOff x="8658225" y="2647950"/>
            <a:chExt cx="3533775" cy="3810000"/>
          </a:xfrm>
        </p:grpSpPr>
        <p:sp>
          <p:nvSpPr>
            <p:cNvPr id="10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6" name="图片"/>
            <p:cNvPicPr>
              <a:picLocks/>
            </p:cNvPicPr>
            <p:nvPr/>
          </p:nvPicPr>
          <p:blipFill>
            <a:blip r:embed="rId2" cstate="print"/>
            <a:stretch>
              <a:fillRect/>
            </a:stretch>
          </p:blipFill>
          <p:spPr>
            <a:xfrm>
              <a:off x="8658225" y="2647950"/>
              <a:ext cx="3533775" cy="3810000"/>
            </a:xfrm>
            <a:prstGeom prst="rect">
              <a:avLst/>
            </a:prstGeom>
            <a:noFill/>
            <a:ln w="12700" cap="flat" cmpd="sng">
              <a:noFill/>
              <a:prstDash val="solid"/>
              <a:miter/>
            </a:ln>
          </p:spPr>
        </p:pic>
      </p:grpSp>
      <p:sp>
        <p:nvSpPr>
          <p:cNvPr id="10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0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1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1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2" name="矩形"/>
          <p:cNvSpPr>
            <a:spLocks/>
          </p:cNvSpPr>
          <p:nvPr/>
        </p:nvSpPr>
        <p:spPr>
          <a:xfrm>
            <a:off x="533400" y="1720840"/>
            <a:ext cx="8382000" cy="48920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This presentation, "Key Loggers and Security," is designed to provide a comprehensive understanding of key loggers, their impact, and strategies to protect against them. We will start with an introduction to key loggers, defining what they are and differentiating between software-based and hardware-based types. The presentation will then explore the mechanisms through which key loggers operate, how they capture keystrokes, and how this information is transmitted to attackers. We will discuss the potential impacts of key loggers, from personal risks like identity theft and financial loss to corporate risks including data breaches and intellectual property theft. We will learn detection of key loggers, examining symptoms, indicators, and the tools available for identifying them. We also learn  preventive measures and advanced security measures   will also be highlighed.</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16554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14" name="图片"/>
          <p:cNvPicPr>
            <a:picLocks/>
          </p:cNvPicPr>
          <p:nvPr/>
        </p:nvPicPr>
        <p:blipFill>
          <a:blip r:embed="rId2" cstate="print"/>
          <a:stretch>
            <a:fillRect/>
          </a:stretch>
        </p:blipFill>
        <p:spPr>
          <a:xfrm>
            <a:off x="723900" y="6172200"/>
            <a:ext cx="2181225" cy="485775"/>
          </a:xfrm>
          <a:prstGeom prst="rect">
            <a:avLst/>
          </a:prstGeom>
          <a:noFill/>
          <a:ln w="12700" cap="flat" cmpd="sng">
            <a:noFill/>
            <a:prstDash val="solid"/>
            <a:miter/>
          </a:ln>
        </p:spPr>
      </p:pic>
      <p:sp>
        <p:nvSpPr>
          <p:cNvPr id="115"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1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7" name="矩形"/>
          <p:cNvSpPr>
            <a:spLocks/>
          </p:cNvSpPr>
          <p:nvPr/>
        </p:nvSpPr>
        <p:spPr>
          <a:xfrm>
            <a:off x="533400" y="1997839"/>
            <a:ext cx="8610600" cy="27108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Arial" pitchFamily="34" charset="0"/>
                <a:ea typeface="宋体" charset="0"/>
                <a:cs typeface="Arial" pitchFamily="34" charset="0"/>
              </a:rPr>
              <a:t>The primary end users of this presentation on "Key Loggers and Security" are:</a:t>
            </a:r>
            <a:endParaRPr lang="en-US" altLang="zh-CN" sz="1600" b="0"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charset="0"/>
                <a:ea typeface="宋体" charset="0"/>
                <a:cs typeface="Calibri" charset="0"/>
              </a:rPr>
              <a:t> </a:t>
            </a: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charset="0"/>
                <a:ea typeface="宋体" charset="0"/>
                <a:cs typeface="Calibri" charset="0"/>
              </a:rPr>
              <a:t>1)Individuals and General Public</a:t>
            </a: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charset="0"/>
                <a:ea typeface="宋体" charset="0"/>
                <a:cs typeface="Calibri" charset="0"/>
              </a:rPr>
              <a:t>2)Corporate Employees and Management</a:t>
            </a: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charset="0"/>
                <a:ea typeface="宋体" charset="0"/>
                <a:cs typeface="Calibri" charset="0"/>
              </a:rPr>
              <a:t>3)IT and Security Professionals</a:t>
            </a: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charset="0"/>
                <a:ea typeface="宋体" charset="0"/>
                <a:cs typeface="Calibri" charset="0"/>
              </a:rPr>
              <a:t>4)Educational Institutions and Students</a:t>
            </a: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charset="0"/>
                <a:ea typeface="宋体" charset="0"/>
                <a:cs typeface="Calibri" charset="0"/>
              </a:rPr>
              <a:t>5)Government and Law Enforcement Agencies</a:t>
            </a: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charset="0"/>
                <a:ea typeface="宋体" charset="0"/>
                <a:cs typeface="Calibri" charset="0"/>
              </a:rPr>
              <a:t>6)Healthcare Providers</a:t>
            </a:r>
            <a:endParaRPr lang="zh-CN" altLang="en-US" sz="1600" b="0"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9054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8" name="图片"/>
          <p:cNvPicPr>
            <a:picLocks/>
          </p:cNvPicPr>
          <p:nvPr/>
        </p:nvPicPr>
        <p:blipFill>
          <a:blip r:embed="rId2" cstate="print"/>
          <a:stretch>
            <a:fillRect/>
          </a:stretch>
        </p:blipFill>
        <p:spPr>
          <a:xfrm>
            <a:off x="0" y="1476375"/>
            <a:ext cx="2695574" cy="3248025"/>
          </a:xfrm>
          <a:prstGeom prst="rect">
            <a:avLst/>
          </a:prstGeom>
          <a:noFill/>
          <a:ln w="12700" cap="flat" cmpd="sng">
            <a:noFill/>
            <a:prstDash val="solid"/>
            <a:miter/>
          </a:ln>
        </p:spPr>
      </p:pic>
      <p:sp>
        <p:nvSpPr>
          <p:cNvPr id="119"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40" baseline="0">
                <a:solidFill>
                  <a:schemeClr val="tx1"/>
                </a:solidFill>
                <a:latin typeface="Trebuchet MS" charset="0"/>
                <a:ea typeface="宋体" charset="0"/>
                <a:cs typeface="Trebuchet MS" charset="0"/>
              </a:rPr>
              <a:t>Y</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21" name="矩形"/>
          <p:cNvSpPr>
            <a:spLocks/>
          </p:cNvSpPr>
          <p:nvPr/>
        </p:nvSpPr>
        <p:spPr>
          <a:xfrm>
            <a:off x="739774" y="6473336"/>
            <a:ext cx="1798955"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2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2819400" y="1997839"/>
            <a:ext cx="6324599" cy="383181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My strategy against key loggers is comprehensive, integrating education, advanced detection tools, preventive measures, and robust incident response plans. We prioritize awareness through regular training and materials, emphasizing safe online practices. Advanced anti-malware software and real-time monitoring bolster detection and removal. We advocate for software updates, multi-factor authentication, and encryption to thwart vulnerabilities. Clear incident response protocols, supported by real-world case studies, ensure effective action upon detection.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0466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25" name="图片"/>
          <p:cNvPicPr>
            <a:picLocks/>
          </p:cNvPicPr>
          <p:nvPr/>
        </p:nvPicPr>
        <p:blipFill>
          <a:blip r:embed="rId2" cstate="print"/>
          <a:stretch>
            <a:fillRect/>
          </a:stretch>
        </p:blipFill>
        <p:spPr>
          <a:xfrm>
            <a:off x="66675" y="3381373"/>
            <a:ext cx="2466975" cy="3419474"/>
          </a:xfrm>
          <a:prstGeom prst="rect">
            <a:avLst/>
          </a:prstGeom>
          <a:noFill/>
          <a:ln w="12700" cap="flat" cmpd="sng">
            <a:noFill/>
            <a:prstDash val="solid"/>
            <a:miter/>
          </a:ln>
        </p:spPr>
      </p:pic>
      <p:sp>
        <p:nvSpPr>
          <p:cNvPr id="126" name="文本框"/>
          <p:cNvSpPr>
            <a:spLocks noGrp="1"/>
          </p:cNvSpPr>
          <p:nvPr>
            <p:ph type="title"/>
          </p:nvPr>
        </p:nvSpPr>
        <p:spPr>
          <a:xfrm>
            <a:off x="739774" y="654938"/>
            <a:ext cx="7543164" cy="67818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YOUR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28" name="矩形"/>
          <p:cNvSpPr>
            <a:spLocks/>
          </p:cNvSpPr>
          <p:nvPr/>
        </p:nvSpPr>
        <p:spPr>
          <a:xfrm>
            <a:off x="2533649" y="1513091"/>
            <a:ext cx="6534151" cy="38318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fontAlgn="base">
              <a:lnSpc>
                <a:spcPct val="15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Arial" pitchFamily="34" charset="0"/>
            </a:endParaRPr>
          </a:p>
          <a:p>
            <a:pPr marL="0" indent="0" algn="l" fontAlgn="base">
              <a:lnSpc>
                <a:spcPct val="150000"/>
              </a:lnSpc>
              <a:spcBef>
                <a:spcPts val="0"/>
              </a:spcBef>
              <a:spcAft>
                <a:spcPts val="0"/>
              </a:spcAft>
              <a:buNone/>
            </a:pPr>
            <a:r>
              <a:rPr lang="en-US" altLang="zh-CN" sz="1800" b="1" i="1" u="none" strike="noStrike" kern="1200" cap="none" spc="0" baseline="0">
                <a:solidFill>
                  <a:schemeClr val="tx1"/>
                </a:solidFill>
                <a:latin typeface="Arial" pitchFamily="34" charset="0"/>
                <a:ea typeface="宋体" charset="0"/>
                <a:cs typeface="Arial" pitchFamily="34" charset="0"/>
              </a:rPr>
              <a:t>Unlocking Security</a:t>
            </a:r>
            <a:r>
              <a:rPr lang="en-US" altLang="zh-CN" sz="1800" b="0" i="0" u="none" strike="noStrike" kern="1200" cap="none" spc="0" baseline="0">
                <a:solidFill>
                  <a:schemeClr val="tx1"/>
                </a:solidFill>
                <a:latin typeface="Arial" pitchFamily="34" charset="0"/>
                <a:ea typeface="宋体" charset="0"/>
                <a:cs typeface="Arial" pitchFamily="34" charset="0"/>
              </a:rPr>
              <a:t>: Our solution presents a paradigm shift in combating keylogger  threats,weaving together innovative defenses to safeguard your digital world. Witness the 'wow' as we elevate awareness, fortify defenses, and ensure rapid response, setting a new standard in cyber protection. Experience peace of mind, fortified finances, and fortified reputations – all within reach through our revolutionary security framework.</a:t>
            </a:r>
            <a:endParaRPr lang="zh-CN" altLang="en-US" sz="18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1436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30"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31"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2"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pic>
        <p:nvPicPr>
          <p:cNvPr id="133" name="图片"/>
          <p:cNvPicPr>
            <a:picLocks noChangeAspect="1"/>
          </p:cNvPicPr>
          <p:nvPr/>
        </p:nvPicPr>
        <p:blipFill>
          <a:blip r:embed="rId3" cstate="print"/>
          <a:stretch>
            <a:fillRect/>
          </a:stretch>
        </p:blipFill>
        <p:spPr>
          <a:xfrm>
            <a:off x="990600" y="1805037"/>
            <a:ext cx="8239125" cy="3838473"/>
          </a:xfrm>
          <a:prstGeom prst="rect">
            <a:avLst/>
          </a:prstGeom>
          <a:noFill/>
          <a:ln w="12700" cap="flat" cmpd="sng">
            <a:noFill/>
            <a:prstDash val="solid"/>
            <a:miter/>
          </a:ln>
        </p:spPr>
      </p:pic>
    </p:spTree>
    <p:extLst>
      <p:ext uri="{BB962C8B-B14F-4D97-AF65-F5344CB8AC3E}">
        <p14:creationId xmlns:p14="http://schemas.microsoft.com/office/powerpoint/2010/main" val="17695684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1998</TotalTime>
  <Words>799</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Calibri</vt:lpstr>
      <vt:lpstr>Droid Sans</vt:lpstr>
      <vt:lpstr>Trebuchet MS</vt:lpstr>
      <vt:lpstr>Office Theme</vt:lpstr>
      <vt:lpstr>k Manasa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dell</dc:creator>
  <cp:lastModifiedBy>Manasa Kuruba</cp:lastModifiedBy>
  <cp:revision>12</cp:revision>
  <dcterms:created xsi:type="dcterms:W3CDTF">2024-06-03T05:48:59Z</dcterms:created>
  <dcterms:modified xsi:type="dcterms:W3CDTF">2024-06-13T07:13:54Z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2024-06-02T16:00:00Z</vt:filetime>
  </property>
</Properties>
</file>