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399288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6" autoAdjust="0"/>
    <p:restoredTop sz="94660"/>
  </p:normalViewPr>
  <p:slideViewPr>
    <p:cSldViewPr snapToGrid="0">
      <p:cViewPr>
        <p:scale>
          <a:sx n="25" d="100"/>
          <a:sy n="25" d="100"/>
        </p:scale>
        <p:origin x="41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659088"/>
            <a:ext cx="27539395" cy="1629315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4580574"/>
            <a:ext cx="24299466" cy="11299043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4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2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491640"/>
            <a:ext cx="6986096" cy="396604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491640"/>
            <a:ext cx="20553298" cy="396604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0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9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1667389"/>
            <a:ext cx="27944386" cy="19467289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31318846"/>
            <a:ext cx="27944386" cy="10237387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2458200"/>
            <a:ext cx="13769697" cy="29693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2458200"/>
            <a:ext cx="13769697" cy="29693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9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491650"/>
            <a:ext cx="27944386" cy="90457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1472381"/>
            <a:ext cx="13706415" cy="5622437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7094818"/>
            <a:ext cx="13706415" cy="251439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1472381"/>
            <a:ext cx="13773917" cy="5622437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7094818"/>
            <a:ext cx="13773917" cy="251439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119967"/>
            <a:ext cx="10449614" cy="10919883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738272"/>
            <a:ext cx="16402140" cy="33257978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4039850"/>
            <a:ext cx="10449614" cy="26010559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9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119967"/>
            <a:ext cx="10449614" cy="10919883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738272"/>
            <a:ext cx="16402140" cy="33257978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4039850"/>
            <a:ext cx="10449614" cy="26010559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0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491650"/>
            <a:ext cx="27944386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2458200"/>
            <a:ext cx="27944386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3376214"/>
            <a:ext cx="728984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8BAC-3608-4EF3-86C1-5485AD76E30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3376214"/>
            <a:ext cx="1093476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3376214"/>
            <a:ext cx="7289840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B6F2-AFD1-4B99-B5E1-164E612ED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2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29AF1E7-1D8D-2B37-7F49-15995BF5437F}"/>
              </a:ext>
            </a:extLst>
          </p:cNvPr>
          <p:cNvSpPr/>
          <p:nvPr/>
        </p:nvSpPr>
        <p:spPr>
          <a:xfrm>
            <a:off x="-3956" y="0"/>
            <a:ext cx="32407200" cy="5798703"/>
          </a:xfrm>
          <a:prstGeom prst="rect">
            <a:avLst/>
          </a:prstGeom>
          <a:solidFill>
            <a:srgbClr val="7F221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Development of encoding techniques using machine learning</a:t>
            </a:r>
          </a:p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기계학습을 활용한 부호화 기법 개발</a:t>
            </a:r>
          </a:p>
          <a:p>
            <a:pPr algn="r">
              <a:lnSpc>
                <a:spcPct val="200000"/>
              </a:lnSpc>
            </a:pPr>
            <a:endParaRPr lang="en-US" altLang="ko-KR" sz="48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pPr algn="r">
              <a:lnSpc>
                <a:spcPct val="20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			 TEAM: </a:t>
            </a:r>
            <a:r>
              <a:rPr lang="en-US" altLang="ko-KR" sz="54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DC						</a:t>
            </a:r>
            <a:r>
              <a:rPr lang="ko-KR" altLang="en-US" sz="54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팀장</a:t>
            </a:r>
            <a:r>
              <a:rPr lang="en-US" altLang="ko-KR" sz="54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5400" b="1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용권순</a:t>
            </a:r>
            <a:r>
              <a:rPr lang="ko-KR" altLang="en-US" sz="54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    팀원</a:t>
            </a:r>
            <a:r>
              <a:rPr lang="en-US" altLang="ko-KR" sz="54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5400" b="1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Times New Roman" panose="02020603050405020304" pitchFamily="18" charset="0"/>
              </a:rPr>
              <a:t>김민혁</a:t>
            </a:r>
            <a:endParaRPr lang="ko-KR" altLang="en-US" sz="48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19DD590-3FFF-78D2-3B13-EE1C27EC8D0D}"/>
              </a:ext>
            </a:extLst>
          </p:cNvPr>
          <p:cNvCxnSpPr>
            <a:cxnSpLocks/>
          </p:cNvCxnSpPr>
          <p:nvPr/>
        </p:nvCxnSpPr>
        <p:spPr>
          <a:xfrm>
            <a:off x="16199644" y="9663869"/>
            <a:ext cx="0" cy="36000000"/>
          </a:xfrm>
          <a:prstGeom prst="line">
            <a:avLst/>
          </a:prstGeom>
          <a:ln w="76200" cap="flat" cmpd="sng" algn="ctr">
            <a:solidFill>
              <a:schemeClr val="bg1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D666012-C5B2-4E62-995D-DE0AC2F30DCF}"/>
              </a:ext>
            </a:extLst>
          </p:cNvPr>
          <p:cNvGrpSpPr/>
          <p:nvPr/>
        </p:nvGrpSpPr>
        <p:grpSpPr>
          <a:xfrm>
            <a:off x="890862" y="6428561"/>
            <a:ext cx="14836691" cy="1732371"/>
            <a:chOff x="6332602" y="22214623"/>
            <a:chExt cx="6995011" cy="74681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0D2979-9A0F-4128-DA98-08E89A32DDE9}"/>
                </a:ext>
              </a:extLst>
            </p:cNvPr>
            <p:cNvSpPr/>
            <p:nvPr/>
          </p:nvSpPr>
          <p:spPr>
            <a:xfrm>
              <a:off x="6332602" y="22250470"/>
              <a:ext cx="6995011" cy="710964"/>
            </a:xfrm>
            <a:prstGeom prst="rect">
              <a:avLst/>
            </a:prstGeom>
            <a:solidFill>
              <a:srgbClr val="7F2212"/>
            </a:solidFill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ko-KR" altLang="ko-KR" sz="310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6871418-361F-857D-B7DC-29CFA6D63626}"/>
                </a:ext>
              </a:extLst>
            </p:cNvPr>
            <p:cNvSpPr/>
            <p:nvPr/>
          </p:nvSpPr>
          <p:spPr>
            <a:xfrm>
              <a:off x="6689084" y="22214623"/>
              <a:ext cx="6044170" cy="6639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Motivation</a:t>
              </a: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697BBC1-76C6-4007-A6B1-053E584E1F8B}"/>
              </a:ext>
            </a:extLst>
          </p:cNvPr>
          <p:cNvCxnSpPr>
            <a:cxnSpLocks/>
          </p:cNvCxnSpPr>
          <p:nvPr/>
        </p:nvCxnSpPr>
        <p:spPr>
          <a:xfrm>
            <a:off x="899644" y="3350874"/>
            <a:ext cx="3060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8BA253-4F68-4A07-B31B-0760D461BEE1}"/>
              </a:ext>
            </a:extLst>
          </p:cNvPr>
          <p:cNvSpPr/>
          <p:nvPr/>
        </p:nvSpPr>
        <p:spPr>
          <a:xfrm>
            <a:off x="1467057" y="14720304"/>
            <a:ext cx="14213470" cy="3310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36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딥러닝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기술의 발전으로 인해 통신과 </a:t>
            </a:r>
            <a:r>
              <a:rPr lang="ko-KR" altLang="en-US" sz="36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딥러닝을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접목시키려는 다양한 시도가 있지만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en-US" sz="36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시간복잡도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및 계산 복잡도 등의 이유로 통신 시뮬레이션과정과  </a:t>
            </a:r>
            <a:r>
              <a:rPr lang="ko-KR" altLang="en-US" sz="36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딥러닝의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과정을 분리시켜 비효율적인 환경에서 연구가 진행중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F82CBA-145D-449A-80D6-69A8AE87F9E9}"/>
              </a:ext>
            </a:extLst>
          </p:cNvPr>
          <p:cNvGrpSpPr/>
          <p:nvPr/>
        </p:nvGrpSpPr>
        <p:grpSpPr>
          <a:xfrm>
            <a:off x="16123717" y="26908836"/>
            <a:ext cx="16137651" cy="5702795"/>
            <a:chOff x="16261637" y="8705802"/>
            <a:chExt cx="16137651" cy="570279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4FE7170-34C1-4A0D-9949-9183169E8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94"/>
            <a:stretch/>
          </p:blipFill>
          <p:spPr>
            <a:xfrm>
              <a:off x="23435779" y="8705802"/>
              <a:ext cx="8963509" cy="570279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070451F-5F23-40CB-B597-902F0649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61637" y="9009578"/>
              <a:ext cx="7902122" cy="5188842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23FA2E7-6FB2-448F-A96F-0680A4E9223A}"/>
              </a:ext>
            </a:extLst>
          </p:cNvPr>
          <p:cNvGrpSpPr/>
          <p:nvPr/>
        </p:nvGrpSpPr>
        <p:grpSpPr>
          <a:xfrm>
            <a:off x="2310556" y="8375452"/>
            <a:ext cx="12526490" cy="5921814"/>
            <a:chOff x="2070548" y="8823646"/>
            <a:chExt cx="12526490" cy="592181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37F42FE-C2AD-41E8-9592-993926C442B8}"/>
                </a:ext>
              </a:extLst>
            </p:cNvPr>
            <p:cNvGrpSpPr/>
            <p:nvPr/>
          </p:nvGrpSpPr>
          <p:grpSpPr>
            <a:xfrm>
              <a:off x="2070548" y="8823646"/>
              <a:ext cx="12526490" cy="5921814"/>
              <a:chOff x="6417810" y="23442641"/>
              <a:chExt cx="6806944" cy="3732917"/>
            </a:xfrm>
          </p:grpSpPr>
          <p:pic>
            <p:nvPicPr>
              <p:cNvPr id="9" name="Picture 5">
                <a:extLst>
                  <a:ext uri="{FF2B5EF4-FFF2-40B4-BE49-F238E27FC236}">
                    <a16:creationId xmlns:a16="http://schemas.microsoft.com/office/drawing/2014/main" id="{E76FE678-3BAA-4D41-A21F-841080959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800569" y="25734569"/>
                <a:ext cx="6424185" cy="11995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0" name="Picture 8" descr="PyTorch] Autograd-03 : Practice01">
                <a:extLst>
                  <a:ext uri="{FF2B5EF4-FFF2-40B4-BE49-F238E27FC236}">
                    <a16:creationId xmlns:a16="http://schemas.microsoft.com/office/drawing/2014/main" id="{AC32611C-DB12-442A-ADB4-DE48D6F01C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0783" y="23442641"/>
                <a:ext cx="2833535" cy="1416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Matlab Logo.png">
                <a:extLst>
                  <a:ext uri="{FF2B5EF4-FFF2-40B4-BE49-F238E27FC236}">
                    <a16:creationId xmlns:a16="http://schemas.microsoft.com/office/drawing/2014/main" id="{2E5DB9D8-D6A3-45F1-A3D2-9E7F94FD82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2241" y="23686518"/>
                <a:ext cx="1152525" cy="1038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12C6DC01-D4F8-4B18-B249-DFFD94A1FF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84225" y="24551944"/>
                <a:ext cx="1464288" cy="126462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FACE0E07-DF66-4B83-B7C7-E595CD646ABD}"/>
                  </a:ext>
                </a:extLst>
              </p:cNvPr>
              <p:cNvSpPr/>
              <p:nvPr/>
            </p:nvSpPr>
            <p:spPr>
              <a:xfrm>
                <a:off x="6417810" y="23566084"/>
                <a:ext cx="6806935" cy="360947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06A8202D-4484-411B-BA89-FB7080C305D3}"/>
                </a:ext>
              </a:extLst>
            </p:cNvPr>
            <p:cNvSpPr/>
            <p:nvPr/>
          </p:nvSpPr>
          <p:spPr>
            <a:xfrm>
              <a:off x="5388972" y="9970945"/>
              <a:ext cx="2472267" cy="213319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F1879CD-F4E6-485C-BEF2-9D2F7ABA2932}"/>
              </a:ext>
            </a:extLst>
          </p:cNvPr>
          <p:cNvCxnSpPr>
            <a:cxnSpLocks/>
          </p:cNvCxnSpPr>
          <p:nvPr/>
        </p:nvCxnSpPr>
        <p:spPr>
          <a:xfrm>
            <a:off x="1346152" y="45959880"/>
            <a:ext cx="14466912" cy="0"/>
          </a:xfrm>
          <a:prstGeom prst="line">
            <a:avLst/>
          </a:prstGeom>
          <a:ln w="76200" cap="flat" cmpd="sng" algn="ctr">
            <a:solidFill>
              <a:schemeClr val="bg1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F4AF06A-F0FC-457D-A120-9FF034D05090}"/>
              </a:ext>
            </a:extLst>
          </p:cNvPr>
          <p:cNvGrpSpPr/>
          <p:nvPr/>
        </p:nvGrpSpPr>
        <p:grpSpPr>
          <a:xfrm>
            <a:off x="890862" y="33242582"/>
            <a:ext cx="14836691" cy="1829808"/>
            <a:chOff x="6332602" y="30968160"/>
            <a:chExt cx="7347532" cy="122387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F594667-63E3-4630-8A99-3B218A66FA83}"/>
                </a:ext>
              </a:extLst>
            </p:cNvPr>
            <p:cNvSpPr/>
            <p:nvPr/>
          </p:nvSpPr>
          <p:spPr>
            <a:xfrm>
              <a:off x="6332602" y="31088950"/>
              <a:ext cx="7347532" cy="1103086"/>
            </a:xfrm>
            <a:prstGeom prst="rect">
              <a:avLst/>
            </a:prstGeom>
            <a:solidFill>
              <a:srgbClr val="7F2212"/>
            </a:solidFill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ko-KR" altLang="ko-KR" sz="310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E81145E-3EE1-4BD9-9B5D-DE4F8B6BC7A1}"/>
                </a:ext>
              </a:extLst>
            </p:cNvPr>
            <p:cNvSpPr/>
            <p:nvPr/>
          </p:nvSpPr>
          <p:spPr>
            <a:xfrm>
              <a:off x="6689084" y="30968160"/>
              <a:ext cx="6462260" cy="1030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QAM constellation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1B20D3-691E-4595-A156-B0EB5F1F2CD8}"/>
              </a:ext>
            </a:extLst>
          </p:cNvPr>
          <p:cNvSpPr/>
          <p:nvPr/>
        </p:nvSpPr>
        <p:spPr>
          <a:xfrm>
            <a:off x="17587082" y="18587592"/>
            <a:ext cx="13049083" cy="117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Result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D0CD44-565F-4199-88E4-3D32E6684F79}"/>
              </a:ext>
            </a:extLst>
          </p:cNvPr>
          <p:cNvGrpSpPr/>
          <p:nvPr/>
        </p:nvGrpSpPr>
        <p:grpSpPr>
          <a:xfrm>
            <a:off x="17090255" y="35873047"/>
            <a:ext cx="14315113" cy="1663760"/>
            <a:chOff x="16809646" y="34957074"/>
            <a:chExt cx="14315113" cy="166376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0FAC2A5-B32B-43E5-9D88-ADBFDFC01EB7}"/>
                </a:ext>
              </a:extLst>
            </p:cNvPr>
            <p:cNvSpPr/>
            <p:nvPr/>
          </p:nvSpPr>
          <p:spPr>
            <a:xfrm>
              <a:off x="16809646" y="35222833"/>
              <a:ext cx="14315113" cy="1398001"/>
            </a:xfrm>
            <a:prstGeom prst="rect">
              <a:avLst/>
            </a:prstGeom>
            <a:solidFill>
              <a:srgbClr val="7F2212"/>
            </a:solidFill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endParaRPr lang="ko-KR" altLang="ko-KR" sz="310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D603613-1AA0-41F1-A886-2C5560E2AB67}"/>
                </a:ext>
              </a:extLst>
            </p:cNvPr>
            <p:cNvSpPr/>
            <p:nvPr/>
          </p:nvSpPr>
          <p:spPr>
            <a:xfrm>
              <a:off x="17375987" y="34957074"/>
              <a:ext cx="13049083" cy="1540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Expectation</a:t>
              </a:r>
            </a:p>
          </p:txBody>
        </p:sp>
      </p:grpSp>
      <p:pic>
        <p:nvPicPr>
          <p:cNvPr id="67" name="Picture 2">
            <a:extLst>
              <a:ext uri="{FF2B5EF4-FFF2-40B4-BE49-F238E27FC236}">
                <a16:creationId xmlns:a16="http://schemas.microsoft.com/office/drawing/2014/main" id="{8FAC38D6-CB80-4EB9-88FE-56284EE8F5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560168" y="37803289"/>
            <a:ext cx="7296678" cy="48117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8" name="Picture 3">
            <a:extLst>
              <a:ext uri="{FF2B5EF4-FFF2-40B4-BE49-F238E27FC236}">
                <a16:creationId xmlns:a16="http://schemas.microsoft.com/office/drawing/2014/main" id="{F3A05628-9B4C-4811-9796-CF27ABE82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907329" y="38849980"/>
            <a:ext cx="8166895" cy="37857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9497DCE2-C02C-42B5-BE6A-9B8AB2F157D3}"/>
              </a:ext>
            </a:extLst>
          </p:cNvPr>
          <p:cNvSpPr/>
          <p:nvPr/>
        </p:nvSpPr>
        <p:spPr>
          <a:xfrm>
            <a:off x="17543025" y="43811362"/>
            <a:ext cx="13137195" cy="1648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Unet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, RNN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등 다양한 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DNN 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을 접목하여 보다 효율적인 오류정정 부호 개발 가능 </a:t>
            </a:r>
            <a:endParaRPr lang="en-US" altLang="ko-KR" sz="3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E00FF61-8B31-46EF-8EBE-09E6124A4A96}"/>
              </a:ext>
            </a:extLst>
          </p:cNvPr>
          <p:cNvGrpSpPr/>
          <p:nvPr/>
        </p:nvGrpSpPr>
        <p:grpSpPr>
          <a:xfrm>
            <a:off x="16829466" y="25108326"/>
            <a:ext cx="14836691" cy="1728203"/>
            <a:chOff x="6332602" y="29278798"/>
            <a:chExt cx="7347532" cy="115591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07D12E3-9F60-41C0-93AC-10AE8BCD785E}"/>
                </a:ext>
              </a:extLst>
            </p:cNvPr>
            <p:cNvSpPr/>
            <p:nvPr/>
          </p:nvSpPr>
          <p:spPr>
            <a:xfrm>
              <a:off x="6332602" y="29331628"/>
              <a:ext cx="7347532" cy="1103086"/>
            </a:xfrm>
            <a:prstGeom prst="rect">
              <a:avLst/>
            </a:prstGeom>
            <a:solidFill>
              <a:srgbClr val="7F2212"/>
            </a:solidFill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ko-KR" altLang="ko-KR" sz="310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C0145A0-44F7-4285-B59C-70EF5E296930}"/>
                </a:ext>
              </a:extLst>
            </p:cNvPr>
            <p:cNvSpPr/>
            <p:nvPr/>
          </p:nvSpPr>
          <p:spPr>
            <a:xfrm>
              <a:off x="6689084" y="29278798"/>
              <a:ext cx="6462260" cy="1030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3D2A4F6-248F-4281-8718-1749A5A68070}"/>
              </a:ext>
            </a:extLst>
          </p:cNvPr>
          <p:cNvGrpSpPr/>
          <p:nvPr/>
        </p:nvGrpSpPr>
        <p:grpSpPr>
          <a:xfrm>
            <a:off x="16829466" y="6371589"/>
            <a:ext cx="14836691" cy="1789361"/>
            <a:chOff x="6332602" y="31019825"/>
            <a:chExt cx="7347532" cy="117221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C3949B1-66E8-4E5A-8C59-9211FEDE2365}"/>
                </a:ext>
              </a:extLst>
            </p:cNvPr>
            <p:cNvSpPr/>
            <p:nvPr/>
          </p:nvSpPr>
          <p:spPr>
            <a:xfrm>
              <a:off x="6332602" y="31088950"/>
              <a:ext cx="7347532" cy="1103086"/>
            </a:xfrm>
            <a:prstGeom prst="rect">
              <a:avLst/>
            </a:prstGeom>
            <a:solidFill>
              <a:srgbClr val="7F2212"/>
            </a:solidFill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ko-KR" altLang="ko-KR" sz="310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96BD75F-C96A-4A0A-A3B1-5F0718C9333D}"/>
                </a:ext>
              </a:extLst>
            </p:cNvPr>
            <p:cNvSpPr/>
            <p:nvPr/>
          </p:nvSpPr>
          <p:spPr>
            <a:xfrm>
              <a:off x="6689084" y="31019825"/>
              <a:ext cx="6462260" cy="10088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Sum-Product Algorithm</a:t>
              </a:r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13804499-7FC6-4DB5-842C-86C979B61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5572" y="9783218"/>
            <a:ext cx="6964573" cy="2911826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B3CDD86-1EC3-4621-8CC7-DA3E9355FF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1483" y="13478623"/>
            <a:ext cx="5786307" cy="467025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8E0BAB1D-6FCB-4305-842D-16138343AC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1629" y="14808893"/>
            <a:ext cx="8818689" cy="1403118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38055746-FE76-4523-B44B-C49B520394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74393" y="19056156"/>
            <a:ext cx="6040141" cy="4318291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16B105E0-EABE-4006-9BB4-954EB6D6AE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01934" y="19355281"/>
            <a:ext cx="9899278" cy="2057977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93E7B7-3D86-4E63-8211-9BDC3EC4801B}"/>
              </a:ext>
            </a:extLst>
          </p:cNvPr>
          <p:cNvSpPr/>
          <p:nvPr/>
        </p:nvSpPr>
        <p:spPr>
          <a:xfrm>
            <a:off x="23348027" y="10141754"/>
            <a:ext cx="8568170" cy="2479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Tanner graph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를 사용한 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Sum product algorithm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을 사용하여 각 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variable ,factor node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FE3F736-7997-4794-B4C5-8BB760BFCEC0}"/>
              </a:ext>
            </a:extLst>
          </p:cNvPr>
          <p:cNvSpPr/>
          <p:nvPr/>
        </p:nvSpPr>
        <p:spPr>
          <a:xfrm>
            <a:off x="23744036" y="17185719"/>
            <a:ext cx="953109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Update Variable node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8854055-AB01-456C-8690-63D80E4FBADA}"/>
              </a:ext>
            </a:extLst>
          </p:cNvPr>
          <p:cNvSpPr/>
          <p:nvPr/>
        </p:nvSpPr>
        <p:spPr>
          <a:xfrm>
            <a:off x="23744036" y="21639293"/>
            <a:ext cx="953109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Update Factor node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17C19-E179-4EB8-83A0-B859E1D823F7}"/>
              </a:ext>
            </a:extLst>
          </p:cNvPr>
          <p:cNvSpPr/>
          <p:nvPr/>
        </p:nvSpPr>
        <p:spPr>
          <a:xfrm>
            <a:off x="1299820" y="42392405"/>
            <a:ext cx="14213470" cy="247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성운도는 통신 신호의 위치를 직교 좌표계에서 그린 모습으로 수신한 신호의 직교 좌표계에 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bit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를 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mapping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하는 방식으로 </a:t>
            </a:r>
            <a:r>
              <a:rPr lang="en-US" altLang="ko-KR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bit</a:t>
            </a:r>
            <a:r>
              <a:rPr lang="ko-KR" altLang="en-US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를 부호화 진행</a:t>
            </a:r>
            <a:endParaRPr lang="en-US" altLang="ko-KR" sz="36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9AF5377-3FFB-4437-9E30-96E27C6B9074}"/>
              </a:ext>
            </a:extLst>
          </p:cNvPr>
          <p:cNvGrpSpPr/>
          <p:nvPr/>
        </p:nvGrpSpPr>
        <p:grpSpPr>
          <a:xfrm>
            <a:off x="890862" y="25054408"/>
            <a:ext cx="14836691" cy="1753608"/>
            <a:chOff x="6332602" y="31019127"/>
            <a:chExt cx="7347532" cy="1172909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398C1A7-2B4E-407C-9E92-55FA0FE37895}"/>
                </a:ext>
              </a:extLst>
            </p:cNvPr>
            <p:cNvSpPr/>
            <p:nvPr/>
          </p:nvSpPr>
          <p:spPr>
            <a:xfrm>
              <a:off x="6332602" y="31088950"/>
              <a:ext cx="7347532" cy="1103086"/>
            </a:xfrm>
            <a:prstGeom prst="rect">
              <a:avLst/>
            </a:prstGeom>
            <a:solidFill>
              <a:srgbClr val="7F2212"/>
            </a:solidFill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ko-KR" altLang="ko-KR" sz="3100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BEF5920-7AC8-4E54-927B-D2843AA2BCA8}"/>
                </a:ext>
              </a:extLst>
            </p:cNvPr>
            <p:cNvSpPr/>
            <p:nvPr/>
          </p:nvSpPr>
          <p:spPr>
            <a:xfrm>
              <a:off x="6689084" y="31019127"/>
              <a:ext cx="6462260" cy="10300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Channel</a:t>
              </a:r>
              <a:r>
                <a:rPr lang="ko-KR" altLang="en-US" sz="7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ko-KR" sz="7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rPr>
                <a:t>Coding</a:t>
              </a:r>
            </a:p>
          </p:txBody>
        </p:sp>
      </p:grp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E0C7AE6-D771-48A4-9B7D-F86F5D3ED34A}"/>
              </a:ext>
            </a:extLst>
          </p:cNvPr>
          <p:cNvCxnSpPr>
            <a:cxnSpLocks/>
          </p:cNvCxnSpPr>
          <p:nvPr/>
        </p:nvCxnSpPr>
        <p:spPr>
          <a:xfrm>
            <a:off x="1467057" y="18504743"/>
            <a:ext cx="14466912" cy="0"/>
          </a:xfrm>
          <a:prstGeom prst="line">
            <a:avLst/>
          </a:prstGeom>
          <a:ln w="76200" cap="flat" cmpd="sng" algn="ctr">
            <a:solidFill>
              <a:schemeClr val="bg1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9" name="Picture 7">
            <a:extLst>
              <a:ext uri="{FF2B5EF4-FFF2-40B4-BE49-F238E27FC236}">
                <a16:creationId xmlns:a16="http://schemas.microsoft.com/office/drawing/2014/main" id="{E22ED286-B020-4F96-B59E-973062C975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04199" y="18746094"/>
            <a:ext cx="8371775" cy="551321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4EE8CAF-694A-48EB-A73C-A60AC79987BF}"/>
              </a:ext>
            </a:extLst>
          </p:cNvPr>
          <p:cNvSpPr/>
          <p:nvPr/>
        </p:nvSpPr>
        <p:spPr>
          <a:xfrm>
            <a:off x="9238345" y="19586732"/>
            <a:ext cx="6600776" cy="498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현직 </a:t>
            </a:r>
            <a:r>
              <a:rPr lang="ko-KR" altLang="en-US" sz="3600" dirty="0" err="1"/>
              <a:t>딥러닝</a:t>
            </a:r>
            <a:r>
              <a:rPr lang="ko-KR" altLang="en-US" sz="3600" dirty="0"/>
              <a:t> 기술 사용자들의 </a:t>
            </a:r>
            <a:r>
              <a:rPr lang="ko-KR" altLang="en-US" sz="3600" dirty="0" err="1"/>
              <a:t>딥러닝</a:t>
            </a:r>
            <a:r>
              <a:rPr lang="ko-KR" altLang="en-US" sz="3600" dirty="0"/>
              <a:t> </a:t>
            </a:r>
            <a:r>
              <a:rPr lang="en-US" altLang="ko-KR" sz="3600" dirty="0"/>
              <a:t>framework </a:t>
            </a:r>
            <a:r>
              <a:rPr lang="ko-KR" altLang="en-US" sz="3600" dirty="0"/>
              <a:t>조사 결과</a:t>
            </a:r>
            <a:endParaRPr lang="en-US" altLang="ko-KR" sz="3600" dirty="0"/>
          </a:p>
          <a:p>
            <a:pPr fontAlgn="base" latinLnBrk="1">
              <a:lnSpc>
                <a:spcPct val="150000"/>
              </a:lnSpc>
            </a:pPr>
            <a:r>
              <a:rPr lang="ko-KR" altLang="en-US" sz="3600" dirty="0"/>
              <a:t> </a:t>
            </a:r>
            <a:endParaRPr lang="en-US" altLang="ko-KR" sz="3600" dirty="0"/>
          </a:p>
          <a:p>
            <a:pPr marL="571500" indent="-57150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 err="1"/>
              <a:t>pytorch</a:t>
            </a:r>
            <a:r>
              <a:rPr lang="ko-KR" altLang="en-US" sz="3600" dirty="0"/>
              <a:t>를 사용한 연구가 </a:t>
            </a:r>
            <a:r>
              <a:rPr lang="en-US" altLang="ko-KR" sz="3600" dirty="0"/>
              <a:t>tensor flow</a:t>
            </a:r>
            <a:r>
              <a:rPr lang="ko-KR" altLang="en-US" sz="3600" dirty="0"/>
              <a:t>를 제치고 활발하게 연구되고 있다고 조사됨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9A0496-FA50-4490-A323-7FDDC47A3734}"/>
              </a:ext>
            </a:extLst>
          </p:cNvPr>
          <p:cNvSpPr/>
          <p:nvPr/>
        </p:nvSpPr>
        <p:spPr>
          <a:xfrm>
            <a:off x="8352100" y="27579167"/>
            <a:ext cx="7069352" cy="4987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채널 코딩</a:t>
            </a:r>
            <a:r>
              <a:rPr lang="en-US" altLang="ko-KR" sz="3600" dirty="0"/>
              <a:t>(Channel</a:t>
            </a:r>
            <a:r>
              <a:rPr lang="ko-KR" altLang="en-US" sz="3600" dirty="0"/>
              <a:t> </a:t>
            </a:r>
            <a:r>
              <a:rPr lang="en-US" altLang="ko-KR" sz="3600" dirty="0"/>
              <a:t>coding): </a:t>
            </a:r>
            <a:r>
              <a:rPr lang="ko-KR" altLang="en-US" sz="3600" dirty="0"/>
              <a:t>채널을 통과하면서 발생하는 오류를 수신기에서 검출하거나 정정할 수 있도록 송신기에서 의도적으로 데이터를 추가하는 기법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pic>
        <p:nvPicPr>
          <p:cNvPr id="1028" name="Picture 4" descr="https://t1.daumcdn.net/cfile/tistory/2505CD505267833806">
            <a:extLst>
              <a:ext uri="{FF2B5EF4-FFF2-40B4-BE49-F238E27FC236}">
                <a16:creationId xmlns:a16="http://schemas.microsoft.com/office/drawing/2014/main" id="{8A467865-3DCE-4F02-971C-90AC2E95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13" y="27785724"/>
            <a:ext cx="8069819" cy="40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A8B1616-A2C8-4DC8-98EE-540438AA4B90}"/>
              </a:ext>
            </a:extLst>
          </p:cNvPr>
          <p:cNvGrpSpPr/>
          <p:nvPr/>
        </p:nvGrpSpPr>
        <p:grpSpPr>
          <a:xfrm>
            <a:off x="7851942" y="35099350"/>
            <a:ext cx="6868331" cy="6868331"/>
            <a:chOff x="7851942" y="35099350"/>
            <a:chExt cx="6868331" cy="6868331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9746F81A-1380-49AD-A45B-F84696E2F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51942" y="35099350"/>
              <a:ext cx="6868331" cy="6868331"/>
            </a:xfrm>
            <a:prstGeom prst="rect">
              <a:avLst/>
            </a:prstGeom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CCB3940-33BF-472D-BE18-46C496E74637}"/>
                </a:ext>
              </a:extLst>
            </p:cNvPr>
            <p:cNvSpPr/>
            <p:nvPr/>
          </p:nvSpPr>
          <p:spPr>
            <a:xfrm>
              <a:off x="12310870" y="36892559"/>
              <a:ext cx="1055880" cy="837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dirty="0"/>
                <a:t>00</a:t>
              </a:r>
              <a:endParaRPr lang="ko-KR" altLang="en-US" sz="36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BB0E6B4-501D-4C10-9ADC-3E7C945BA03D}"/>
                </a:ext>
              </a:extLst>
            </p:cNvPr>
            <p:cNvSpPr/>
            <p:nvPr/>
          </p:nvSpPr>
          <p:spPr>
            <a:xfrm>
              <a:off x="12310870" y="38594006"/>
              <a:ext cx="1055880" cy="837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dirty="0"/>
                <a:t>01</a:t>
              </a:r>
              <a:endParaRPr lang="ko-KR" altLang="en-US" sz="36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BC6A281-FBC4-40BC-B1BC-BAE1A4DEE30A}"/>
                </a:ext>
              </a:extLst>
            </p:cNvPr>
            <p:cNvSpPr/>
            <p:nvPr/>
          </p:nvSpPr>
          <p:spPr>
            <a:xfrm>
              <a:off x="10598235" y="36892559"/>
              <a:ext cx="1055880" cy="837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dirty="0"/>
                <a:t>10</a:t>
              </a:r>
              <a:endParaRPr lang="ko-KR" altLang="en-US" sz="3600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BB23A76-C567-4073-80B3-B3C23A9AFC70}"/>
                </a:ext>
              </a:extLst>
            </p:cNvPr>
            <p:cNvSpPr/>
            <p:nvPr/>
          </p:nvSpPr>
          <p:spPr>
            <a:xfrm>
              <a:off x="10598235" y="38594006"/>
              <a:ext cx="1055880" cy="837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3600" dirty="0"/>
                <a:t>11</a:t>
              </a:r>
              <a:endParaRPr lang="ko-KR" altLang="en-US" sz="3600" dirty="0"/>
            </a:p>
          </p:txBody>
        </p:sp>
      </p:grpSp>
      <p:pic>
        <p:nvPicPr>
          <p:cNvPr id="115" name="그림 114">
            <a:extLst>
              <a:ext uri="{FF2B5EF4-FFF2-40B4-BE49-F238E27FC236}">
                <a16:creationId xmlns:a16="http://schemas.microsoft.com/office/drawing/2014/main" id="{88A070CD-F066-48C7-A54F-2548F27D31C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3966"/>
          <a:stretch/>
        </p:blipFill>
        <p:spPr>
          <a:xfrm>
            <a:off x="1311382" y="35371742"/>
            <a:ext cx="6868331" cy="659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B65F10B-F999-4678-BAE3-324C69C358F1}"/>
                  </a:ext>
                </a:extLst>
              </p:cNvPr>
              <p:cNvSpPr/>
              <p:nvPr/>
            </p:nvSpPr>
            <p:spPr>
              <a:xfrm>
                <a:off x="16977836" y="32825806"/>
                <a:ext cx="13776529" cy="2148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fontAlgn="base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600">
                        <a:latin typeface="Cambria Math" panose="02040503050406030204" pitchFamily="18" charset="0"/>
                      </a:rPr>
                      <m:t>BG</m:t>
                    </m:r>
                    <m:r>
                      <a:rPr lang="en-US" altLang="ko-KR" sz="3600">
                        <a:latin typeface="Cambria Math" panose="02040503050406030204" pitchFamily="18" charset="0"/>
                      </a:rPr>
                      <m:t>1: 46×68</m:t>
                    </m:r>
                  </m:oMath>
                </a14:m>
                <a:r>
                  <a:rPr lang="en-US" altLang="ko-KR" sz="3600" dirty="0"/>
                  <a:t> </a:t>
                </a:r>
                <a:r>
                  <a:rPr lang="ko-KR" altLang="en-US" sz="3600" dirty="0"/>
                  <a:t>환경에서 각각 </a:t>
                </a:r>
                <a:r>
                  <a:rPr lang="en-US" altLang="ko-KR" sz="3600" dirty="0"/>
                  <a:t>4,16,64,256 QAM</a:t>
                </a:r>
                <a:r>
                  <a:rPr lang="ko-KR" altLang="en-US" sz="3600" dirty="0"/>
                  <a:t>의 </a:t>
                </a:r>
                <a:r>
                  <a:rPr lang="en-US" altLang="ko-KR" sz="3600" dirty="0"/>
                  <a:t>BLER</a:t>
                </a:r>
                <a:r>
                  <a:rPr lang="ko-KR" altLang="en-US" sz="3600" dirty="0"/>
                  <a:t>값을 도출 </a:t>
                </a:r>
                <a:endParaRPr lang="en-US" altLang="ko-KR" sz="3600" dirty="0"/>
              </a:p>
              <a:p>
                <a:pPr marL="571500" indent="-571500" fontAlgn="base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3600" dirty="0"/>
                  <a:t>논문과 비교하여 거의 동일한 모습을 보여줌</a:t>
                </a:r>
                <a:endParaRPr lang="ko-KR" altLang="ko-KR" sz="3600" dirty="0"/>
              </a:p>
            </p:txBody>
          </p:sp>
        </mc:Choice>
        <mc:Fallback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B65F10B-F999-4678-BAE3-324C69C35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836" y="32825806"/>
                <a:ext cx="13776529" cy="2148730"/>
              </a:xfrm>
              <a:prstGeom prst="rect">
                <a:avLst/>
              </a:prstGeom>
              <a:blipFill>
                <a:blip r:embed="rId18"/>
                <a:stretch>
                  <a:fillRect l="-1195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78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187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나눔명조</vt:lpstr>
      <vt:lpstr>맑은 고딕</vt:lpstr>
      <vt:lpstr>Arial</vt:lpstr>
      <vt:lpstr>Bahnschrift</vt:lpstr>
      <vt:lpstr>Calibri</vt:lpstr>
      <vt:lpstr>Calibri Light</vt:lpstr>
      <vt:lpstr>Cambria Math</vt:lpstr>
      <vt:lpstr>Century Gothic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민혁</dc:creator>
  <cp:lastModifiedBy>yks</cp:lastModifiedBy>
  <cp:revision>16</cp:revision>
  <dcterms:created xsi:type="dcterms:W3CDTF">2022-05-27T02:37:38Z</dcterms:created>
  <dcterms:modified xsi:type="dcterms:W3CDTF">2022-05-27T05:12:08Z</dcterms:modified>
</cp:coreProperties>
</file>