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57" r:id="rId3"/>
    <p:sldId id="273" r:id="rId4"/>
    <p:sldId id="262" r:id="rId5"/>
    <p:sldId id="265" r:id="rId6"/>
    <p:sldId id="271" r:id="rId7"/>
    <p:sldId id="272" r:id="rId8"/>
    <p:sldId id="275" r:id="rId9"/>
    <p:sldId id="276" r:id="rId10"/>
    <p:sldId id="277" r:id="rId11"/>
    <p:sldId id="283" r:id="rId12"/>
    <p:sldId id="279" r:id="rId13"/>
    <p:sldId id="280" r:id="rId14"/>
    <p:sldId id="281" r:id="rId15"/>
    <p:sldId id="284" r:id="rId16"/>
    <p:sldId id="287" r:id="rId17"/>
    <p:sldId id="282" r:id="rId18"/>
    <p:sldId id="285" r:id="rId19"/>
    <p:sldId id="286" r:id="rId20"/>
    <p:sldId id="288" r:id="rId21"/>
    <p:sldId id="289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706" autoAdjust="0"/>
  </p:normalViewPr>
  <p:slideViewPr>
    <p:cSldViewPr snapToGrid="0">
      <p:cViewPr varScale="1">
        <p:scale>
          <a:sx n="81" d="100"/>
          <a:sy n="81" d="100"/>
        </p:scale>
        <p:origin x="68" y="19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231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50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59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457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116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23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57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445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1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57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56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86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54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39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43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03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labs/sion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407379"/>
            <a:ext cx="9604310" cy="2233837"/>
          </a:xfrm>
        </p:spPr>
        <p:txBody>
          <a:bodyPr rtlCol="0">
            <a:normAutofit/>
          </a:bodyPr>
          <a:lstStyle/>
          <a:p>
            <a:r>
              <a:rPr lang="ko-KR" altLang="en-US" sz="4400" dirty="0"/>
              <a:t>기계학습을 활용한 부호화 기법 개발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704281"/>
            <a:ext cx="9604310" cy="457200"/>
          </a:xfrm>
        </p:spPr>
        <p:txBody>
          <a:bodyPr rtlCol="0"/>
          <a:lstStyle/>
          <a:p>
            <a:pPr fontAlgn="base" latinLnBrk="0"/>
            <a:r>
              <a:rPr lang="en-US" altLang="ko-KR" dirty="0"/>
              <a:t>Development of encoding techniques using machine learning.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00D7B0E-73FC-4E49-98B3-0AA89B9170A3}"/>
              </a:ext>
            </a:extLst>
          </p:cNvPr>
          <p:cNvSpPr txBox="1">
            <a:spLocks/>
          </p:cNvSpPr>
          <p:nvPr/>
        </p:nvSpPr>
        <p:spPr>
          <a:xfrm>
            <a:off x="7011748" y="5405479"/>
            <a:ext cx="4169628" cy="882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dirty="0">
                <a:solidFill>
                  <a:schemeClr val="tx2"/>
                </a:solidFill>
              </a:rPr>
              <a:t>팀 </a:t>
            </a:r>
            <a:r>
              <a:rPr lang="en-US" altLang="ko-KR" dirty="0">
                <a:solidFill>
                  <a:schemeClr val="tx2"/>
                </a:solidFill>
              </a:rPr>
              <a:t>DC(Develop of </a:t>
            </a:r>
            <a:r>
              <a:rPr lang="en-US" altLang="ko-KR" dirty="0" err="1">
                <a:solidFill>
                  <a:schemeClr val="tx2"/>
                </a:solidFill>
              </a:rPr>
              <a:t>enCoding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fontAlgn="base" latinLnBrk="0"/>
            <a:endParaRPr lang="en-US" altLang="ko-KR" dirty="0">
              <a:solidFill>
                <a:schemeClr val="tx2"/>
              </a:solidFill>
            </a:endParaRPr>
          </a:p>
          <a:p>
            <a:pPr fontAlgn="base" latinLnBrk="0"/>
            <a:r>
              <a:rPr lang="en-US" altLang="ko-KR" dirty="0">
                <a:solidFill>
                  <a:schemeClr val="tx2"/>
                </a:solidFill>
              </a:rPr>
              <a:t>20185218 </a:t>
            </a:r>
            <a:r>
              <a:rPr lang="ko-KR" altLang="en-US" dirty="0">
                <a:solidFill>
                  <a:schemeClr val="tx2"/>
                </a:solidFill>
              </a:rPr>
              <a:t>김민혁 </a:t>
            </a:r>
            <a:r>
              <a:rPr lang="en-US" altLang="ko-KR" dirty="0">
                <a:solidFill>
                  <a:schemeClr val="tx2"/>
                </a:solidFill>
              </a:rPr>
              <a:t>20185141 </a:t>
            </a:r>
            <a:r>
              <a:rPr lang="ko-KR" altLang="en-US" dirty="0" err="1">
                <a:solidFill>
                  <a:schemeClr val="tx2"/>
                </a:solidFill>
              </a:rPr>
              <a:t>용권순</a:t>
            </a:r>
            <a:endParaRPr lang="en-US" altLang="ko-KR" dirty="0">
              <a:solidFill>
                <a:schemeClr val="tx2"/>
              </a:solidFill>
            </a:endParaRPr>
          </a:p>
          <a:p>
            <a:pPr fontAlgn="base" latinLnBrk="0"/>
            <a:endParaRPr lang="en-US" altLang="ko-K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Problem Environment – Evaluation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8AA603-EBAA-4833-8B35-BC9255A4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83" y="873941"/>
            <a:ext cx="10625517" cy="4917260"/>
          </a:xfrm>
        </p:spPr>
        <p:txBody>
          <a:bodyPr>
            <a:normAutofit/>
          </a:bodyPr>
          <a:lstStyle/>
          <a:p>
            <a:r>
              <a:rPr lang="ko-KR" altLang="en-US" dirty="0"/>
              <a:t>채널 코딩의 성능을 평가하는 척도인 </a:t>
            </a:r>
            <a:r>
              <a:rPr lang="en-US" altLang="ko-KR" dirty="0"/>
              <a:t>SNR , BLER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sz="1600" i="1" dirty="0">
                <a:latin typeface="Cambria Math" panose="02040503050406030204" pitchFamily="18" charset="0"/>
              </a:rPr>
              <a:t>	</a:t>
            </a:r>
            <a:r>
              <a:rPr lang="en-US" altLang="ko-KR" sz="1600" b="0" i="1" dirty="0">
                <a:latin typeface="Cambria Math" panose="02040503050406030204" pitchFamily="18" charset="0"/>
              </a:rPr>
              <a:t>																	</a:t>
            </a:r>
            <a:r>
              <a:rPr lang="en-US" altLang="ko-KR" sz="10400" b="0" i="1" dirty="0">
                <a:latin typeface="Cambria Math" panose="02040503050406030204" pitchFamily="18" charset="0"/>
              </a:rPr>
              <a:t>BLER</a:t>
            </a:r>
            <a:endParaRPr lang="en-US" altLang="ko-KR" sz="1600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ko-KR" sz="1600" i="1" dirty="0">
                <a:latin typeface="Cambria Math" panose="02040503050406030204" pitchFamily="18" charset="0"/>
              </a:rPr>
              <a:t>                                                                                                                                                 	(Block Error Rate)</a:t>
            </a:r>
          </a:p>
          <a:p>
            <a:pPr marL="0" indent="0">
              <a:buNone/>
            </a:pPr>
            <a:endParaRPr lang="en-US" altLang="ko-KR" sz="1600" i="1" dirty="0">
              <a:latin typeface="Cambria Math" panose="02040503050406030204" pitchFamily="18" charset="0"/>
            </a:endParaRPr>
          </a:p>
          <a:p>
            <a:r>
              <a:rPr lang="ko-KR" altLang="en-US" dirty="0"/>
              <a:t>디지털 통신에서는 어떤 경우에나 통신을 위한 최소 </a:t>
            </a:r>
            <a:r>
              <a:rPr lang="en-US" altLang="ko-KR" dirty="0"/>
              <a:t>SNR</a:t>
            </a:r>
            <a:r>
              <a:rPr lang="ko-KR" altLang="en-US" dirty="0"/>
              <a:t>이 요구되며</a:t>
            </a:r>
            <a:r>
              <a:rPr lang="en-US" altLang="ko-KR" dirty="0"/>
              <a:t>, SNR</a:t>
            </a:r>
            <a:r>
              <a:rPr lang="ko-KR" altLang="en-US" dirty="0"/>
              <a:t>값이 커질 수록 </a:t>
            </a:r>
            <a:r>
              <a:rPr lang="en-US" altLang="ko-KR" dirty="0"/>
              <a:t>BER</a:t>
            </a:r>
            <a:r>
              <a:rPr lang="ko-KR" altLang="en-US" dirty="0"/>
              <a:t>는 증가</a:t>
            </a:r>
            <a:endParaRPr lang="en-US" altLang="ko-KR" dirty="0"/>
          </a:p>
          <a:p>
            <a:r>
              <a:rPr lang="en-US" altLang="ko-KR" dirty="0"/>
              <a:t>BLER(Block Error Rate) : </a:t>
            </a:r>
            <a:r>
              <a:rPr lang="ko-KR" altLang="en-US" dirty="0"/>
              <a:t>하나의 </a:t>
            </a:r>
            <a:r>
              <a:rPr lang="en-US" altLang="ko-KR" dirty="0"/>
              <a:t>bit</a:t>
            </a:r>
            <a:r>
              <a:rPr lang="ko-KR" altLang="en-US" dirty="0"/>
              <a:t>만 잘못 예측하더라도 전송한 메세지의 예측을 실패했다고 가정하는 오류 측정 기준</a:t>
            </a:r>
          </a:p>
          <a:p>
            <a:endParaRPr lang="ko-KR" altLang="en-US" dirty="0"/>
          </a:p>
          <a:p>
            <a:endParaRPr lang="en-US" altLang="ko-KR" sz="16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ko-KR" sz="1600" i="1" dirty="0">
              <a:latin typeface="Cambria Math" panose="020405030504060302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ACFBB-0BDA-475E-8B45-EAC13D21C8C0}"/>
              </a:ext>
            </a:extLst>
          </p:cNvPr>
          <p:cNvSpPr/>
          <p:nvPr/>
        </p:nvSpPr>
        <p:spPr>
          <a:xfrm>
            <a:off x="2315170" y="3022958"/>
            <a:ext cx="3428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6] SNR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F710CEB-8226-48C5-B8AA-F9EE6CD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351" y="1631191"/>
            <a:ext cx="4659948" cy="13936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691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255" y="4901875"/>
            <a:ext cx="9601200" cy="1142385"/>
          </a:xfrm>
        </p:spPr>
        <p:txBody>
          <a:bodyPr rtlCol="0"/>
          <a:lstStyle/>
          <a:p>
            <a:r>
              <a:rPr lang="en-US" altLang="ko-KR" dirty="0"/>
              <a:t>Simulation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48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Simulation– Hamming 7,4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78AA603-EBAA-4833-8B35-BC9255A41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699" y="800620"/>
                <a:ext cx="10625517" cy="4917260"/>
              </a:xfrm>
            </p:spPr>
            <p:txBody>
              <a:bodyPr>
                <a:normAutofit fontScale="92500" lnSpcReduction="20000"/>
              </a:bodyPr>
              <a:lstStyle/>
              <a:p>
                <a:pPr fontAlgn="base"/>
                <a:r>
                  <a:rPr lang="en-US" altLang="ko-KR" dirty="0"/>
                  <a:t>1950</a:t>
                </a:r>
                <a:r>
                  <a:rPr lang="ko-KR" altLang="en-US" dirty="0"/>
                  <a:t>년 미국 </a:t>
                </a:r>
                <a:r>
                  <a:rPr lang="en-US" altLang="ko-KR" dirty="0"/>
                  <a:t>Bell </a:t>
                </a:r>
                <a:r>
                  <a:rPr lang="ko-KR" altLang="en-US" dirty="0"/>
                  <a:t>연구소의 </a:t>
                </a:r>
                <a:r>
                  <a:rPr lang="en-US" altLang="ko-KR" dirty="0"/>
                  <a:t>Hamming</a:t>
                </a:r>
                <a:r>
                  <a:rPr lang="ko-KR" altLang="en-US" dirty="0"/>
                  <a:t>이 고안한 간단한 선형 블록 부호</a:t>
                </a:r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marL="274320" lvl="1" indent="0" fontAlgn="base">
                  <a:buNone/>
                </a:pPr>
                <a:endParaRPr lang="en-US" altLang="ko-KR" sz="1200" dirty="0"/>
              </a:p>
              <a:p>
                <a:pPr marL="274320" lvl="1" indent="0" fontAlgn="base">
                  <a:buNone/>
                </a:pPr>
                <a:r>
                  <a:rPr lang="en-US" altLang="ko-KR" sz="1200" dirty="0"/>
                  <a:t>  		</a:t>
                </a:r>
                <a:endParaRPr lang="en-US" altLang="ko-KR" dirty="0"/>
              </a:p>
              <a:p>
                <a:pPr fontAlgn="base"/>
                <a:r>
                  <a:rPr lang="en-US" altLang="ko-KR" dirty="0"/>
                  <a:t>Code word</a:t>
                </a:r>
                <a:r>
                  <a:rPr lang="ko-KR" altLang="en-US" dirty="0"/>
                  <a:t>를 생성하는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와 오류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검출을 위한 </a:t>
                </a:r>
                <a:r>
                  <a:rPr lang="en-US" altLang="ko-KR" dirty="0"/>
                  <a:t>H </a:t>
                </a:r>
                <a:r>
                  <a:rPr lang="ko-KR" altLang="en-US" dirty="0"/>
                  <a:t>행렬을 가짐 </a:t>
                </a:r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r>
                  <a:rPr lang="en-US" altLang="ko-KR" dirty="0"/>
                  <a:t>ML(Maximum Likely hood)</a:t>
                </a:r>
                <a:r>
                  <a:rPr lang="ko-KR" altLang="en-US" dirty="0"/>
                  <a:t>를 이용하여 수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받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메</m:t>
                    </m:r>
                  </m:oMath>
                </a14:m>
                <a:r>
                  <a:rPr lang="ko-KR" altLang="en-US" dirty="0"/>
                  <a:t>시지로  예측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78AA603-EBAA-4833-8B35-BC9255A41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699" y="800620"/>
                <a:ext cx="10625517" cy="4917260"/>
              </a:xfrm>
              <a:blipFill>
                <a:blip r:embed="rId3"/>
                <a:stretch>
                  <a:fillRect l="-402" t="-2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2">
            <a:extLst>
              <a:ext uri="{FF2B5EF4-FFF2-40B4-BE49-F238E27FC236}">
                <a16:creationId xmlns:a16="http://schemas.microsoft.com/office/drawing/2014/main" id="{478DD523-7749-49C6-A8E6-11072DDB1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3246" y="1286336"/>
            <a:ext cx="6632858" cy="1327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9D160DC5-EFD5-4885-8EC1-DFA625DD6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43" y="3429000"/>
            <a:ext cx="2980113" cy="12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94C097-BDC3-416C-A636-4F089787F662}"/>
              </a:ext>
            </a:extLst>
          </p:cNvPr>
          <p:cNvSpPr/>
          <p:nvPr/>
        </p:nvSpPr>
        <p:spPr>
          <a:xfrm>
            <a:off x="4452658" y="4572354"/>
            <a:ext cx="219403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굴림" panose="020B0600000101010101" pitchFamily="50" charset="-127"/>
              </a:rPr>
              <a:t>[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그림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굴림" panose="020B0600000101010101" pitchFamily="50" charset="-127"/>
              </a:rPr>
              <a:t>8] ML Decoding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0A1C17-D48D-4126-ADAD-098085B6C4FA}"/>
                  </a:ext>
                </a:extLst>
              </p:cNvPr>
              <p:cNvSpPr/>
              <p:nvPr/>
            </p:nvSpPr>
            <p:spPr>
              <a:xfrm>
                <a:off x="3393740" y="2585224"/>
                <a:ext cx="4564117" cy="476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/>
                        <m:t>[</m:t>
                      </m:r>
                      <m:r>
                        <m:rPr>
                          <m:nor/>
                        </m:rPr>
                        <a:rPr lang="ko-KR" altLang="en-US" sz="1200"/>
                        <m:t>그림 </m:t>
                      </m:r>
                      <m:r>
                        <m:rPr>
                          <m:nor/>
                        </m:rPr>
                        <a:rPr lang="en-US" altLang="ko-KR" sz="1200"/>
                        <m:t>7] </m:t>
                      </m:r>
                      <m:r>
                        <m:rPr>
                          <m:nor/>
                        </m:rPr>
                        <a:rPr lang="en-US" altLang="ko-KR" sz="1200"/>
                        <m:t>Hamming</m:t>
                      </m:r>
                      <m:r>
                        <m:rPr>
                          <m:nor/>
                        </m:rPr>
                        <a:rPr lang="en-US" altLang="ko-KR" sz="1200"/>
                        <m:t> 7,4 </m:t>
                      </m:r>
                      <m:r>
                        <m:rPr>
                          <m:nor/>
                        </m:rPr>
                        <a:rPr lang="en-US" altLang="ko-KR" sz="1200"/>
                        <m:t>code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sz="1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ko-KR" alt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0A1C17-D48D-4126-ADAD-098085B6C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40" y="2585224"/>
                <a:ext cx="4564117" cy="476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7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Simulation– Hamming 7,4 code</a:t>
            </a:r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B6243458-B7E0-4FF4-B905-D0B3816E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4" y="2211945"/>
            <a:ext cx="4602107" cy="29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">
            <a:extLst>
              <a:ext uri="{FF2B5EF4-FFF2-40B4-BE49-F238E27FC236}">
                <a16:creationId xmlns:a16="http://schemas.microsoft.com/office/drawing/2014/main" id="{01E30D65-9DE3-44B3-926A-1436FED069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59" y="2038963"/>
            <a:ext cx="4400113" cy="31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07FF0C8-62FA-4779-9241-E3F90765CC4D}"/>
              </a:ext>
            </a:extLst>
          </p:cNvPr>
          <p:cNvSpPr/>
          <p:nvPr/>
        </p:nvSpPr>
        <p:spPr>
          <a:xfrm>
            <a:off x="1800165" y="5415168"/>
            <a:ext cx="8260595" cy="3727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9]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pytorch를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이용해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구현한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Hamming 7,4 code vs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MATLAB으로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구현된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Hamming (7,4) code</a:t>
            </a:r>
            <a:endParaRPr lang="en-US" altLang="ko-KR" sz="6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굴림체" panose="020B0609000101010101" pitchFamily="49" charset="-127"/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5B15D31-31EE-4F89-B080-7481986EA458}"/>
              </a:ext>
            </a:extLst>
          </p:cNvPr>
          <p:cNvSpPr txBox="1">
            <a:spLocks/>
          </p:cNvSpPr>
          <p:nvPr/>
        </p:nvSpPr>
        <p:spPr>
          <a:xfrm>
            <a:off x="178699" y="800620"/>
            <a:ext cx="10625517" cy="491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err="1"/>
              <a:t>Pytorch</a:t>
            </a:r>
            <a:r>
              <a:rPr lang="ko-KR" altLang="en-US" dirty="0"/>
              <a:t>를 이용하여 </a:t>
            </a:r>
            <a:r>
              <a:rPr lang="en-US" altLang="ko-KR" dirty="0"/>
              <a:t>Hamming 7,4 code</a:t>
            </a:r>
            <a:r>
              <a:rPr lang="ko-KR" altLang="en-US" dirty="0"/>
              <a:t>를 구현</a:t>
            </a:r>
            <a:endParaRPr lang="en-US" altLang="ko-KR" dirty="0"/>
          </a:p>
          <a:p>
            <a:pPr fontAlgn="base"/>
            <a:r>
              <a:rPr lang="ko-KR" altLang="en-US" dirty="0"/>
              <a:t> 성능의 유사도를 확인</a:t>
            </a:r>
          </a:p>
        </p:txBody>
      </p:sp>
    </p:spTree>
    <p:extLst>
      <p:ext uri="{BB962C8B-B14F-4D97-AF65-F5344CB8AC3E}">
        <p14:creationId xmlns:p14="http://schemas.microsoft.com/office/powerpoint/2010/main" val="42440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Simulation– 5G NR LDPC Code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5B15D31-31EE-4F89-B080-7481986EA458}"/>
              </a:ext>
            </a:extLst>
          </p:cNvPr>
          <p:cNvSpPr txBox="1">
            <a:spLocks/>
          </p:cNvSpPr>
          <p:nvPr/>
        </p:nvSpPr>
        <p:spPr>
          <a:xfrm>
            <a:off x="178699" y="800620"/>
            <a:ext cx="10625517" cy="491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5G NR </a:t>
            </a:r>
            <a:r>
              <a:rPr lang="ko-KR" altLang="en-US" dirty="0"/>
              <a:t>이동 무선 통신의 표준 코드 중 하나 </a:t>
            </a:r>
          </a:p>
          <a:p>
            <a:pPr fontAlgn="base"/>
            <a:r>
              <a:rPr lang="ko-KR" altLang="en-US" dirty="0"/>
              <a:t>대부분의 원소가 </a:t>
            </a:r>
            <a:r>
              <a:rPr lang="en-US" altLang="ko-KR" dirty="0"/>
              <a:t>0</a:t>
            </a:r>
            <a:r>
              <a:rPr lang="ko-KR" altLang="en-US" dirty="0"/>
              <a:t>으로 이루어진 희소 행렬을 </a:t>
            </a:r>
            <a:r>
              <a:rPr lang="en-US" altLang="ko-KR" dirty="0"/>
              <a:t>Parity check matrix</a:t>
            </a:r>
            <a:r>
              <a:rPr lang="ko-KR" altLang="en-US" dirty="0"/>
              <a:t>로 사용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LLR</a:t>
            </a:r>
            <a:r>
              <a:rPr lang="ko-KR" altLang="en-US" dirty="0"/>
              <a:t>을 사용해 효율적으로 </a:t>
            </a:r>
            <a:r>
              <a:rPr lang="en-US" altLang="ko-KR" dirty="0"/>
              <a:t>bit</a:t>
            </a:r>
            <a:r>
              <a:rPr lang="ko-KR" altLang="en-US" dirty="0"/>
              <a:t>확률을 계산 가능</a:t>
            </a:r>
          </a:p>
          <a:p>
            <a:pPr fontAlgn="base"/>
            <a:endParaRPr lang="ko-KR" altLang="en-US" dirty="0"/>
          </a:p>
        </p:txBody>
      </p:sp>
      <p:pic>
        <p:nvPicPr>
          <p:cNvPr id="9" name="Picture 18">
            <a:extLst>
              <a:ext uri="{FF2B5EF4-FFF2-40B4-BE49-F238E27FC236}">
                <a16:creationId xmlns:a16="http://schemas.microsoft.com/office/drawing/2014/main" id="{BA884EC4-D0A1-444C-92E7-7109E2D7B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681" y="2357998"/>
            <a:ext cx="3721735" cy="35170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2BB442-0089-49DF-A791-FBD88137740A}"/>
              </a:ext>
            </a:extLst>
          </p:cNvPr>
          <p:cNvSpPr/>
          <p:nvPr/>
        </p:nvSpPr>
        <p:spPr>
          <a:xfrm>
            <a:off x="7210815" y="5814903"/>
            <a:ext cx="1963999" cy="312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1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그림</a:t>
            </a: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11] LDPC Base Graph</a:t>
            </a:r>
            <a:endParaRPr lang="en-US" altLang="ko-KR" sz="4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굴림체" panose="020B0609000101010101" pitchFamily="49" charset="-127"/>
            </a:endParaRPr>
          </a:p>
        </p:txBody>
      </p:sp>
      <p:pic>
        <p:nvPicPr>
          <p:cNvPr id="11" name="Picture 20">
            <a:extLst>
              <a:ext uri="{FF2B5EF4-FFF2-40B4-BE49-F238E27FC236}">
                <a16:creationId xmlns:a16="http://schemas.microsoft.com/office/drawing/2014/main" id="{46F968CA-B090-4C26-A8F7-F09E21BE7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9826" y="3429000"/>
            <a:ext cx="3991631" cy="19650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EA5BB6-F28A-4751-89C8-128AADCC5760}"/>
              </a:ext>
            </a:extLst>
          </p:cNvPr>
          <p:cNvSpPr/>
          <p:nvPr/>
        </p:nvSpPr>
        <p:spPr>
          <a:xfrm>
            <a:off x="2387841" y="5824905"/>
            <a:ext cx="2412840" cy="30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en-US" altLang="ko-KR" sz="105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그림</a:t>
            </a:r>
            <a:r>
              <a:rPr lang="en-US" altLang="ko-KR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10] LLR(Log Likelihood Ratio)</a:t>
            </a:r>
            <a:endParaRPr lang="en-US" altLang="ko-KR" sz="4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1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Simulation– 5G NR LDPC Code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5B15D31-31EE-4F89-B080-7481986EA458}"/>
              </a:ext>
            </a:extLst>
          </p:cNvPr>
          <p:cNvSpPr txBox="1">
            <a:spLocks/>
          </p:cNvSpPr>
          <p:nvPr/>
        </p:nvSpPr>
        <p:spPr>
          <a:xfrm>
            <a:off x="178699" y="800620"/>
            <a:ext cx="10625517" cy="491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Tanner Graph</a:t>
            </a:r>
            <a:r>
              <a:rPr lang="ko-KR" altLang="en-US" dirty="0"/>
              <a:t>를 이용한 </a:t>
            </a:r>
            <a:r>
              <a:rPr lang="en-US" altLang="ko-KR" dirty="0"/>
              <a:t>Sum Product Algorithm</a:t>
            </a:r>
            <a:r>
              <a:rPr lang="ko-KR" altLang="en-US" dirty="0"/>
              <a:t>으로 </a:t>
            </a:r>
            <a:r>
              <a:rPr lang="en-US" altLang="ko-KR" dirty="0"/>
              <a:t>LLR</a:t>
            </a:r>
            <a:r>
              <a:rPr lang="ko-KR" altLang="en-US" dirty="0"/>
              <a:t>을 계속해서 </a:t>
            </a:r>
            <a:r>
              <a:rPr lang="en-US" altLang="ko-KR" dirty="0"/>
              <a:t>update </a:t>
            </a:r>
          </a:p>
          <a:p>
            <a:pPr fontAlgn="base"/>
            <a:r>
              <a:rPr lang="ko-KR" altLang="en-US" dirty="0"/>
              <a:t> </a:t>
            </a:r>
            <a:r>
              <a:rPr lang="en-US" altLang="ko-KR" dirty="0"/>
              <a:t>Sum Product Algorithm: Tanner graph</a:t>
            </a:r>
            <a:r>
              <a:rPr lang="ko-KR" altLang="en-US" dirty="0"/>
              <a:t>에서 서로 연결되어 있는 </a:t>
            </a:r>
            <a:r>
              <a:rPr lang="en-US" altLang="ko-KR" dirty="0"/>
              <a:t>node</a:t>
            </a:r>
            <a:r>
              <a:rPr lang="ko-KR" altLang="en-US" dirty="0"/>
              <a:t>가 정보를 </a:t>
            </a:r>
            <a:r>
              <a:rPr lang="en-US" altLang="ko-KR" dirty="0"/>
              <a:t>update</a:t>
            </a:r>
            <a:r>
              <a:rPr lang="ko-KR" altLang="en-US" dirty="0"/>
              <a:t>하는 방식으로</a:t>
            </a:r>
            <a:r>
              <a:rPr lang="en-US" altLang="ko-KR" dirty="0"/>
              <a:t> </a:t>
            </a:r>
            <a:r>
              <a:rPr lang="ko-KR" altLang="en-US" dirty="0"/>
              <a:t>몇몇</a:t>
            </a:r>
            <a:r>
              <a:rPr lang="en-US" altLang="ko-KR" dirty="0"/>
              <a:t>data</a:t>
            </a:r>
            <a:r>
              <a:rPr lang="ko-KR" altLang="en-US" dirty="0"/>
              <a:t>가 소실 되어도 기존의 정보로 유추 가증</a:t>
            </a:r>
          </a:p>
          <a:p>
            <a:pPr fontAlgn="base"/>
            <a:endParaRPr lang="ko-KR" altLang="en-US" dirty="0"/>
          </a:p>
        </p:txBody>
      </p:sp>
      <p:pic>
        <p:nvPicPr>
          <p:cNvPr id="13" name="Picture 23">
            <a:extLst>
              <a:ext uri="{FF2B5EF4-FFF2-40B4-BE49-F238E27FC236}">
                <a16:creationId xmlns:a16="http://schemas.microsoft.com/office/drawing/2014/main" id="{E853B1CD-B7B8-4330-AA80-72843F9E6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753" y="2020321"/>
            <a:ext cx="8251407" cy="30163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55F9B18-571A-413E-8512-E3AAAE421D30}"/>
              </a:ext>
            </a:extLst>
          </p:cNvPr>
          <p:cNvSpPr/>
          <p:nvPr/>
        </p:nvSpPr>
        <p:spPr>
          <a:xfrm>
            <a:off x="2520131" y="5036629"/>
            <a:ext cx="5942652" cy="452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그림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11] Hamming (7,4) code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Tanner graph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표현</a:t>
            </a:r>
            <a:endParaRPr lang="ko-KR" altLang="en-US" sz="6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6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255" y="4901875"/>
            <a:ext cx="9601200" cy="1142385"/>
          </a:xfrm>
        </p:spPr>
        <p:txBody>
          <a:bodyPr rtlCol="0"/>
          <a:lstStyle/>
          <a:p>
            <a:r>
              <a:rPr lang="en-US" altLang="ko-KR" dirty="0"/>
              <a:t>Result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1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>
            <a:normAutofit/>
          </a:bodyPr>
          <a:lstStyle/>
          <a:p>
            <a:r>
              <a:rPr lang="en-US" altLang="ko-KR" dirty="0"/>
              <a:t>Result – 5G NR LDPC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4">
                <a:extLst>
                  <a:ext uri="{FF2B5EF4-FFF2-40B4-BE49-F238E27FC236}">
                    <a16:creationId xmlns:a16="http://schemas.microsoft.com/office/drawing/2014/main" id="{15B15D31-31EE-4F89-B080-7481986EA4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699" y="800620"/>
                <a:ext cx="10625517" cy="4917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/>
                <a:r>
                  <a:rPr lang="en-US" altLang="ko-KR" dirty="0" err="1"/>
                  <a:t>Pytorch</a:t>
                </a:r>
                <a:r>
                  <a:rPr lang="ko-KR" altLang="en-US" dirty="0"/>
                  <a:t>를 이용하여 </a:t>
                </a:r>
                <a:r>
                  <a:rPr lang="en-US" altLang="ko-KR" dirty="0"/>
                  <a:t>LDPC Code</a:t>
                </a:r>
                <a:r>
                  <a:rPr lang="ko-KR" altLang="en-US" dirty="0"/>
                  <a:t>를 구현</a:t>
                </a:r>
                <a:endParaRPr lang="en-US" altLang="ko-KR" dirty="0"/>
              </a:p>
              <a:p>
                <a:pPr fontAlgn="base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BG</m:t>
                    </m:r>
                    <m:r>
                      <a:rPr lang="en-US" altLang="ko-KR"/>
                      <m:t>1: 46</m:t>
                    </m:r>
                    <m:r>
                      <a:rPr lang="ko-KR" altLang="ko-KR"/>
                      <m:t>×</m:t>
                    </m:r>
                    <m:r>
                      <a:rPr lang="en-US" altLang="ko-KR"/>
                      <m:t>68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환경에서 각각 </a:t>
                </a:r>
                <a:r>
                  <a:rPr lang="en-US" altLang="ko-KR" dirty="0"/>
                  <a:t>4,16,64,256 QAM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BLER</a:t>
                </a:r>
                <a:r>
                  <a:rPr lang="ko-KR" altLang="en-US" dirty="0"/>
                  <a:t>값을 도출</a:t>
                </a:r>
                <a:endParaRPr lang="ko-KR" altLang="ko-KR" dirty="0"/>
              </a:p>
              <a:p>
                <a:pPr marL="0" indent="0" fontAlgn="base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12" name="내용 개체 틀 4">
                <a:extLst>
                  <a:ext uri="{FF2B5EF4-FFF2-40B4-BE49-F238E27FC236}">
                    <a16:creationId xmlns:a16="http://schemas.microsoft.com/office/drawing/2014/main" id="{15B15D31-31EE-4F89-B080-7481986E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9" y="800620"/>
                <a:ext cx="10625517" cy="4917260"/>
              </a:xfrm>
              <a:prstGeom prst="rect">
                <a:avLst/>
              </a:prstGeom>
              <a:blipFill>
                <a:blip r:embed="rId3"/>
                <a:stretch>
                  <a:fillRect l="-516"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A6F9704C-B59B-49AE-9C00-5AA9BAB48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55" y="1928161"/>
            <a:ext cx="4958256" cy="32705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B39028-54D4-4A6A-8620-7BB9EE9DC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033350"/>
            <a:ext cx="4797972" cy="31653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F1EA21-BC50-4D02-AE57-A8B03A506087}"/>
              </a:ext>
            </a:extLst>
          </p:cNvPr>
          <p:cNvSpPr/>
          <p:nvPr/>
        </p:nvSpPr>
        <p:spPr>
          <a:xfrm>
            <a:off x="2788857" y="5331963"/>
            <a:ext cx="6614311" cy="33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그림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좌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pytorch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구현된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LDPC Code  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MATLAB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구현된 논문에서의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LDPC Code</a:t>
            </a:r>
            <a:endParaRPr lang="ko-KR" altLang="en-US" sz="4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1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Result– 5G NR LDPC Code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5B15D31-31EE-4F89-B080-7481986EA458}"/>
              </a:ext>
            </a:extLst>
          </p:cNvPr>
          <p:cNvSpPr txBox="1">
            <a:spLocks/>
          </p:cNvSpPr>
          <p:nvPr/>
        </p:nvSpPr>
        <p:spPr>
          <a:xfrm>
            <a:off x="178699" y="800620"/>
            <a:ext cx="10625517" cy="491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64 ,4QAM</a:t>
            </a:r>
            <a:r>
              <a:rPr lang="ko-KR" altLang="en-US" dirty="0"/>
              <a:t>상황에서 고정된 </a:t>
            </a:r>
            <a:r>
              <a:rPr lang="en-US" altLang="ko-KR" dirty="0"/>
              <a:t>SNR</a:t>
            </a:r>
            <a:r>
              <a:rPr lang="ko-KR" altLang="en-US" dirty="0"/>
              <a:t>값을 기준으로 </a:t>
            </a:r>
            <a:r>
              <a:rPr lang="en-US" altLang="ko-KR" dirty="0"/>
              <a:t>Sum </a:t>
            </a:r>
            <a:r>
              <a:rPr lang="en-US" altLang="ko-KR"/>
              <a:t>product algorithm</a:t>
            </a:r>
            <a:r>
              <a:rPr lang="ko-KR" altLang="en-US"/>
              <a:t>을 </a:t>
            </a:r>
            <a:r>
              <a:rPr lang="ko-KR" altLang="en-US" dirty="0"/>
              <a:t>사용해 </a:t>
            </a:r>
            <a:r>
              <a:rPr lang="en-US" altLang="ko-KR" dirty="0"/>
              <a:t>noise </a:t>
            </a:r>
            <a:r>
              <a:rPr lang="ko-KR" altLang="en-US" dirty="0"/>
              <a:t>섞인 </a:t>
            </a:r>
            <a:r>
              <a:rPr lang="en-US" altLang="ko-KR" dirty="0"/>
              <a:t> message</a:t>
            </a:r>
            <a:r>
              <a:rPr lang="ko-KR" altLang="en-US" dirty="0"/>
              <a:t>를 복원</a:t>
            </a:r>
            <a:endParaRPr lang="en-US" altLang="ko-KR" dirty="0"/>
          </a:p>
          <a:p>
            <a:pPr fontAlgn="base"/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3DC8FA-7A95-4313-A4CA-6D2E81FF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80" y="2185751"/>
            <a:ext cx="4114800" cy="2743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44C8213-0032-47A7-9C41-40DFA2784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499" y="2185751"/>
            <a:ext cx="4114800" cy="2743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90BD08F-F515-46C5-BC65-1A1AE68E9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65" y="2185751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255" y="4901875"/>
            <a:ext cx="9601200" cy="1142385"/>
          </a:xfrm>
        </p:spPr>
        <p:txBody>
          <a:bodyPr rtlCol="0"/>
          <a:lstStyle/>
          <a:p>
            <a:r>
              <a:rPr lang="en-US" altLang="ko-KR" dirty="0"/>
              <a:t>Expectation</a:t>
            </a:r>
          </a:p>
        </p:txBody>
      </p:sp>
    </p:spTree>
    <p:extLst>
      <p:ext uri="{BB962C8B-B14F-4D97-AF65-F5344CB8AC3E}">
        <p14:creationId xmlns:p14="http://schemas.microsoft.com/office/powerpoint/2010/main" val="3747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Problem Environment</a:t>
            </a:r>
          </a:p>
          <a:p>
            <a:pPr rtl="0"/>
            <a:r>
              <a:rPr lang="en-US" altLang="ko-KR" dirty="0"/>
              <a:t>Simulation</a:t>
            </a:r>
          </a:p>
          <a:p>
            <a:pPr rtl="0"/>
            <a:r>
              <a:rPr lang="en-US" altLang="ko-KR" dirty="0"/>
              <a:t>Result</a:t>
            </a:r>
          </a:p>
          <a:p>
            <a:pPr rtl="0"/>
            <a:r>
              <a:rPr lang="en-US" altLang="ko-KR" dirty="0"/>
              <a:t>Expectation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Expectation – Connection with DNN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5B15D31-31EE-4F89-B080-7481986EA458}"/>
              </a:ext>
            </a:extLst>
          </p:cNvPr>
          <p:cNvSpPr txBox="1">
            <a:spLocks/>
          </p:cNvSpPr>
          <p:nvPr/>
        </p:nvSpPr>
        <p:spPr>
          <a:xfrm>
            <a:off x="178699" y="970370"/>
            <a:ext cx="10625517" cy="491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dirty="0"/>
              <a:t>본 프로젝트는 물리계층 시뮬레이션환경과 </a:t>
            </a:r>
            <a:r>
              <a:rPr lang="ko-KR" altLang="en-US" dirty="0" err="1"/>
              <a:t>딥러닝</a:t>
            </a:r>
            <a:r>
              <a:rPr lang="ko-KR" altLang="en-US" dirty="0"/>
              <a:t> 환경을 통일시켜 기존의 비효율적인 연구 환경 개선</a:t>
            </a:r>
            <a:r>
              <a:rPr lang="en-US" altLang="ko-KR" dirty="0"/>
              <a:t>, python </a:t>
            </a:r>
            <a:r>
              <a:rPr lang="ko-KR" altLang="en-US" dirty="0"/>
              <a:t>환경에서 </a:t>
            </a:r>
            <a:r>
              <a:rPr lang="en-US" altLang="ko-KR" dirty="0"/>
              <a:t>5G </a:t>
            </a:r>
            <a:r>
              <a:rPr lang="ko-KR" altLang="en-US" dirty="0"/>
              <a:t>무선 통신체계를 포함한 다양한 통신기술 연구의 기반기술을 확보한다는 의의를</a:t>
            </a:r>
            <a:r>
              <a:rPr lang="en-US" altLang="ko-KR" dirty="0"/>
              <a:t> </a:t>
            </a:r>
            <a:r>
              <a:rPr lang="ko-KR" altLang="en-US" dirty="0"/>
              <a:t>가짐 </a:t>
            </a:r>
          </a:p>
          <a:p>
            <a:pPr fontAlgn="base"/>
            <a:r>
              <a:rPr lang="ko-KR" altLang="en-US" dirty="0"/>
              <a:t>구체적으로 현재 </a:t>
            </a:r>
            <a:r>
              <a:rPr lang="en-US" altLang="ko-KR" dirty="0" err="1"/>
              <a:t>pytorch</a:t>
            </a:r>
            <a:r>
              <a:rPr lang="ko-KR" altLang="en-US" dirty="0"/>
              <a:t>로 구현된 </a:t>
            </a:r>
            <a:r>
              <a:rPr lang="en-US" altLang="ko-KR" dirty="0"/>
              <a:t>LDPC </a:t>
            </a:r>
            <a:r>
              <a:rPr lang="ko-KR" altLang="en-US" dirty="0"/>
              <a:t>시뮬레이터를 사용하여 </a:t>
            </a:r>
            <a:r>
              <a:rPr lang="en-US" altLang="ko-KR" dirty="0"/>
              <a:t>DNN </a:t>
            </a:r>
            <a:r>
              <a:rPr lang="ko-KR" altLang="en-US" dirty="0"/>
              <a:t>모델인 </a:t>
            </a:r>
            <a:r>
              <a:rPr lang="en-US" altLang="ko-KR" dirty="0" err="1"/>
              <a:t>Unet</a:t>
            </a:r>
            <a:r>
              <a:rPr lang="ko-KR" altLang="en-US" dirty="0"/>
              <a:t>과 </a:t>
            </a:r>
            <a:r>
              <a:rPr lang="en-US" altLang="ko-KR" dirty="0"/>
              <a:t>RNN</a:t>
            </a:r>
            <a:r>
              <a:rPr lang="ko-KR" altLang="en-US" dirty="0"/>
              <a:t>을 사용하여 </a:t>
            </a:r>
            <a:r>
              <a:rPr lang="en-US" altLang="ko-KR" dirty="0"/>
              <a:t>Code Rate</a:t>
            </a:r>
            <a:r>
              <a:rPr lang="ko-KR" altLang="en-US" dirty="0"/>
              <a:t>을 낮추는 시도 중</a:t>
            </a:r>
          </a:p>
          <a:p>
            <a:pPr fontAlgn="base"/>
            <a:endParaRPr lang="en-US" altLang="ko-KR" dirty="0"/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B179B839-7DA2-44C4-B8EE-803C6748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7784" y="2865122"/>
            <a:ext cx="4272655" cy="281756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28">
            <a:extLst>
              <a:ext uri="{FF2B5EF4-FFF2-40B4-BE49-F238E27FC236}">
                <a16:creationId xmlns:a16="http://schemas.microsoft.com/office/drawing/2014/main" id="{F2E43E53-A700-4126-AFF3-93BD51686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8642" y="3794803"/>
            <a:ext cx="3864303" cy="17912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8B78794-64B8-46A7-A6CB-2C88BED2A3A0}"/>
              </a:ext>
            </a:extLst>
          </p:cNvPr>
          <p:cNvSpPr/>
          <p:nvPr/>
        </p:nvSpPr>
        <p:spPr>
          <a:xfrm>
            <a:off x="4534303" y="5725125"/>
            <a:ext cx="1914307" cy="252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그림 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13] DNN 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Unet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구조와 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RNN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구조 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05703" y="3105807"/>
            <a:ext cx="2380593" cy="646386"/>
          </a:xfrm>
        </p:spPr>
        <p:txBody>
          <a:bodyPr rtlCol="0"/>
          <a:lstStyle/>
          <a:p>
            <a:r>
              <a:rPr lang="en-US" altLang="ko-KR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589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255" y="4901875"/>
            <a:ext cx="9601200" cy="1142385"/>
          </a:xfrm>
        </p:spPr>
        <p:txBody>
          <a:bodyPr rtlCol="0"/>
          <a:lstStyle/>
          <a:p>
            <a:r>
              <a:rPr lang="en-US" altLang="ko-KR" dirty="0"/>
              <a:t>Introduction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3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8AA603-EBAA-4833-8B35-BC9255A4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83" y="873941"/>
            <a:ext cx="10625517" cy="4917260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2"/>
                </a:solidFill>
              </a:rPr>
              <a:t>본 프로젝트는 상용화된 </a:t>
            </a:r>
            <a:r>
              <a:rPr lang="en-US" altLang="ko-KR" sz="1800" dirty="0">
                <a:solidFill>
                  <a:schemeClr val="tx2"/>
                </a:solidFill>
              </a:rPr>
              <a:t>5G</a:t>
            </a:r>
            <a:r>
              <a:rPr lang="ko-KR" altLang="en-US" sz="1800" dirty="0">
                <a:solidFill>
                  <a:schemeClr val="tx2"/>
                </a:solidFill>
              </a:rPr>
              <a:t>통신의 </a:t>
            </a:r>
            <a:r>
              <a:rPr lang="en-US" altLang="ko-KR" sz="1800" dirty="0">
                <a:solidFill>
                  <a:schemeClr val="tx2"/>
                </a:solidFill>
              </a:rPr>
              <a:t>LDPC Simulator</a:t>
            </a:r>
            <a:r>
              <a:rPr lang="ko-KR" altLang="en-US" sz="1800" dirty="0">
                <a:solidFill>
                  <a:schemeClr val="tx2"/>
                </a:solidFill>
              </a:rPr>
              <a:t>를 </a:t>
            </a:r>
            <a:r>
              <a:rPr lang="en-US" altLang="ko-KR" sz="1800" dirty="0" err="1">
                <a:solidFill>
                  <a:schemeClr val="tx2"/>
                </a:solidFill>
              </a:rPr>
              <a:t>pytorch</a:t>
            </a:r>
            <a:r>
              <a:rPr lang="ko-KR" altLang="en-US" sz="1800" dirty="0">
                <a:solidFill>
                  <a:schemeClr val="tx2"/>
                </a:solidFill>
              </a:rPr>
              <a:t>로 구현 및 성능 검증을 목표로 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800" dirty="0"/>
              <a:t>현재 </a:t>
            </a:r>
            <a:r>
              <a:rPr lang="en-US" altLang="ko-KR" sz="1800" dirty="0" err="1"/>
              <a:t>Keras</a:t>
            </a:r>
            <a:r>
              <a:rPr lang="ko-KR" altLang="en-US" sz="1800" dirty="0"/>
              <a:t>기반의 물리 계층 오픈 소스 라이브러리가 등록되었음</a:t>
            </a:r>
            <a:r>
              <a:rPr lang="en-US" altLang="ko-KR" sz="1800" dirty="0"/>
              <a:t>. </a:t>
            </a:r>
            <a:r>
              <a:rPr lang="en-US" altLang="ko-KR" sz="1800" dirty="0" err="1">
                <a:hlinkClick r:id="rId3"/>
              </a:rPr>
              <a:t>Sionna</a:t>
            </a:r>
            <a:r>
              <a:rPr lang="en-US" altLang="ko-KR" sz="1800" dirty="0">
                <a:hlinkClick r:id="rId3"/>
              </a:rPr>
              <a:t>: An Open-Source Library for Next-Generation Physical Layer Research</a:t>
            </a:r>
            <a:endParaRPr lang="ko-KR" altLang="en-US" sz="18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2" name="Picture 4" descr="https://camo.githubusercontent.com/a08ead28cb9bca1782cd4fc602443e02a880162a824067024989261fc3b7ad46/68747470733a2f2f76656c6f672e76656c63646e2e636f6d2f696d616765732f72657665727365736b792f706f73742f33383635353565362d623937342d343333372d623636382d6461303437363035353536352f696d6167652e706e67">
            <a:extLst>
              <a:ext uri="{FF2B5EF4-FFF2-40B4-BE49-F238E27FC236}">
                <a16:creationId xmlns:a16="http://schemas.microsoft.com/office/drawing/2014/main" id="{24819AF8-1731-49AD-A42A-935D0E69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0" y="1876759"/>
            <a:ext cx="5134397" cy="33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orch] Autograd-03 : Practice01">
            <a:extLst>
              <a:ext uri="{FF2B5EF4-FFF2-40B4-BE49-F238E27FC236}">
                <a16:creationId xmlns:a16="http://schemas.microsoft.com/office/drawing/2014/main" id="{5B7B9CDF-BC93-40FF-8EB6-43F2AE27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89" y="4109658"/>
            <a:ext cx="3810337" cy="19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02FFE7-98E5-44F7-A7ED-9BBF4E4E7E49}"/>
              </a:ext>
            </a:extLst>
          </p:cNvPr>
          <p:cNvSpPr/>
          <p:nvPr/>
        </p:nvSpPr>
        <p:spPr>
          <a:xfrm>
            <a:off x="5943600" y="2217218"/>
            <a:ext cx="4361607" cy="2055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</a:rPr>
              <a:t>최근 </a:t>
            </a:r>
            <a:r>
              <a:rPr lang="ko-KR" altLang="en-US" sz="1600" dirty="0" err="1">
                <a:solidFill>
                  <a:schemeClr val="tx2"/>
                </a:solidFill>
              </a:rPr>
              <a:t>딥러닝을</a:t>
            </a:r>
            <a:r>
              <a:rPr lang="ko-KR" altLang="en-US" sz="1600" dirty="0">
                <a:solidFill>
                  <a:schemeClr val="tx2"/>
                </a:solidFill>
              </a:rPr>
              <a:t> 사용한 </a:t>
            </a:r>
            <a:r>
              <a:rPr lang="en-US" altLang="ko-KR" sz="1600" dirty="0">
                <a:solidFill>
                  <a:schemeClr val="tx2"/>
                </a:solidFill>
              </a:rPr>
              <a:t>framework </a:t>
            </a:r>
            <a:r>
              <a:rPr lang="ko-KR" altLang="en-US" sz="1600" dirty="0">
                <a:solidFill>
                  <a:schemeClr val="tx2"/>
                </a:solidFill>
              </a:rPr>
              <a:t>조사 결과 </a:t>
            </a:r>
            <a:r>
              <a:rPr lang="en-US" altLang="ko-KR" sz="1600" dirty="0" err="1">
                <a:solidFill>
                  <a:schemeClr val="tx2"/>
                </a:solidFill>
              </a:rPr>
              <a:t>pytorch</a:t>
            </a:r>
            <a:r>
              <a:rPr lang="ko-KR" altLang="en-US" sz="1600" dirty="0">
                <a:solidFill>
                  <a:schemeClr val="tx2"/>
                </a:solidFill>
              </a:rPr>
              <a:t>를 사용한 연구가 </a:t>
            </a:r>
            <a:r>
              <a:rPr lang="en-US" altLang="ko-KR" sz="1600" dirty="0">
                <a:solidFill>
                  <a:schemeClr val="tx2"/>
                </a:solidFill>
              </a:rPr>
              <a:t>tensor flow</a:t>
            </a:r>
            <a:r>
              <a:rPr lang="ko-KR" altLang="en-US" sz="1600" dirty="0">
                <a:solidFill>
                  <a:schemeClr val="tx2"/>
                </a:solidFill>
              </a:rPr>
              <a:t>를 제치고 활발하게 연구되고 있다고 조사되어진다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A10ACF-C652-4D47-9016-9D741B81E1CA}"/>
              </a:ext>
            </a:extLst>
          </p:cNvPr>
          <p:cNvSpPr/>
          <p:nvPr/>
        </p:nvSpPr>
        <p:spPr>
          <a:xfrm>
            <a:off x="1887813" y="5270729"/>
            <a:ext cx="2659911" cy="30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그림 </a:t>
            </a:r>
            <a:r>
              <a:rPr lang="en-US" altLang="ko-KR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1] </a:t>
            </a:r>
            <a:r>
              <a:rPr lang="ko-KR" altLang="en-US" sz="105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딥러닝</a:t>
            </a:r>
            <a:r>
              <a:rPr lang="ko-KR" altLang="en-US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Framework </a:t>
            </a:r>
            <a:r>
              <a:rPr lang="ko-KR" altLang="en-US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비율 </a:t>
            </a: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255" y="4901875"/>
            <a:ext cx="9601200" cy="1142385"/>
          </a:xfrm>
        </p:spPr>
        <p:txBody>
          <a:bodyPr rtlCol="0"/>
          <a:lstStyle/>
          <a:p>
            <a:r>
              <a:rPr lang="en-US" altLang="ko-KR" dirty="0"/>
              <a:t>Problem Environment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Problem Environment –OSI 7 layer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8AA603-EBAA-4833-8B35-BC9255A4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83" y="873941"/>
            <a:ext cx="10625517" cy="4917260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전송 데이터는 송신 호스트의 응용 계층에서 시작해 하위 계층으로 순차적으로 전달되어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최종적으로 물리 계층에서 수신 호스트에 전달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ko-KR" altLang="en-US" sz="1600" dirty="0"/>
              <a:t>본 과제는 최 하단의 물리 계층간 통신을 다룬다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2F4E8D1A-E23D-4600-8D72-D41696423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3792" y="2139256"/>
            <a:ext cx="4809816" cy="3217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CACFBB-0BDA-475E-8B45-EAC13D21C8C0}"/>
              </a:ext>
            </a:extLst>
          </p:cNvPr>
          <p:cNvSpPr/>
          <p:nvPr/>
        </p:nvSpPr>
        <p:spPr>
          <a:xfrm>
            <a:off x="4801415" y="5427709"/>
            <a:ext cx="1564852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그림 </a:t>
            </a: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2] OSI 7</a:t>
            </a:r>
            <a:r>
              <a:rPr lang="ko-KR" altLang="en-US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계층 모델 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7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Problem Environment – Communication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78AA603-EBAA-4833-8B35-BC9255A41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083" y="873941"/>
                <a:ext cx="10625517" cy="491726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600" dirty="0"/>
                  <a:t>통신 시스템은 기본적으로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송신기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(transmitter)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와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전송매체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(Channel)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수신기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(Receiver)</a:t>
                </a:r>
                <a:r>
                  <a:rPr lang="ko-KR" altLang="en-US" sz="1600" dirty="0"/>
                  <a:t>로 구성되어 있다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  <a:p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1200" i="1" dirty="0">
                    <a:latin typeface="Cambria Math" panose="02040503050406030204" pitchFamily="18" charset="0"/>
                  </a:rPr>
                  <a:t>메시지 </a:t>
                </a:r>
                <a:r>
                  <a:rPr lang="en-US" altLang="ko-KR" sz="1200" i="1" dirty="0">
                    <a:latin typeface="Cambria Math" panose="02040503050406030204" pitchFamily="18" charset="0"/>
                  </a:rPr>
                  <a:t>M</a:t>
                </a:r>
                <a:r>
                  <a:rPr lang="ko-KR" altLang="en-US" sz="1200" i="1" dirty="0">
                    <a:latin typeface="Cambria Math" panose="02040503050406030204" pitchFamily="18" charset="0"/>
                  </a:rPr>
                  <a:t>을  송신기에 넣었을  경우 </a:t>
                </a:r>
                <a:r>
                  <a:rPr lang="en-US" altLang="ko-KR" sz="120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⁡[2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𝑓𝑐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 ∅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1200" i="1" dirty="0">
                    <a:latin typeface="Cambria Math" panose="02040503050406030204" pitchFamily="18" charset="0"/>
                  </a:rPr>
                  <a:t>채널을 통과한 신호 </a:t>
                </a:r>
                <a:r>
                  <a:rPr lang="en-US" altLang="ko-KR" sz="1200" i="1" dirty="0">
                    <a:latin typeface="Cambria Math" panose="020405030504060302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1200" i="1" dirty="0">
                    <a:latin typeface="Cambria Math" panose="02040503050406030204" pitchFamily="18" charset="0"/>
                  </a:rPr>
                  <a:t>수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복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조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화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진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본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추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호</m:t>
                    </m:r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를 원래 신호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복</m:t>
                    </m:r>
                  </m:oMath>
                </a14:m>
                <a:r>
                  <a:rPr lang="ko-KR" altLang="en-US" sz="1200" dirty="0"/>
                  <a:t>원</a:t>
                </a:r>
                <a:r>
                  <a:rPr lang="ko-KR" altLang="en-US" sz="1800" dirty="0"/>
                  <a:t> </a:t>
                </a:r>
                <a:endParaRPr lang="ko-KR" altLang="ko-KR" sz="1800" dirty="0"/>
              </a:p>
              <a:p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78AA603-EBAA-4833-8B35-BC9255A41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083" y="873941"/>
                <a:ext cx="10625517" cy="4917260"/>
              </a:xfrm>
              <a:blipFill>
                <a:blip r:embed="rId3"/>
                <a:stretch>
                  <a:fillRect l="-229"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FECACFBB-0BDA-475E-8B45-EAC13D21C8C0}"/>
              </a:ext>
            </a:extLst>
          </p:cNvPr>
          <p:cNvSpPr/>
          <p:nvPr/>
        </p:nvSpPr>
        <p:spPr>
          <a:xfrm>
            <a:off x="4950616" y="3961431"/>
            <a:ext cx="25218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/>
              <a:t>3] </a:t>
            </a:r>
            <a:r>
              <a:rPr lang="ko-KR" altLang="en-US" sz="1200" dirty="0"/>
              <a:t>통신 시스템</a:t>
            </a:r>
          </a:p>
        </p:txBody>
      </p:sp>
      <p:pic>
        <p:nvPicPr>
          <p:cNvPr id="3074" name="Picture 2" descr="그림 설명">
            <a:extLst>
              <a:ext uri="{FF2B5EF4-FFF2-40B4-BE49-F238E27FC236}">
                <a16:creationId xmlns:a16="http://schemas.microsoft.com/office/drawing/2014/main" id="{83103022-AC51-49F8-9D31-97C7B0484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77" y="1502801"/>
            <a:ext cx="7396120" cy="182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Problem Environment – Channel Coding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8AA603-EBAA-4833-8B35-BC9255A4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83" y="873941"/>
            <a:ext cx="10625517" cy="4917260"/>
          </a:xfrm>
        </p:spPr>
        <p:txBody>
          <a:bodyPr>
            <a:normAutofit/>
          </a:bodyPr>
          <a:lstStyle/>
          <a:p>
            <a:r>
              <a:rPr lang="ko-KR" altLang="en-US" dirty="0"/>
              <a:t>현재의</a:t>
            </a:r>
            <a:r>
              <a:rPr lang="ko-KR" altLang="en-US" sz="1800" dirty="0"/>
              <a:t> </a:t>
            </a:r>
            <a:r>
              <a:rPr lang="ko-KR" altLang="en-US" dirty="0"/>
              <a:t>디지털 통신 시스템은 소스 코딩</a:t>
            </a:r>
            <a:r>
              <a:rPr lang="en-US" altLang="ko-KR" dirty="0"/>
              <a:t>(source coding), </a:t>
            </a:r>
            <a:r>
              <a:rPr lang="ko-KR" altLang="en-US" dirty="0"/>
              <a:t>채널 코딩</a:t>
            </a:r>
            <a:r>
              <a:rPr lang="en-US" altLang="ko-KR" dirty="0"/>
              <a:t>(channel coding)</a:t>
            </a:r>
            <a:r>
              <a:rPr lang="ko-KR" altLang="en-US" dirty="0"/>
              <a:t>으로 나누어짐</a:t>
            </a:r>
          </a:p>
          <a:p>
            <a:endParaRPr lang="en-US" altLang="ko-KR" sz="1600" b="0" i="1" dirty="0">
              <a:latin typeface="Cambria Math" panose="02040503050406030204" pitchFamily="18" charset="0"/>
            </a:endParaRPr>
          </a:p>
          <a:p>
            <a:endParaRPr lang="en-US" altLang="ko-KR" sz="1600" i="1" dirty="0">
              <a:latin typeface="Cambria Math" panose="02040503050406030204" pitchFamily="18" charset="0"/>
            </a:endParaRPr>
          </a:p>
          <a:p>
            <a:endParaRPr lang="en-US" altLang="ko-KR" sz="1600" b="0" i="1" dirty="0">
              <a:latin typeface="Cambria Math" panose="02040503050406030204" pitchFamily="18" charset="0"/>
            </a:endParaRPr>
          </a:p>
          <a:p>
            <a:endParaRPr lang="en-US" altLang="ko-KR" sz="16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ko-KR" sz="1600" b="0" i="1" dirty="0">
              <a:latin typeface="Cambria Math" panose="02040503050406030204" pitchFamily="18" charset="0"/>
            </a:endParaRPr>
          </a:p>
          <a:p>
            <a:endParaRPr lang="en-US" altLang="ko-KR" sz="1600" i="1" dirty="0">
              <a:latin typeface="Cambria Math" panose="02040503050406030204" pitchFamily="18" charset="0"/>
            </a:endParaRPr>
          </a:p>
          <a:p>
            <a:r>
              <a:rPr lang="ko-KR" altLang="en-US" dirty="0"/>
              <a:t>소스 코딩</a:t>
            </a:r>
            <a:r>
              <a:rPr lang="en-US" altLang="ko-KR" dirty="0"/>
              <a:t>(source coding)</a:t>
            </a:r>
            <a:r>
              <a:rPr lang="en-US" altLang="ko-KR" sz="2400" dirty="0"/>
              <a:t>:</a:t>
            </a:r>
            <a:r>
              <a:rPr lang="en-US" altLang="ko-KR" dirty="0"/>
              <a:t>   </a:t>
            </a:r>
            <a:r>
              <a:rPr lang="ko-KR" altLang="en-US" dirty="0"/>
              <a:t>디지털 데이터를 압축하여 </a:t>
            </a:r>
            <a:r>
              <a:rPr lang="ko-KR" altLang="en-US" dirty="0" err="1"/>
              <a:t>전송량을</a:t>
            </a:r>
            <a:r>
              <a:rPr lang="ko-KR" altLang="en-US" dirty="0"/>
              <a:t> 줄이는 기법</a:t>
            </a:r>
            <a:endParaRPr lang="en-US" altLang="ko-KR" dirty="0"/>
          </a:p>
          <a:p>
            <a:r>
              <a:rPr lang="ko-KR" altLang="en-US" dirty="0"/>
              <a:t>채널 코딩</a:t>
            </a:r>
            <a:r>
              <a:rPr lang="en-US" altLang="ko-KR" dirty="0"/>
              <a:t>(Channel</a:t>
            </a:r>
            <a:r>
              <a:rPr lang="ko-KR" altLang="en-US" dirty="0"/>
              <a:t> </a:t>
            </a:r>
            <a:r>
              <a:rPr lang="en-US" altLang="ko-KR" dirty="0"/>
              <a:t>coding): </a:t>
            </a:r>
            <a:r>
              <a:rPr lang="ko-KR" altLang="en-US" dirty="0"/>
              <a:t>채널을 통과하면서 발생하는 오류를 수신기에서 검출하거나 정정할 수 있도록 송신기에서 의도적으로 데이터를 추가하는 기법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ACFBB-0BDA-475E-8B45-EAC13D21C8C0}"/>
              </a:ext>
            </a:extLst>
          </p:cNvPr>
          <p:cNvSpPr/>
          <p:nvPr/>
        </p:nvSpPr>
        <p:spPr>
          <a:xfrm>
            <a:off x="4714133" y="3833167"/>
            <a:ext cx="34287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/>
              <a:t>4] </a:t>
            </a:r>
            <a:r>
              <a:rPr lang="ko-KR" altLang="en-US" sz="1200" dirty="0"/>
              <a:t>디지털 통신 시스템 블록도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FBAB56B-F2C7-46C6-A115-8FBB1A1F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8389" y="1909964"/>
            <a:ext cx="4254500" cy="18498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302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337083-3363-4B7B-8A4C-1E26D9D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99" y="258945"/>
            <a:ext cx="9601200" cy="541675"/>
          </a:xfrm>
        </p:spPr>
        <p:txBody>
          <a:bodyPr/>
          <a:lstStyle/>
          <a:p>
            <a:r>
              <a:rPr lang="en-US" altLang="ko-KR" dirty="0"/>
              <a:t>Problem Environment – AWGN</a:t>
            </a:r>
            <a:r>
              <a:rPr lang="ko-KR" altLang="en-US" dirty="0"/>
              <a:t> </a:t>
            </a:r>
            <a:r>
              <a:rPr lang="en-US" altLang="ko-KR" dirty="0"/>
              <a:t>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78AA603-EBAA-4833-8B35-BC9255A41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083" y="873941"/>
                <a:ext cx="10625517" cy="491726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AWGN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채널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대기중에 신호를 전송할 때 주로 표현되는 채널</a:t>
                </a:r>
                <a:endParaRPr lang="en-US" altLang="ko-KR" sz="1600" b="0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/>
                  <a:t>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/>
                          <m:t>n</m:t>
                        </m:r>
                      </m:sup>
                    </m:sSup>
                    <m:r>
                      <a:rPr lang="en-US" altLang="ko-KR"/>
                      <m:t>=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/>
                          <m:t>n</m:t>
                        </m:r>
                      </m:sup>
                    </m:sSup>
                    <m:r>
                      <a:rPr lang="en-US" altLang="ko-KR"/>
                      <m:t>+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/>
                          <m:t>n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/>
                  <a:t>                                                 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ko-KR" i="1"/>
                      <m:t>𝑍</m:t>
                    </m:r>
                    <m:r>
                      <a:rPr lang="en-US" altLang="ko-KR" i="1"/>
                      <m:t>~</m:t>
                    </m:r>
                    <m:r>
                      <a:rPr lang="en-US" altLang="ko-KR" i="1"/>
                      <m:t>𝑁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0,</m:t>
                        </m:r>
                        <m:sSup>
                          <m:sSupPr>
                            <m:ctrlPr>
                              <a:rPr lang="ko-KR" altLang="ko-KR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σ</m:t>
                            </m:r>
                          </m:e>
                          <m:sup>
                            <m:r>
                              <a:rPr lang="en-US" altLang="ko-KR" i="1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ko-KR" altLang="ko-KR" dirty="0"/>
              </a:p>
              <a:p>
                <a:pPr marL="0" indent="0">
                  <a:buNone/>
                </a:pPr>
                <a:endParaRPr lang="ko-KR" altLang="ko-KR" dirty="0"/>
              </a:p>
              <a:p>
                <a:endParaRPr lang="ko-KR" altLang="en-US" sz="16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78AA603-EBAA-4833-8B35-BC9255A41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083" y="873941"/>
                <a:ext cx="10625517" cy="4917260"/>
              </a:xfrm>
              <a:blipFill>
                <a:blip r:embed="rId3"/>
                <a:stretch>
                  <a:fillRect l="-745" t="-1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FECACFBB-0BDA-475E-8B45-EAC13D21C8C0}"/>
              </a:ext>
            </a:extLst>
          </p:cNvPr>
          <p:cNvSpPr/>
          <p:nvPr/>
        </p:nvSpPr>
        <p:spPr>
          <a:xfrm>
            <a:off x="3959894" y="2937769"/>
            <a:ext cx="42722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/>
              <a:t>5] AWGN </a:t>
            </a:r>
            <a:r>
              <a:rPr lang="ko-KR" altLang="en-US" sz="1200" dirty="0"/>
              <a:t>채널을 사용하는 무선 이동 통신 시스템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478B9CB6-ED54-43E8-A633-80418AE46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6821" y="1439815"/>
            <a:ext cx="7629628" cy="142463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038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106</TotalTime>
  <Words>780</Words>
  <Application>Microsoft Office PowerPoint</Application>
  <PresentationFormat>와이드스크린</PresentationFormat>
  <Paragraphs>129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HY중고딕</vt:lpstr>
      <vt:lpstr>굴림</vt:lpstr>
      <vt:lpstr>굴림체</vt:lpstr>
      <vt:lpstr>맑은 고딕</vt:lpstr>
      <vt:lpstr>함초롬바탕</vt:lpstr>
      <vt:lpstr>Arial</vt:lpstr>
      <vt:lpstr>Cambria Math</vt:lpstr>
      <vt:lpstr>Times New Roman</vt:lpstr>
      <vt:lpstr>다이아몬드 눈금 16x9</vt:lpstr>
      <vt:lpstr>기계학습을 활용한 부호화 기법 개발</vt:lpstr>
      <vt:lpstr>LAYOUT</vt:lpstr>
      <vt:lpstr>Introduction</vt:lpstr>
      <vt:lpstr>Introduction</vt:lpstr>
      <vt:lpstr>Problem Environment</vt:lpstr>
      <vt:lpstr>Problem Environment –OSI 7 layer</vt:lpstr>
      <vt:lpstr>Problem Environment – Communication System</vt:lpstr>
      <vt:lpstr>Problem Environment – Channel Coding</vt:lpstr>
      <vt:lpstr>Problem Environment – AWGN Channel</vt:lpstr>
      <vt:lpstr>Problem Environment – Evaluation</vt:lpstr>
      <vt:lpstr>Simulation</vt:lpstr>
      <vt:lpstr>Simulation– Hamming 7,4 code</vt:lpstr>
      <vt:lpstr>Simulation– Hamming 7,4 code</vt:lpstr>
      <vt:lpstr>Simulation– 5G NR LDPC Code</vt:lpstr>
      <vt:lpstr>Simulation– 5G NR LDPC Code</vt:lpstr>
      <vt:lpstr>Result</vt:lpstr>
      <vt:lpstr>Result – 5G NR LDPC Code</vt:lpstr>
      <vt:lpstr>Result– 5G NR LDPC Code</vt:lpstr>
      <vt:lpstr>Expectation</vt:lpstr>
      <vt:lpstr>Expectation – Connection with DNN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기계학습을 활용한 부호화 기법 개발</dc:title>
  <dc:creator>yks</dc:creator>
  <cp:lastModifiedBy>yks</cp:lastModifiedBy>
  <cp:revision>23</cp:revision>
  <dcterms:created xsi:type="dcterms:W3CDTF">2022-05-27T01:21:08Z</dcterms:created>
  <dcterms:modified xsi:type="dcterms:W3CDTF">2022-05-27T03:07:38Z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