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0" r:id="rId20"/>
    <p:sldId id="281" r:id="rId21"/>
    <p:sldId id="282" r:id="rId22"/>
    <p:sldId id="279" r:id="rId23"/>
    <p:sldId id="274" r:id="rId24"/>
    <p:sldId id="275" r:id="rId25"/>
    <p:sldId id="276" r:id="rId26"/>
    <p:sldId id="277" r:id="rId27"/>
    <p:sldId id="278" r:id="rId28"/>
  </p:sldIdLst>
  <p:sldSz cx="18288000" cy="10287000"/>
  <p:notesSz cx="6858000" cy="9144000"/>
  <p:embeddedFontLst>
    <p:embeddedFont>
      <p:font typeface="ABeeZee" panose="020B0604020202020204" charset="0"/>
      <p:regular r:id="rId29"/>
    </p:embeddedFont>
    <p:embeddedFont>
      <p:font typeface="Canva Sans Bold" panose="020B0604020202020204" charset="0"/>
      <p:regular r:id="rId30"/>
    </p:embeddedFont>
    <p:embeddedFont>
      <p:font typeface="Hatton" panose="020B0604020202020204" charset="0"/>
      <p:regular r:id="rId31"/>
    </p:embeddedFont>
    <p:embeddedFont>
      <p:font typeface="Hatton Bold" panose="020B0604020202020204" charset="0"/>
      <p:regular r:id="rId32"/>
    </p:embeddedFont>
    <p:embeddedFont>
      <p:font typeface="Montserrat" panose="020F0502020204030204" pitchFamily="2" charset="0"/>
      <p:regular r:id="rId33"/>
    </p:embeddedFont>
    <p:embeddedFont>
      <p:font typeface="Montserrat Bold" panose="00000800000000000000" charset="0"/>
      <p:regular r:id="rId34"/>
    </p:embeddedFont>
    <p:embeddedFont>
      <p:font typeface="Open Sauce" panose="020B0604020202020204" charset="0"/>
      <p:regular r:id="rId35"/>
    </p:embeddedFont>
    <p:embeddedFont>
      <p:font typeface="Open Sauce Bold" panose="020B060402020202020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38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3D33"/>
        </a:solidFill>
        <a:effectLst/>
      </p:bgPr>
    </p:bg>
    <p:spTree>
      <p:nvGrpSpPr>
        <p:cNvPr id="1" name=""/>
        <p:cNvGrpSpPr/>
        <p:nvPr/>
      </p:nvGrpSpPr>
      <p:grpSpPr>
        <a:xfrm>
          <a:off x="0" y="0"/>
          <a:ext cx="0" cy="0"/>
          <a:chOff x="0" y="0"/>
          <a:chExt cx="0" cy="0"/>
        </a:xfrm>
      </p:grpSpPr>
      <p:sp>
        <p:nvSpPr>
          <p:cNvPr id="2" name="Freeform 2"/>
          <p:cNvSpPr/>
          <p:nvPr/>
        </p:nvSpPr>
        <p:spPr>
          <a:xfrm>
            <a:off x="12665525" y="-277245"/>
            <a:ext cx="5622475" cy="11285989"/>
          </a:xfrm>
          <a:custGeom>
            <a:avLst/>
            <a:gdLst/>
            <a:ahLst/>
            <a:cxnLst/>
            <a:rect l="l" t="t" r="r" b="b"/>
            <a:pathLst>
              <a:path w="5622475" h="11285989">
                <a:moveTo>
                  <a:pt x="0" y="0"/>
                </a:moveTo>
                <a:lnTo>
                  <a:pt x="5622475" y="0"/>
                </a:lnTo>
                <a:lnTo>
                  <a:pt x="5622475" y="11285990"/>
                </a:lnTo>
                <a:lnTo>
                  <a:pt x="0" y="112859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19534" y="615210"/>
            <a:ext cx="48660" cy="4095454"/>
            <a:chOff x="0" y="0"/>
            <a:chExt cx="12816" cy="1078638"/>
          </a:xfrm>
        </p:grpSpPr>
        <p:sp>
          <p:nvSpPr>
            <p:cNvPr id="4" name="Freeform 4"/>
            <p:cNvSpPr/>
            <p:nvPr/>
          </p:nvSpPr>
          <p:spPr>
            <a:xfrm>
              <a:off x="0" y="0"/>
              <a:ext cx="12816" cy="1078638"/>
            </a:xfrm>
            <a:custGeom>
              <a:avLst/>
              <a:gdLst/>
              <a:ahLst/>
              <a:cxnLst/>
              <a:rect l="l" t="t" r="r" b="b"/>
              <a:pathLst>
                <a:path w="12816" h="1078638">
                  <a:moveTo>
                    <a:pt x="0" y="0"/>
                  </a:moveTo>
                  <a:lnTo>
                    <a:pt x="12816" y="0"/>
                  </a:lnTo>
                  <a:lnTo>
                    <a:pt x="12816" y="1078638"/>
                  </a:lnTo>
                  <a:lnTo>
                    <a:pt x="0" y="1078638"/>
                  </a:lnTo>
                  <a:close/>
                </a:path>
              </a:pathLst>
            </a:custGeom>
            <a:solidFill>
              <a:srgbClr val="123D33"/>
            </a:solidFill>
            <a:ln cap="sq">
              <a:noFill/>
              <a:prstDash val="solid"/>
              <a:miter/>
            </a:ln>
          </p:spPr>
        </p:sp>
        <p:sp>
          <p:nvSpPr>
            <p:cNvPr id="5" name="TextBox 5"/>
            <p:cNvSpPr txBox="1"/>
            <p:nvPr/>
          </p:nvSpPr>
          <p:spPr>
            <a:xfrm>
              <a:off x="0" y="-19050"/>
              <a:ext cx="12816" cy="1097688"/>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6" name="TextBox 6"/>
          <p:cNvSpPr txBox="1"/>
          <p:nvPr/>
        </p:nvSpPr>
        <p:spPr>
          <a:xfrm>
            <a:off x="1387521" y="403222"/>
            <a:ext cx="11457372" cy="4491404"/>
          </a:xfrm>
          <a:prstGeom prst="rect">
            <a:avLst/>
          </a:prstGeom>
        </p:spPr>
        <p:txBody>
          <a:bodyPr lIns="0" tIns="0" rIns="0" bIns="0" rtlCol="0" anchor="t">
            <a:spAutoFit/>
          </a:bodyPr>
          <a:lstStyle/>
          <a:p>
            <a:pPr marL="0" lvl="0" indent="0" algn="l">
              <a:lnSpc>
                <a:spcPts val="7067"/>
              </a:lnSpc>
              <a:spcBef>
                <a:spcPct val="0"/>
              </a:spcBef>
            </a:pPr>
            <a:r>
              <a:rPr lang="en-US" sz="5048" u="none" strike="noStrike" spc="-100">
                <a:solidFill>
                  <a:srgbClr val="E1D1C2"/>
                </a:solidFill>
                <a:latin typeface="Hatton Bold"/>
                <a:ea typeface="Hatton Bold"/>
                <a:cs typeface="Hatton Bold"/>
                <a:sym typeface="Hatton Bold"/>
              </a:rPr>
              <a:t>Optimizing User Interaction for an Online Grocery Store through the Application of Human-Computer Interaction (HCI) Principles</a:t>
            </a:r>
          </a:p>
        </p:txBody>
      </p:sp>
      <p:sp>
        <p:nvSpPr>
          <p:cNvPr id="7" name="TextBox 7"/>
          <p:cNvSpPr txBox="1"/>
          <p:nvPr/>
        </p:nvSpPr>
        <p:spPr>
          <a:xfrm>
            <a:off x="645979" y="5709154"/>
            <a:ext cx="14457229" cy="5002982"/>
          </a:xfrm>
          <a:prstGeom prst="rect">
            <a:avLst/>
          </a:prstGeom>
        </p:spPr>
        <p:txBody>
          <a:bodyPr lIns="0" tIns="0" rIns="0" bIns="0" rtlCol="0" anchor="t">
            <a:spAutoFit/>
          </a:bodyPr>
          <a:lstStyle/>
          <a:p>
            <a:pPr algn="ctr">
              <a:lnSpc>
                <a:spcPts val="6583"/>
              </a:lnSpc>
            </a:pPr>
            <a:r>
              <a:rPr lang="en-US" sz="5064">
                <a:solidFill>
                  <a:srgbClr val="F8F8F8"/>
                </a:solidFill>
                <a:latin typeface="Hatton"/>
                <a:ea typeface="Hatton"/>
                <a:cs typeface="Hatton"/>
                <a:sym typeface="Hatton"/>
              </a:rPr>
              <a:t>IVY MANEGENE - SCT221-0534/2020</a:t>
            </a:r>
          </a:p>
          <a:p>
            <a:pPr algn="ctr">
              <a:lnSpc>
                <a:spcPts val="6583"/>
              </a:lnSpc>
            </a:pPr>
            <a:r>
              <a:rPr lang="en-US" sz="5064">
                <a:solidFill>
                  <a:srgbClr val="F8F8F8"/>
                </a:solidFill>
                <a:latin typeface="Hatton"/>
                <a:ea typeface="Hatton"/>
                <a:cs typeface="Hatton"/>
                <a:sym typeface="Hatton"/>
              </a:rPr>
              <a:t>DUNCAN MWANGI - SCT221-0438/2020</a:t>
            </a:r>
          </a:p>
          <a:p>
            <a:pPr algn="ctr">
              <a:lnSpc>
                <a:spcPts val="6583"/>
              </a:lnSpc>
            </a:pPr>
            <a:r>
              <a:rPr lang="en-US" sz="5064">
                <a:solidFill>
                  <a:srgbClr val="F8F8F8"/>
                </a:solidFill>
                <a:latin typeface="Hatton"/>
                <a:ea typeface="Hatton"/>
                <a:cs typeface="Hatton"/>
                <a:sym typeface="Hatton"/>
              </a:rPr>
              <a:t>JANE MALO - SCT221-0694/2020</a:t>
            </a:r>
          </a:p>
          <a:p>
            <a:pPr algn="ctr">
              <a:lnSpc>
                <a:spcPts val="6583"/>
              </a:lnSpc>
            </a:pPr>
            <a:r>
              <a:rPr lang="en-US" sz="5064">
                <a:solidFill>
                  <a:srgbClr val="F8F8F8"/>
                </a:solidFill>
                <a:latin typeface="Hatton"/>
                <a:ea typeface="Hatton"/>
                <a:cs typeface="Hatton"/>
                <a:sym typeface="Hatton"/>
              </a:rPr>
              <a:t>KEVIN MUSEMBI - SCT221-0702/2020</a:t>
            </a:r>
          </a:p>
          <a:p>
            <a:pPr algn="ctr">
              <a:lnSpc>
                <a:spcPts val="6583"/>
              </a:lnSpc>
            </a:pPr>
            <a:r>
              <a:rPr lang="en-US" sz="5064">
                <a:solidFill>
                  <a:srgbClr val="F8F8F8"/>
                </a:solidFill>
                <a:latin typeface="Hatton"/>
                <a:ea typeface="Hatton"/>
                <a:cs typeface="Hatton"/>
                <a:sym typeface="Hatton"/>
              </a:rPr>
              <a:t>JULIET NJERI - SCT221-0347/2020</a:t>
            </a:r>
          </a:p>
          <a:p>
            <a:pPr algn="ctr">
              <a:lnSpc>
                <a:spcPts val="6583"/>
              </a:lnSpc>
              <a:spcBef>
                <a:spcPct val="0"/>
              </a:spcBef>
            </a:pPr>
            <a:endParaRPr lang="en-US" sz="5064">
              <a:solidFill>
                <a:srgbClr val="F8F8F8"/>
              </a:solidFill>
              <a:latin typeface="Hatton"/>
              <a:ea typeface="Hatton"/>
              <a:cs typeface="Hatton"/>
              <a:sym typeface="Hatto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2050" y="601269"/>
            <a:ext cx="6064231" cy="1623887"/>
          </a:xfrm>
          <a:prstGeom prst="rect">
            <a:avLst/>
          </a:prstGeom>
        </p:spPr>
        <p:txBody>
          <a:bodyPr lIns="0" tIns="0" rIns="0" bIns="0" rtlCol="0" anchor="t">
            <a:spAutoFit/>
          </a:bodyPr>
          <a:lstStyle/>
          <a:p>
            <a:pPr algn="ctr">
              <a:lnSpc>
                <a:spcPts val="6569"/>
              </a:lnSpc>
            </a:pPr>
            <a:r>
              <a:rPr lang="en-US" sz="4692" spc="-93">
                <a:solidFill>
                  <a:srgbClr val="191919"/>
                </a:solidFill>
                <a:latin typeface="Open Sauce Bold"/>
                <a:ea typeface="Open Sauce Bold"/>
                <a:cs typeface="Open Sauce Bold"/>
                <a:sym typeface="Open Sauce Bold"/>
              </a:rPr>
              <a:t>Proposed</a:t>
            </a:r>
          </a:p>
          <a:p>
            <a:pPr marL="0" lvl="0" indent="0" algn="ctr">
              <a:lnSpc>
                <a:spcPts val="6569"/>
              </a:lnSpc>
              <a:spcBef>
                <a:spcPct val="0"/>
              </a:spcBef>
            </a:pPr>
            <a:r>
              <a:rPr lang="en-US" sz="4692" spc="-93">
                <a:solidFill>
                  <a:srgbClr val="191919"/>
                </a:solidFill>
                <a:latin typeface="Open Sauce Bold"/>
                <a:ea typeface="Open Sauce Bold"/>
                <a:cs typeface="Open Sauce Bold"/>
                <a:sym typeface="Open Sauce Bold"/>
              </a:rPr>
              <a:t>SOLUTION</a:t>
            </a:r>
          </a:p>
        </p:txBody>
      </p:sp>
      <p:sp>
        <p:nvSpPr>
          <p:cNvPr id="3" name="TextBox 3"/>
          <p:cNvSpPr txBox="1"/>
          <p:nvPr/>
        </p:nvSpPr>
        <p:spPr>
          <a:xfrm>
            <a:off x="792063" y="4584268"/>
            <a:ext cx="7296050" cy="1188506"/>
          </a:xfrm>
          <a:prstGeom prst="rect">
            <a:avLst/>
          </a:prstGeom>
        </p:spPr>
        <p:txBody>
          <a:bodyPr lIns="0" tIns="0" rIns="0" bIns="0" rtlCol="0" anchor="t">
            <a:spAutoFit/>
          </a:bodyPr>
          <a:lstStyle/>
          <a:p>
            <a:pPr algn="l">
              <a:lnSpc>
                <a:spcPts val="5783"/>
              </a:lnSpc>
            </a:pPr>
            <a:r>
              <a:rPr lang="en-US" sz="3855">
                <a:solidFill>
                  <a:srgbClr val="343432"/>
                </a:solidFill>
                <a:latin typeface="Hatton Bold"/>
                <a:ea typeface="Hatton Bold"/>
                <a:cs typeface="Hatton Bold"/>
                <a:sym typeface="Hatton Bold"/>
              </a:rPr>
              <a:t>continuation.....</a:t>
            </a:r>
          </a:p>
          <a:p>
            <a:pPr marL="0" lvl="0" indent="0" algn="l">
              <a:lnSpc>
                <a:spcPts val="3383"/>
              </a:lnSpc>
            </a:pPr>
            <a:endParaRPr lang="en-US" sz="3855">
              <a:solidFill>
                <a:srgbClr val="343432"/>
              </a:solidFill>
              <a:latin typeface="Hatton Bold"/>
              <a:ea typeface="Hatton Bold"/>
              <a:cs typeface="Hatton Bold"/>
              <a:sym typeface="Hatton Bold"/>
            </a:endParaRPr>
          </a:p>
        </p:txBody>
      </p:sp>
      <p:grpSp>
        <p:nvGrpSpPr>
          <p:cNvPr id="4" name="Group 4"/>
          <p:cNvGrpSpPr/>
          <p:nvPr/>
        </p:nvGrpSpPr>
        <p:grpSpPr>
          <a:xfrm>
            <a:off x="-1997137" y="7075637"/>
            <a:ext cx="5578401" cy="557840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106861"/>
              </a:solidFill>
              <a:prstDash val="solid"/>
              <a:miter/>
            </a:ln>
          </p:spPr>
        </p:sp>
        <p:sp>
          <p:nvSpPr>
            <p:cNvPr id="6" name="TextBox 6"/>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7" name="Group 7"/>
          <p:cNvGrpSpPr/>
          <p:nvPr/>
        </p:nvGrpSpPr>
        <p:grpSpPr>
          <a:xfrm>
            <a:off x="3684175" y="7005833"/>
            <a:ext cx="452472" cy="45247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solidFill>
            <a:ln w="742950" cap="sq">
              <a:solidFill>
                <a:srgbClr val="106861"/>
              </a:solidFill>
              <a:prstDash val="solid"/>
              <a:miter/>
            </a:ln>
          </p:spPr>
        </p:sp>
        <p:sp>
          <p:nvSpPr>
            <p:cNvPr id="9" name="TextBox 9"/>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10" name="Group 10"/>
          <p:cNvGrpSpPr/>
          <p:nvPr/>
        </p:nvGrpSpPr>
        <p:grpSpPr>
          <a:xfrm>
            <a:off x="-378465" y="-2872799"/>
            <a:ext cx="6371217" cy="637121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alpha val="32941"/>
              </a:srgbClr>
            </a:solidFill>
            <a:ln w="742950" cap="sq">
              <a:solidFill>
                <a:srgbClr val="106861">
                  <a:alpha val="32941"/>
                </a:srgbClr>
              </a:solidFill>
              <a:prstDash val="solid"/>
              <a:miter/>
            </a:ln>
          </p:spPr>
        </p:sp>
        <p:sp>
          <p:nvSpPr>
            <p:cNvPr id="12" name="TextBox 12"/>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13" name="Freeform 13"/>
          <p:cNvSpPr/>
          <p:nvPr/>
        </p:nvSpPr>
        <p:spPr>
          <a:xfrm rot="-10800000">
            <a:off x="9028187" y="3444554"/>
            <a:ext cx="5128563" cy="381636"/>
          </a:xfrm>
          <a:custGeom>
            <a:avLst/>
            <a:gdLst/>
            <a:ahLst/>
            <a:cxnLst/>
            <a:rect l="l" t="t" r="r" b="b"/>
            <a:pathLst>
              <a:path w="5128563" h="381636">
                <a:moveTo>
                  <a:pt x="0" y="0"/>
                </a:moveTo>
                <a:lnTo>
                  <a:pt x="5128564" y="0"/>
                </a:lnTo>
                <a:lnTo>
                  <a:pt x="5128564" y="381637"/>
                </a:lnTo>
                <a:lnTo>
                  <a:pt x="0" y="381637"/>
                </a:lnTo>
                <a:lnTo>
                  <a:pt x="0" y="0"/>
                </a:lnTo>
                <a:close/>
              </a:path>
            </a:pathLst>
          </a:custGeom>
          <a:blipFill>
            <a:blip r:embed="rId2">
              <a:alphaModFix amt="72000"/>
            </a:blip>
            <a:stretch>
              <a:fillRect b="-286352"/>
            </a:stretch>
          </a:blipFill>
        </p:spPr>
      </p:sp>
      <p:grpSp>
        <p:nvGrpSpPr>
          <p:cNvPr id="14" name="Group 14"/>
          <p:cNvGrpSpPr/>
          <p:nvPr/>
        </p:nvGrpSpPr>
        <p:grpSpPr>
          <a:xfrm>
            <a:off x="9028187" y="86420"/>
            <a:ext cx="8942049" cy="4713063"/>
            <a:chOff x="0" y="0"/>
            <a:chExt cx="2069420" cy="1090724"/>
          </a:xfrm>
        </p:grpSpPr>
        <p:sp>
          <p:nvSpPr>
            <p:cNvPr id="15" name="Freeform 15"/>
            <p:cNvSpPr/>
            <p:nvPr/>
          </p:nvSpPr>
          <p:spPr>
            <a:xfrm>
              <a:off x="0" y="0"/>
              <a:ext cx="2069420" cy="1090724"/>
            </a:xfrm>
            <a:custGeom>
              <a:avLst/>
              <a:gdLst/>
              <a:ahLst/>
              <a:cxnLst/>
              <a:rect l="l" t="t" r="r" b="b"/>
              <a:pathLst>
                <a:path w="2069420" h="1090724">
                  <a:moveTo>
                    <a:pt x="27705" y="0"/>
                  </a:moveTo>
                  <a:lnTo>
                    <a:pt x="2041715" y="0"/>
                  </a:lnTo>
                  <a:cubicBezTo>
                    <a:pt x="2049063" y="0"/>
                    <a:pt x="2056110" y="2919"/>
                    <a:pt x="2061306" y="8115"/>
                  </a:cubicBezTo>
                  <a:cubicBezTo>
                    <a:pt x="2066501" y="13310"/>
                    <a:pt x="2069420" y="20357"/>
                    <a:pt x="2069420" y="27705"/>
                  </a:cubicBezTo>
                  <a:lnTo>
                    <a:pt x="2069420" y="1063019"/>
                  </a:lnTo>
                  <a:cubicBezTo>
                    <a:pt x="2069420" y="1078320"/>
                    <a:pt x="2057016" y="1090724"/>
                    <a:pt x="2041715" y="1090724"/>
                  </a:cubicBezTo>
                  <a:lnTo>
                    <a:pt x="27705" y="1090724"/>
                  </a:lnTo>
                  <a:cubicBezTo>
                    <a:pt x="20357" y="1090724"/>
                    <a:pt x="13310" y="1087805"/>
                    <a:pt x="8115" y="1082609"/>
                  </a:cubicBezTo>
                  <a:cubicBezTo>
                    <a:pt x="2919" y="1077413"/>
                    <a:pt x="0" y="1070367"/>
                    <a:pt x="0" y="1063019"/>
                  </a:cubicBezTo>
                  <a:lnTo>
                    <a:pt x="0" y="27705"/>
                  </a:lnTo>
                  <a:cubicBezTo>
                    <a:pt x="0" y="20357"/>
                    <a:pt x="2919" y="13310"/>
                    <a:pt x="8115" y="8115"/>
                  </a:cubicBezTo>
                  <a:cubicBezTo>
                    <a:pt x="13310" y="2919"/>
                    <a:pt x="20357" y="0"/>
                    <a:pt x="27705" y="0"/>
                  </a:cubicBezTo>
                  <a:close/>
                </a:path>
              </a:pathLst>
            </a:custGeom>
            <a:solidFill>
              <a:srgbClr val="FFFFFF"/>
            </a:solidFill>
            <a:ln w="104775" cap="rnd">
              <a:solidFill>
                <a:srgbClr val="106861"/>
              </a:solidFill>
              <a:prstDash val="solid"/>
              <a:round/>
            </a:ln>
          </p:spPr>
        </p:sp>
        <p:sp>
          <p:nvSpPr>
            <p:cNvPr id="16" name="TextBox 16"/>
            <p:cNvSpPr txBox="1"/>
            <p:nvPr/>
          </p:nvSpPr>
          <p:spPr>
            <a:xfrm>
              <a:off x="0" y="-38100"/>
              <a:ext cx="2069420" cy="1128824"/>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17" name="Group 17"/>
          <p:cNvGrpSpPr/>
          <p:nvPr/>
        </p:nvGrpSpPr>
        <p:grpSpPr>
          <a:xfrm>
            <a:off x="8307532" y="1878174"/>
            <a:ext cx="1228028" cy="1226514"/>
            <a:chOff x="0" y="0"/>
            <a:chExt cx="323431" cy="323032"/>
          </a:xfrm>
        </p:grpSpPr>
        <p:sp>
          <p:nvSpPr>
            <p:cNvPr id="18" name="Freeform 18"/>
            <p:cNvSpPr/>
            <p:nvPr/>
          </p:nvSpPr>
          <p:spPr>
            <a:xfrm>
              <a:off x="0" y="0"/>
              <a:ext cx="323431" cy="323032"/>
            </a:xfrm>
            <a:custGeom>
              <a:avLst/>
              <a:gdLst/>
              <a:ahLst/>
              <a:cxnLst/>
              <a:rect l="l" t="t" r="r" b="b"/>
              <a:pathLst>
                <a:path w="323431" h="323032">
                  <a:moveTo>
                    <a:pt x="0" y="0"/>
                  </a:moveTo>
                  <a:lnTo>
                    <a:pt x="323431" y="0"/>
                  </a:lnTo>
                  <a:lnTo>
                    <a:pt x="323431" y="323032"/>
                  </a:lnTo>
                  <a:lnTo>
                    <a:pt x="0" y="323032"/>
                  </a:lnTo>
                  <a:close/>
                </a:path>
              </a:pathLst>
            </a:custGeom>
            <a:solidFill>
              <a:srgbClr val="FFFFFF"/>
            </a:solidFill>
          </p:spPr>
        </p:sp>
        <p:sp>
          <p:nvSpPr>
            <p:cNvPr id="19" name="TextBox 19"/>
            <p:cNvSpPr txBox="1"/>
            <p:nvPr/>
          </p:nvSpPr>
          <p:spPr>
            <a:xfrm>
              <a:off x="0" y="-114300"/>
              <a:ext cx="323431" cy="437332"/>
            </a:xfrm>
            <a:prstGeom prst="rect">
              <a:avLst/>
            </a:prstGeom>
          </p:spPr>
          <p:txBody>
            <a:bodyPr lIns="50800" tIns="50800" rIns="50800" bIns="50800" rtlCol="0" anchor="ctr"/>
            <a:lstStyle/>
            <a:p>
              <a:pPr algn="ctr">
                <a:lnSpc>
                  <a:spcPts val="8076"/>
                </a:lnSpc>
              </a:pPr>
              <a:endParaRPr/>
            </a:p>
          </p:txBody>
        </p:sp>
      </p:grpSp>
      <p:sp>
        <p:nvSpPr>
          <p:cNvPr id="20" name="TextBox 20"/>
          <p:cNvSpPr txBox="1"/>
          <p:nvPr/>
        </p:nvSpPr>
        <p:spPr>
          <a:xfrm>
            <a:off x="9584961" y="1132752"/>
            <a:ext cx="7900509" cy="3772600"/>
          </a:xfrm>
          <a:prstGeom prst="rect">
            <a:avLst/>
          </a:prstGeom>
        </p:spPr>
        <p:txBody>
          <a:bodyPr lIns="0" tIns="0" rIns="0" bIns="0" rtlCol="0" anchor="t">
            <a:spAutoFit/>
          </a:bodyPr>
          <a:lstStyle/>
          <a:p>
            <a:pPr marL="404395" lvl="1" indent="-202197" algn="l">
              <a:lnSpc>
                <a:spcPts val="2397"/>
              </a:lnSpc>
              <a:buFont typeface="Arial"/>
              <a:buChar char="•"/>
            </a:pPr>
            <a:r>
              <a:rPr lang="en-US" sz="1873">
                <a:solidFill>
                  <a:srgbClr val="231F20"/>
                </a:solidFill>
                <a:latin typeface="Hatton"/>
                <a:ea typeface="Hatton"/>
                <a:cs typeface="Hatton"/>
                <a:sym typeface="Hatton"/>
              </a:rPr>
              <a:t>User Feedback Tools: Provide easy-to-use feedback tools that allow users to report issues, suggest improvements, and share their experiences. Actively solicit user feedback and use it to make continuous improvements to the website.</a:t>
            </a:r>
          </a:p>
          <a:p>
            <a:pPr algn="l">
              <a:lnSpc>
                <a:spcPts val="2397"/>
              </a:lnSpc>
            </a:pPr>
            <a:endParaRPr lang="en-US" sz="1873">
              <a:solidFill>
                <a:srgbClr val="231F20"/>
              </a:solidFill>
              <a:latin typeface="Hatton"/>
              <a:ea typeface="Hatton"/>
              <a:cs typeface="Hatton"/>
              <a:sym typeface="Hatton"/>
            </a:endParaRPr>
          </a:p>
          <a:p>
            <a:pPr marL="404395" lvl="1" indent="-202197" algn="l">
              <a:lnSpc>
                <a:spcPts val="2397"/>
              </a:lnSpc>
              <a:buFont typeface="Arial"/>
              <a:buChar char="•"/>
            </a:pPr>
            <a:r>
              <a:rPr lang="en-US" sz="1873">
                <a:solidFill>
                  <a:srgbClr val="231F20"/>
                </a:solidFill>
                <a:latin typeface="Hatton"/>
                <a:ea typeface="Hatton"/>
                <a:cs typeface="Hatton"/>
                <a:sym typeface="Hatton"/>
              </a:rPr>
              <a:t>Responsive Communication: Ensure timely responses to user feedback and inquiries. Communicate updates and changes made based on user suggestions to show that their input is valued.</a:t>
            </a:r>
          </a:p>
          <a:p>
            <a:pPr algn="l">
              <a:lnSpc>
                <a:spcPts val="2226"/>
              </a:lnSpc>
            </a:pPr>
            <a:endParaRPr lang="en-US" sz="1873">
              <a:solidFill>
                <a:srgbClr val="231F20"/>
              </a:solidFill>
              <a:latin typeface="Hatton"/>
              <a:ea typeface="Hatton"/>
              <a:cs typeface="Hatton"/>
              <a:sym typeface="Hatton"/>
            </a:endParaRPr>
          </a:p>
          <a:p>
            <a:pPr algn="l">
              <a:lnSpc>
                <a:spcPts val="2226"/>
              </a:lnSpc>
              <a:spcBef>
                <a:spcPct val="0"/>
              </a:spcBef>
            </a:pPr>
            <a:endParaRPr lang="en-US" sz="1873">
              <a:solidFill>
                <a:srgbClr val="231F20"/>
              </a:solidFill>
              <a:latin typeface="Hatton"/>
              <a:ea typeface="Hatton"/>
              <a:cs typeface="Hatton"/>
              <a:sym typeface="Hatton"/>
            </a:endParaRPr>
          </a:p>
          <a:p>
            <a:pPr algn="l">
              <a:lnSpc>
                <a:spcPts val="2226"/>
              </a:lnSpc>
              <a:spcBef>
                <a:spcPct val="0"/>
              </a:spcBef>
            </a:pPr>
            <a:endParaRPr lang="en-US" sz="1873">
              <a:solidFill>
                <a:srgbClr val="231F20"/>
              </a:solidFill>
              <a:latin typeface="Hatton"/>
              <a:ea typeface="Hatton"/>
              <a:cs typeface="Hatton"/>
              <a:sym typeface="Hatton"/>
            </a:endParaRPr>
          </a:p>
          <a:p>
            <a:pPr marL="0" lvl="0" indent="0" algn="l">
              <a:lnSpc>
                <a:spcPts val="2226"/>
              </a:lnSpc>
              <a:spcBef>
                <a:spcPct val="0"/>
              </a:spcBef>
            </a:pPr>
            <a:endParaRPr lang="en-US" sz="1873">
              <a:solidFill>
                <a:srgbClr val="231F20"/>
              </a:solidFill>
              <a:latin typeface="Hatton"/>
              <a:ea typeface="Hatton"/>
              <a:cs typeface="Hatton"/>
              <a:sym typeface="Hatton"/>
            </a:endParaRPr>
          </a:p>
        </p:txBody>
      </p:sp>
      <p:sp>
        <p:nvSpPr>
          <p:cNvPr id="21" name="TextBox 21"/>
          <p:cNvSpPr txBox="1"/>
          <p:nvPr/>
        </p:nvSpPr>
        <p:spPr>
          <a:xfrm>
            <a:off x="9667546" y="479896"/>
            <a:ext cx="6508749" cy="448232"/>
          </a:xfrm>
          <a:prstGeom prst="rect">
            <a:avLst/>
          </a:prstGeom>
        </p:spPr>
        <p:txBody>
          <a:bodyPr lIns="0" tIns="0" rIns="0" bIns="0" rtlCol="0" anchor="t">
            <a:spAutoFit/>
          </a:bodyPr>
          <a:lstStyle/>
          <a:p>
            <a:pPr marL="0" lvl="0" indent="0" algn="l">
              <a:lnSpc>
                <a:spcPts val="3529"/>
              </a:lnSpc>
              <a:spcBef>
                <a:spcPct val="0"/>
              </a:spcBef>
            </a:pPr>
            <a:r>
              <a:rPr lang="en-US" sz="2757">
                <a:solidFill>
                  <a:srgbClr val="333231"/>
                </a:solidFill>
                <a:latin typeface="Open Sauce Bold"/>
                <a:ea typeface="Open Sauce Bold"/>
                <a:cs typeface="Open Sauce Bold"/>
                <a:sym typeface="Open Sauce Bold"/>
              </a:rPr>
              <a:t>Enhance Feedback Mechanisms</a:t>
            </a:r>
          </a:p>
        </p:txBody>
      </p:sp>
      <p:grpSp>
        <p:nvGrpSpPr>
          <p:cNvPr id="22" name="Group 22"/>
          <p:cNvGrpSpPr/>
          <p:nvPr/>
        </p:nvGrpSpPr>
        <p:grpSpPr>
          <a:xfrm>
            <a:off x="8307532" y="4374347"/>
            <a:ext cx="1228028" cy="1226514"/>
            <a:chOff x="0" y="0"/>
            <a:chExt cx="323431" cy="323032"/>
          </a:xfrm>
        </p:grpSpPr>
        <p:sp>
          <p:nvSpPr>
            <p:cNvPr id="23" name="Freeform 23"/>
            <p:cNvSpPr/>
            <p:nvPr/>
          </p:nvSpPr>
          <p:spPr>
            <a:xfrm>
              <a:off x="0" y="0"/>
              <a:ext cx="323431" cy="323032"/>
            </a:xfrm>
            <a:custGeom>
              <a:avLst/>
              <a:gdLst/>
              <a:ahLst/>
              <a:cxnLst/>
              <a:rect l="l" t="t" r="r" b="b"/>
              <a:pathLst>
                <a:path w="323431" h="323032">
                  <a:moveTo>
                    <a:pt x="0" y="0"/>
                  </a:moveTo>
                  <a:lnTo>
                    <a:pt x="323431" y="0"/>
                  </a:lnTo>
                  <a:lnTo>
                    <a:pt x="323431" y="323032"/>
                  </a:lnTo>
                  <a:lnTo>
                    <a:pt x="0" y="323032"/>
                  </a:lnTo>
                  <a:close/>
                </a:path>
              </a:pathLst>
            </a:custGeom>
            <a:solidFill>
              <a:srgbClr val="FFFFFF"/>
            </a:solidFill>
          </p:spPr>
        </p:sp>
        <p:sp>
          <p:nvSpPr>
            <p:cNvPr id="24" name="TextBox 24"/>
            <p:cNvSpPr txBox="1"/>
            <p:nvPr/>
          </p:nvSpPr>
          <p:spPr>
            <a:xfrm>
              <a:off x="0" y="-114300"/>
              <a:ext cx="323431" cy="437332"/>
            </a:xfrm>
            <a:prstGeom prst="rect">
              <a:avLst/>
            </a:prstGeom>
          </p:spPr>
          <p:txBody>
            <a:bodyPr lIns="50800" tIns="50800" rIns="50800" bIns="50800" rtlCol="0" anchor="ctr"/>
            <a:lstStyle/>
            <a:p>
              <a:pPr algn="ctr">
                <a:lnSpc>
                  <a:spcPts val="8076"/>
                </a:lnSpc>
              </a:pPr>
              <a:endParaRPr/>
            </a:p>
          </p:txBody>
        </p:sp>
      </p:grpSp>
      <p:sp>
        <p:nvSpPr>
          <p:cNvPr id="25" name="Freeform 25"/>
          <p:cNvSpPr/>
          <p:nvPr/>
        </p:nvSpPr>
        <p:spPr>
          <a:xfrm rot="-10800000">
            <a:off x="9028187" y="8598825"/>
            <a:ext cx="5128563" cy="381636"/>
          </a:xfrm>
          <a:custGeom>
            <a:avLst/>
            <a:gdLst/>
            <a:ahLst/>
            <a:cxnLst/>
            <a:rect l="l" t="t" r="r" b="b"/>
            <a:pathLst>
              <a:path w="5128563" h="381636">
                <a:moveTo>
                  <a:pt x="0" y="0"/>
                </a:moveTo>
                <a:lnTo>
                  <a:pt x="5128564" y="0"/>
                </a:lnTo>
                <a:lnTo>
                  <a:pt x="5128564" y="381636"/>
                </a:lnTo>
                <a:lnTo>
                  <a:pt x="0" y="381636"/>
                </a:lnTo>
                <a:lnTo>
                  <a:pt x="0" y="0"/>
                </a:lnTo>
                <a:close/>
              </a:path>
            </a:pathLst>
          </a:custGeom>
          <a:blipFill>
            <a:blip r:embed="rId2">
              <a:alphaModFix amt="72000"/>
            </a:blip>
            <a:stretch>
              <a:fillRect b="-286352"/>
            </a:stretch>
          </a:blipFill>
        </p:spPr>
      </p:sp>
      <p:grpSp>
        <p:nvGrpSpPr>
          <p:cNvPr id="26" name="Group 26"/>
          <p:cNvGrpSpPr/>
          <p:nvPr/>
        </p:nvGrpSpPr>
        <p:grpSpPr>
          <a:xfrm>
            <a:off x="9028187" y="5334624"/>
            <a:ext cx="8806116" cy="4530214"/>
            <a:chOff x="0" y="0"/>
            <a:chExt cx="2037962" cy="1048408"/>
          </a:xfrm>
        </p:grpSpPr>
        <p:sp>
          <p:nvSpPr>
            <p:cNvPr id="27" name="Freeform 27"/>
            <p:cNvSpPr/>
            <p:nvPr/>
          </p:nvSpPr>
          <p:spPr>
            <a:xfrm>
              <a:off x="0" y="0"/>
              <a:ext cx="2037962" cy="1048408"/>
            </a:xfrm>
            <a:custGeom>
              <a:avLst/>
              <a:gdLst/>
              <a:ahLst/>
              <a:cxnLst/>
              <a:rect l="l" t="t" r="r" b="b"/>
              <a:pathLst>
                <a:path w="2037962" h="1048408">
                  <a:moveTo>
                    <a:pt x="28133" y="0"/>
                  </a:moveTo>
                  <a:lnTo>
                    <a:pt x="2009829" y="0"/>
                  </a:lnTo>
                  <a:cubicBezTo>
                    <a:pt x="2017290" y="0"/>
                    <a:pt x="2024446" y="2964"/>
                    <a:pt x="2029722" y="8240"/>
                  </a:cubicBezTo>
                  <a:cubicBezTo>
                    <a:pt x="2034998" y="13516"/>
                    <a:pt x="2037962" y="20672"/>
                    <a:pt x="2037962" y="28133"/>
                  </a:cubicBezTo>
                  <a:lnTo>
                    <a:pt x="2037962" y="1020275"/>
                  </a:lnTo>
                  <a:cubicBezTo>
                    <a:pt x="2037962" y="1035813"/>
                    <a:pt x="2025366" y="1048408"/>
                    <a:pt x="2009829" y="1048408"/>
                  </a:cubicBezTo>
                  <a:lnTo>
                    <a:pt x="28133" y="1048408"/>
                  </a:lnTo>
                  <a:cubicBezTo>
                    <a:pt x="12596" y="1048408"/>
                    <a:pt x="0" y="1035813"/>
                    <a:pt x="0" y="1020275"/>
                  </a:cubicBezTo>
                  <a:lnTo>
                    <a:pt x="0" y="28133"/>
                  </a:lnTo>
                  <a:cubicBezTo>
                    <a:pt x="0" y="12596"/>
                    <a:pt x="12596" y="0"/>
                    <a:pt x="28133" y="0"/>
                  </a:cubicBezTo>
                  <a:close/>
                </a:path>
              </a:pathLst>
            </a:custGeom>
            <a:solidFill>
              <a:srgbClr val="FFFFFF"/>
            </a:solidFill>
            <a:ln w="104775" cap="rnd">
              <a:solidFill>
                <a:srgbClr val="106861"/>
              </a:solidFill>
              <a:prstDash val="solid"/>
              <a:round/>
            </a:ln>
          </p:spPr>
        </p:sp>
        <p:sp>
          <p:nvSpPr>
            <p:cNvPr id="28" name="TextBox 28"/>
            <p:cNvSpPr txBox="1"/>
            <p:nvPr/>
          </p:nvSpPr>
          <p:spPr>
            <a:xfrm>
              <a:off x="0" y="-38100"/>
              <a:ext cx="2037962" cy="1086508"/>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29" name="Group 29"/>
          <p:cNvGrpSpPr/>
          <p:nvPr/>
        </p:nvGrpSpPr>
        <p:grpSpPr>
          <a:xfrm>
            <a:off x="8307532" y="7032444"/>
            <a:ext cx="1228028" cy="1226514"/>
            <a:chOff x="0" y="0"/>
            <a:chExt cx="323431" cy="323032"/>
          </a:xfrm>
        </p:grpSpPr>
        <p:sp>
          <p:nvSpPr>
            <p:cNvPr id="30" name="Freeform 30"/>
            <p:cNvSpPr/>
            <p:nvPr/>
          </p:nvSpPr>
          <p:spPr>
            <a:xfrm>
              <a:off x="0" y="0"/>
              <a:ext cx="323431" cy="323032"/>
            </a:xfrm>
            <a:custGeom>
              <a:avLst/>
              <a:gdLst/>
              <a:ahLst/>
              <a:cxnLst/>
              <a:rect l="l" t="t" r="r" b="b"/>
              <a:pathLst>
                <a:path w="323431" h="323032">
                  <a:moveTo>
                    <a:pt x="0" y="0"/>
                  </a:moveTo>
                  <a:lnTo>
                    <a:pt x="323431" y="0"/>
                  </a:lnTo>
                  <a:lnTo>
                    <a:pt x="323431" y="323032"/>
                  </a:lnTo>
                  <a:lnTo>
                    <a:pt x="0" y="323032"/>
                  </a:lnTo>
                  <a:close/>
                </a:path>
              </a:pathLst>
            </a:custGeom>
            <a:solidFill>
              <a:srgbClr val="FFFFFF"/>
            </a:solidFill>
          </p:spPr>
        </p:sp>
        <p:sp>
          <p:nvSpPr>
            <p:cNvPr id="31" name="TextBox 31"/>
            <p:cNvSpPr txBox="1"/>
            <p:nvPr/>
          </p:nvSpPr>
          <p:spPr>
            <a:xfrm>
              <a:off x="0" y="-114300"/>
              <a:ext cx="323431" cy="437332"/>
            </a:xfrm>
            <a:prstGeom prst="rect">
              <a:avLst/>
            </a:prstGeom>
          </p:spPr>
          <p:txBody>
            <a:bodyPr lIns="50800" tIns="50800" rIns="50800" bIns="50800" rtlCol="0" anchor="ctr"/>
            <a:lstStyle/>
            <a:p>
              <a:pPr algn="ctr">
                <a:lnSpc>
                  <a:spcPts val="8076"/>
                </a:lnSpc>
              </a:pPr>
              <a:endParaRPr/>
            </a:p>
          </p:txBody>
        </p:sp>
      </p:grpSp>
      <p:sp>
        <p:nvSpPr>
          <p:cNvPr id="32" name="TextBox 32"/>
          <p:cNvSpPr txBox="1"/>
          <p:nvPr/>
        </p:nvSpPr>
        <p:spPr>
          <a:xfrm>
            <a:off x="9535560" y="6243225"/>
            <a:ext cx="7949909" cy="3926988"/>
          </a:xfrm>
          <a:prstGeom prst="rect">
            <a:avLst/>
          </a:prstGeom>
        </p:spPr>
        <p:txBody>
          <a:bodyPr lIns="0" tIns="0" rIns="0" bIns="0" rtlCol="0" anchor="t">
            <a:spAutoFit/>
          </a:bodyPr>
          <a:lstStyle/>
          <a:p>
            <a:pPr marL="455642" lvl="1" indent="-227821" algn="l">
              <a:lnSpc>
                <a:spcPts val="2701"/>
              </a:lnSpc>
              <a:buFont typeface="Arial"/>
              <a:buChar char="•"/>
            </a:pPr>
            <a:r>
              <a:rPr lang="en-US" sz="2110">
                <a:solidFill>
                  <a:srgbClr val="231F20"/>
                </a:solidFill>
                <a:latin typeface="Hatton"/>
                <a:ea typeface="Hatton"/>
                <a:cs typeface="Hatton"/>
                <a:sym typeface="Hatton"/>
              </a:rPr>
              <a:t>Simplified Checkout: Redesign the checkout process to be more straightforward and user-friendly. Reduce the number of steps required to complete a purchase, provide clear progress indicators, and offer guest checkout options.</a:t>
            </a:r>
          </a:p>
          <a:p>
            <a:pPr algn="l">
              <a:lnSpc>
                <a:spcPts val="2701"/>
              </a:lnSpc>
            </a:pPr>
            <a:endParaRPr lang="en-US" sz="2110">
              <a:solidFill>
                <a:srgbClr val="231F20"/>
              </a:solidFill>
              <a:latin typeface="Hatton"/>
              <a:ea typeface="Hatton"/>
              <a:cs typeface="Hatton"/>
              <a:sym typeface="Hatton"/>
            </a:endParaRPr>
          </a:p>
          <a:p>
            <a:pPr marL="455642" lvl="1" indent="-227821" algn="l">
              <a:lnSpc>
                <a:spcPts val="2701"/>
              </a:lnSpc>
              <a:buFont typeface="Arial"/>
              <a:buChar char="•"/>
            </a:pPr>
            <a:r>
              <a:rPr lang="en-US" sz="2110">
                <a:solidFill>
                  <a:srgbClr val="231F20"/>
                </a:solidFill>
                <a:latin typeface="Hatton"/>
                <a:ea typeface="Hatton"/>
                <a:cs typeface="Hatton"/>
                <a:sym typeface="Hatton"/>
              </a:rPr>
              <a:t>Secure Payment Options: Ensure that the payment process is secure and offers multiple payment options, including credit/debit cards, digital wallets, and online banking.</a:t>
            </a:r>
          </a:p>
          <a:p>
            <a:pPr algn="l">
              <a:lnSpc>
                <a:spcPts val="2445"/>
              </a:lnSpc>
              <a:spcBef>
                <a:spcPct val="0"/>
              </a:spcBef>
            </a:pPr>
            <a:endParaRPr lang="en-US" sz="2110">
              <a:solidFill>
                <a:srgbClr val="231F20"/>
              </a:solidFill>
              <a:latin typeface="Hatton"/>
              <a:ea typeface="Hatton"/>
              <a:cs typeface="Hatton"/>
              <a:sym typeface="Hatton"/>
            </a:endParaRPr>
          </a:p>
          <a:p>
            <a:pPr marL="0" lvl="0" indent="0" algn="l">
              <a:lnSpc>
                <a:spcPts val="1421"/>
              </a:lnSpc>
              <a:spcBef>
                <a:spcPct val="0"/>
              </a:spcBef>
            </a:pPr>
            <a:endParaRPr lang="en-US" sz="2110">
              <a:solidFill>
                <a:srgbClr val="231F20"/>
              </a:solidFill>
              <a:latin typeface="Hatton"/>
              <a:ea typeface="Hatton"/>
              <a:cs typeface="Hatton"/>
              <a:sym typeface="Hatton"/>
            </a:endParaRPr>
          </a:p>
        </p:txBody>
      </p:sp>
      <p:sp>
        <p:nvSpPr>
          <p:cNvPr id="33" name="TextBox 33"/>
          <p:cNvSpPr txBox="1"/>
          <p:nvPr/>
        </p:nvSpPr>
        <p:spPr>
          <a:xfrm>
            <a:off x="9667546" y="5682563"/>
            <a:ext cx="5824930" cy="420673"/>
          </a:xfrm>
          <a:prstGeom prst="rect">
            <a:avLst/>
          </a:prstGeom>
        </p:spPr>
        <p:txBody>
          <a:bodyPr lIns="0" tIns="0" rIns="0" bIns="0" rtlCol="0" anchor="t">
            <a:spAutoFit/>
          </a:bodyPr>
          <a:lstStyle/>
          <a:p>
            <a:pPr marL="0" lvl="0" indent="0" algn="l">
              <a:lnSpc>
                <a:spcPts val="3401"/>
              </a:lnSpc>
              <a:spcBef>
                <a:spcPct val="0"/>
              </a:spcBef>
            </a:pPr>
            <a:r>
              <a:rPr lang="en-US" sz="2657">
                <a:solidFill>
                  <a:srgbClr val="333231"/>
                </a:solidFill>
                <a:latin typeface="Open Sauce Bold"/>
                <a:ea typeface="Open Sauce Bold"/>
                <a:cs typeface="Open Sauce Bold"/>
                <a:sym typeface="Open Sauce Bold"/>
              </a:rPr>
              <a:t>Streamline Checkout Process</a:t>
            </a:r>
          </a:p>
        </p:txBody>
      </p:sp>
      <p:sp>
        <p:nvSpPr>
          <p:cNvPr id="34" name="Freeform 34"/>
          <p:cNvSpPr/>
          <p:nvPr/>
        </p:nvSpPr>
        <p:spPr>
          <a:xfrm>
            <a:off x="8693878" y="7196569"/>
            <a:ext cx="891083" cy="902571"/>
          </a:xfrm>
          <a:custGeom>
            <a:avLst/>
            <a:gdLst/>
            <a:ahLst/>
            <a:cxnLst/>
            <a:rect l="l" t="t" r="r" b="b"/>
            <a:pathLst>
              <a:path w="891083" h="902571">
                <a:moveTo>
                  <a:pt x="0" y="0"/>
                </a:moveTo>
                <a:lnTo>
                  <a:pt x="891083" y="0"/>
                </a:lnTo>
                <a:lnTo>
                  <a:pt x="891083" y="902571"/>
                </a:lnTo>
                <a:lnTo>
                  <a:pt x="0" y="90257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5" name="Freeform 35"/>
          <p:cNvSpPr/>
          <p:nvPr/>
        </p:nvSpPr>
        <p:spPr>
          <a:xfrm>
            <a:off x="8607346" y="2047469"/>
            <a:ext cx="841683" cy="841683"/>
          </a:xfrm>
          <a:custGeom>
            <a:avLst/>
            <a:gdLst/>
            <a:ahLst/>
            <a:cxnLst/>
            <a:rect l="l" t="t" r="r" b="b"/>
            <a:pathLst>
              <a:path w="841683" h="841683">
                <a:moveTo>
                  <a:pt x="0" y="0"/>
                </a:moveTo>
                <a:lnTo>
                  <a:pt x="841683" y="0"/>
                </a:lnTo>
                <a:lnTo>
                  <a:pt x="841683" y="841683"/>
                </a:lnTo>
                <a:lnTo>
                  <a:pt x="0" y="84168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grpSp>
        <p:nvGrpSpPr>
          <p:cNvPr id="36" name="Group 36"/>
          <p:cNvGrpSpPr/>
          <p:nvPr/>
        </p:nvGrpSpPr>
        <p:grpSpPr>
          <a:xfrm>
            <a:off x="4809335" y="8388753"/>
            <a:ext cx="1183417" cy="1183417"/>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solidFill>
            <a:ln w="742950" cap="sq">
              <a:solidFill>
                <a:srgbClr val="106861"/>
              </a:solidFill>
              <a:prstDash val="solid"/>
              <a:miter/>
            </a:ln>
          </p:spPr>
        </p:sp>
        <p:sp>
          <p:nvSpPr>
            <p:cNvPr id="38" name="TextBox 38"/>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39" name="Freeform 39"/>
          <p:cNvSpPr/>
          <p:nvPr/>
        </p:nvSpPr>
        <p:spPr>
          <a:xfrm>
            <a:off x="8743278" y="4378641"/>
            <a:ext cx="841683" cy="841683"/>
          </a:xfrm>
          <a:custGeom>
            <a:avLst/>
            <a:gdLst/>
            <a:ahLst/>
            <a:cxnLst/>
            <a:rect l="l" t="t" r="r" b="b"/>
            <a:pathLst>
              <a:path w="841683" h="841683">
                <a:moveTo>
                  <a:pt x="0" y="0"/>
                </a:moveTo>
                <a:lnTo>
                  <a:pt x="841683" y="0"/>
                </a:lnTo>
                <a:lnTo>
                  <a:pt x="841683" y="841683"/>
                </a:lnTo>
                <a:lnTo>
                  <a:pt x="0" y="84168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2050" y="601269"/>
            <a:ext cx="6064231" cy="1623887"/>
          </a:xfrm>
          <a:prstGeom prst="rect">
            <a:avLst/>
          </a:prstGeom>
        </p:spPr>
        <p:txBody>
          <a:bodyPr lIns="0" tIns="0" rIns="0" bIns="0" rtlCol="0" anchor="t">
            <a:spAutoFit/>
          </a:bodyPr>
          <a:lstStyle/>
          <a:p>
            <a:pPr algn="ctr">
              <a:lnSpc>
                <a:spcPts val="6569"/>
              </a:lnSpc>
            </a:pPr>
            <a:r>
              <a:rPr lang="en-US" sz="4692" spc="-93">
                <a:solidFill>
                  <a:srgbClr val="191919"/>
                </a:solidFill>
                <a:latin typeface="Open Sauce Bold"/>
                <a:ea typeface="Open Sauce Bold"/>
                <a:cs typeface="Open Sauce Bold"/>
                <a:sym typeface="Open Sauce Bold"/>
              </a:rPr>
              <a:t>Proposed</a:t>
            </a:r>
          </a:p>
          <a:p>
            <a:pPr marL="0" lvl="0" indent="0" algn="ctr">
              <a:lnSpc>
                <a:spcPts val="6569"/>
              </a:lnSpc>
              <a:spcBef>
                <a:spcPct val="0"/>
              </a:spcBef>
            </a:pPr>
            <a:r>
              <a:rPr lang="en-US" sz="4692" spc="-93">
                <a:solidFill>
                  <a:srgbClr val="191919"/>
                </a:solidFill>
                <a:latin typeface="Open Sauce Bold"/>
                <a:ea typeface="Open Sauce Bold"/>
                <a:cs typeface="Open Sauce Bold"/>
                <a:sym typeface="Open Sauce Bold"/>
              </a:rPr>
              <a:t>SOLUTION</a:t>
            </a:r>
          </a:p>
        </p:txBody>
      </p:sp>
      <p:sp>
        <p:nvSpPr>
          <p:cNvPr id="3" name="TextBox 3"/>
          <p:cNvSpPr txBox="1"/>
          <p:nvPr/>
        </p:nvSpPr>
        <p:spPr>
          <a:xfrm>
            <a:off x="792063" y="4584268"/>
            <a:ext cx="7296050" cy="1188506"/>
          </a:xfrm>
          <a:prstGeom prst="rect">
            <a:avLst/>
          </a:prstGeom>
        </p:spPr>
        <p:txBody>
          <a:bodyPr lIns="0" tIns="0" rIns="0" bIns="0" rtlCol="0" anchor="t">
            <a:spAutoFit/>
          </a:bodyPr>
          <a:lstStyle/>
          <a:p>
            <a:pPr algn="l">
              <a:lnSpc>
                <a:spcPts val="5783"/>
              </a:lnSpc>
            </a:pPr>
            <a:r>
              <a:rPr lang="en-US" sz="3855">
                <a:solidFill>
                  <a:srgbClr val="343432"/>
                </a:solidFill>
                <a:latin typeface="Hatton Bold"/>
                <a:ea typeface="Hatton Bold"/>
                <a:cs typeface="Hatton Bold"/>
                <a:sym typeface="Hatton Bold"/>
              </a:rPr>
              <a:t>continuation.....</a:t>
            </a:r>
          </a:p>
          <a:p>
            <a:pPr marL="0" lvl="0" indent="0" algn="l">
              <a:lnSpc>
                <a:spcPts val="3383"/>
              </a:lnSpc>
            </a:pPr>
            <a:endParaRPr lang="en-US" sz="3855">
              <a:solidFill>
                <a:srgbClr val="343432"/>
              </a:solidFill>
              <a:latin typeface="Hatton Bold"/>
              <a:ea typeface="Hatton Bold"/>
              <a:cs typeface="Hatton Bold"/>
              <a:sym typeface="Hatton Bold"/>
            </a:endParaRPr>
          </a:p>
        </p:txBody>
      </p:sp>
      <p:grpSp>
        <p:nvGrpSpPr>
          <p:cNvPr id="4" name="Group 4"/>
          <p:cNvGrpSpPr/>
          <p:nvPr/>
        </p:nvGrpSpPr>
        <p:grpSpPr>
          <a:xfrm>
            <a:off x="-1997137" y="7075637"/>
            <a:ext cx="5578401" cy="557840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106861"/>
              </a:solidFill>
              <a:prstDash val="solid"/>
              <a:miter/>
            </a:ln>
          </p:spPr>
        </p:sp>
        <p:sp>
          <p:nvSpPr>
            <p:cNvPr id="6" name="TextBox 6"/>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7" name="Group 7"/>
          <p:cNvGrpSpPr/>
          <p:nvPr/>
        </p:nvGrpSpPr>
        <p:grpSpPr>
          <a:xfrm>
            <a:off x="3684175" y="7005833"/>
            <a:ext cx="452472" cy="45247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solidFill>
            <a:ln w="742950" cap="sq">
              <a:solidFill>
                <a:srgbClr val="106861"/>
              </a:solidFill>
              <a:prstDash val="solid"/>
              <a:miter/>
            </a:ln>
          </p:spPr>
        </p:sp>
        <p:sp>
          <p:nvSpPr>
            <p:cNvPr id="9" name="TextBox 9"/>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10" name="Group 10"/>
          <p:cNvGrpSpPr/>
          <p:nvPr/>
        </p:nvGrpSpPr>
        <p:grpSpPr>
          <a:xfrm>
            <a:off x="-378465" y="-2872799"/>
            <a:ext cx="6371217" cy="637121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alpha val="32941"/>
              </a:srgbClr>
            </a:solidFill>
            <a:ln w="742950" cap="sq">
              <a:solidFill>
                <a:srgbClr val="106861">
                  <a:alpha val="32941"/>
                </a:srgbClr>
              </a:solidFill>
              <a:prstDash val="solid"/>
              <a:miter/>
            </a:ln>
          </p:spPr>
        </p:sp>
        <p:sp>
          <p:nvSpPr>
            <p:cNvPr id="12" name="TextBox 12"/>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13" name="Freeform 13"/>
          <p:cNvSpPr/>
          <p:nvPr/>
        </p:nvSpPr>
        <p:spPr>
          <a:xfrm rot="-10800000">
            <a:off x="9028187" y="3444554"/>
            <a:ext cx="5128563" cy="381636"/>
          </a:xfrm>
          <a:custGeom>
            <a:avLst/>
            <a:gdLst/>
            <a:ahLst/>
            <a:cxnLst/>
            <a:rect l="l" t="t" r="r" b="b"/>
            <a:pathLst>
              <a:path w="5128563" h="381636">
                <a:moveTo>
                  <a:pt x="0" y="0"/>
                </a:moveTo>
                <a:lnTo>
                  <a:pt x="5128564" y="0"/>
                </a:lnTo>
                <a:lnTo>
                  <a:pt x="5128564" y="381637"/>
                </a:lnTo>
                <a:lnTo>
                  <a:pt x="0" y="381637"/>
                </a:lnTo>
                <a:lnTo>
                  <a:pt x="0" y="0"/>
                </a:lnTo>
                <a:close/>
              </a:path>
            </a:pathLst>
          </a:custGeom>
          <a:blipFill>
            <a:blip r:embed="rId2">
              <a:alphaModFix amt="72000"/>
            </a:blip>
            <a:stretch>
              <a:fillRect b="-286352"/>
            </a:stretch>
          </a:blipFill>
        </p:spPr>
      </p:sp>
      <p:grpSp>
        <p:nvGrpSpPr>
          <p:cNvPr id="14" name="Group 14"/>
          <p:cNvGrpSpPr/>
          <p:nvPr/>
        </p:nvGrpSpPr>
        <p:grpSpPr>
          <a:xfrm>
            <a:off x="8307532" y="1878174"/>
            <a:ext cx="1228028" cy="1226514"/>
            <a:chOff x="0" y="0"/>
            <a:chExt cx="323431" cy="323032"/>
          </a:xfrm>
        </p:grpSpPr>
        <p:sp>
          <p:nvSpPr>
            <p:cNvPr id="15" name="Freeform 15"/>
            <p:cNvSpPr/>
            <p:nvPr/>
          </p:nvSpPr>
          <p:spPr>
            <a:xfrm>
              <a:off x="0" y="0"/>
              <a:ext cx="323431" cy="323032"/>
            </a:xfrm>
            <a:custGeom>
              <a:avLst/>
              <a:gdLst/>
              <a:ahLst/>
              <a:cxnLst/>
              <a:rect l="l" t="t" r="r" b="b"/>
              <a:pathLst>
                <a:path w="323431" h="323032">
                  <a:moveTo>
                    <a:pt x="0" y="0"/>
                  </a:moveTo>
                  <a:lnTo>
                    <a:pt x="323431" y="0"/>
                  </a:lnTo>
                  <a:lnTo>
                    <a:pt x="323431" y="323032"/>
                  </a:lnTo>
                  <a:lnTo>
                    <a:pt x="0" y="323032"/>
                  </a:lnTo>
                  <a:close/>
                </a:path>
              </a:pathLst>
            </a:custGeom>
            <a:solidFill>
              <a:srgbClr val="FFFFFF"/>
            </a:solidFill>
          </p:spPr>
        </p:sp>
        <p:sp>
          <p:nvSpPr>
            <p:cNvPr id="16" name="TextBox 16"/>
            <p:cNvSpPr txBox="1"/>
            <p:nvPr/>
          </p:nvSpPr>
          <p:spPr>
            <a:xfrm>
              <a:off x="0" y="-114300"/>
              <a:ext cx="323431" cy="437332"/>
            </a:xfrm>
            <a:prstGeom prst="rect">
              <a:avLst/>
            </a:prstGeom>
          </p:spPr>
          <p:txBody>
            <a:bodyPr lIns="50800" tIns="50800" rIns="50800" bIns="50800" rtlCol="0" anchor="ctr"/>
            <a:lstStyle/>
            <a:p>
              <a:pPr algn="ctr">
                <a:lnSpc>
                  <a:spcPts val="8076"/>
                </a:lnSpc>
              </a:pPr>
              <a:endParaRPr/>
            </a:p>
          </p:txBody>
        </p:sp>
      </p:grpSp>
      <p:grpSp>
        <p:nvGrpSpPr>
          <p:cNvPr id="17" name="Group 17"/>
          <p:cNvGrpSpPr/>
          <p:nvPr/>
        </p:nvGrpSpPr>
        <p:grpSpPr>
          <a:xfrm>
            <a:off x="8307532" y="4374347"/>
            <a:ext cx="1228028" cy="1226514"/>
            <a:chOff x="0" y="0"/>
            <a:chExt cx="323431" cy="323032"/>
          </a:xfrm>
        </p:grpSpPr>
        <p:sp>
          <p:nvSpPr>
            <p:cNvPr id="18" name="Freeform 18"/>
            <p:cNvSpPr/>
            <p:nvPr/>
          </p:nvSpPr>
          <p:spPr>
            <a:xfrm>
              <a:off x="0" y="0"/>
              <a:ext cx="323431" cy="323032"/>
            </a:xfrm>
            <a:custGeom>
              <a:avLst/>
              <a:gdLst/>
              <a:ahLst/>
              <a:cxnLst/>
              <a:rect l="l" t="t" r="r" b="b"/>
              <a:pathLst>
                <a:path w="323431" h="323032">
                  <a:moveTo>
                    <a:pt x="0" y="0"/>
                  </a:moveTo>
                  <a:lnTo>
                    <a:pt x="323431" y="0"/>
                  </a:lnTo>
                  <a:lnTo>
                    <a:pt x="323431" y="323032"/>
                  </a:lnTo>
                  <a:lnTo>
                    <a:pt x="0" y="323032"/>
                  </a:lnTo>
                  <a:close/>
                </a:path>
              </a:pathLst>
            </a:custGeom>
            <a:solidFill>
              <a:srgbClr val="FFFFFF"/>
            </a:solidFill>
          </p:spPr>
        </p:sp>
        <p:sp>
          <p:nvSpPr>
            <p:cNvPr id="19" name="TextBox 19"/>
            <p:cNvSpPr txBox="1"/>
            <p:nvPr/>
          </p:nvSpPr>
          <p:spPr>
            <a:xfrm>
              <a:off x="0" y="-114300"/>
              <a:ext cx="323431" cy="437332"/>
            </a:xfrm>
            <a:prstGeom prst="rect">
              <a:avLst/>
            </a:prstGeom>
          </p:spPr>
          <p:txBody>
            <a:bodyPr lIns="50800" tIns="50800" rIns="50800" bIns="50800" rtlCol="0" anchor="ctr"/>
            <a:lstStyle/>
            <a:p>
              <a:pPr algn="ctr">
                <a:lnSpc>
                  <a:spcPts val="8076"/>
                </a:lnSpc>
              </a:pPr>
              <a:endParaRPr/>
            </a:p>
          </p:txBody>
        </p:sp>
      </p:grpSp>
      <p:sp>
        <p:nvSpPr>
          <p:cNvPr id="20" name="Freeform 20"/>
          <p:cNvSpPr/>
          <p:nvPr/>
        </p:nvSpPr>
        <p:spPr>
          <a:xfrm rot="-10800000">
            <a:off x="9028187" y="8598825"/>
            <a:ext cx="5128563" cy="381636"/>
          </a:xfrm>
          <a:custGeom>
            <a:avLst/>
            <a:gdLst/>
            <a:ahLst/>
            <a:cxnLst/>
            <a:rect l="l" t="t" r="r" b="b"/>
            <a:pathLst>
              <a:path w="5128563" h="381636">
                <a:moveTo>
                  <a:pt x="0" y="0"/>
                </a:moveTo>
                <a:lnTo>
                  <a:pt x="5128564" y="0"/>
                </a:lnTo>
                <a:lnTo>
                  <a:pt x="5128564" y="381636"/>
                </a:lnTo>
                <a:lnTo>
                  <a:pt x="0" y="381636"/>
                </a:lnTo>
                <a:lnTo>
                  <a:pt x="0" y="0"/>
                </a:lnTo>
                <a:close/>
              </a:path>
            </a:pathLst>
          </a:custGeom>
          <a:blipFill>
            <a:blip r:embed="rId2">
              <a:alphaModFix amt="72000"/>
            </a:blip>
            <a:stretch>
              <a:fillRect b="-286352"/>
            </a:stretch>
          </a:blipFill>
        </p:spPr>
      </p:sp>
      <p:grpSp>
        <p:nvGrpSpPr>
          <p:cNvPr id="21" name="Group 21"/>
          <p:cNvGrpSpPr/>
          <p:nvPr/>
        </p:nvGrpSpPr>
        <p:grpSpPr>
          <a:xfrm>
            <a:off x="8453184" y="719744"/>
            <a:ext cx="8806116" cy="6312700"/>
            <a:chOff x="0" y="0"/>
            <a:chExt cx="2037962" cy="1460921"/>
          </a:xfrm>
        </p:grpSpPr>
        <p:sp>
          <p:nvSpPr>
            <p:cNvPr id="22" name="Freeform 22"/>
            <p:cNvSpPr/>
            <p:nvPr/>
          </p:nvSpPr>
          <p:spPr>
            <a:xfrm>
              <a:off x="0" y="0"/>
              <a:ext cx="2037962" cy="1460921"/>
            </a:xfrm>
            <a:custGeom>
              <a:avLst/>
              <a:gdLst/>
              <a:ahLst/>
              <a:cxnLst/>
              <a:rect l="l" t="t" r="r" b="b"/>
              <a:pathLst>
                <a:path w="2037962" h="1460921">
                  <a:moveTo>
                    <a:pt x="28133" y="0"/>
                  </a:moveTo>
                  <a:lnTo>
                    <a:pt x="2009829" y="0"/>
                  </a:lnTo>
                  <a:cubicBezTo>
                    <a:pt x="2017290" y="0"/>
                    <a:pt x="2024446" y="2964"/>
                    <a:pt x="2029722" y="8240"/>
                  </a:cubicBezTo>
                  <a:cubicBezTo>
                    <a:pt x="2034998" y="13516"/>
                    <a:pt x="2037962" y="20672"/>
                    <a:pt x="2037962" y="28133"/>
                  </a:cubicBezTo>
                  <a:lnTo>
                    <a:pt x="2037962" y="1432788"/>
                  </a:lnTo>
                  <a:cubicBezTo>
                    <a:pt x="2037962" y="1448326"/>
                    <a:pt x="2025366" y="1460921"/>
                    <a:pt x="2009829" y="1460921"/>
                  </a:cubicBezTo>
                  <a:lnTo>
                    <a:pt x="28133" y="1460921"/>
                  </a:lnTo>
                  <a:cubicBezTo>
                    <a:pt x="12596" y="1460921"/>
                    <a:pt x="0" y="1448326"/>
                    <a:pt x="0" y="1432788"/>
                  </a:cubicBezTo>
                  <a:lnTo>
                    <a:pt x="0" y="28133"/>
                  </a:lnTo>
                  <a:cubicBezTo>
                    <a:pt x="0" y="12596"/>
                    <a:pt x="12596" y="0"/>
                    <a:pt x="28133" y="0"/>
                  </a:cubicBezTo>
                  <a:close/>
                </a:path>
              </a:pathLst>
            </a:custGeom>
            <a:solidFill>
              <a:srgbClr val="FFFFFF"/>
            </a:solidFill>
            <a:ln w="104775" cap="rnd">
              <a:solidFill>
                <a:srgbClr val="106861"/>
              </a:solidFill>
              <a:prstDash val="solid"/>
              <a:round/>
            </a:ln>
          </p:spPr>
        </p:sp>
        <p:sp>
          <p:nvSpPr>
            <p:cNvPr id="23" name="TextBox 23"/>
            <p:cNvSpPr txBox="1"/>
            <p:nvPr/>
          </p:nvSpPr>
          <p:spPr>
            <a:xfrm>
              <a:off x="0" y="-38100"/>
              <a:ext cx="2037962" cy="1499021"/>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24" name="Group 24"/>
          <p:cNvGrpSpPr/>
          <p:nvPr/>
        </p:nvGrpSpPr>
        <p:grpSpPr>
          <a:xfrm>
            <a:off x="8307532" y="7032444"/>
            <a:ext cx="1228028" cy="1226514"/>
            <a:chOff x="0" y="0"/>
            <a:chExt cx="323431" cy="323032"/>
          </a:xfrm>
        </p:grpSpPr>
        <p:sp>
          <p:nvSpPr>
            <p:cNvPr id="25" name="Freeform 25"/>
            <p:cNvSpPr/>
            <p:nvPr/>
          </p:nvSpPr>
          <p:spPr>
            <a:xfrm>
              <a:off x="0" y="0"/>
              <a:ext cx="323431" cy="323032"/>
            </a:xfrm>
            <a:custGeom>
              <a:avLst/>
              <a:gdLst/>
              <a:ahLst/>
              <a:cxnLst/>
              <a:rect l="l" t="t" r="r" b="b"/>
              <a:pathLst>
                <a:path w="323431" h="323032">
                  <a:moveTo>
                    <a:pt x="0" y="0"/>
                  </a:moveTo>
                  <a:lnTo>
                    <a:pt x="323431" y="0"/>
                  </a:lnTo>
                  <a:lnTo>
                    <a:pt x="323431" y="323032"/>
                  </a:lnTo>
                  <a:lnTo>
                    <a:pt x="0" y="323032"/>
                  </a:lnTo>
                  <a:close/>
                </a:path>
              </a:pathLst>
            </a:custGeom>
            <a:solidFill>
              <a:srgbClr val="FFFFFF"/>
            </a:solidFill>
          </p:spPr>
        </p:sp>
        <p:sp>
          <p:nvSpPr>
            <p:cNvPr id="26" name="TextBox 26"/>
            <p:cNvSpPr txBox="1"/>
            <p:nvPr/>
          </p:nvSpPr>
          <p:spPr>
            <a:xfrm>
              <a:off x="0" y="-114300"/>
              <a:ext cx="323431" cy="437332"/>
            </a:xfrm>
            <a:prstGeom prst="rect">
              <a:avLst/>
            </a:prstGeom>
          </p:spPr>
          <p:txBody>
            <a:bodyPr lIns="50800" tIns="50800" rIns="50800" bIns="50800" rtlCol="0" anchor="ctr"/>
            <a:lstStyle/>
            <a:p>
              <a:pPr algn="ctr">
                <a:lnSpc>
                  <a:spcPts val="8076"/>
                </a:lnSpc>
              </a:pPr>
              <a:endParaRPr/>
            </a:p>
          </p:txBody>
        </p:sp>
      </p:grpSp>
      <p:sp>
        <p:nvSpPr>
          <p:cNvPr id="27" name="TextBox 27"/>
          <p:cNvSpPr txBox="1"/>
          <p:nvPr/>
        </p:nvSpPr>
        <p:spPr>
          <a:xfrm>
            <a:off x="8746398" y="1955290"/>
            <a:ext cx="8219687" cy="4790489"/>
          </a:xfrm>
          <a:prstGeom prst="rect">
            <a:avLst/>
          </a:prstGeom>
        </p:spPr>
        <p:txBody>
          <a:bodyPr lIns="0" tIns="0" rIns="0" bIns="0" rtlCol="0" anchor="t">
            <a:spAutoFit/>
          </a:bodyPr>
          <a:lstStyle/>
          <a:p>
            <a:pPr algn="l">
              <a:lnSpc>
                <a:spcPts val="3336"/>
              </a:lnSpc>
            </a:pPr>
            <a:endParaRPr/>
          </a:p>
          <a:p>
            <a:pPr marL="517512" lvl="1" indent="-258756" algn="l">
              <a:lnSpc>
                <a:spcPts val="3068"/>
              </a:lnSpc>
              <a:buFont typeface="Arial"/>
              <a:buChar char="•"/>
            </a:pPr>
            <a:r>
              <a:rPr lang="en-US" sz="2397">
                <a:solidFill>
                  <a:srgbClr val="231F20"/>
                </a:solidFill>
                <a:latin typeface="Hatton"/>
                <a:ea typeface="Hatton"/>
                <a:cs typeface="Hatton"/>
                <a:sym typeface="Hatton"/>
              </a:rPr>
              <a:t>Transparent Delivery Options: Provide clear and detailed information about delivery options, times, and fees. Offer multiple delivery methods, including same-day and scheduled deliveries.</a:t>
            </a:r>
          </a:p>
          <a:p>
            <a:pPr algn="l">
              <a:lnSpc>
                <a:spcPts val="3068"/>
              </a:lnSpc>
            </a:pPr>
            <a:endParaRPr lang="en-US" sz="2397">
              <a:solidFill>
                <a:srgbClr val="231F20"/>
              </a:solidFill>
              <a:latin typeface="Hatton"/>
              <a:ea typeface="Hatton"/>
              <a:cs typeface="Hatton"/>
              <a:sym typeface="Hatton"/>
            </a:endParaRPr>
          </a:p>
          <a:p>
            <a:pPr marL="517512" lvl="1" indent="-258756" algn="l">
              <a:lnSpc>
                <a:spcPts val="3068"/>
              </a:lnSpc>
              <a:buFont typeface="Arial"/>
              <a:buChar char="•"/>
            </a:pPr>
            <a:r>
              <a:rPr lang="en-US" sz="2397">
                <a:solidFill>
                  <a:srgbClr val="231F20"/>
                </a:solidFill>
                <a:latin typeface="Hatton"/>
                <a:ea typeface="Hatton"/>
                <a:cs typeface="Hatton"/>
                <a:sym typeface="Hatton"/>
              </a:rPr>
              <a:t>Real-Time Order Tracking: Implement real-time order tracking features that allow users to monitor the status of their deliveries. Send notifications and updates regarding delivery progress and estimated arrival times</a:t>
            </a:r>
          </a:p>
          <a:p>
            <a:pPr algn="l">
              <a:lnSpc>
                <a:spcPts val="2684"/>
              </a:lnSpc>
              <a:spcBef>
                <a:spcPct val="0"/>
              </a:spcBef>
            </a:pPr>
            <a:endParaRPr lang="en-US" sz="2397">
              <a:solidFill>
                <a:srgbClr val="231F20"/>
              </a:solidFill>
              <a:latin typeface="Hatton"/>
              <a:ea typeface="Hatton"/>
              <a:cs typeface="Hatton"/>
              <a:sym typeface="Hatton"/>
            </a:endParaRPr>
          </a:p>
          <a:p>
            <a:pPr marL="0" lvl="0" indent="0" algn="l">
              <a:lnSpc>
                <a:spcPts val="1611"/>
              </a:lnSpc>
              <a:spcBef>
                <a:spcPct val="0"/>
              </a:spcBef>
            </a:pPr>
            <a:endParaRPr lang="en-US" sz="2397">
              <a:solidFill>
                <a:srgbClr val="231F20"/>
              </a:solidFill>
              <a:latin typeface="Hatton"/>
              <a:ea typeface="Hatton"/>
              <a:cs typeface="Hatton"/>
              <a:sym typeface="Hatton"/>
            </a:endParaRPr>
          </a:p>
        </p:txBody>
      </p:sp>
      <p:sp>
        <p:nvSpPr>
          <p:cNvPr id="28" name="TextBox 28"/>
          <p:cNvSpPr txBox="1"/>
          <p:nvPr/>
        </p:nvSpPr>
        <p:spPr>
          <a:xfrm>
            <a:off x="9144000" y="1427500"/>
            <a:ext cx="5824930" cy="448232"/>
          </a:xfrm>
          <a:prstGeom prst="rect">
            <a:avLst/>
          </a:prstGeom>
        </p:spPr>
        <p:txBody>
          <a:bodyPr lIns="0" tIns="0" rIns="0" bIns="0" rtlCol="0" anchor="t">
            <a:spAutoFit/>
          </a:bodyPr>
          <a:lstStyle/>
          <a:p>
            <a:pPr marL="0" lvl="0" indent="0" algn="l">
              <a:lnSpc>
                <a:spcPts val="3529"/>
              </a:lnSpc>
              <a:spcBef>
                <a:spcPct val="0"/>
              </a:spcBef>
            </a:pPr>
            <a:r>
              <a:rPr lang="en-US" sz="2757">
                <a:solidFill>
                  <a:srgbClr val="333231"/>
                </a:solidFill>
                <a:latin typeface="Open Sauce Bold"/>
                <a:ea typeface="Open Sauce Bold"/>
                <a:cs typeface="Open Sauce Bold"/>
                <a:sym typeface="Open Sauce Bold"/>
              </a:rPr>
              <a:t>Improve Delivery Information</a:t>
            </a:r>
          </a:p>
        </p:txBody>
      </p:sp>
      <p:grpSp>
        <p:nvGrpSpPr>
          <p:cNvPr id="29" name="Group 29"/>
          <p:cNvGrpSpPr/>
          <p:nvPr/>
        </p:nvGrpSpPr>
        <p:grpSpPr>
          <a:xfrm>
            <a:off x="4809335" y="8388753"/>
            <a:ext cx="1183417" cy="1183417"/>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solidFill>
            <a:ln w="742950" cap="sq">
              <a:solidFill>
                <a:srgbClr val="106861"/>
              </a:solidFill>
              <a:prstDash val="solid"/>
              <a:miter/>
            </a:ln>
          </p:spPr>
        </p:sp>
        <p:sp>
          <p:nvSpPr>
            <p:cNvPr id="31" name="TextBox 31"/>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Freeform 2"/>
          <p:cNvSpPr/>
          <p:nvPr/>
        </p:nvSpPr>
        <p:spPr>
          <a:xfrm rot="10666038">
            <a:off x="1393603" y="1825732"/>
            <a:ext cx="1346033" cy="627387"/>
          </a:xfrm>
          <a:custGeom>
            <a:avLst/>
            <a:gdLst/>
            <a:ahLst/>
            <a:cxnLst/>
            <a:rect l="l" t="t" r="r" b="b"/>
            <a:pathLst>
              <a:path w="1346033" h="627387">
                <a:moveTo>
                  <a:pt x="0" y="0"/>
                </a:moveTo>
                <a:lnTo>
                  <a:pt x="1346033" y="0"/>
                </a:lnTo>
                <a:lnTo>
                  <a:pt x="1346033" y="627388"/>
                </a:lnTo>
                <a:lnTo>
                  <a:pt x="0" y="627388"/>
                </a:lnTo>
                <a:lnTo>
                  <a:pt x="0" y="0"/>
                </a:lnTo>
                <a:close/>
              </a:path>
            </a:pathLst>
          </a:custGeom>
          <a:blipFill>
            <a:blip r:embed="rId2">
              <a:extLst>
                <a:ext uri="{96DAC541-7B7A-43D3-8B79-37D633B846F1}">
                  <asvg:svgBlip xmlns:asvg="http://schemas.microsoft.com/office/drawing/2016/SVG/main" r:embed="rId3"/>
                </a:ext>
              </a:extLst>
            </a:blip>
            <a:stretch>
              <a:fillRect t="-114545"/>
            </a:stretch>
          </a:blipFill>
          <a:ln cap="sq">
            <a:noFill/>
            <a:prstDash val="solid"/>
            <a:miter/>
          </a:ln>
        </p:spPr>
      </p:sp>
      <p:sp>
        <p:nvSpPr>
          <p:cNvPr id="3" name="Freeform 3"/>
          <p:cNvSpPr/>
          <p:nvPr/>
        </p:nvSpPr>
        <p:spPr>
          <a:xfrm rot="-10800000">
            <a:off x="928515" y="5537346"/>
            <a:ext cx="1541931" cy="718695"/>
          </a:xfrm>
          <a:custGeom>
            <a:avLst/>
            <a:gdLst/>
            <a:ahLst/>
            <a:cxnLst/>
            <a:rect l="l" t="t" r="r" b="b"/>
            <a:pathLst>
              <a:path w="1541931" h="718695">
                <a:moveTo>
                  <a:pt x="0" y="0"/>
                </a:moveTo>
                <a:lnTo>
                  <a:pt x="1541931" y="0"/>
                </a:lnTo>
                <a:lnTo>
                  <a:pt x="1541931" y="718696"/>
                </a:lnTo>
                <a:lnTo>
                  <a:pt x="0" y="718696"/>
                </a:lnTo>
                <a:lnTo>
                  <a:pt x="0" y="0"/>
                </a:lnTo>
                <a:close/>
              </a:path>
            </a:pathLst>
          </a:custGeom>
          <a:blipFill>
            <a:blip r:embed="rId2">
              <a:extLst>
                <a:ext uri="{96DAC541-7B7A-43D3-8B79-37D633B846F1}">
                  <asvg:svgBlip xmlns:asvg="http://schemas.microsoft.com/office/drawing/2016/SVG/main" r:embed="rId3"/>
                </a:ext>
              </a:extLst>
            </a:blip>
            <a:stretch>
              <a:fillRect t="-114545"/>
            </a:stretch>
          </a:blipFill>
          <a:ln cap="sq">
            <a:noFill/>
            <a:prstDash val="solid"/>
            <a:miter/>
          </a:ln>
        </p:spPr>
      </p:sp>
      <p:sp>
        <p:nvSpPr>
          <p:cNvPr id="4" name="Freeform 4"/>
          <p:cNvSpPr/>
          <p:nvPr/>
        </p:nvSpPr>
        <p:spPr>
          <a:xfrm rot="-10800000">
            <a:off x="-144675" y="9392364"/>
            <a:ext cx="2146380" cy="1000429"/>
          </a:xfrm>
          <a:custGeom>
            <a:avLst/>
            <a:gdLst/>
            <a:ahLst/>
            <a:cxnLst/>
            <a:rect l="l" t="t" r="r" b="b"/>
            <a:pathLst>
              <a:path w="2146380" h="1000429">
                <a:moveTo>
                  <a:pt x="0" y="0"/>
                </a:moveTo>
                <a:lnTo>
                  <a:pt x="2146380" y="0"/>
                </a:lnTo>
                <a:lnTo>
                  <a:pt x="2146380" y="1000430"/>
                </a:lnTo>
                <a:lnTo>
                  <a:pt x="0" y="1000430"/>
                </a:lnTo>
                <a:lnTo>
                  <a:pt x="0" y="0"/>
                </a:lnTo>
                <a:close/>
              </a:path>
            </a:pathLst>
          </a:custGeom>
          <a:blipFill>
            <a:blip r:embed="rId2">
              <a:extLst>
                <a:ext uri="{96DAC541-7B7A-43D3-8B79-37D633B846F1}">
                  <asvg:svgBlip xmlns:asvg="http://schemas.microsoft.com/office/drawing/2016/SVG/main" r:embed="rId3"/>
                </a:ext>
              </a:extLst>
            </a:blip>
            <a:stretch>
              <a:fillRect t="-114545"/>
            </a:stretch>
          </a:blipFill>
          <a:ln cap="sq">
            <a:noFill/>
            <a:prstDash val="solid"/>
            <a:miter/>
          </a:ln>
        </p:spPr>
      </p:sp>
      <p:sp>
        <p:nvSpPr>
          <p:cNvPr id="5" name="Freeform 5"/>
          <p:cNvSpPr/>
          <p:nvPr/>
        </p:nvSpPr>
        <p:spPr>
          <a:xfrm>
            <a:off x="14592460" y="2868946"/>
            <a:ext cx="3695540" cy="7418054"/>
          </a:xfrm>
          <a:custGeom>
            <a:avLst/>
            <a:gdLst/>
            <a:ahLst/>
            <a:cxnLst/>
            <a:rect l="l" t="t" r="r" b="b"/>
            <a:pathLst>
              <a:path w="3695540" h="7418054">
                <a:moveTo>
                  <a:pt x="0" y="0"/>
                </a:moveTo>
                <a:lnTo>
                  <a:pt x="3695540" y="0"/>
                </a:lnTo>
                <a:lnTo>
                  <a:pt x="3695540" y="7418054"/>
                </a:lnTo>
                <a:lnTo>
                  <a:pt x="0" y="7418054"/>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6" name="Freeform 6"/>
          <p:cNvSpPr/>
          <p:nvPr/>
        </p:nvSpPr>
        <p:spPr>
          <a:xfrm>
            <a:off x="16440230" y="28271"/>
            <a:ext cx="2146380" cy="1000429"/>
          </a:xfrm>
          <a:custGeom>
            <a:avLst/>
            <a:gdLst/>
            <a:ahLst/>
            <a:cxnLst/>
            <a:rect l="l" t="t" r="r" b="b"/>
            <a:pathLst>
              <a:path w="2146380" h="1000429">
                <a:moveTo>
                  <a:pt x="0" y="0"/>
                </a:moveTo>
                <a:lnTo>
                  <a:pt x="2146380" y="0"/>
                </a:lnTo>
                <a:lnTo>
                  <a:pt x="2146380" y="1000429"/>
                </a:lnTo>
                <a:lnTo>
                  <a:pt x="0" y="1000429"/>
                </a:lnTo>
                <a:lnTo>
                  <a:pt x="0" y="0"/>
                </a:lnTo>
                <a:close/>
              </a:path>
            </a:pathLst>
          </a:custGeom>
          <a:blipFill>
            <a:blip r:embed="rId2">
              <a:extLst>
                <a:ext uri="{96DAC541-7B7A-43D3-8B79-37D633B846F1}">
                  <asvg:svgBlip xmlns:asvg="http://schemas.microsoft.com/office/drawing/2016/SVG/main" r:embed="rId3"/>
                </a:ext>
              </a:extLst>
            </a:blip>
            <a:stretch>
              <a:fillRect t="-114545"/>
            </a:stretch>
          </a:blipFill>
          <a:ln cap="sq">
            <a:noFill/>
            <a:prstDash val="solid"/>
            <a:miter/>
          </a:ln>
        </p:spPr>
      </p:sp>
      <p:sp>
        <p:nvSpPr>
          <p:cNvPr id="7" name="TextBox 7"/>
          <p:cNvSpPr txBox="1"/>
          <p:nvPr/>
        </p:nvSpPr>
        <p:spPr>
          <a:xfrm>
            <a:off x="3548230" y="-57454"/>
            <a:ext cx="7362789" cy="866067"/>
          </a:xfrm>
          <a:prstGeom prst="rect">
            <a:avLst/>
          </a:prstGeom>
        </p:spPr>
        <p:txBody>
          <a:bodyPr lIns="0" tIns="0" rIns="0" bIns="0" rtlCol="0" anchor="t">
            <a:spAutoFit/>
          </a:bodyPr>
          <a:lstStyle/>
          <a:p>
            <a:pPr algn="l">
              <a:lnSpc>
                <a:spcPts val="7178"/>
              </a:lnSpc>
            </a:pPr>
            <a:r>
              <a:rPr lang="en-US" sz="5127" spc="-102">
                <a:solidFill>
                  <a:srgbClr val="191919"/>
                </a:solidFill>
                <a:latin typeface="Open Sauce Bold"/>
                <a:ea typeface="Open Sauce Bold"/>
                <a:cs typeface="Open Sauce Bold"/>
                <a:sym typeface="Open Sauce Bold"/>
              </a:rPr>
              <a:t>Contextual Research</a:t>
            </a:r>
          </a:p>
        </p:txBody>
      </p:sp>
      <p:sp>
        <p:nvSpPr>
          <p:cNvPr id="8" name="TextBox 8"/>
          <p:cNvSpPr txBox="1"/>
          <p:nvPr/>
        </p:nvSpPr>
        <p:spPr>
          <a:xfrm>
            <a:off x="1532963" y="2421951"/>
            <a:ext cx="15058337" cy="2842034"/>
          </a:xfrm>
          <a:prstGeom prst="rect">
            <a:avLst/>
          </a:prstGeom>
        </p:spPr>
        <p:txBody>
          <a:bodyPr lIns="0" tIns="0" rIns="0" bIns="0" rtlCol="0" anchor="t">
            <a:spAutoFit/>
          </a:bodyPr>
          <a:lstStyle/>
          <a:p>
            <a:pPr algn="ctr">
              <a:lnSpc>
                <a:spcPts val="3233"/>
              </a:lnSpc>
            </a:pPr>
            <a:r>
              <a:rPr lang="en-US" sz="2155">
                <a:solidFill>
                  <a:srgbClr val="343432"/>
                </a:solidFill>
                <a:latin typeface="Open Sauce"/>
                <a:ea typeface="Open Sauce"/>
                <a:cs typeface="Open Sauce"/>
                <a:sym typeface="Open Sauce"/>
              </a:rPr>
              <a:t>Emma is a busy working mom who values convenience, efficiency, and healthy food choices for her family. She often has limited time to shop for groceries and prefers online shopping due to its convenience. However, she faces challenges in finding the right products quickly and ensuring that her purchases meet her family's dietary needs.</a:t>
            </a:r>
          </a:p>
          <a:p>
            <a:pPr marL="0" lvl="0" indent="0" algn="ctr">
              <a:lnSpc>
                <a:spcPts val="3233"/>
              </a:lnSpc>
            </a:pPr>
            <a:r>
              <a:rPr lang="en-US" sz="2155">
                <a:solidFill>
                  <a:srgbClr val="343432"/>
                </a:solidFill>
                <a:latin typeface="Open Sauce"/>
                <a:ea typeface="Open Sauce"/>
                <a:cs typeface="Open Sauce"/>
                <a:sym typeface="Open Sauce"/>
              </a:rPr>
              <a:t>The  GrocerEase website addresses Emma's needs and pain points by offering personalized recommendations based on her family's dietary preferences, an intuitive meal planning tool that integrates with her shopping list, and a streamlined, mobile-friendly interface that allows her to shop efficiently from her smartphone.</a:t>
            </a:r>
          </a:p>
        </p:txBody>
      </p:sp>
      <p:sp>
        <p:nvSpPr>
          <p:cNvPr id="9" name="TextBox 9"/>
          <p:cNvSpPr txBox="1"/>
          <p:nvPr/>
        </p:nvSpPr>
        <p:spPr>
          <a:xfrm>
            <a:off x="2751346" y="1943591"/>
            <a:ext cx="8956556" cy="439540"/>
          </a:xfrm>
          <a:prstGeom prst="rect">
            <a:avLst/>
          </a:prstGeom>
        </p:spPr>
        <p:txBody>
          <a:bodyPr lIns="0" tIns="0" rIns="0" bIns="0" rtlCol="0" anchor="t">
            <a:spAutoFit/>
          </a:bodyPr>
          <a:lstStyle/>
          <a:p>
            <a:pPr marL="0" lvl="0" indent="0" algn="ctr">
              <a:lnSpc>
                <a:spcPts val="3424"/>
              </a:lnSpc>
              <a:spcBef>
                <a:spcPct val="0"/>
              </a:spcBef>
            </a:pPr>
            <a:r>
              <a:rPr lang="en-US" sz="2675">
                <a:solidFill>
                  <a:srgbClr val="343432"/>
                </a:solidFill>
                <a:latin typeface="Hatton Bold"/>
                <a:ea typeface="Hatton Bold"/>
                <a:cs typeface="Hatton Bold"/>
                <a:sym typeface="Hatton Bold"/>
              </a:rPr>
              <a:t>Emma - The Busy Working Mom</a:t>
            </a:r>
          </a:p>
        </p:txBody>
      </p:sp>
      <p:sp>
        <p:nvSpPr>
          <p:cNvPr id="10" name="TextBox 10"/>
          <p:cNvSpPr txBox="1"/>
          <p:nvPr/>
        </p:nvSpPr>
        <p:spPr>
          <a:xfrm>
            <a:off x="1532963" y="1883192"/>
            <a:ext cx="937482" cy="595909"/>
          </a:xfrm>
          <a:prstGeom prst="rect">
            <a:avLst/>
          </a:prstGeom>
        </p:spPr>
        <p:txBody>
          <a:bodyPr lIns="0" tIns="0" rIns="0" bIns="0" rtlCol="0" anchor="t">
            <a:spAutoFit/>
          </a:bodyPr>
          <a:lstStyle/>
          <a:p>
            <a:pPr marL="0" lvl="0" indent="0" algn="ctr">
              <a:lnSpc>
                <a:spcPts val="4895"/>
              </a:lnSpc>
              <a:spcBef>
                <a:spcPct val="0"/>
              </a:spcBef>
            </a:pPr>
            <a:r>
              <a:rPr lang="en-US" sz="3824">
                <a:solidFill>
                  <a:srgbClr val="F8F8F8"/>
                </a:solidFill>
                <a:latin typeface="Open Sauce Bold"/>
                <a:ea typeface="Open Sauce Bold"/>
                <a:cs typeface="Open Sauce Bold"/>
                <a:sym typeface="Open Sauce Bold"/>
              </a:rPr>
              <a:t>01</a:t>
            </a:r>
          </a:p>
        </p:txBody>
      </p:sp>
      <p:sp>
        <p:nvSpPr>
          <p:cNvPr id="11" name="TextBox 11"/>
          <p:cNvSpPr txBox="1"/>
          <p:nvPr/>
        </p:nvSpPr>
        <p:spPr>
          <a:xfrm>
            <a:off x="1028700" y="6280916"/>
            <a:ext cx="15084810" cy="3111448"/>
          </a:xfrm>
          <a:prstGeom prst="rect">
            <a:avLst/>
          </a:prstGeom>
        </p:spPr>
        <p:txBody>
          <a:bodyPr lIns="0" tIns="0" rIns="0" bIns="0" rtlCol="0" anchor="t">
            <a:spAutoFit/>
          </a:bodyPr>
          <a:lstStyle/>
          <a:p>
            <a:pPr algn="ctr">
              <a:lnSpc>
                <a:spcPts val="3127"/>
              </a:lnSpc>
            </a:pPr>
            <a:r>
              <a:rPr lang="en-US" sz="2084">
                <a:solidFill>
                  <a:srgbClr val="343432"/>
                </a:solidFill>
                <a:latin typeface="Open Sauce"/>
                <a:ea typeface="Open Sauce"/>
                <a:cs typeface="Open Sauce"/>
                <a:sym typeface="Open Sauce"/>
              </a:rPr>
              <a:t>Michael is a health-conscious foodie who enjoys exploring new recipes and cooking with fresh, organic ingredients. He values detailed product information, the ability to customize his shopping experience, and access to unique and specialty items. Michael often spends a lot of time searching for specific products and recipes that align with his health goals.</a:t>
            </a:r>
          </a:p>
          <a:p>
            <a:pPr marL="0" lvl="0" indent="0" algn="ctr">
              <a:lnSpc>
                <a:spcPts val="3127"/>
              </a:lnSpc>
            </a:pPr>
            <a:r>
              <a:rPr lang="en-US" sz="2084">
                <a:solidFill>
                  <a:srgbClr val="343432"/>
                </a:solidFill>
                <a:latin typeface="Open Sauce"/>
                <a:ea typeface="Open Sauce"/>
                <a:cs typeface="Open Sauce"/>
                <a:sym typeface="Open Sauce"/>
              </a:rPr>
              <a:t>The  GrocerEase website caters to Michael's needs by providing advanced search filters for organic and specialty products, detailed nutritional information, and interactive recipe features that allow him to add ingredients directly to his cart. Additionally, the website offers engaging content such as cooking videos and community forums where Michael can share and discover new recipes.</a:t>
            </a:r>
          </a:p>
        </p:txBody>
      </p:sp>
      <p:sp>
        <p:nvSpPr>
          <p:cNvPr id="12" name="TextBox 12"/>
          <p:cNvSpPr txBox="1"/>
          <p:nvPr/>
        </p:nvSpPr>
        <p:spPr>
          <a:xfrm>
            <a:off x="2751346" y="5844102"/>
            <a:ext cx="10544280" cy="411939"/>
          </a:xfrm>
          <a:prstGeom prst="rect">
            <a:avLst/>
          </a:prstGeom>
        </p:spPr>
        <p:txBody>
          <a:bodyPr lIns="0" tIns="0" rIns="0" bIns="0" rtlCol="0" anchor="t">
            <a:spAutoFit/>
          </a:bodyPr>
          <a:lstStyle/>
          <a:p>
            <a:pPr marL="0" lvl="0" indent="0" algn="ctr">
              <a:lnSpc>
                <a:spcPts val="3302"/>
              </a:lnSpc>
              <a:spcBef>
                <a:spcPct val="0"/>
              </a:spcBef>
            </a:pPr>
            <a:r>
              <a:rPr lang="en-US" sz="2579">
                <a:solidFill>
                  <a:srgbClr val="343432"/>
                </a:solidFill>
                <a:latin typeface="Open Sauce Bold"/>
                <a:ea typeface="Open Sauce Bold"/>
                <a:cs typeface="Open Sauce Bold"/>
                <a:sym typeface="Open Sauce Bold"/>
              </a:rPr>
              <a:t>Michael - The Health-Conscious Foodie</a:t>
            </a:r>
          </a:p>
        </p:txBody>
      </p:sp>
      <p:sp>
        <p:nvSpPr>
          <p:cNvPr id="13" name="TextBox 13"/>
          <p:cNvSpPr txBox="1"/>
          <p:nvPr/>
        </p:nvSpPr>
        <p:spPr>
          <a:xfrm>
            <a:off x="1129137" y="5660133"/>
            <a:ext cx="937482" cy="595909"/>
          </a:xfrm>
          <a:prstGeom prst="rect">
            <a:avLst/>
          </a:prstGeom>
        </p:spPr>
        <p:txBody>
          <a:bodyPr lIns="0" tIns="0" rIns="0" bIns="0" rtlCol="0" anchor="t">
            <a:spAutoFit/>
          </a:bodyPr>
          <a:lstStyle/>
          <a:p>
            <a:pPr marL="0" lvl="0" indent="0" algn="ctr">
              <a:lnSpc>
                <a:spcPts val="4895"/>
              </a:lnSpc>
              <a:spcBef>
                <a:spcPct val="0"/>
              </a:spcBef>
            </a:pPr>
            <a:r>
              <a:rPr lang="en-US" sz="3824">
                <a:solidFill>
                  <a:srgbClr val="F8F8F8"/>
                </a:solidFill>
                <a:latin typeface="Open Sauce Bold"/>
                <a:ea typeface="Open Sauce Bold"/>
                <a:cs typeface="Open Sauce Bold"/>
                <a:sym typeface="Open Sauce Bold"/>
              </a:rPr>
              <a:t>02</a:t>
            </a:r>
          </a:p>
        </p:txBody>
      </p:sp>
      <p:sp>
        <p:nvSpPr>
          <p:cNvPr id="14" name="Freeform 14"/>
          <p:cNvSpPr/>
          <p:nvPr/>
        </p:nvSpPr>
        <p:spPr>
          <a:xfrm rot="-10800000">
            <a:off x="-465877" y="-4635036"/>
            <a:ext cx="3695540" cy="7418054"/>
          </a:xfrm>
          <a:custGeom>
            <a:avLst/>
            <a:gdLst/>
            <a:ahLst/>
            <a:cxnLst/>
            <a:rect l="l" t="t" r="r" b="b"/>
            <a:pathLst>
              <a:path w="3695540" h="7418054">
                <a:moveTo>
                  <a:pt x="0" y="0"/>
                </a:moveTo>
                <a:lnTo>
                  <a:pt x="3695540" y="0"/>
                </a:lnTo>
                <a:lnTo>
                  <a:pt x="3695540" y="7418054"/>
                </a:lnTo>
                <a:lnTo>
                  <a:pt x="0" y="7418054"/>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15" name="TextBox 15"/>
          <p:cNvSpPr txBox="1"/>
          <p:nvPr/>
        </p:nvSpPr>
        <p:spPr>
          <a:xfrm>
            <a:off x="2751346" y="1020374"/>
            <a:ext cx="10954415" cy="866067"/>
          </a:xfrm>
          <a:prstGeom prst="rect">
            <a:avLst/>
          </a:prstGeom>
        </p:spPr>
        <p:txBody>
          <a:bodyPr lIns="0" tIns="0" rIns="0" bIns="0" rtlCol="0" anchor="t">
            <a:spAutoFit/>
          </a:bodyPr>
          <a:lstStyle/>
          <a:p>
            <a:pPr algn="l">
              <a:lnSpc>
                <a:spcPts val="7178"/>
              </a:lnSpc>
            </a:pPr>
            <a:r>
              <a:rPr lang="en-US" sz="5127" spc="-102">
                <a:solidFill>
                  <a:srgbClr val="191919"/>
                </a:solidFill>
                <a:latin typeface="Open Sauce Bold"/>
                <a:ea typeface="Open Sauce Bold"/>
                <a:cs typeface="Open Sauce Bold"/>
                <a:sym typeface="Open Sauce Bold"/>
              </a:rPr>
              <a:t>Users in Terms of Persona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Freeform 2"/>
          <p:cNvSpPr/>
          <p:nvPr/>
        </p:nvSpPr>
        <p:spPr>
          <a:xfrm rot="10666038">
            <a:off x="1495205" y="1442326"/>
            <a:ext cx="1346033" cy="627387"/>
          </a:xfrm>
          <a:custGeom>
            <a:avLst/>
            <a:gdLst/>
            <a:ahLst/>
            <a:cxnLst/>
            <a:rect l="l" t="t" r="r" b="b"/>
            <a:pathLst>
              <a:path w="1346033" h="627387">
                <a:moveTo>
                  <a:pt x="0" y="0"/>
                </a:moveTo>
                <a:lnTo>
                  <a:pt x="1346033" y="0"/>
                </a:lnTo>
                <a:lnTo>
                  <a:pt x="1346033" y="627387"/>
                </a:lnTo>
                <a:lnTo>
                  <a:pt x="0" y="627387"/>
                </a:lnTo>
                <a:lnTo>
                  <a:pt x="0" y="0"/>
                </a:lnTo>
                <a:close/>
              </a:path>
            </a:pathLst>
          </a:custGeom>
          <a:blipFill>
            <a:blip r:embed="rId2">
              <a:extLst>
                <a:ext uri="{96DAC541-7B7A-43D3-8B79-37D633B846F1}">
                  <asvg:svgBlip xmlns:asvg="http://schemas.microsoft.com/office/drawing/2016/SVG/main" r:embed="rId3"/>
                </a:ext>
              </a:extLst>
            </a:blip>
            <a:stretch>
              <a:fillRect t="-114545"/>
            </a:stretch>
          </a:blipFill>
          <a:ln cap="sq">
            <a:noFill/>
            <a:prstDash val="solid"/>
            <a:miter/>
          </a:ln>
        </p:spPr>
      </p:sp>
      <p:sp>
        <p:nvSpPr>
          <p:cNvPr id="3" name="Freeform 3"/>
          <p:cNvSpPr/>
          <p:nvPr/>
        </p:nvSpPr>
        <p:spPr>
          <a:xfrm rot="-10800000">
            <a:off x="1028700" y="5140974"/>
            <a:ext cx="1541931" cy="718695"/>
          </a:xfrm>
          <a:custGeom>
            <a:avLst/>
            <a:gdLst/>
            <a:ahLst/>
            <a:cxnLst/>
            <a:rect l="l" t="t" r="r" b="b"/>
            <a:pathLst>
              <a:path w="1541931" h="718695">
                <a:moveTo>
                  <a:pt x="0" y="0"/>
                </a:moveTo>
                <a:lnTo>
                  <a:pt x="1541931" y="0"/>
                </a:lnTo>
                <a:lnTo>
                  <a:pt x="1541931" y="718695"/>
                </a:lnTo>
                <a:lnTo>
                  <a:pt x="0" y="718695"/>
                </a:lnTo>
                <a:lnTo>
                  <a:pt x="0" y="0"/>
                </a:lnTo>
                <a:close/>
              </a:path>
            </a:pathLst>
          </a:custGeom>
          <a:blipFill>
            <a:blip r:embed="rId2">
              <a:extLst>
                <a:ext uri="{96DAC541-7B7A-43D3-8B79-37D633B846F1}">
                  <asvg:svgBlip xmlns:asvg="http://schemas.microsoft.com/office/drawing/2016/SVG/main" r:embed="rId3"/>
                </a:ext>
              </a:extLst>
            </a:blip>
            <a:stretch>
              <a:fillRect t="-114545"/>
            </a:stretch>
          </a:blipFill>
          <a:ln cap="sq">
            <a:noFill/>
            <a:prstDash val="solid"/>
            <a:miter/>
          </a:ln>
        </p:spPr>
      </p:sp>
      <p:sp>
        <p:nvSpPr>
          <p:cNvPr id="4" name="Freeform 4"/>
          <p:cNvSpPr/>
          <p:nvPr/>
        </p:nvSpPr>
        <p:spPr>
          <a:xfrm rot="-10711975">
            <a:off x="-391666" y="9341354"/>
            <a:ext cx="2146380" cy="1000429"/>
          </a:xfrm>
          <a:custGeom>
            <a:avLst/>
            <a:gdLst/>
            <a:ahLst/>
            <a:cxnLst/>
            <a:rect l="l" t="t" r="r" b="b"/>
            <a:pathLst>
              <a:path w="2146380" h="1000429">
                <a:moveTo>
                  <a:pt x="0" y="0"/>
                </a:moveTo>
                <a:lnTo>
                  <a:pt x="2146380" y="0"/>
                </a:lnTo>
                <a:lnTo>
                  <a:pt x="2146380" y="1000430"/>
                </a:lnTo>
                <a:lnTo>
                  <a:pt x="0" y="1000430"/>
                </a:lnTo>
                <a:lnTo>
                  <a:pt x="0" y="0"/>
                </a:lnTo>
                <a:close/>
              </a:path>
            </a:pathLst>
          </a:custGeom>
          <a:blipFill>
            <a:blip r:embed="rId2">
              <a:extLst>
                <a:ext uri="{96DAC541-7B7A-43D3-8B79-37D633B846F1}">
                  <asvg:svgBlip xmlns:asvg="http://schemas.microsoft.com/office/drawing/2016/SVG/main" r:embed="rId3"/>
                </a:ext>
              </a:extLst>
            </a:blip>
            <a:stretch>
              <a:fillRect t="-114545"/>
            </a:stretch>
          </a:blipFill>
          <a:ln cap="sq">
            <a:noFill/>
            <a:prstDash val="solid"/>
            <a:miter/>
          </a:ln>
        </p:spPr>
      </p:sp>
      <p:sp>
        <p:nvSpPr>
          <p:cNvPr id="5" name="Freeform 5"/>
          <p:cNvSpPr/>
          <p:nvPr/>
        </p:nvSpPr>
        <p:spPr>
          <a:xfrm>
            <a:off x="14592460" y="2868946"/>
            <a:ext cx="3695540" cy="7418054"/>
          </a:xfrm>
          <a:custGeom>
            <a:avLst/>
            <a:gdLst/>
            <a:ahLst/>
            <a:cxnLst/>
            <a:rect l="l" t="t" r="r" b="b"/>
            <a:pathLst>
              <a:path w="3695540" h="7418054">
                <a:moveTo>
                  <a:pt x="0" y="0"/>
                </a:moveTo>
                <a:lnTo>
                  <a:pt x="3695540" y="0"/>
                </a:lnTo>
                <a:lnTo>
                  <a:pt x="3695540" y="7418054"/>
                </a:lnTo>
                <a:lnTo>
                  <a:pt x="0" y="7418054"/>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6" name="Freeform 6"/>
          <p:cNvSpPr/>
          <p:nvPr/>
        </p:nvSpPr>
        <p:spPr>
          <a:xfrm>
            <a:off x="16440230" y="28271"/>
            <a:ext cx="2146380" cy="1000429"/>
          </a:xfrm>
          <a:custGeom>
            <a:avLst/>
            <a:gdLst/>
            <a:ahLst/>
            <a:cxnLst/>
            <a:rect l="l" t="t" r="r" b="b"/>
            <a:pathLst>
              <a:path w="2146380" h="1000429">
                <a:moveTo>
                  <a:pt x="0" y="0"/>
                </a:moveTo>
                <a:lnTo>
                  <a:pt x="2146380" y="0"/>
                </a:lnTo>
                <a:lnTo>
                  <a:pt x="2146380" y="1000429"/>
                </a:lnTo>
                <a:lnTo>
                  <a:pt x="0" y="1000429"/>
                </a:lnTo>
                <a:lnTo>
                  <a:pt x="0" y="0"/>
                </a:lnTo>
                <a:close/>
              </a:path>
            </a:pathLst>
          </a:custGeom>
          <a:blipFill>
            <a:blip r:embed="rId2">
              <a:extLst>
                <a:ext uri="{96DAC541-7B7A-43D3-8B79-37D633B846F1}">
                  <asvg:svgBlip xmlns:asvg="http://schemas.microsoft.com/office/drawing/2016/SVG/main" r:embed="rId3"/>
                </a:ext>
              </a:extLst>
            </a:blip>
            <a:stretch>
              <a:fillRect t="-114545"/>
            </a:stretch>
          </a:blipFill>
          <a:ln cap="sq">
            <a:noFill/>
            <a:prstDash val="solid"/>
            <a:miter/>
          </a:ln>
        </p:spPr>
      </p:sp>
      <p:sp>
        <p:nvSpPr>
          <p:cNvPr id="7" name="TextBox 7"/>
          <p:cNvSpPr txBox="1"/>
          <p:nvPr/>
        </p:nvSpPr>
        <p:spPr>
          <a:xfrm>
            <a:off x="1381893" y="2116517"/>
            <a:ext cx="15058337" cy="3109327"/>
          </a:xfrm>
          <a:prstGeom prst="rect">
            <a:avLst/>
          </a:prstGeom>
        </p:spPr>
        <p:txBody>
          <a:bodyPr lIns="0" tIns="0" rIns="0" bIns="0" rtlCol="0" anchor="t">
            <a:spAutoFit/>
          </a:bodyPr>
          <a:lstStyle/>
          <a:p>
            <a:pPr algn="ctr">
              <a:lnSpc>
                <a:spcPts val="3585"/>
              </a:lnSpc>
            </a:pPr>
            <a:r>
              <a:rPr lang="en-US" sz="2390">
                <a:solidFill>
                  <a:srgbClr val="343432"/>
                </a:solidFill>
                <a:latin typeface="Open Sauce"/>
                <a:ea typeface="Open Sauce"/>
                <a:cs typeface="Open Sauce"/>
                <a:sym typeface="Open Sauce"/>
              </a:rPr>
              <a:t>Linda is an elderly shopper who values simplicity, reliability, and assistance in her online shopping experience. She finds it challenging to navigate complex websites and prefers straightforward processes. Linda also appreciates having support readily available when she encounters difficulties.</a:t>
            </a:r>
          </a:p>
          <a:p>
            <a:pPr marL="0" lvl="0" indent="0" algn="ctr">
              <a:lnSpc>
                <a:spcPts val="3585"/>
              </a:lnSpc>
            </a:pPr>
            <a:r>
              <a:rPr lang="en-US" sz="2390">
                <a:solidFill>
                  <a:srgbClr val="343432"/>
                </a:solidFill>
                <a:latin typeface="Open Sauce"/>
                <a:ea typeface="Open Sauce"/>
                <a:cs typeface="Open Sauce"/>
                <a:sym typeface="Open Sauce"/>
              </a:rPr>
              <a:t>The GrocerEase website meets Linda's needs by offering a simplified and clear navigation structure, large and readable text, and AI-powered chat support to assist her in real-time. The website also provides options for easy reordering of frequently purchased items and transparent information about delivery services.</a:t>
            </a:r>
          </a:p>
        </p:txBody>
      </p:sp>
      <p:sp>
        <p:nvSpPr>
          <p:cNvPr id="8" name="TextBox 8"/>
          <p:cNvSpPr txBox="1"/>
          <p:nvPr/>
        </p:nvSpPr>
        <p:spPr>
          <a:xfrm>
            <a:off x="2751346" y="1526216"/>
            <a:ext cx="8956556" cy="421506"/>
          </a:xfrm>
          <a:prstGeom prst="rect">
            <a:avLst/>
          </a:prstGeom>
        </p:spPr>
        <p:txBody>
          <a:bodyPr lIns="0" tIns="0" rIns="0" bIns="0" rtlCol="0" anchor="t">
            <a:spAutoFit/>
          </a:bodyPr>
          <a:lstStyle/>
          <a:p>
            <a:pPr marL="0" lvl="0" indent="0" algn="ctr">
              <a:lnSpc>
                <a:spcPts val="3296"/>
              </a:lnSpc>
              <a:spcBef>
                <a:spcPct val="0"/>
              </a:spcBef>
            </a:pPr>
            <a:r>
              <a:rPr lang="en-US" sz="2575">
                <a:solidFill>
                  <a:srgbClr val="343432"/>
                </a:solidFill>
                <a:latin typeface="Hatton Bold"/>
                <a:ea typeface="Hatton Bold"/>
                <a:cs typeface="Hatton Bold"/>
                <a:sym typeface="Hatton Bold"/>
              </a:rPr>
              <a:t>Linda - The Elderly Shopper</a:t>
            </a:r>
          </a:p>
        </p:txBody>
      </p:sp>
      <p:sp>
        <p:nvSpPr>
          <p:cNvPr id="9" name="TextBox 9"/>
          <p:cNvSpPr txBox="1"/>
          <p:nvPr/>
        </p:nvSpPr>
        <p:spPr>
          <a:xfrm>
            <a:off x="928515" y="6022445"/>
            <a:ext cx="15084810" cy="3109544"/>
          </a:xfrm>
          <a:prstGeom prst="rect">
            <a:avLst/>
          </a:prstGeom>
        </p:spPr>
        <p:txBody>
          <a:bodyPr lIns="0" tIns="0" rIns="0" bIns="0" rtlCol="0" anchor="t">
            <a:spAutoFit/>
          </a:bodyPr>
          <a:lstStyle/>
          <a:p>
            <a:pPr algn="ctr">
              <a:lnSpc>
                <a:spcPts val="3577"/>
              </a:lnSpc>
            </a:pPr>
            <a:r>
              <a:rPr lang="en-US" sz="2384">
                <a:solidFill>
                  <a:srgbClr val="343432"/>
                </a:solidFill>
                <a:latin typeface="Open Sauce"/>
                <a:ea typeface="Open Sauce"/>
                <a:cs typeface="Open Sauce"/>
                <a:sym typeface="Open Sauce"/>
              </a:rPr>
              <a:t>Alex is a college student who values affordability, convenience, and quick solutions. With a busy schedule, Alex often looks for budget-friendly grocery options and quick meal solutions that fit his lifestyle. He tends to shop from his smartphone and appreciates features that save him time and money.</a:t>
            </a:r>
          </a:p>
          <a:p>
            <a:pPr marL="0" lvl="0" indent="0" algn="ctr">
              <a:lnSpc>
                <a:spcPts val="3577"/>
              </a:lnSpc>
            </a:pPr>
            <a:r>
              <a:rPr lang="en-US" sz="2384">
                <a:solidFill>
                  <a:srgbClr val="343432"/>
                </a:solidFill>
                <a:latin typeface="Open Sauce"/>
                <a:ea typeface="Open Sauce"/>
                <a:cs typeface="Open Sauce"/>
                <a:sym typeface="Open Sauce"/>
              </a:rPr>
              <a:t>The GrocerEase website aligns with Alex's needs by offering personalized deals and discounts, a responsive mobile design, and quick access to budget-friendly meal kits. The website also integrates social sharing features, allowing Alex to share shopping lists and recipes with roommates or friends.</a:t>
            </a:r>
          </a:p>
        </p:txBody>
      </p:sp>
      <p:sp>
        <p:nvSpPr>
          <p:cNvPr id="10" name="TextBox 10"/>
          <p:cNvSpPr txBox="1"/>
          <p:nvPr/>
        </p:nvSpPr>
        <p:spPr>
          <a:xfrm>
            <a:off x="2751346" y="5418849"/>
            <a:ext cx="10544280" cy="420448"/>
          </a:xfrm>
          <a:prstGeom prst="rect">
            <a:avLst/>
          </a:prstGeom>
        </p:spPr>
        <p:txBody>
          <a:bodyPr lIns="0" tIns="0" rIns="0" bIns="0" rtlCol="0" anchor="t">
            <a:spAutoFit/>
          </a:bodyPr>
          <a:lstStyle/>
          <a:p>
            <a:pPr marL="0" lvl="0" indent="0" algn="ctr">
              <a:lnSpc>
                <a:spcPts val="3430"/>
              </a:lnSpc>
              <a:spcBef>
                <a:spcPct val="0"/>
              </a:spcBef>
            </a:pPr>
            <a:r>
              <a:rPr lang="en-US" sz="2679">
                <a:solidFill>
                  <a:srgbClr val="343432"/>
                </a:solidFill>
                <a:latin typeface="Open Sauce Bold"/>
                <a:ea typeface="Open Sauce Bold"/>
                <a:cs typeface="Open Sauce Bold"/>
                <a:sym typeface="Open Sauce Bold"/>
              </a:rPr>
              <a:t>Alex - The College Student</a:t>
            </a:r>
          </a:p>
        </p:txBody>
      </p:sp>
      <p:sp>
        <p:nvSpPr>
          <p:cNvPr id="11" name="TextBox 11"/>
          <p:cNvSpPr txBox="1"/>
          <p:nvPr/>
        </p:nvSpPr>
        <p:spPr>
          <a:xfrm>
            <a:off x="1633149" y="1543517"/>
            <a:ext cx="937482" cy="595909"/>
          </a:xfrm>
          <a:prstGeom prst="rect">
            <a:avLst/>
          </a:prstGeom>
        </p:spPr>
        <p:txBody>
          <a:bodyPr lIns="0" tIns="0" rIns="0" bIns="0" rtlCol="0" anchor="t">
            <a:spAutoFit/>
          </a:bodyPr>
          <a:lstStyle/>
          <a:p>
            <a:pPr marL="0" lvl="0" indent="0" algn="ctr">
              <a:lnSpc>
                <a:spcPts val="4895"/>
              </a:lnSpc>
              <a:spcBef>
                <a:spcPct val="0"/>
              </a:spcBef>
            </a:pPr>
            <a:r>
              <a:rPr lang="en-US" sz="3824">
                <a:solidFill>
                  <a:srgbClr val="F8F8F8"/>
                </a:solidFill>
                <a:latin typeface="Open Sauce Bold"/>
                <a:ea typeface="Open Sauce Bold"/>
                <a:cs typeface="Open Sauce Bold"/>
                <a:sym typeface="Open Sauce Bold"/>
              </a:rPr>
              <a:t>03</a:t>
            </a:r>
          </a:p>
        </p:txBody>
      </p:sp>
      <p:sp>
        <p:nvSpPr>
          <p:cNvPr id="12" name="TextBox 12"/>
          <p:cNvSpPr txBox="1"/>
          <p:nvPr/>
        </p:nvSpPr>
        <p:spPr>
          <a:xfrm>
            <a:off x="1230739" y="5308831"/>
            <a:ext cx="937482" cy="595909"/>
          </a:xfrm>
          <a:prstGeom prst="rect">
            <a:avLst/>
          </a:prstGeom>
        </p:spPr>
        <p:txBody>
          <a:bodyPr lIns="0" tIns="0" rIns="0" bIns="0" rtlCol="0" anchor="t">
            <a:spAutoFit/>
          </a:bodyPr>
          <a:lstStyle/>
          <a:p>
            <a:pPr marL="0" lvl="0" indent="0" algn="ctr">
              <a:lnSpc>
                <a:spcPts val="4895"/>
              </a:lnSpc>
              <a:spcBef>
                <a:spcPct val="0"/>
              </a:spcBef>
            </a:pPr>
            <a:r>
              <a:rPr lang="en-US" sz="3824">
                <a:solidFill>
                  <a:srgbClr val="F8F8F8"/>
                </a:solidFill>
                <a:latin typeface="Open Sauce Bold"/>
                <a:ea typeface="Open Sauce Bold"/>
                <a:cs typeface="Open Sauce Bold"/>
                <a:sym typeface="Open Sauce Bold"/>
              </a:rPr>
              <a:t>04</a:t>
            </a:r>
          </a:p>
        </p:txBody>
      </p:sp>
      <p:sp>
        <p:nvSpPr>
          <p:cNvPr id="13" name="Freeform 13"/>
          <p:cNvSpPr/>
          <p:nvPr/>
        </p:nvSpPr>
        <p:spPr>
          <a:xfrm rot="-10800000">
            <a:off x="-111101" y="-4749364"/>
            <a:ext cx="3695540" cy="7418054"/>
          </a:xfrm>
          <a:custGeom>
            <a:avLst/>
            <a:gdLst/>
            <a:ahLst/>
            <a:cxnLst/>
            <a:rect l="l" t="t" r="r" b="b"/>
            <a:pathLst>
              <a:path w="3695540" h="7418054">
                <a:moveTo>
                  <a:pt x="0" y="0"/>
                </a:moveTo>
                <a:lnTo>
                  <a:pt x="3695539" y="0"/>
                </a:lnTo>
                <a:lnTo>
                  <a:pt x="3695539" y="7418054"/>
                </a:lnTo>
                <a:lnTo>
                  <a:pt x="0" y="7418054"/>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14" name="TextBox 14"/>
          <p:cNvSpPr txBox="1"/>
          <p:nvPr/>
        </p:nvSpPr>
        <p:spPr>
          <a:xfrm>
            <a:off x="3584438" y="162633"/>
            <a:ext cx="9503442" cy="866067"/>
          </a:xfrm>
          <a:prstGeom prst="rect">
            <a:avLst/>
          </a:prstGeom>
        </p:spPr>
        <p:txBody>
          <a:bodyPr lIns="0" tIns="0" rIns="0" bIns="0" rtlCol="0" anchor="t">
            <a:spAutoFit/>
          </a:bodyPr>
          <a:lstStyle/>
          <a:p>
            <a:pPr algn="l">
              <a:lnSpc>
                <a:spcPts val="7178"/>
              </a:lnSpc>
            </a:pPr>
            <a:r>
              <a:rPr lang="en-US" sz="5127" spc="-102">
                <a:solidFill>
                  <a:srgbClr val="191919"/>
                </a:solidFill>
                <a:latin typeface="Open Sauce Bold"/>
                <a:ea typeface="Open Sauce Bold"/>
                <a:cs typeface="Open Sauce Bold"/>
                <a:sym typeface="Open Sauce Bold"/>
              </a:rPr>
              <a:t>Users in Terms of Persona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23D33"/>
        </a:solidFill>
        <a:effectLst/>
      </p:bgPr>
    </p:bg>
    <p:spTree>
      <p:nvGrpSpPr>
        <p:cNvPr id="1" name=""/>
        <p:cNvGrpSpPr/>
        <p:nvPr/>
      </p:nvGrpSpPr>
      <p:grpSpPr>
        <a:xfrm>
          <a:off x="0" y="0"/>
          <a:ext cx="0" cy="0"/>
          <a:chOff x="0" y="0"/>
          <a:chExt cx="0" cy="0"/>
        </a:xfrm>
      </p:grpSpPr>
      <p:sp>
        <p:nvSpPr>
          <p:cNvPr id="2" name="TextBox 2"/>
          <p:cNvSpPr txBox="1"/>
          <p:nvPr/>
        </p:nvSpPr>
        <p:spPr>
          <a:xfrm>
            <a:off x="1266550" y="928593"/>
            <a:ext cx="7050900" cy="2524125"/>
          </a:xfrm>
          <a:prstGeom prst="rect">
            <a:avLst/>
          </a:prstGeom>
        </p:spPr>
        <p:txBody>
          <a:bodyPr lIns="0" tIns="0" rIns="0" bIns="0" rtlCol="0" anchor="t">
            <a:spAutoFit/>
          </a:bodyPr>
          <a:lstStyle/>
          <a:p>
            <a:pPr marL="0" lvl="0" indent="0" algn="l">
              <a:lnSpc>
                <a:spcPts val="9600"/>
              </a:lnSpc>
              <a:spcBef>
                <a:spcPct val="0"/>
              </a:spcBef>
            </a:pPr>
            <a:r>
              <a:rPr lang="en-US" sz="8000">
                <a:solidFill>
                  <a:srgbClr val="FFFFFF"/>
                </a:solidFill>
                <a:latin typeface="Hatton"/>
                <a:ea typeface="Hatton"/>
                <a:cs typeface="Hatton"/>
                <a:sym typeface="Hatton"/>
              </a:rPr>
              <a:t>User</a:t>
            </a:r>
          </a:p>
          <a:p>
            <a:pPr marL="0" lvl="0" indent="0" algn="l">
              <a:lnSpc>
                <a:spcPts val="9600"/>
              </a:lnSpc>
              <a:spcBef>
                <a:spcPct val="0"/>
              </a:spcBef>
            </a:pPr>
            <a:r>
              <a:rPr lang="en-US" sz="8000">
                <a:solidFill>
                  <a:srgbClr val="FFFFFF"/>
                </a:solidFill>
                <a:latin typeface="Hatton"/>
                <a:ea typeface="Hatton"/>
                <a:cs typeface="Hatton"/>
                <a:sym typeface="Hatton"/>
              </a:rPr>
              <a:t>ANALYSIS</a:t>
            </a:r>
          </a:p>
        </p:txBody>
      </p:sp>
      <p:sp>
        <p:nvSpPr>
          <p:cNvPr id="3" name="TextBox 3"/>
          <p:cNvSpPr txBox="1"/>
          <p:nvPr/>
        </p:nvSpPr>
        <p:spPr>
          <a:xfrm>
            <a:off x="1742251" y="4352925"/>
            <a:ext cx="7050900" cy="942976"/>
          </a:xfrm>
          <a:prstGeom prst="rect">
            <a:avLst/>
          </a:prstGeom>
        </p:spPr>
        <p:txBody>
          <a:bodyPr lIns="0" tIns="0" rIns="0" bIns="0" rtlCol="0" anchor="t">
            <a:spAutoFit/>
          </a:bodyPr>
          <a:lstStyle/>
          <a:p>
            <a:pPr marL="0" lvl="0" indent="0" algn="l">
              <a:lnSpc>
                <a:spcPts val="7499"/>
              </a:lnSpc>
              <a:spcBef>
                <a:spcPct val="0"/>
              </a:spcBef>
            </a:pPr>
            <a:r>
              <a:rPr lang="en-US" sz="4999">
                <a:solidFill>
                  <a:srgbClr val="FFFFFF"/>
                </a:solidFill>
                <a:latin typeface="Hatton Bold"/>
                <a:ea typeface="Hatton Bold"/>
                <a:cs typeface="Hatton Bold"/>
                <a:sym typeface="Hatton Bold"/>
              </a:rPr>
              <a:t>Customers</a:t>
            </a:r>
          </a:p>
        </p:txBody>
      </p:sp>
      <p:sp>
        <p:nvSpPr>
          <p:cNvPr id="4" name="TextBox 4"/>
          <p:cNvSpPr txBox="1"/>
          <p:nvPr/>
        </p:nvSpPr>
        <p:spPr>
          <a:xfrm>
            <a:off x="8982966" y="445032"/>
            <a:ext cx="8743676" cy="569286"/>
          </a:xfrm>
          <a:prstGeom prst="rect">
            <a:avLst/>
          </a:prstGeom>
        </p:spPr>
        <p:txBody>
          <a:bodyPr lIns="0" tIns="0" rIns="0" bIns="0" rtlCol="0" anchor="t">
            <a:spAutoFit/>
          </a:bodyPr>
          <a:lstStyle/>
          <a:p>
            <a:pPr marL="0" lvl="0" indent="0" algn="l">
              <a:lnSpc>
                <a:spcPts val="4587"/>
              </a:lnSpc>
              <a:spcBef>
                <a:spcPct val="0"/>
              </a:spcBef>
            </a:pPr>
            <a:r>
              <a:rPr lang="en-US" sz="3058">
                <a:solidFill>
                  <a:srgbClr val="FFFFFF"/>
                </a:solidFill>
                <a:latin typeface="Hatton Bold"/>
                <a:ea typeface="Hatton Bold"/>
                <a:cs typeface="Hatton Bold"/>
                <a:sym typeface="Hatton Bold"/>
              </a:rPr>
              <a:t>Demographics:</a:t>
            </a:r>
          </a:p>
        </p:txBody>
      </p:sp>
      <p:sp>
        <p:nvSpPr>
          <p:cNvPr id="5" name="TextBox 5"/>
          <p:cNvSpPr txBox="1"/>
          <p:nvPr/>
        </p:nvSpPr>
        <p:spPr>
          <a:xfrm>
            <a:off x="8982966" y="933450"/>
            <a:ext cx="8743676" cy="1322008"/>
          </a:xfrm>
          <a:prstGeom prst="rect">
            <a:avLst/>
          </a:prstGeom>
        </p:spPr>
        <p:txBody>
          <a:bodyPr lIns="0" tIns="0" rIns="0" bIns="0" rtlCol="0" anchor="t">
            <a:spAutoFit/>
          </a:bodyPr>
          <a:lstStyle/>
          <a:p>
            <a:pPr marL="0" lvl="0" indent="0" algn="l">
              <a:lnSpc>
                <a:spcPts val="3452"/>
              </a:lnSpc>
              <a:spcBef>
                <a:spcPct val="0"/>
              </a:spcBef>
            </a:pPr>
            <a:r>
              <a:rPr lang="en-US" sz="2301">
                <a:solidFill>
                  <a:srgbClr val="FFFFFF"/>
                </a:solidFill>
                <a:latin typeface="Hatton"/>
                <a:ea typeface="Hatton"/>
                <a:cs typeface="Hatton"/>
                <a:sym typeface="Hatton"/>
              </a:rPr>
              <a:t>Diverse demographics spanning age, income, occupation, and location, reflecting a broad spectrum of modern consumers.</a:t>
            </a:r>
          </a:p>
        </p:txBody>
      </p:sp>
      <p:sp>
        <p:nvSpPr>
          <p:cNvPr id="6" name="TextBox 6"/>
          <p:cNvSpPr txBox="1"/>
          <p:nvPr/>
        </p:nvSpPr>
        <p:spPr>
          <a:xfrm>
            <a:off x="8982966" y="2596668"/>
            <a:ext cx="8743676" cy="594051"/>
          </a:xfrm>
          <a:prstGeom prst="rect">
            <a:avLst/>
          </a:prstGeom>
        </p:spPr>
        <p:txBody>
          <a:bodyPr lIns="0" tIns="0" rIns="0" bIns="0" rtlCol="0" anchor="t">
            <a:spAutoFit/>
          </a:bodyPr>
          <a:lstStyle/>
          <a:p>
            <a:pPr marL="0" lvl="0" indent="0" algn="l">
              <a:lnSpc>
                <a:spcPts val="4737"/>
              </a:lnSpc>
              <a:spcBef>
                <a:spcPct val="0"/>
              </a:spcBef>
            </a:pPr>
            <a:r>
              <a:rPr lang="en-US" sz="3158">
                <a:solidFill>
                  <a:srgbClr val="FFFFFF"/>
                </a:solidFill>
                <a:latin typeface="Hatton Bold"/>
                <a:ea typeface="Hatton Bold"/>
                <a:cs typeface="Hatton Bold"/>
                <a:sym typeface="Hatton Bold"/>
              </a:rPr>
              <a:t>Needs and Preferences:</a:t>
            </a:r>
          </a:p>
        </p:txBody>
      </p:sp>
      <p:sp>
        <p:nvSpPr>
          <p:cNvPr id="7" name="TextBox 7"/>
          <p:cNvSpPr txBox="1"/>
          <p:nvPr/>
        </p:nvSpPr>
        <p:spPr>
          <a:xfrm>
            <a:off x="8982966" y="3365913"/>
            <a:ext cx="8743676" cy="2972370"/>
          </a:xfrm>
          <a:prstGeom prst="rect">
            <a:avLst/>
          </a:prstGeom>
        </p:spPr>
        <p:txBody>
          <a:bodyPr lIns="0" tIns="0" rIns="0" bIns="0" rtlCol="0" anchor="t">
            <a:spAutoFit/>
          </a:bodyPr>
          <a:lstStyle/>
          <a:p>
            <a:pPr marL="428569" lvl="1" indent="-214284" algn="l">
              <a:lnSpc>
                <a:spcPts val="2977"/>
              </a:lnSpc>
              <a:spcBef>
                <a:spcPct val="0"/>
              </a:spcBef>
              <a:buFont typeface="Arial"/>
              <a:buChar char="•"/>
            </a:pPr>
            <a:r>
              <a:rPr lang="en-US" sz="1985">
                <a:solidFill>
                  <a:srgbClr val="FFFFFF"/>
                </a:solidFill>
                <a:latin typeface="Hatton"/>
                <a:ea typeface="Hatton"/>
                <a:cs typeface="Hatton"/>
                <a:sym typeface="Hatton"/>
              </a:rPr>
              <a:t>Crave an immersive and intuitive online grocery shopping journey, blending convenience with excitement.</a:t>
            </a:r>
          </a:p>
          <a:p>
            <a:pPr marL="428569" lvl="1" indent="-214284" algn="l">
              <a:lnSpc>
                <a:spcPts val="2977"/>
              </a:lnSpc>
              <a:spcBef>
                <a:spcPct val="0"/>
              </a:spcBef>
              <a:buFont typeface="Arial"/>
              <a:buChar char="•"/>
            </a:pPr>
            <a:r>
              <a:rPr lang="en-US" sz="1985">
                <a:solidFill>
                  <a:srgbClr val="FFFFFF"/>
                </a:solidFill>
                <a:latin typeface="Hatton"/>
                <a:ea typeface="Hatton"/>
                <a:cs typeface="Hatton"/>
                <a:sym typeface="Hatton"/>
              </a:rPr>
              <a:t>Seek comprehensive guidance in deciphering product features, specifications, and pricing, requiring an interactive and informative platform.</a:t>
            </a:r>
          </a:p>
          <a:p>
            <a:pPr marL="428569" lvl="1" indent="-214284" algn="l">
              <a:lnSpc>
                <a:spcPts val="2977"/>
              </a:lnSpc>
              <a:spcBef>
                <a:spcPct val="0"/>
              </a:spcBef>
              <a:buFont typeface="Arial"/>
              <a:buChar char="•"/>
            </a:pPr>
            <a:r>
              <a:rPr lang="en-US" sz="1985">
                <a:solidFill>
                  <a:srgbClr val="FFFFFF"/>
                </a:solidFill>
                <a:latin typeface="Hatton"/>
                <a:ea typeface="Hatton"/>
                <a:cs typeface="Hatton"/>
                <a:sym typeface="Hatton"/>
              </a:rPr>
              <a:t>Demand a tailor-made experience, where individual preferences, from dietary needs to budget constraints, are not just accommodated but celebrated.</a:t>
            </a:r>
          </a:p>
        </p:txBody>
      </p:sp>
      <p:sp>
        <p:nvSpPr>
          <p:cNvPr id="8" name="TextBox 8"/>
          <p:cNvSpPr txBox="1"/>
          <p:nvPr/>
        </p:nvSpPr>
        <p:spPr>
          <a:xfrm>
            <a:off x="8982966" y="6332569"/>
            <a:ext cx="8743676" cy="569286"/>
          </a:xfrm>
          <a:prstGeom prst="rect">
            <a:avLst/>
          </a:prstGeom>
        </p:spPr>
        <p:txBody>
          <a:bodyPr lIns="0" tIns="0" rIns="0" bIns="0" rtlCol="0" anchor="t">
            <a:spAutoFit/>
          </a:bodyPr>
          <a:lstStyle/>
          <a:p>
            <a:pPr marL="0" lvl="0" indent="0" algn="l">
              <a:lnSpc>
                <a:spcPts val="4587"/>
              </a:lnSpc>
              <a:spcBef>
                <a:spcPct val="0"/>
              </a:spcBef>
            </a:pPr>
            <a:r>
              <a:rPr lang="en-US" sz="3058">
                <a:solidFill>
                  <a:srgbClr val="FFFFFF"/>
                </a:solidFill>
                <a:latin typeface="Hatton Bold"/>
                <a:ea typeface="Hatton Bold"/>
                <a:cs typeface="Hatton Bold"/>
                <a:sym typeface="Hatton Bold"/>
              </a:rPr>
              <a:t>Capabilities:</a:t>
            </a:r>
          </a:p>
        </p:txBody>
      </p:sp>
      <p:sp>
        <p:nvSpPr>
          <p:cNvPr id="9" name="TextBox 9"/>
          <p:cNvSpPr txBox="1"/>
          <p:nvPr/>
        </p:nvSpPr>
        <p:spPr>
          <a:xfrm>
            <a:off x="8982966" y="7048540"/>
            <a:ext cx="8743676" cy="2869773"/>
          </a:xfrm>
          <a:prstGeom prst="rect">
            <a:avLst/>
          </a:prstGeom>
        </p:spPr>
        <p:txBody>
          <a:bodyPr lIns="0" tIns="0" rIns="0" bIns="0" rtlCol="0" anchor="t">
            <a:spAutoFit/>
          </a:bodyPr>
          <a:lstStyle/>
          <a:p>
            <a:pPr marL="470201" lvl="1" indent="-235101" algn="l">
              <a:lnSpc>
                <a:spcPts val="3266"/>
              </a:lnSpc>
              <a:spcBef>
                <a:spcPct val="0"/>
              </a:spcBef>
              <a:buFont typeface="Arial"/>
              <a:buChar char="•"/>
            </a:pPr>
            <a:r>
              <a:rPr lang="en-US" sz="2177">
                <a:solidFill>
                  <a:srgbClr val="FFFFFF"/>
                </a:solidFill>
                <a:latin typeface="Hatton"/>
                <a:ea typeface="Hatton"/>
                <a:cs typeface="Hatton"/>
                <a:sym typeface="Hatton"/>
              </a:rPr>
              <a:t>Exhibit varying degrees of digital literacy, from tech-savvy users navigating effortlessly to those seeking guidance in the digital realm.</a:t>
            </a:r>
          </a:p>
          <a:p>
            <a:pPr marL="470201" lvl="1" indent="-235101" algn="l">
              <a:lnSpc>
                <a:spcPts val="3266"/>
              </a:lnSpc>
              <a:spcBef>
                <a:spcPct val="0"/>
              </a:spcBef>
              <a:buFont typeface="Arial"/>
              <a:buChar char="•"/>
            </a:pPr>
            <a:r>
              <a:rPr lang="en-US" sz="2177">
                <a:solidFill>
                  <a:srgbClr val="FFFFFF"/>
                </a:solidFill>
                <a:latin typeface="Hatton"/>
                <a:ea typeface="Hatton"/>
                <a:cs typeface="Hatton"/>
                <a:sym typeface="Hatton"/>
              </a:rPr>
              <a:t>Embrace technological advancements, leveraging online tools for research, communication, and exploration.</a:t>
            </a:r>
          </a:p>
          <a:p>
            <a:pPr marL="470201" lvl="1" indent="-235101" algn="l">
              <a:lnSpc>
                <a:spcPts val="3266"/>
              </a:lnSpc>
              <a:spcBef>
                <a:spcPct val="0"/>
              </a:spcBef>
              <a:buFont typeface="Arial"/>
              <a:buChar char="•"/>
            </a:pPr>
            <a:r>
              <a:rPr lang="en-US" sz="2177">
                <a:solidFill>
                  <a:srgbClr val="FFFFFF"/>
                </a:solidFill>
                <a:latin typeface="Hatton"/>
                <a:ea typeface="Hatton"/>
                <a:cs typeface="Hatton"/>
                <a:sym typeface="Hatton"/>
              </a:rPr>
              <a:t>Emphasize time efficiency, valuing streamlined processes and seamless transactions in the digital marketplace.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23D33"/>
        </a:solidFill>
        <a:effectLst/>
      </p:bgPr>
    </p:bg>
    <p:spTree>
      <p:nvGrpSpPr>
        <p:cNvPr id="1" name=""/>
        <p:cNvGrpSpPr/>
        <p:nvPr/>
      </p:nvGrpSpPr>
      <p:grpSpPr>
        <a:xfrm>
          <a:off x="0" y="0"/>
          <a:ext cx="0" cy="0"/>
          <a:chOff x="0" y="0"/>
          <a:chExt cx="0" cy="0"/>
        </a:xfrm>
      </p:grpSpPr>
      <p:sp>
        <p:nvSpPr>
          <p:cNvPr id="2" name="TextBox 2"/>
          <p:cNvSpPr txBox="1"/>
          <p:nvPr/>
        </p:nvSpPr>
        <p:spPr>
          <a:xfrm>
            <a:off x="481212" y="1431162"/>
            <a:ext cx="4155927" cy="1643477"/>
          </a:xfrm>
          <a:prstGeom prst="rect">
            <a:avLst/>
          </a:prstGeom>
        </p:spPr>
        <p:txBody>
          <a:bodyPr lIns="0" tIns="0" rIns="0" bIns="0" rtlCol="0" anchor="t">
            <a:spAutoFit/>
          </a:bodyPr>
          <a:lstStyle/>
          <a:p>
            <a:pPr algn="ctr">
              <a:lnSpc>
                <a:spcPts val="5769"/>
              </a:lnSpc>
            </a:pPr>
            <a:r>
              <a:rPr lang="en-US" sz="4121">
                <a:solidFill>
                  <a:srgbClr val="FFFFFF"/>
                </a:solidFill>
                <a:latin typeface="Hatton Bold"/>
                <a:ea typeface="Hatton Bold"/>
                <a:cs typeface="Hatton Bold"/>
                <a:sym typeface="Hatton Bold"/>
              </a:rPr>
              <a:t>User</a:t>
            </a:r>
          </a:p>
          <a:p>
            <a:pPr algn="ctr">
              <a:lnSpc>
                <a:spcPts val="7309"/>
              </a:lnSpc>
              <a:spcBef>
                <a:spcPct val="0"/>
              </a:spcBef>
            </a:pPr>
            <a:r>
              <a:rPr lang="en-US" sz="5221">
                <a:solidFill>
                  <a:srgbClr val="FFFFFF"/>
                </a:solidFill>
                <a:latin typeface="Hatton Bold"/>
                <a:ea typeface="Hatton Bold"/>
                <a:cs typeface="Hatton Bold"/>
                <a:sym typeface="Hatton Bold"/>
              </a:rPr>
              <a:t>ANALYSIS</a:t>
            </a:r>
          </a:p>
        </p:txBody>
      </p:sp>
      <p:sp>
        <p:nvSpPr>
          <p:cNvPr id="3" name="TextBox 3"/>
          <p:cNvSpPr txBox="1"/>
          <p:nvPr/>
        </p:nvSpPr>
        <p:spPr>
          <a:xfrm>
            <a:off x="5626064" y="-735716"/>
            <a:ext cx="12431600" cy="11203282"/>
          </a:xfrm>
          <a:prstGeom prst="rect">
            <a:avLst/>
          </a:prstGeom>
        </p:spPr>
        <p:txBody>
          <a:bodyPr lIns="0" tIns="0" rIns="0" bIns="0" rtlCol="0" anchor="t">
            <a:spAutoFit/>
          </a:bodyPr>
          <a:lstStyle/>
          <a:p>
            <a:pPr algn="ctr">
              <a:lnSpc>
                <a:spcPts val="3884"/>
              </a:lnSpc>
              <a:spcBef>
                <a:spcPct val="0"/>
              </a:spcBef>
            </a:pPr>
            <a:r>
              <a:rPr lang="en-US" sz="2774">
                <a:solidFill>
                  <a:srgbClr val="343432"/>
                </a:solidFill>
                <a:latin typeface="Montserrat"/>
                <a:ea typeface="Montserrat"/>
                <a:cs typeface="Montserrat"/>
                <a:sym typeface="Montserrat"/>
              </a:rPr>
              <a:t>.</a:t>
            </a:r>
            <a:r>
              <a:rPr lang="en-US" sz="2774">
                <a:solidFill>
                  <a:srgbClr val="343432"/>
                </a:solidFill>
                <a:latin typeface="Montserrat Bold"/>
                <a:ea typeface="Montserrat Bold"/>
                <a:cs typeface="Montserrat Bold"/>
                <a:sym typeface="Montserrat Bold"/>
              </a:rPr>
              <a:t> </a:t>
            </a:r>
          </a:p>
          <a:p>
            <a:pPr algn="ctr">
              <a:lnSpc>
                <a:spcPts val="3641"/>
              </a:lnSpc>
              <a:spcBef>
                <a:spcPct val="0"/>
              </a:spcBef>
            </a:pPr>
            <a:endParaRPr lang="en-US" sz="2774">
              <a:solidFill>
                <a:srgbClr val="343432"/>
              </a:solidFill>
              <a:latin typeface="Montserrat Bold"/>
              <a:ea typeface="Montserrat Bold"/>
              <a:cs typeface="Montserrat Bold"/>
              <a:sym typeface="Montserrat Bold"/>
            </a:endParaRPr>
          </a:p>
          <a:p>
            <a:pPr algn="l">
              <a:lnSpc>
                <a:spcPts val="3397"/>
              </a:lnSpc>
              <a:spcBef>
                <a:spcPct val="0"/>
              </a:spcBef>
            </a:pPr>
            <a:r>
              <a:rPr lang="en-US" sz="2426">
                <a:solidFill>
                  <a:srgbClr val="FFFFFF"/>
                </a:solidFill>
                <a:latin typeface="Hatton"/>
                <a:ea typeface="Hatton"/>
                <a:cs typeface="Hatton"/>
                <a:sym typeface="Hatton"/>
              </a:rPr>
              <a:t>Roles and Responsibilities:</a:t>
            </a:r>
          </a:p>
          <a:p>
            <a:pPr marL="523983" lvl="1" indent="-261991" algn="l">
              <a:lnSpc>
                <a:spcPts val="3397"/>
              </a:lnSpc>
              <a:spcBef>
                <a:spcPct val="0"/>
              </a:spcBef>
              <a:buFont typeface="Arial"/>
              <a:buChar char="•"/>
            </a:pPr>
            <a:r>
              <a:rPr lang="en-US" sz="2426">
                <a:solidFill>
                  <a:srgbClr val="FFFFFF"/>
                </a:solidFill>
                <a:latin typeface="Hatton"/>
                <a:ea typeface="Hatton"/>
                <a:cs typeface="Hatton"/>
                <a:sym typeface="Hatton"/>
              </a:rPr>
              <a:t>Act as empathetic guides, understanding customers' unique needs and guiding them through a personalized online shopping expedition.</a:t>
            </a:r>
          </a:p>
          <a:p>
            <a:pPr marL="523983" lvl="1" indent="-261991" algn="l">
              <a:lnSpc>
                <a:spcPts val="3397"/>
              </a:lnSpc>
              <a:spcBef>
                <a:spcPct val="0"/>
              </a:spcBef>
              <a:buFont typeface="Arial"/>
              <a:buChar char="•"/>
            </a:pPr>
            <a:r>
              <a:rPr lang="en-US" sz="2426">
                <a:solidFill>
                  <a:srgbClr val="FFFFFF"/>
                </a:solidFill>
                <a:latin typeface="Hatton"/>
                <a:ea typeface="Hatton"/>
                <a:cs typeface="Hatton"/>
                <a:sym typeface="Hatton"/>
              </a:rPr>
              <a:t>Serve as knowledgeable advisors, offering insights into product availability, pricing dynamics, and delivery options.</a:t>
            </a:r>
          </a:p>
          <a:p>
            <a:pPr marL="523983" lvl="1" indent="-261991" algn="l">
              <a:lnSpc>
                <a:spcPts val="3397"/>
              </a:lnSpc>
              <a:spcBef>
                <a:spcPct val="0"/>
              </a:spcBef>
              <a:buFont typeface="Arial"/>
              <a:buChar char="•"/>
            </a:pPr>
            <a:r>
              <a:rPr lang="en-US" sz="2426">
                <a:solidFill>
                  <a:srgbClr val="FFFFFF"/>
                </a:solidFill>
                <a:latin typeface="Hatton"/>
                <a:ea typeface="Hatton"/>
                <a:cs typeface="Hatton"/>
                <a:sym typeface="Hatton"/>
              </a:rPr>
              <a:t>Fulfill the role of problem solvers, addressing concerns and ensuring a smooth and satisfying shopping experience from start to finish.</a:t>
            </a:r>
          </a:p>
          <a:p>
            <a:pPr algn="l">
              <a:lnSpc>
                <a:spcPts val="3397"/>
              </a:lnSpc>
              <a:spcBef>
                <a:spcPct val="0"/>
              </a:spcBef>
            </a:pPr>
            <a:r>
              <a:rPr lang="en-US" sz="2426">
                <a:solidFill>
                  <a:srgbClr val="FFFFFF"/>
                </a:solidFill>
                <a:latin typeface="Hatton"/>
                <a:ea typeface="Hatton"/>
                <a:cs typeface="Hatton"/>
                <a:sym typeface="Hatton"/>
              </a:rPr>
              <a:t>Needs and Preferences:</a:t>
            </a:r>
          </a:p>
          <a:p>
            <a:pPr marL="523983" lvl="1" indent="-261991" algn="l">
              <a:lnSpc>
                <a:spcPts val="3397"/>
              </a:lnSpc>
              <a:spcBef>
                <a:spcPct val="0"/>
              </a:spcBef>
              <a:buFont typeface="Arial"/>
              <a:buChar char="•"/>
            </a:pPr>
            <a:r>
              <a:rPr lang="en-US" sz="2426">
                <a:solidFill>
                  <a:srgbClr val="FFFFFF"/>
                </a:solidFill>
                <a:latin typeface="Hatton"/>
                <a:ea typeface="Hatton"/>
                <a:cs typeface="Hatton"/>
                <a:sym typeface="Hatton"/>
              </a:rPr>
              <a:t>Crave access to cutting-edge tools and real-time data, empowering them to provide up-to-the-minute information on inventory, pricing fluctuations, and promotional offers.</a:t>
            </a:r>
          </a:p>
          <a:p>
            <a:pPr marL="523983" lvl="1" indent="-261991" algn="l">
              <a:lnSpc>
                <a:spcPts val="3397"/>
              </a:lnSpc>
              <a:spcBef>
                <a:spcPct val="0"/>
              </a:spcBef>
              <a:buFont typeface="Arial"/>
              <a:buChar char="•"/>
            </a:pPr>
            <a:r>
              <a:rPr lang="en-US" sz="2426">
                <a:solidFill>
                  <a:srgbClr val="FFFFFF"/>
                </a:solidFill>
                <a:latin typeface="Hatton"/>
                <a:ea typeface="Hatton"/>
                <a:cs typeface="Hatton"/>
                <a:sym typeface="Hatton"/>
              </a:rPr>
              <a:t>Seek robust resources for managing customer interactions, from efficient CRM systems to AI-driven chatbots facilitating seamless communication.</a:t>
            </a:r>
          </a:p>
          <a:p>
            <a:pPr marL="523983" lvl="1" indent="-261991" algn="l">
              <a:lnSpc>
                <a:spcPts val="3397"/>
              </a:lnSpc>
              <a:spcBef>
                <a:spcPct val="0"/>
              </a:spcBef>
              <a:buFont typeface="Arial"/>
              <a:buChar char="•"/>
            </a:pPr>
            <a:r>
              <a:rPr lang="en-US" sz="2426">
                <a:solidFill>
                  <a:srgbClr val="FFFFFF"/>
                </a:solidFill>
                <a:latin typeface="Hatton"/>
                <a:ea typeface="Hatton"/>
                <a:cs typeface="Hatton"/>
                <a:sym typeface="Hatton"/>
              </a:rPr>
              <a:t>Desire continuous learning and development opportunities, staying ahead of industry trends and mastering digital platforms for enhanced customer engagement.</a:t>
            </a:r>
          </a:p>
          <a:p>
            <a:pPr algn="l">
              <a:lnSpc>
                <a:spcPts val="3397"/>
              </a:lnSpc>
              <a:spcBef>
                <a:spcPct val="0"/>
              </a:spcBef>
            </a:pPr>
            <a:r>
              <a:rPr lang="en-US" sz="2426">
                <a:solidFill>
                  <a:srgbClr val="FFFFFF"/>
                </a:solidFill>
                <a:latin typeface="Hatton"/>
                <a:ea typeface="Hatton"/>
                <a:cs typeface="Hatton"/>
                <a:sym typeface="Hatton"/>
              </a:rPr>
              <a:t>Capabilities:</a:t>
            </a:r>
          </a:p>
          <a:p>
            <a:pPr marL="523983" lvl="1" indent="-261991" algn="l">
              <a:lnSpc>
                <a:spcPts val="3397"/>
              </a:lnSpc>
              <a:spcBef>
                <a:spcPct val="0"/>
              </a:spcBef>
              <a:buFont typeface="Arial"/>
              <a:buChar char="•"/>
            </a:pPr>
            <a:r>
              <a:rPr lang="en-US" sz="2426">
                <a:solidFill>
                  <a:srgbClr val="FFFFFF"/>
                </a:solidFill>
                <a:latin typeface="Hatton"/>
                <a:ea typeface="Hatton"/>
                <a:cs typeface="Hatton"/>
                <a:sym typeface="Hatton"/>
              </a:rPr>
              <a:t>Possess exemplary interpersonal skills, forging genuine connections and building trust with customers in the digital realm.</a:t>
            </a:r>
          </a:p>
          <a:p>
            <a:pPr marL="523983" lvl="1" indent="-261991" algn="l">
              <a:lnSpc>
                <a:spcPts val="3397"/>
              </a:lnSpc>
              <a:spcBef>
                <a:spcPct val="0"/>
              </a:spcBef>
              <a:buFont typeface="Arial"/>
              <a:buChar char="•"/>
            </a:pPr>
            <a:r>
              <a:rPr lang="en-US" sz="2426">
                <a:solidFill>
                  <a:srgbClr val="FFFFFF"/>
                </a:solidFill>
                <a:latin typeface="Hatton"/>
                <a:ea typeface="Hatton"/>
                <a:cs typeface="Hatton"/>
                <a:sym typeface="Hatton"/>
              </a:rPr>
              <a:t>Demonstrate proficiency in leveraging advanced sales software and CRM systems, optimizing workflows and maximizing productivity.</a:t>
            </a:r>
          </a:p>
          <a:p>
            <a:pPr marL="523983" lvl="1" indent="-261991" algn="l">
              <a:lnSpc>
                <a:spcPts val="3397"/>
              </a:lnSpc>
              <a:spcBef>
                <a:spcPct val="0"/>
              </a:spcBef>
              <a:buFont typeface="Arial"/>
              <a:buChar char="•"/>
            </a:pPr>
            <a:r>
              <a:rPr lang="en-US" sz="2426">
                <a:solidFill>
                  <a:srgbClr val="FFFFFF"/>
                </a:solidFill>
                <a:latin typeface="Hatton"/>
                <a:ea typeface="Hatton"/>
                <a:cs typeface="Hatton"/>
                <a:sym typeface="Hatton"/>
              </a:rPr>
              <a:t>Adapt to the dynamic landscape of online commerce, embracing innovation and harnessing technology to elevate the customer experience to new heights.</a:t>
            </a:r>
          </a:p>
          <a:p>
            <a:pPr algn="ctr">
              <a:lnSpc>
                <a:spcPts val="3257"/>
              </a:lnSpc>
              <a:spcBef>
                <a:spcPct val="0"/>
              </a:spcBef>
            </a:pPr>
            <a:endParaRPr lang="en-US" sz="2426">
              <a:solidFill>
                <a:srgbClr val="FFFFFF"/>
              </a:solidFill>
              <a:latin typeface="Hatton"/>
              <a:ea typeface="Hatton"/>
              <a:cs typeface="Hatton"/>
              <a:sym typeface="Hatton"/>
            </a:endParaRPr>
          </a:p>
        </p:txBody>
      </p:sp>
      <p:sp>
        <p:nvSpPr>
          <p:cNvPr id="4" name="TextBox 4"/>
          <p:cNvSpPr txBox="1"/>
          <p:nvPr/>
        </p:nvSpPr>
        <p:spPr>
          <a:xfrm>
            <a:off x="719145" y="4789725"/>
            <a:ext cx="4572000" cy="609760"/>
          </a:xfrm>
          <a:prstGeom prst="rect">
            <a:avLst/>
          </a:prstGeom>
        </p:spPr>
        <p:txBody>
          <a:bodyPr lIns="0" tIns="0" rIns="0" bIns="0" rtlCol="0" anchor="t">
            <a:spAutoFit/>
          </a:bodyPr>
          <a:lstStyle/>
          <a:p>
            <a:pPr algn="ctr">
              <a:lnSpc>
                <a:spcPts val="4716"/>
              </a:lnSpc>
              <a:spcBef>
                <a:spcPct val="0"/>
              </a:spcBef>
            </a:pPr>
            <a:r>
              <a:rPr lang="en-US" sz="3368">
                <a:solidFill>
                  <a:srgbClr val="FFFFFF"/>
                </a:solidFill>
                <a:latin typeface="Hatton"/>
                <a:ea typeface="Hatton"/>
                <a:cs typeface="Hatton"/>
                <a:sym typeface="Hatton"/>
              </a:rPr>
              <a:t>Sales Representatives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4276" y="-220897"/>
            <a:ext cx="18602276" cy="10412008"/>
            <a:chOff x="0" y="0"/>
            <a:chExt cx="4899365" cy="2742257"/>
          </a:xfrm>
        </p:grpSpPr>
        <p:sp>
          <p:nvSpPr>
            <p:cNvPr id="3" name="Freeform 3"/>
            <p:cNvSpPr/>
            <p:nvPr/>
          </p:nvSpPr>
          <p:spPr>
            <a:xfrm>
              <a:off x="0" y="0"/>
              <a:ext cx="4899365" cy="2742257"/>
            </a:xfrm>
            <a:custGeom>
              <a:avLst/>
              <a:gdLst/>
              <a:ahLst/>
              <a:cxnLst/>
              <a:rect l="l" t="t" r="r" b="b"/>
              <a:pathLst>
                <a:path w="4899365" h="2742257">
                  <a:moveTo>
                    <a:pt x="0" y="0"/>
                  </a:moveTo>
                  <a:lnTo>
                    <a:pt x="4899365" y="0"/>
                  </a:lnTo>
                  <a:lnTo>
                    <a:pt x="4899365" y="2742257"/>
                  </a:lnTo>
                  <a:lnTo>
                    <a:pt x="0" y="2742257"/>
                  </a:lnTo>
                  <a:close/>
                </a:path>
              </a:pathLst>
            </a:custGeom>
            <a:solidFill>
              <a:srgbClr val="123D33"/>
            </a:solidFill>
            <a:ln cap="sq">
              <a:noFill/>
              <a:prstDash val="solid"/>
              <a:miter/>
            </a:ln>
          </p:spPr>
        </p:sp>
        <p:sp>
          <p:nvSpPr>
            <p:cNvPr id="4" name="TextBox 4"/>
            <p:cNvSpPr txBox="1"/>
            <p:nvPr/>
          </p:nvSpPr>
          <p:spPr>
            <a:xfrm>
              <a:off x="0" y="-38100"/>
              <a:ext cx="4899365" cy="2780357"/>
            </a:xfrm>
            <a:prstGeom prst="rect">
              <a:avLst/>
            </a:prstGeom>
          </p:spPr>
          <p:txBody>
            <a:bodyPr lIns="50800" tIns="50800" rIns="50800" bIns="50800" rtlCol="0" anchor="ctr"/>
            <a:lstStyle/>
            <a:p>
              <a:pPr marL="0" lvl="0" indent="0" algn="ctr">
                <a:lnSpc>
                  <a:spcPts val="3035"/>
                </a:lnSpc>
                <a:spcBef>
                  <a:spcPct val="0"/>
                </a:spcBef>
              </a:pPr>
              <a:endParaRPr/>
            </a:p>
          </p:txBody>
        </p:sp>
      </p:grpSp>
      <p:sp>
        <p:nvSpPr>
          <p:cNvPr id="5" name="Freeform 5" descr="Drop Shadow"/>
          <p:cNvSpPr/>
          <p:nvPr/>
        </p:nvSpPr>
        <p:spPr>
          <a:xfrm>
            <a:off x="9405832" y="8799515"/>
            <a:ext cx="3638011" cy="458785"/>
          </a:xfrm>
          <a:custGeom>
            <a:avLst/>
            <a:gdLst/>
            <a:ahLst/>
            <a:cxnLst/>
            <a:rect l="l" t="t" r="r" b="b"/>
            <a:pathLst>
              <a:path w="3638011" h="458785">
                <a:moveTo>
                  <a:pt x="0" y="0"/>
                </a:moveTo>
                <a:lnTo>
                  <a:pt x="3638011" y="0"/>
                </a:lnTo>
                <a:lnTo>
                  <a:pt x="3638011" y="458785"/>
                </a:lnTo>
                <a:lnTo>
                  <a:pt x="0" y="458785"/>
                </a:lnTo>
                <a:lnTo>
                  <a:pt x="0" y="0"/>
                </a:lnTo>
                <a:close/>
              </a:path>
            </a:pathLst>
          </a:custGeom>
          <a:blipFill>
            <a:blip r:embed="rId2">
              <a:alphaModFix amt="67000"/>
            </a:blip>
            <a:stretch>
              <a:fillRect t="-56610"/>
            </a:stretch>
          </a:blipFill>
        </p:spPr>
      </p:sp>
      <p:sp>
        <p:nvSpPr>
          <p:cNvPr id="6" name="Freeform 6" descr="Drop Shadow"/>
          <p:cNvSpPr/>
          <p:nvPr/>
        </p:nvSpPr>
        <p:spPr>
          <a:xfrm>
            <a:off x="13567718" y="8735378"/>
            <a:ext cx="3638011" cy="458785"/>
          </a:xfrm>
          <a:custGeom>
            <a:avLst/>
            <a:gdLst/>
            <a:ahLst/>
            <a:cxnLst/>
            <a:rect l="l" t="t" r="r" b="b"/>
            <a:pathLst>
              <a:path w="3638011" h="458785">
                <a:moveTo>
                  <a:pt x="0" y="0"/>
                </a:moveTo>
                <a:lnTo>
                  <a:pt x="3638011" y="0"/>
                </a:lnTo>
                <a:lnTo>
                  <a:pt x="3638011" y="458785"/>
                </a:lnTo>
                <a:lnTo>
                  <a:pt x="0" y="458785"/>
                </a:lnTo>
                <a:lnTo>
                  <a:pt x="0" y="0"/>
                </a:lnTo>
                <a:close/>
              </a:path>
            </a:pathLst>
          </a:custGeom>
          <a:blipFill>
            <a:blip r:embed="rId2">
              <a:alphaModFix amt="67000"/>
            </a:blip>
            <a:stretch>
              <a:fillRect t="-56610"/>
            </a:stretch>
          </a:blipFill>
        </p:spPr>
      </p:sp>
      <p:grpSp>
        <p:nvGrpSpPr>
          <p:cNvPr id="7" name="Group 7"/>
          <p:cNvGrpSpPr/>
          <p:nvPr/>
        </p:nvGrpSpPr>
        <p:grpSpPr>
          <a:xfrm>
            <a:off x="14917787" y="-3041985"/>
            <a:ext cx="5578401" cy="557840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FDFBFB">
                  <a:alpha val="29804"/>
                </a:srgbClr>
              </a:solidFill>
              <a:prstDash val="solid"/>
              <a:miter/>
            </a:ln>
          </p:spPr>
        </p:sp>
        <p:sp>
          <p:nvSpPr>
            <p:cNvPr id="9" name="TextBox 9"/>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10" name="Group 10"/>
          <p:cNvGrpSpPr/>
          <p:nvPr/>
        </p:nvGrpSpPr>
        <p:grpSpPr>
          <a:xfrm>
            <a:off x="514350" y="4088131"/>
            <a:ext cx="4226782" cy="4226782"/>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61975" cap="sq">
              <a:solidFill>
                <a:srgbClr val="FDFBFB">
                  <a:alpha val="29804"/>
                </a:srgbClr>
              </a:solidFill>
              <a:prstDash val="solid"/>
              <a:miter/>
            </a:ln>
          </p:spPr>
        </p:sp>
        <p:sp>
          <p:nvSpPr>
            <p:cNvPr id="12" name="TextBox 12"/>
            <p:cNvSpPr txBox="1"/>
            <p:nvPr/>
          </p:nvSpPr>
          <p:spPr>
            <a:xfrm>
              <a:off x="76200" y="47625"/>
              <a:ext cx="660400" cy="688975"/>
            </a:xfrm>
            <a:prstGeom prst="rect">
              <a:avLst/>
            </a:prstGeom>
          </p:spPr>
          <p:txBody>
            <a:bodyPr lIns="38491" tIns="38491" rIns="38491" bIns="38491" rtlCol="0" anchor="ctr"/>
            <a:lstStyle/>
            <a:p>
              <a:pPr marL="0" lvl="0" indent="0" algn="ctr">
                <a:lnSpc>
                  <a:spcPts val="2088"/>
                </a:lnSpc>
                <a:spcBef>
                  <a:spcPct val="0"/>
                </a:spcBef>
              </a:pPr>
              <a:endParaRPr/>
            </a:p>
          </p:txBody>
        </p:sp>
      </p:grpSp>
      <p:sp>
        <p:nvSpPr>
          <p:cNvPr id="13" name="TextBox 13"/>
          <p:cNvSpPr txBox="1"/>
          <p:nvPr/>
        </p:nvSpPr>
        <p:spPr>
          <a:xfrm>
            <a:off x="362491" y="179482"/>
            <a:ext cx="14555295" cy="10118536"/>
          </a:xfrm>
          <a:prstGeom prst="rect">
            <a:avLst/>
          </a:prstGeom>
        </p:spPr>
        <p:txBody>
          <a:bodyPr lIns="0" tIns="0" rIns="0" bIns="0" rtlCol="0" anchor="t">
            <a:spAutoFit/>
          </a:bodyPr>
          <a:lstStyle/>
          <a:p>
            <a:pPr algn="ctr">
              <a:lnSpc>
                <a:spcPts val="2950"/>
              </a:lnSpc>
            </a:pPr>
            <a:r>
              <a:rPr lang="en-US" sz="2107">
                <a:solidFill>
                  <a:srgbClr val="FDFBFB"/>
                </a:solidFill>
                <a:latin typeface="Hatton"/>
                <a:ea typeface="Hatton"/>
                <a:cs typeface="Hatton"/>
                <a:sym typeface="Hatton"/>
              </a:rPr>
              <a:t>The primary objective of the GrocerEase online grocery store website is to deliver a seamless and personalized shopping experience that caters to the diverse needs and preferences of its user base. This entails providing intuitive features and functionalities for customers to navigate effortlessly while also offering robust tools for sales representatives to efficiently manage customer interactions and sales leads.</a:t>
            </a:r>
          </a:p>
          <a:p>
            <a:pPr algn="ctr">
              <a:lnSpc>
                <a:spcPts val="2950"/>
              </a:lnSpc>
            </a:pPr>
            <a:endParaRPr lang="en-US" sz="2107">
              <a:solidFill>
                <a:srgbClr val="FDFBFB"/>
              </a:solidFill>
              <a:latin typeface="Hatton"/>
              <a:ea typeface="Hatton"/>
              <a:cs typeface="Hatton"/>
              <a:sym typeface="Hatton"/>
            </a:endParaRPr>
          </a:p>
          <a:p>
            <a:pPr algn="ctr">
              <a:lnSpc>
                <a:spcPts val="2950"/>
              </a:lnSpc>
            </a:pPr>
            <a:r>
              <a:rPr lang="en-US" sz="2107">
                <a:solidFill>
                  <a:srgbClr val="FDFBFB"/>
                </a:solidFill>
                <a:latin typeface="Hatton"/>
                <a:ea typeface="Hatton"/>
                <a:cs typeface="Hatton"/>
                <a:sym typeface="Hatton"/>
              </a:rPr>
              <a:t>Key Tasks and Features:</a:t>
            </a:r>
          </a:p>
          <a:p>
            <a:pPr algn="ctr">
              <a:lnSpc>
                <a:spcPts val="2950"/>
              </a:lnSpc>
            </a:pPr>
            <a:endParaRPr lang="en-US" sz="2107">
              <a:solidFill>
                <a:srgbClr val="FDFBFB"/>
              </a:solidFill>
              <a:latin typeface="Hatton"/>
              <a:ea typeface="Hatton"/>
              <a:cs typeface="Hatton"/>
              <a:sym typeface="Hatton"/>
            </a:endParaRPr>
          </a:p>
          <a:p>
            <a:pPr algn="ctr">
              <a:lnSpc>
                <a:spcPts val="3090"/>
              </a:lnSpc>
            </a:pPr>
            <a:r>
              <a:rPr lang="en-US" sz="2207">
                <a:solidFill>
                  <a:srgbClr val="FDFBFB"/>
                </a:solidFill>
                <a:latin typeface="Hatton Bold"/>
                <a:ea typeface="Hatton Bold"/>
                <a:cs typeface="Hatton Bold"/>
                <a:sym typeface="Hatton Bold"/>
              </a:rPr>
              <a:t>1. Navigation and Product Discovery:</a:t>
            </a:r>
          </a:p>
          <a:p>
            <a:pPr marL="476581" lvl="1" indent="-238290" algn="ctr">
              <a:lnSpc>
                <a:spcPts val="3090"/>
              </a:lnSpc>
              <a:buFont typeface="Arial"/>
              <a:buChar char="•"/>
            </a:pPr>
            <a:r>
              <a:rPr lang="en-US" sz="2207">
                <a:solidFill>
                  <a:srgbClr val="FDFBFB"/>
                </a:solidFill>
                <a:latin typeface="Hatton Bold"/>
                <a:ea typeface="Hatton Bold"/>
                <a:cs typeface="Hatton Bold"/>
                <a:sym typeface="Hatton Bold"/>
              </a:rPr>
              <a:t>Simplify Navigation: Redesign the menu structure with clear and descriptive labels, and implement advanced search filters for easy product discovery.</a:t>
            </a:r>
          </a:p>
          <a:p>
            <a:pPr marL="476581" lvl="1" indent="-238290" algn="ctr">
              <a:lnSpc>
                <a:spcPts val="3090"/>
              </a:lnSpc>
              <a:buFont typeface="Arial"/>
              <a:buChar char="•"/>
            </a:pPr>
            <a:r>
              <a:rPr lang="en-US" sz="2207">
                <a:solidFill>
                  <a:srgbClr val="FDFBFB"/>
                </a:solidFill>
                <a:latin typeface="Hatton Bold"/>
                <a:ea typeface="Hatton Bold"/>
                <a:cs typeface="Hatton Bold"/>
                <a:sym typeface="Hatton Bold"/>
              </a:rPr>
              <a:t>Product Browsing: Allow users to browse products by categories such as dietary restrictions, organic options, or locally sourced items, enhancing the shopping experience.</a:t>
            </a:r>
          </a:p>
          <a:p>
            <a:pPr marL="476581" lvl="1" indent="-238290" algn="ctr">
              <a:lnSpc>
                <a:spcPts val="3090"/>
              </a:lnSpc>
              <a:buFont typeface="Arial"/>
              <a:buChar char="•"/>
            </a:pPr>
            <a:r>
              <a:rPr lang="en-US" sz="2207">
                <a:solidFill>
                  <a:srgbClr val="FDFBFB"/>
                </a:solidFill>
                <a:latin typeface="Hatton Bold"/>
                <a:ea typeface="Hatton Bold"/>
                <a:cs typeface="Hatton Bold"/>
                <a:sym typeface="Hatton Bold"/>
              </a:rPr>
              <a:t>2. Mobile Responsiveness:</a:t>
            </a:r>
          </a:p>
          <a:p>
            <a:pPr marL="476581" lvl="1" indent="-238290" algn="ctr">
              <a:lnSpc>
                <a:spcPts val="3090"/>
              </a:lnSpc>
              <a:buFont typeface="Arial"/>
              <a:buChar char="•"/>
            </a:pPr>
            <a:r>
              <a:rPr lang="en-US" sz="2207">
                <a:solidFill>
                  <a:srgbClr val="FDFBFB"/>
                </a:solidFill>
                <a:latin typeface="Hatton Bold"/>
                <a:ea typeface="Hatton Bold"/>
                <a:cs typeface="Hatton Bold"/>
                <a:sym typeface="Hatton Bold"/>
              </a:rPr>
              <a:t>Improve Mobile Experience: Optimize the website for mobile devices with responsive design, faster load times, and larger clickable areas, ensuring a seamless browsing experience across all devices.</a:t>
            </a:r>
          </a:p>
          <a:p>
            <a:pPr marL="476581" lvl="1" indent="-238290" algn="ctr">
              <a:lnSpc>
                <a:spcPts val="3090"/>
              </a:lnSpc>
              <a:buFont typeface="Arial"/>
              <a:buChar char="•"/>
            </a:pPr>
            <a:r>
              <a:rPr lang="en-US" sz="2207">
                <a:solidFill>
                  <a:srgbClr val="FDFBFB"/>
                </a:solidFill>
                <a:latin typeface="Hatton Bold"/>
                <a:ea typeface="Hatton Bold"/>
                <a:cs typeface="Hatton Bold"/>
                <a:sym typeface="Hatton Bold"/>
              </a:rPr>
              <a:t>3. Purchasing Process:</a:t>
            </a:r>
          </a:p>
          <a:p>
            <a:pPr marL="476581" lvl="1" indent="-238290" algn="ctr">
              <a:lnSpc>
                <a:spcPts val="3090"/>
              </a:lnSpc>
              <a:buFont typeface="Arial"/>
              <a:buChar char="•"/>
            </a:pPr>
            <a:r>
              <a:rPr lang="en-US" sz="2207">
                <a:solidFill>
                  <a:srgbClr val="FDFBFB"/>
                </a:solidFill>
                <a:latin typeface="Hatton Bold"/>
                <a:ea typeface="Hatton Bold"/>
                <a:cs typeface="Hatton Bold"/>
                <a:sym typeface="Hatton Bold"/>
              </a:rPr>
              <a:t>Streamline Checkout: Simplify the checkout process with fewer steps, clear progress indicators, and guest checkout options to reduce friction points and enhance user satisfaction.</a:t>
            </a:r>
          </a:p>
          <a:p>
            <a:pPr marL="476581" lvl="1" indent="-238290" algn="ctr">
              <a:lnSpc>
                <a:spcPts val="3090"/>
              </a:lnSpc>
              <a:buFont typeface="Arial"/>
              <a:buChar char="•"/>
            </a:pPr>
            <a:r>
              <a:rPr lang="en-US" sz="2207">
                <a:solidFill>
                  <a:srgbClr val="FDFBFB"/>
                </a:solidFill>
                <a:latin typeface="Hatton Bold"/>
                <a:ea typeface="Hatton Bold"/>
                <a:cs typeface="Hatton Bold"/>
                <a:sym typeface="Hatton Bold"/>
              </a:rPr>
              <a:t>Secure Payment Options: Ensure secure payment processing with multiple payment options, including credit/debit cards, digital wallets, and online banking.</a:t>
            </a:r>
          </a:p>
          <a:p>
            <a:pPr marL="476581" lvl="1" indent="-238290" algn="ctr">
              <a:lnSpc>
                <a:spcPts val="3090"/>
              </a:lnSpc>
              <a:buFont typeface="Arial"/>
              <a:buChar char="•"/>
            </a:pPr>
            <a:endParaRPr lang="en-US" sz="2207">
              <a:solidFill>
                <a:srgbClr val="FDFBFB"/>
              </a:solidFill>
              <a:latin typeface="Hatton Bold"/>
              <a:ea typeface="Hatton Bold"/>
              <a:cs typeface="Hatton Bold"/>
              <a:sym typeface="Hatton Bold"/>
            </a:endParaRPr>
          </a:p>
          <a:p>
            <a:pPr algn="ctr">
              <a:lnSpc>
                <a:spcPts val="2950"/>
              </a:lnSpc>
            </a:pPr>
            <a:endParaRPr lang="en-US" sz="2207">
              <a:solidFill>
                <a:srgbClr val="FDFBFB"/>
              </a:solidFill>
              <a:latin typeface="Hatton Bold"/>
              <a:ea typeface="Hatton Bold"/>
              <a:cs typeface="Hatton Bold"/>
              <a:sym typeface="Hatton Bold"/>
            </a:endParaRPr>
          </a:p>
          <a:p>
            <a:pPr algn="ctr">
              <a:lnSpc>
                <a:spcPts val="1970"/>
              </a:lnSpc>
            </a:pPr>
            <a:endParaRPr lang="en-US" sz="2207">
              <a:solidFill>
                <a:srgbClr val="FDFBFB"/>
              </a:solidFill>
              <a:latin typeface="Hatton Bold"/>
              <a:ea typeface="Hatton Bold"/>
              <a:cs typeface="Hatton Bold"/>
              <a:sym typeface="Hatton Bold"/>
            </a:endParaRPr>
          </a:p>
          <a:p>
            <a:pPr algn="ctr">
              <a:lnSpc>
                <a:spcPts val="1970"/>
              </a:lnSpc>
              <a:spcBef>
                <a:spcPct val="0"/>
              </a:spcBef>
            </a:pPr>
            <a:endParaRPr lang="en-US" sz="2207">
              <a:solidFill>
                <a:srgbClr val="FDFBFB"/>
              </a:solidFill>
              <a:latin typeface="Hatton Bold"/>
              <a:ea typeface="Hatton Bold"/>
              <a:cs typeface="Hatton Bold"/>
              <a:sym typeface="Hatton Bold"/>
            </a:endParaRPr>
          </a:p>
        </p:txBody>
      </p:sp>
      <p:sp>
        <p:nvSpPr>
          <p:cNvPr id="14" name="TextBox 14"/>
          <p:cNvSpPr txBox="1"/>
          <p:nvPr/>
        </p:nvSpPr>
        <p:spPr>
          <a:xfrm rot="5418357">
            <a:off x="13244168" y="3001364"/>
            <a:ext cx="5899998" cy="1965438"/>
          </a:xfrm>
          <a:prstGeom prst="rect">
            <a:avLst/>
          </a:prstGeom>
        </p:spPr>
        <p:txBody>
          <a:bodyPr lIns="0" tIns="0" rIns="0" bIns="0" rtlCol="0" anchor="t">
            <a:spAutoFit/>
          </a:bodyPr>
          <a:lstStyle/>
          <a:p>
            <a:pPr marL="0" lvl="0" indent="0" algn="l">
              <a:lnSpc>
                <a:spcPts val="7709"/>
              </a:lnSpc>
              <a:spcBef>
                <a:spcPct val="0"/>
              </a:spcBef>
            </a:pPr>
            <a:r>
              <a:rPr lang="en-US" sz="7008" u="none">
                <a:solidFill>
                  <a:srgbClr val="FFFFFF"/>
                </a:solidFill>
                <a:latin typeface="Open Sauce Bold"/>
                <a:ea typeface="Open Sauce Bold"/>
                <a:cs typeface="Open Sauce Bold"/>
                <a:sym typeface="Open Sauce Bold"/>
              </a:rPr>
              <a:t>Task</a:t>
            </a:r>
          </a:p>
          <a:p>
            <a:pPr marL="0" lvl="0" indent="0" algn="l">
              <a:lnSpc>
                <a:spcPts val="7709"/>
              </a:lnSpc>
              <a:spcBef>
                <a:spcPct val="0"/>
              </a:spcBef>
            </a:pPr>
            <a:r>
              <a:rPr lang="en-US" sz="7008" u="none">
                <a:solidFill>
                  <a:srgbClr val="FFFFFF"/>
                </a:solidFill>
                <a:latin typeface="Open Sauce Bold"/>
                <a:ea typeface="Open Sauce Bold"/>
                <a:cs typeface="Open Sauce Bold"/>
                <a:sym typeface="Open Sauce Bold"/>
              </a:rPr>
              <a:t>ANALYSIS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4276" y="-220897"/>
            <a:ext cx="18602276" cy="10412008"/>
            <a:chOff x="0" y="0"/>
            <a:chExt cx="4899365" cy="2742257"/>
          </a:xfrm>
        </p:grpSpPr>
        <p:sp>
          <p:nvSpPr>
            <p:cNvPr id="3" name="Freeform 3"/>
            <p:cNvSpPr/>
            <p:nvPr/>
          </p:nvSpPr>
          <p:spPr>
            <a:xfrm>
              <a:off x="0" y="0"/>
              <a:ext cx="4899365" cy="2742257"/>
            </a:xfrm>
            <a:custGeom>
              <a:avLst/>
              <a:gdLst/>
              <a:ahLst/>
              <a:cxnLst/>
              <a:rect l="l" t="t" r="r" b="b"/>
              <a:pathLst>
                <a:path w="4899365" h="2742257">
                  <a:moveTo>
                    <a:pt x="0" y="0"/>
                  </a:moveTo>
                  <a:lnTo>
                    <a:pt x="4899365" y="0"/>
                  </a:lnTo>
                  <a:lnTo>
                    <a:pt x="4899365" y="2742257"/>
                  </a:lnTo>
                  <a:lnTo>
                    <a:pt x="0" y="2742257"/>
                  </a:lnTo>
                  <a:close/>
                </a:path>
              </a:pathLst>
            </a:custGeom>
            <a:solidFill>
              <a:srgbClr val="123D33"/>
            </a:solidFill>
            <a:ln cap="sq">
              <a:noFill/>
              <a:prstDash val="solid"/>
              <a:miter/>
            </a:ln>
          </p:spPr>
        </p:sp>
        <p:sp>
          <p:nvSpPr>
            <p:cNvPr id="4" name="TextBox 4"/>
            <p:cNvSpPr txBox="1"/>
            <p:nvPr/>
          </p:nvSpPr>
          <p:spPr>
            <a:xfrm>
              <a:off x="0" y="-38100"/>
              <a:ext cx="4899365" cy="2780357"/>
            </a:xfrm>
            <a:prstGeom prst="rect">
              <a:avLst/>
            </a:prstGeom>
          </p:spPr>
          <p:txBody>
            <a:bodyPr lIns="50800" tIns="50800" rIns="50800" bIns="50800" rtlCol="0" anchor="ctr"/>
            <a:lstStyle/>
            <a:p>
              <a:pPr marL="0" lvl="0" indent="0" algn="ctr">
                <a:lnSpc>
                  <a:spcPts val="3035"/>
                </a:lnSpc>
                <a:spcBef>
                  <a:spcPct val="0"/>
                </a:spcBef>
              </a:pPr>
              <a:endParaRPr/>
            </a:p>
          </p:txBody>
        </p:sp>
      </p:grpSp>
      <p:sp>
        <p:nvSpPr>
          <p:cNvPr id="5" name="Freeform 5" descr="Drop Shadow"/>
          <p:cNvSpPr/>
          <p:nvPr/>
        </p:nvSpPr>
        <p:spPr>
          <a:xfrm>
            <a:off x="9405832" y="8799515"/>
            <a:ext cx="3638011" cy="458785"/>
          </a:xfrm>
          <a:custGeom>
            <a:avLst/>
            <a:gdLst/>
            <a:ahLst/>
            <a:cxnLst/>
            <a:rect l="l" t="t" r="r" b="b"/>
            <a:pathLst>
              <a:path w="3638011" h="458785">
                <a:moveTo>
                  <a:pt x="0" y="0"/>
                </a:moveTo>
                <a:lnTo>
                  <a:pt x="3638011" y="0"/>
                </a:lnTo>
                <a:lnTo>
                  <a:pt x="3638011" y="458785"/>
                </a:lnTo>
                <a:lnTo>
                  <a:pt x="0" y="458785"/>
                </a:lnTo>
                <a:lnTo>
                  <a:pt x="0" y="0"/>
                </a:lnTo>
                <a:close/>
              </a:path>
            </a:pathLst>
          </a:custGeom>
          <a:blipFill>
            <a:blip r:embed="rId2">
              <a:alphaModFix amt="67000"/>
            </a:blip>
            <a:stretch>
              <a:fillRect t="-56610"/>
            </a:stretch>
          </a:blipFill>
        </p:spPr>
      </p:sp>
      <p:sp>
        <p:nvSpPr>
          <p:cNvPr id="6" name="Freeform 6" descr="Drop Shadow"/>
          <p:cNvSpPr/>
          <p:nvPr/>
        </p:nvSpPr>
        <p:spPr>
          <a:xfrm>
            <a:off x="13567718" y="8735378"/>
            <a:ext cx="3638011" cy="458785"/>
          </a:xfrm>
          <a:custGeom>
            <a:avLst/>
            <a:gdLst/>
            <a:ahLst/>
            <a:cxnLst/>
            <a:rect l="l" t="t" r="r" b="b"/>
            <a:pathLst>
              <a:path w="3638011" h="458785">
                <a:moveTo>
                  <a:pt x="0" y="0"/>
                </a:moveTo>
                <a:lnTo>
                  <a:pt x="3638011" y="0"/>
                </a:lnTo>
                <a:lnTo>
                  <a:pt x="3638011" y="458785"/>
                </a:lnTo>
                <a:lnTo>
                  <a:pt x="0" y="458785"/>
                </a:lnTo>
                <a:lnTo>
                  <a:pt x="0" y="0"/>
                </a:lnTo>
                <a:close/>
              </a:path>
            </a:pathLst>
          </a:custGeom>
          <a:blipFill>
            <a:blip r:embed="rId2">
              <a:alphaModFix amt="67000"/>
            </a:blip>
            <a:stretch>
              <a:fillRect t="-56610"/>
            </a:stretch>
          </a:blipFill>
        </p:spPr>
      </p:sp>
      <p:grpSp>
        <p:nvGrpSpPr>
          <p:cNvPr id="7" name="Group 7"/>
          <p:cNvGrpSpPr/>
          <p:nvPr/>
        </p:nvGrpSpPr>
        <p:grpSpPr>
          <a:xfrm>
            <a:off x="14917787" y="-3041985"/>
            <a:ext cx="5578401" cy="557840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FDFBFB">
                  <a:alpha val="29804"/>
                </a:srgbClr>
              </a:solidFill>
              <a:prstDash val="solid"/>
              <a:miter/>
            </a:ln>
          </p:spPr>
        </p:sp>
        <p:sp>
          <p:nvSpPr>
            <p:cNvPr id="9" name="TextBox 9"/>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10" name="Group 10"/>
          <p:cNvGrpSpPr/>
          <p:nvPr/>
        </p:nvGrpSpPr>
        <p:grpSpPr>
          <a:xfrm>
            <a:off x="514350" y="4088131"/>
            <a:ext cx="4226782" cy="4226782"/>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61975" cap="sq">
              <a:solidFill>
                <a:srgbClr val="FDFBFB">
                  <a:alpha val="29804"/>
                </a:srgbClr>
              </a:solidFill>
              <a:prstDash val="solid"/>
              <a:miter/>
            </a:ln>
          </p:spPr>
        </p:sp>
        <p:sp>
          <p:nvSpPr>
            <p:cNvPr id="12" name="TextBox 12"/>
            <p:cNvSpPr txBox="1"/>
            <p:nvPr/>
          </p:nvSpPr>
          <p:spPr>
            <a:xfrm>
              <a:off x="76200" y="47625"/>
              <a:ext cx="660400" cy="688975"/>
            </a:xfrm>
            <a:prstGeom prst="rect">
              <a:avLst/>
            </a:prstGeom>
          </p:spPr>
          <p:txBody>
            <a:bodyPr lIns="38491" tIns="38491" rIns="38491" bIns="38491" rtlCol="0" anchor="ctr"/>
            <a:lstStyle/>
            <a:p>
              <a:pPr marL="0" lvl="0" indent="0" algn="ctr">
                <a:lnSpc>
                  <a:spcPts val="2088"/>
                </a:lnSpc>
                <a:spcBef>
                  <a:spcPct val="0"/>
                </a:spcBef>
              </a:pPr>
              <a:endParaRPr/>
            </a:p>
          </p:txBody>
        </p:sp>
      </p:grpSp>
      <p:sp>
        <p:nvSpPr>
          <p:cNvPr id="13" name="TextBox 13"/>
          <p:cNvSpPr txBox="1"/>
          <p:nvPr/>
        </p:nvSpPr>
        <p:spPr>
          <a:xfrm>
            <a:off x="275574" y="696814"/>
            <a:ext cx="14642213" cy="8518017"/>
          </a:xfrm>
          <a:prstGeom prst="rect">
            <a:avLst/>
          </a:prstGeom>
        </p:spPr>
        <p:txBody>
          <a:bodyPr lIns="0" tIns="0" rIns="0" bIns="0" rtlCol="0" anchor="t">
            <a:spAutoFit/>
          </a:bodyPr>
          <a:lstStyle/>
          <a:p>
            <a:pPr algn="ctr">
              <a:lnSpc>
                <a:spcPts val="3527"/>
              </a:lnSpc>
            </a:pPr>
            <a:r>
              <a:rPr lang="en-US" sz="2519">
                <a:solidFill>
                  <a:srgbClr val="F8F8F8"/>
                </a:solidFill>
                <a:latin typeface="Hatton Bold"/>
                <a:ea typeface="Hatton Bold"/>
                <a:cs typeface="Hatton Bold"/>
                <a:sym typeface="Hatton Bold"/>
              </a:rPr>
              <a:t>5. User Engagement and Personalization:</a:t>
            </a:r>
          </a:p>
          <a:p>
            <a:pPr marL="544066" lvl="1" indent="-272033" algn="ctr">
              <a:lnSpc>
                <a:spcPts val="3527"/>
              </a:lnSpc>
              <a:buFont typeface="Arial"/>
              <a:buChar char="•"/>
            </a:pPr>
            <a:r>
              <a:rPr lang="en-US" sz="2519">
                <a:solidFill>
                  <a:srgbClr val="F8F8F8"/>
                </a:solidFill>
                <a:latin typeface="Hatton"/>
                <a:ea typeface="Hatton"/>
                <a:cs typeface="Hatton"/>
                <a:sym typeface="Hatton"/>
              </a:rPr>
              <a:t>Personalized Recommendations: Use intelligent algorithms to provide tailored product recommendations based on users' past purchases, preferences, and browsing behavior.</a:t>
            </a:r>
          </a:p>
          <a:p>
            <a:pPr marL="544066" lvl="1" indent="-272033" algn="ctr">
              <a:lnSpc>
                <a:spcPts val="3527"/>
              </a:lnSpc>
              <a:buFont typeface="Arial"/>
              <a:buChar char="•"/>
            </a:pPr>
            <a:r>
              <a:rPr lang="en-US" sz="2519">
                <a:solidFill>
                  <a:srgbClr val="F8F8F8"/>
                </a:solidFill>
                <a:latin typeface="Hatton"/>
                <a:ea typeface="Hatton"/>
                <a:cs typeface="Hatton"/>
                <a:sym typeface="Hatton"/>
              </a:rPr>
              <a:t>User Profiles: Allow users to create and manage profiles to save preferences, shopping lists, and favorite recipes, enhancing personalization and efficiency.</a:t>
            </a:r>
          </a:p>
          <a:p>
            <a:pPr marL="544066" lvl="1" indent="-272033" algn="ctr">
              <a:lnSpc>
                <a:spcPts val="3527"/>
              </a:lnSpc>
              <a:buFont typeface="Arial"/>
              <a:buChar char="•"/>
            </a:pPr>
            <a:r>
              <a:rPr lang="en-US" sz="2519">
                <a:solidFill>
                  <a:srgbClr val="F8F8F8"/>
                </a:solidFill>
                <a:latin typeface="Hatton Bold"/>
                <a:ea typeface="Hatton Bold"/>
                <a:cs typeface="Hatton Bold"/>
                <a:sym typeface="Hatton Bold"/>
              </a:rPr>
              <a:t>6. Real-Time Assistance:</a:t>
            </a:r>
          </a:p>
          <a:p>
            <a:pPr marL="544066" lvl="1" indent="-272033" algn="ctr">
              <a:lnSpc>
                <a:spcPts val="3527"/>
              </a:lnSpc>
              <a:buFont typeface="Arial"/>
              <a:buChar char="•"/>
            </a:pPr>
            <a:r>
              <a:rPr lang="en-US" sz="2519">
                <a:solidFill>
                  <a:srgbClr val="F8F8F8"/>
                </a:solidFill>
                <a:latin typeface="Hatton"/>
                <a:ea typeface="Hatton"/>
                <a:cs typeface="Hatton"/>
                <a:sym typeface="Hatton"/>
              </a:rPr>
              <a:t>AI-Powered Chatbots: Implement AI-powered chatbots to provide real-time assistance, answer queries, and offer product recommendations, improving user navigation and satisfaction.</a:t>
            </a:r>
          </a:p>
          <a:p>
            <a:pPr marL="544066" lvl="1" indent="-272033" algn="ctr">
              <a:lnSpc>
                <a:spcPts val="3527"/>
              </a:lnSpc>
              <a:buFont typeface="Arial"/>
              <a:buChar char="•"/>
            </a:pPr>
            <a:r>
              <a:rPr lang="en-US" sz="2519">
                <a:solidFill>
                  <a:srgbClr val="F8F8F8"/>
                </a:solidFill>
                <a:latin typeface="Hatton"/>
                <a:ea typeface="Hatton"/>
                <a:cs typeface="Hatton"/>
                <a:sym typeface="Hatton"/>
              </a:rPr>
              <a:t>Live Customer Support: Offer live chat support with customer service representatives for more complex inquiries, ensuring timely resolution of user issues.</a:t>
            </a:r>
          </a:p>
          <a:p>
            <a:pPr marL="544066" lvl="1" indent="-272033" algn="ctr">
              <a:lnSpc>
                <a:spcPts val="3527"/>
              </a:lnSpc>
              <a:buFont typeface="Arial"/>
              <a:buChar char="•"/>
            </a:pPr>
            <a:r>
              <a:rPr lang="en-US" sz="2519">
                <a:solidFill>
                  <a:srgbClr val="F8F8F8"/>
                </a:solidFill>
                <a:latin typeface="Hatton Bold"/>
                <a:ea typeface="Hatton Bold"/>
                <a:cs typeface="Hatton Bold"/>
                <a:sym typeface="Hatton Bold"/>
              </a:rPr>
              <a:t>7. Delivery Information:</a:t>
            </a:r>
          </a:p>
          <a:p>
            <a:pPr marL="544066" lvl="1" indent="-272033" algn="ctr">
              <a:lnSpc>
                <a:spcPts val="3527"/>
              </a:lnSpc>
              <a:buFont typeface="Arial"/>
              <a:buChar char="•"/>
            </a:pPr>
            <a:r>
              <a:rPr lang="en-US" sz="2519">
                <a:solidFill>
                  <a:srgbClr val="F8F8F8"/>
                </a:solidFill>
                <a:latin typeface="Hatton"/>
                <a:ea typeface="Hatton"/>
                <a:cs typeface="Hatton"/>
                <a:sym typeface="Hatton"/>
              </a:rPr>
              <a:t>Transparent Delivery Options: Provide clear and detailed information about delivery options, times, and fees, offering multiple delivery methods to accommodate user preferences.</a:t>
            </a:r>
          </a:p>
          <a:p>
            <a:pPr marL="544066" lvl="1" indent="-272033" algn="ctr">
              <a:lnSpc>
                <a:spcPts val="3527"/>
              </a:lnSpc>
              <a:buFont typeface="Arial"/>
              <a:buChar char="•"/>
            </a:pPr>
            <a:r>
              <a:rPr lang="en-US" sz="2519">
                <a:solidFill>
                  <a:srgbClr val="F8F8F8"/>
                </a:solidFill>
                <a:latin typeface="Hatton"/>
                <a:ea typeface="Hatton"/>
                <a:cs typeface="Hatton"/>
                <a:sym typeface="Hatton"/>
              </a:rPr>
              <a:t>Real-Time Order Tracking: Implement real-time order tracking features, sending notifications and updates regarding delivery progress and estimated arrival times, enhancing user confidence and satisfaction.</a:t>
            </a:r>
          </a:p>
          <a:p>
            <a:pPr algn="ctr">
              <a:lnSpc>
                <a:spcPts val="3527"/>
              </a:lnSpc>
              <a:spcBef>
                <a:spcPct val="0"/>
              </a:spcBef>
            </a:pPr>
            <a:endParaRPr lang="en-US" sz="2519">
              <a:solidFill>
                <a:srgbClr val="F8F8F8"/>
              </a:solidFill>
              <a:latin typeface="Hatton"/>
              <a:ea typeface="Hatton"/>
              <a:cs typeface="Hatton"/>
              <a:sym typeface="Hatton"/>
            </a:endParaRPr>
          </a:p>
        </p:txBody>
      </p:sp>
      <p:sp>
        <p:nvSpPr>
          <p:cNvPr id="14" name="TextBox 14"/>
          <p:cNvSpPr txBox="1"/>
          <p:nvPr/>
        </p:nvSpPr>
        <p:spPr>
          <a:xfrm rot="5418357">
            <a:off x="13244168" y="3001364"/>
            <a:ext cx="5899998" cy="1965438"/>
          </a:xfrm>
          <a:prstGeom prst="rect">
            <a:avLst/>
          </a:prstGeom>
        </p:spPr>
        <p:txBody>
          <a:bodyPr lIns="0" tIns="0" rIns="0" bIns="0" rtlCol="0" anchor="t">
            <a:spAutoFit/>
          </a:bodyPr>
          <a:lstStyle/>
          <a:p>
            <a:pPr marL="0" lvl="0" indent="0" algn="l">
              <a:lnSpc>
                <a:spcPts val="7709"/>
              </a:lnSpc>
              <a:spcBef>
                <a:spcPct val="0"/>
              </a:spcBef>
            </a:pPr>
            <a:r>
              <a:rPr lang="en-US" sz="7008" u="none">
                <a:solidFill>
                  <a:srgbClr val="FFFFFF"/>
                </a:solidFill>
                <a:latin typeface="Open Sauce Bold"/>
                <a:ea typeface="Open Sauce Bold"/>
                <a:cs typeface="Open Sauce Bold"/>
                <a:sym typeface="Open Sauce Bold"/>
              </a:rPr>
              <a:t>Task</a:t>
            </a:r>
          </a:p>
          <a:p>
            <a:pPr marL="0" lvl="0" indent="0" algn="l">
              <a:lnSpc>
                <a:spcPts val="7709"/>
              </a:lnSpc>
              <a:spcBef>
                <a:spcPct val="0"/>
              </a:spcBef>
            </a:pPr>
            <a:r>
              <a:rPr lang="en-US" sz="7008" u="none">
                <a:solidFill>
                  <a:srgbClr val="FFFFFF"/>
                </a:solidFill>
                <a:latin typeface="Open Sauce Bold"/>
                <a:ea typeface="Open Sauce Bold"/>
                <a:cs typeface="Open Sauce Bold"/>
                <a:sym typeface="Open Sauce Bold"/>
              </a:rPr>
              <a:t>ANALYSIS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94300" y="3675559"/>
            <a:ext cx="3293700" cy="6611441"/>
          </a:xfrm>
          <a:custGeom>
            <a:avLst/>
            <a:gdLst/>
            <a:ahLst/>
            <a:cxnLst/>
            <a:rect l="l" t="t" r="r" b="b"/>
            <a:pathLst>
              <a:path w="3293700" h="6611441">
                <a:moveTo>
                  <a:pt x="0" y="0"/>
                </a:moveTo>
                <a:lnTo>
                  <a:pt x="3293700" y="0"/>
                </a:lnTo>
                <a:lnTo>
                  <a:pt x="3293700" y="6611441"/>
                </a:lnTo>
                <a:lnTo>
                  <a:pt x="0" y="661144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801378" y="-610072"/>
            <a:ext cx="3299321" cy="4114800"/>
          </a:xfrm>
          <a:custGeom>
            <a:avLst/>
            <a:gdLst/>
            <a:ahLst/>
            <a:cxnLst/>
            <a:rect l="l" t="t" r="r" b="b"/>
            <a:pathLst>
              <a:path w="3299321" h="4114800">
                <a:moveTo>
                  <a:pt x="0" y="0"/>
                </a:moveTo>
                <a:lnTo>
                  <a:pt x="3299321" y="0"/>
                </a:lnTo>
                <a:lnTo>
                  <a:pt x="329932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TextBox 4"/>
          <p:cNvSpPr txBox="1"/>
          <p:nvPr/>
        </p:nvSpPr>
        <p:spPr>
          <a:xfrm>
            <a:off x="2178075" y="535886"/>
            <a:ext cx="9755864" cy="764057"/>
          </a:xfrm>
          <a:prstGeom prst="rect">
            <a:avLst/>
          </a:prstGeom>
        </p:spPr>
        <p:txBody>
          <a:bodyPr lIns="0" tIns="0" rIns="0" bIns="0" rtlCol="0" anchor="t">
            <a:spAutoFit/>
          </a:bodyPr>
          <a:lstStyle/>
          <a:p>
            <a:pPr marL="0" lvl="0" indent="0" algn="l">
              <a:lnSpc>
                <a:spcPts val="6280"/>
              </a:lnSpc>
              <a:spcBef>
                <a:spcPct val="0"/>
              </a:spcBef>
            </a:pPr>
            <a:r>
              <a:rPr lang="en-US" sz="4486" spc="-89" dirty="0">
                <a:solidFill>
                  <a:srgbClr val="191919"/>
                </a:solidFill>
                <a:latin typeface="Open Sauce Bold"/>
                <a:ea typeface="Open Sauce Bold"/>
                <a:cs typeface="Open Sauce Bold"/>
                <a:sym typeface="Open Sauce Bold"/>
              </a:rPr>
              <a:t>Domain Analysis</a:t>
            </a:r>
          </a:p>
        </p:txBody>
      </p:sp>
      <p:sp>
        <p:nvSpPr>
          <p:cNvPr id="5" name="TextBox 5"/>
          <p:cNvSpPr txBox="1"/>
          <p:nvPr/>
        </p:nvSpPr>
        <p:spPr>
          <a:xfrm>
            <a:off x="2758041" y="1804799"/>
            <a:ext cx="6822657" cy="486045"/>
          </a:xfrm>
          <a:prstGeom prst="rect">
            <a:avLst/>
          </a:prstGeom>
        </p:spPr>
        <p:txBody>
          <a:bodyPr lIns="0" tIns="0" rIns="0" bIns="0" rtlCol="0" anchor="t">
            <a:spAutoFit/>
          </a:bodyPr>
          <a:lstStyle/>
          <a:p>
            <a:pPr marL="0" lvl="0" indent="0" algn="l">
              <a:lnSpc>
                <a:spcPts val="3971"/>
              </a:lnSpc>
              <a:spcBef>
                <a:spcPct val="0"/>
              </a:spcBef>
            </a:pPr>
            <a:r>
              <a:rPr lang="en-US" sz="2836" spc="-56" dirty="0">
                <a:solidFill>
                  <a:srgbClr val="106861"/>
                </a:solidFill>
                <a:latin typeface="Open Sauce Bold"/>
                <a:ea typeface="Open Sauce Bold"/>
                <a:cs typeface="Open Sauce Bold"/>
                <a:sym typeface="Open Sauce Bold"/>
              </a:rPr>
              <a:t>Digital E-commerce </a:t>
            </a:r>
          </a:p>
        </p:txBody>
      </p:sp>
      <p:sp>
        <p:nvSpPr>
          <p:cNvPr id="6" name="TextBox 6"/>
          <p:cNvSpPr txBox="1"/>
          <p:nvPr/>
        </p:nvSpPr>
        <p:spPr>
          <a:xfrm>
            <a:off x="1434350" y="2767094"/>
            <a:ext cx="13559950" cy="6576737"/>
          </a:xfrm>
          <a:prstGeom prst="rect">
            <a:avLst/>
          </a:prstGeom>
        </p:spPr>
        <p:txBody>
          <a:bodyPr lIns="0" tIns="0" rIns="0" bIns="0" rtlCol="0" anchor="t">
            <a:spAutoFit/>
          </a:bodyPr>
          <a:lstStyle/>
          <a:p>
            <a:pPr marL="616442" lvl="1" indent="-308221" algn="l">
              <a:lnSpc>
                <a:spcPts val="4282"/>
              </a:lnSpc>
              <a:buFont typeface="Arial"/>
              <a:buChar char="•"/>
            </a:pPr>
            <a:r>
              <a:rPr lang="en-GB" sz="2855" dirty="0">
                <a:solidFill>
                  <a:srgbClr val="343432"/>
                </a:solidFill>
                <a:latin typeface="ABeeZee"/>
                <a:ea typeface="ABeeZee"/>
                <a:cs typeface="ABeeZee"/>
                <a:sym typeface="ABeeZee"/>
              </a:rPr>
              <a:t>Online grocery shopping falls under the broader domain of e-commerce, focusing on the digital purchase and delivery of groceries. With increased interconnectedness, there’s increased reliance on digital solutions for convenience, safety</a:t>
            </a:r>
          </a:p>
          <a:p>
            <a:pPr marL="616442" lvl="1" indent="-308221" algn="l">
              <a:lnSpc>
                <a:spcPts val="4282"/>
              </a:lnSpc>
              <a:buFont typeface="Arial"/>
              <a:buChar char="•"/>
            </a:pPr>
            <a:r>
              <a:rPr lang="en-GB" sz="2855" dirty="0">
                <a:solidFill>
                  <a:srgbClr val="343432"/>
                </a:solidFill>
                <a:latin typeface="ABeeZee"/>
                <a:ea typeface="ABeeZee"/>
                <a:cs typeface="ABeeZee"/>
                <a:sym typeface="ABeeZee"/>
              </a:rPr>
              <a:t>The online grocery market has seen significant growth, especially accelerated by the COVID-19 pandemic. During that period, many people shifted to online shopping from the comfort of their homes.</a:t>
            </a:r>
          </a:p>
          <a:p>
            <a:pPr marL="616442" lvl="1" indent="-308221" algn="l">
              <a:lnSpc>
                <a:spcPts val="4282"/>
              </a:lnSpc>
              <a:buFont typeface="Arial"/>
              <a:buChar char="•"/>
            </a:pPr>
            <a:r>
              <a:rPr lang="en-GB" sz="2855" dirty="0">
                <a:solidFill>
                  <a:srgbClr val="343432"/>
                </a:solidFill>
                <a:latin typeface="ABeeZee"/>
                <a:ea typeface="ABeeZee"/>
                <a:cs typeface="ABeeZee"/>
                <a:sym typeface="ABeeZee"/>
              </a:rPr>
              <a:t>The growth of mobile money transactions has also increased the market share of digital e-commerce in the retail industry due to convenience of payments</a:t>
            </a:r>
            <a:endParaRPr lang="en-US" sz="2855" dirty="0">
              <a:solidFill>
                <a:srgbClr val="343432"/>
              </a:solidFill>
              <a:latin typeface="ABeeZee"/>
              <a:ea typeface="ABeeZee"/>
              <a:cs typeface="ABeeZee"/>
              <a:sym typeface="ABeeZee"/>
            </a:endParaRPr>
          </a:p>
          <a:p>
            <a:pPr marL="616442" lvl="1" indent="-308221" algn="l">
              <a:lnSpc>
                <a:spcPts val="4282"/>
              </a:lnSpc>
              <a:buFont typeface="Arial"/>
              <a:buChar char="•"/>
            </a:pPr>
            <a:endParaRPr lang="en-US" sz="2855" dirty="0">
              <a:solidFill>
                <a:srgbClr val="343432"/>
              </a:solidFill>
              <a:latin typeface="ABeeZee"/>
              <a:ea typeface="ABeeZee"/>
              <a:cs typeface="ABeeZee"/>
              <a:sym typeface="ABeeZee"/>
            </a:endParaRPr>
          </a:p>
          <a:p>
            <a:pPr marL="0" lvl="0" indent="0" algn="l">
              <a:lnSpc>
                <a:spcPts val="4282"/>
              </a:lnSpc>
            </a:pPr>
            <a:endParaRPr lang="en-US" sz="2855" dirty="0">
              <a:solidFill>
                <a:srgbClr val="343432"/>
              </a:solidFill>
              <a:latin typeface="ABeeZee"/>
              <a:ea typeface="ABeeZee"/>
              <a:cs typeface="ABeeZee"/>
              <a:sym typeface="ABeeZe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94300" y="3675559"/>
            <a:ext cx="3293700" cy="6611441"/>
          </a:xfrm>
          <a:custGeom>
            <a:avLst/>
            <a:gdLst/>
            <a:ahLst/>
            <a:cxnLst/>
            <a:rect l="l" t="t" r="r" b="b"/>
            <a:pathLst>
              <a:path w="3293700" h="6611441">
                <a:moveTo>
                  <a:pt x="0" y="0"/>
                </a:moveTo>
                <a:lnTo>
                  <a:pt x="3293700" y="0"/>
                </a:lnTo>
                <a:lnTo>
                  <a:pt x="3293700" y="6611441"/>
                </a:lnTo>
                <a:lnTo>
                  <a:pt x="0" y="661144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801378" y="-610072"/>
            <a:ext cx="3299321" cy="4114800"/>
          </a:xfrm>
          <a:custGeom>
            <a:avLst/>
            <a:gdLst/>
            <a:ahLst/>
            <a:cxnLst/>
            <a:rect l="l" t="t" r="r" b="b"/>
            <a:pathLst>
              <a:path w="3299321" h="4114800">
                <a:moveTo>
                  <a:pt x="0" y="0"/>
                </a:moveTo>
                <a:lnTo>
                  <a:pt x="3299321" y="0"/>
                </a:lnTo>
                <a:lnTo>
                  <a:pt x="329932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TextBox 4"/>
          <p:cNvSpPr txBox="1"/>
          <p:nvPr/>
        </p:nvSpPr>
        <p:spPr>
          <a:xfrm>
            <a:off x="2178075" y="535886"/>
            <a:ext cx="9755864" cy="764057"/>
          </a:xfrm>
          <a:prstGeom prst="rect">
            <a:avLst/>
          </a:prstGeom>
        </p:spPr>
        <p:txBody>
          <a:bodyPr lIns="0" tIns="0" rIns="0" bIns="0" rtlCol="0" anchor="t">
            <a:spAutoFit/>
          </a:bodyPr>
          <a:lstStyle/>
          <a:p>
            <a:pPr marL="0" lvl="0" indent="0" algn="l">
              <a:lnSpc>
                <a:spcPts val="6280"/>
              </a:lnSpc>
              <a:spcBef>
                <a:spcPct val="0"/>
              </a:spcBef>
            </a:pPr>
            <a:r>
              <a:rPr lang="en-US" sz="4486" spc="-89" dirty="0">
                <a:solidFill>
                  <a:srgbClr val="191919"/>
                </a:solidFill>
                <a:latin typeface="Open Sauce Bold"/>
                <a:ea typeface="Open Sauce Bold"/>
                <a:cs typeface="Open Sauce Bold"/>
                <a:sym typeface="Open Sauce Bold"/>
              </a:rPr>
              <a:t>Domain Analysis</a:t>
            </a:r>
          </a:p>
        </p:txBody>
      </p:sp>
      <p:sp>
        <p:nvSpPr>
          <p:cNvPr id="5" name="TextBox 5"/>
          <p:cNvSpPr txBox="1"/>
          <p:nvPr/>
        </p:nvSpPr>
        <p:spPr>
          <a:xfrm>
            <a:off x="2758040" y="1804799"/>
            <a:ext cx="10348359" cy="468333"/>
          </a:xfrm>
          <a:prstGeom prst="rect">
            <a:avLst/>
          </a:prstGeom>
        </p:spPr>
        <p:txBody>
          <a:bodyPr wrap="square" lIns="0" tIns="0" rIns="0" bIns="0" rtlCol="0" anchor="t">
            <a:spAutoFit/>
          </a:bodyPr>
          <a:lstStyle/>
          <a:p>
            <a:pPr marL="0" lvl="0" indent="0" algn="l">
              <a:lnSpc>
                <a:spcPts val="3971"/>
              </a:lnSpc>
              <a:spcBef>
                <a:spcPct val="0"/>
              </a:spcBef>
            </a:pPr>
            <a:r>
              <a:rPr lang="en-US" sz="2836" spc="-56" dirty="0">
                <a:solidFill>
                  <a:srgbClr val="106861"/>
                </a:solidFill>
                <a:latin typeface="Open Sauce Bold"/>
                <a:ea typeface="Open Sauce Bold"/>
                <a:cs typeface="Open Sauce Bold"/>
                <a:sym typeface="Open Sauce Bold"/>
              </a:rPr>
              <a:t>Digital E-commerce: Consumer and Technological trends </a:t>
            </a:r>
          </a:p>
        </p:txBody>
      </p:sp>
      <p:sp>
        <p:nvSpPr>
          <p:cNvPr id="6" name="TextBox 6"/>
          <p:cNvSpPr txBox="1"/>
          <p:nvPr/>
        </p:nvSpPr>
        <p:spPr>
          <a:xfrm>
            <a:off x="1434350" y="2767094"/>
            <a:ext cx="13559950" cy="7679603"/>
          </a:xfrm>
          <a:prstGeom prst="rect">
            <a:avLst/>
          </a:prstGeom>
        </p:spPr>
        <p:txBody>
          <a:bodyPr lIns="0" tIns="0" rIns="0" bIns="0" rtlCol="0" anchor="t">
            <a:spAutoFit/>
          </a:bodyPr>
          <a:lstStyle/>
          <a:p>
            <a:pPr marL="616442" lvl="1" indent="-308221" algn="l">
              <a:lnSpc>
                <a:spcPts val="4282"/>
              </a:lnSpc>
              <a:buFont typeface="Arial"/>
              <a:buChar char="•"/>
            </a:pPr>
            <a:r>
              <a:rPr lang="en-GB" sz="2855" dirty="0">
                <a:solidFill>
                  <a:srgbClr val="343432"/>
                </a:solidFill>
                <a:latin typeface="ABeeZee"/>
                <a:ea typeface="ABeeZee"/>
                <a:cs typeface="ABeeZee"/>
                <a:sym typeface="ABeeZee"/>
              </a:rPr>
              <a:t>Personalization: Customized recommendations and personalized shopping experiences.</a:t>
            </a:r>
          </a:p>
          <a:p>
            <a:pPr marL="616442" lvl="1" indent="-308221" algn="l">
              <a:lnSpc>
                <a:spcPts val="4282"/>
              </a:lnSpc>
              <a:buFont typeface="Arial"/>
              <a:buChar char="•"/>
            </a:pPr>
            <a:r>
              <a:rPr lang="en-GB" sz="2855" dirty="0">
                <a:solidFill>
                  <a:srgbClr val="343432"/>
                </a:solidFill>
                <a:latin typeface="ABeeZee"/>
                <a:ea typeface="ABeeZee"/>
                <a:cs typeface="ABeeZee"/>
                <a:sym typeface="ABeeZee"/>
              </a:rPr>
              <a:t>Convenience: Features like one-click reordering, subscription services, and scheduled deliveries.</a:t>
            </a:r>
          </a:p>
          <a:p>
            <a:pPr marL="616442" lvl="1" indent="-308221" algn="l">
              <a:lnSpc>
                <a:spcPts val="4282"/>
              </a:lnSpc>
              <a:buFont typeface="Arial"/>
              <a:buChar char="•"/>
            </a:pPr>
            <a:r>
              <a:rPr lang="en-GB" sz="2855" dirty="0">
                <a:solidFill>
                  <a:srgbClr val="343432"/>
                </a:solidFill>
                <a:latin typeface="ABeeZee"/>
                <a:ea typeface="ABeeZee"/>
                <a:cs typeface="ABeeZee"/>
                <a:sym typeface="ABeeZee"/>
              </a:rPr>
              <a:t>Health &amp; Sustainability: Growing demand for organic products, eco-friendly packaging, and transparent sourcing.</a:t>
            </a:r>
          </a:p>
          <a:p>
            <a:pPr marL="616442" lvl="1" indent="-308221" algn="l">
              <a:lnSpc>
                <a:spcPts val="4282"/>
              </a:lnSpc>
              <a:buFont typeface="Arial"/>
              <a:buChar char="•"/>
            </a:pPr>
            <a:r>
              <a:rPr lang="en-GB" sz="2855" dirty="0">
                <a:solidFill>
                  <a:srgbClr val="343432"/>
                </a:solidFill>
                <a:latin typeface="ABeeZee"/>
                <a:ea typeface="ABeeZee"/>
                <a:cs typeface="ABeeZee"/>
                <a:sym typeface="ABeeZee"/>
              </a:rPr>
              <a:t>AI &amp; Machine Learning: Enhanced search algorithms, personalized recommendations, and inventory management.</a:t>
            </a:r>
          </a:p>
          <a:p>
            <a:pPr marL="616442" lvl="1" indent="-308221" algn="l">
              <a:lnSpc>
                <a:spcPts val="4282"/>
              </a:lnSpc>
              <a:buFont typeface="Arial"/>
              <a:buChar char="•"/>
            </a:pPr>
            <a:r>
              <a:rPr lang="en-GB" sz="2855" dirty="0">
                <a:solidFill>
                  <a:srgbClr val="343432"/>
                </a:solidFill>
                <a:latin typeface="ABeeZee"/>
                <a:ea typeface="ABeeZee"/>
                <a:cs typeface="ABeeZee"/>
                <a:sym typeface="ABeeZee"/>
              </a:rPr>
              <a:t>Voice Commerce: Increasing use of voice assistants like Alexa and Google Assistant for shopping.</a:t>
            </a:r>
          </a:p>
          <a:p>
            <a:pPr marL="616442" lvl="1" indent="-308221" algn="l">
              <a:lnSpc>
                <a:spcPts val="4282"/>
              </a:lnSpc>
              <a:buFont typeface="Arial"/>
              <a:buChar char="•"/>
            </a:pPr>
            <a:r>
              <a:rPr lang="en-GB" sz="2855" dirty="0">
                <a:solidFill>
                  <a:srgbClr val="343432"/>
                </a:solidFill>
                <a:latin typeface="ABeeZee"/>
                <a:ea typeface="ABeeZee"/>
                <a:cs typeface="ABeeZee"/>
                <a:sym typeface="ABeeZee"/>
              </a:rPr>
              <a:t>Mobile Shopping: Mobile-optimized websites and dedicated shopping apps are crucial.</a:t>
            </a:r>
            <a:endParaRPr lang="en-US" sz="2855" dirty="0">
              <a:solidFill>
                <a:srgbClr val="343432"/>
              </a:solidFill>
              <a:latin typeface="ABeeZee"/>
              <a:ea typeface="ABeeZee"/>
              <a:cs typeface="ABeeZee"/>
              <a:sym typeface="ABeeZee"/>
            </a:endParaRPr>
          </a:p>
          <a:p>
            <a:pPr marL="616442" lvl="1" indent="-308221" algn="l">
              <a:lnSpc>
                <a:spcPts val="4282"/>
              </a:lnSpc>
              <a:buFont typeface="Arial"/>
              <a:buChar char="•"/>
            </a:pPr>
            <a:endParaRPr lang="en-US" sz="2855" dirty="0">
              <a:solidFill>
                <a:srgbClr val="343432"/>
              </a:solidFill>
              <a:latin typeface="ABeeZee"/>
              <a:ea typeface="ABeeZee"/>
              <a:cs typeface="ABeeZee"/>
              <a:sym typeface="ABeeZee"/>
            </a:endParaRPr>
          </a:p>
          <a:p>
            <a:pPr marL="0" lvl="0" indent="0" algn="l">
              <a:lnSpc>
                <a:spcPts val="4282"/>
              </a:lnSpc>
            </a:pPr>
            <a:endParaRPr lang="en-US" sz="2855" dirty="0">
              <a:solidFill>
                <a:srgbClr val="343432"/>
              </a:solidFill>
              <a:latin typeface="ABeeZee"/>
              <a:ea typeface="ABeeZee"/>
              <a:cs typeface="ABeeZee"/>
              <a:sym typeface="ABeeZee"/>
            </a:endParaRPr>
          </a:p>
        </p:txBody>
      </p:sp>
    </p:spTree>
    <p:extLst>
      <p:ext uri="{BB962C8B-B14F-4D97-AF65-F5344CB8AC3E}">
        <p14:creationId xmlns:p14="http://schemas.microsoft.com/office/powerpoint/2010/main" val="1669941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62033" y="0"/>
            <a:ext cx="18550033" cy="15560863"/>
            <a:chOff x="0" y="0"/>
            <a:chExt cx="4885605" cy="4098334"/>
          </a:xfrm>
        </p:grpSpPr>
        <p:sp>
          <p:nvSpPr>
            <p:cNvPr id="3" name="Freeform 3"/>
            <p:cNvSpPr/>
            <p:nvPr/>
          </p:nvSpPr>
          <p:spPr>
            <a:xfrm>
              <a:off x="0" y="0"/>
              <a:ext cx="4885605" cy="4098334"/>
            </a:xfrm>
            <a:custGeom>
              <a:avLst/>
              <a:gdLst/>
              <a:ahLst/>
              <a:cxnLst/>
              <a:rect l="l" t="t" r="r" b="b"/>
              <a:pathLst>
                <a:path w="4885605" h="4098334">
                  <a:moveTo>
                    <a:pt x="0" y="0"/>
                  </a:moveTo>
                  <a:lnTo>
                    <a:pt x="4885605" y="0"/>
                  </a:lnTo>
                  <a:lnTo>
                    <a:pt x="4885605" y="4098334"/>
                  </a:lnTo>
                  <a:lnTo>
                    <a:pt x="0" y="4098334"/>
                  </a:lnTo>
                  <a:close/>
                </a:path>
              </a:pathLst>
            </a:custGeom>
            <a:solidFill>
              <a:srgbClr val="123D33"/>
            </a:solidFill>
            <a:ln cap="sq">
              <a:noFill/>
              <a:prstDash val="solid"/>
              <a:miter/>
            </a:ln>
          </p:spPr>
        </p:sp>
        <p:sp>
          <p:nvSpPr>
            <p:cNvPr id="4" name="TextBox 4"/>
            <p:cNvSpPr txBox="1"/>
            <p:nvPr/>
          </p:nvSpPr>
          <p:spPr>
            <a:xfrm>
              <a:off x="0" y="-19050"/>
              <a:ext cx="4885605" cy="4117384"/>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5" name="Group 5"/>
          <p:cNvGrpSpPr/>
          <p:nvPr/>
        </p:nvGrpSpPr>
        <p:grpSpPr>
          <a:xfrm>
            <a:off x="13368043" y="-514350"/>
            <a:ext cx="6609252" cy="5657850"/>
            <a:chOff x="0" y="0"/>
            <a:chExt cx="949477" cy="812800"/>
          </a:xfrm>
        </p:grpSpPr>
        <p:sp>
          <p:nvSpPr>
            <p:cNvPr id="6" name="Freeform 6"/>
            <p:cNvSpPr/>
            <p:nvPr/>
          </p:nvSpPr>
          <p:spPr>
            <a:xfrm>
              <a:off x="0" y="0"/>
              <a:ext cx="949477" cy="812800"/>
            </a:xfrm>
            <a:custGeom>
              <a:avLst/>
              <a:gdLst/>
              <a:ahLst/>
              <a:cxnLst/>
              <a:rect l="l" t="t" r="r" b="b"/>
              <a:pathLst>
                <a:path w="949477" h="812800">
                  <a:moveTo>
                    <a:pt x="474739" y="0"/>
                  </a:moveTo>
                  <a:cubicBezTo>
                    <a:pt x="212548" y="0"/>
                    <a:pt x="0" y="181951"/>
                    <a:pt x="0" y="406400"/>
                  </a:cubicBezTo>
                  <a:cubicBezTo>
                    <a:pt x="0" y="630849"/>
                    <a:pt x="212548" y="812800"/>
                    <a:pt x="474739" y="812800"/>
                  </a:cubicBezTo>
                  <a:cubicBezTo>
                    <a:pt x="736929" y="812800"/>
                    <a:pt x="949477" y="630849"/>
                    <a:pt x="949477" y="406400"/>
                  </a:cubicBezTo>
                  <a:cubicBezTo>
                    <a:pt x="949477" y="181951"/>
                    <a:pt x="736929" y="0"/>
                    <a:pt x="474739" y="0"/>
                  </a:cubicBezTo>
                  <a:close/>
                </a:path>
              </a:pathLst>
            </a:custGeom>
            <a:solidFill>
              <a:srgbClr val="106861"/>
            </a:solidFill>
            <a:ln cap="sq">
              <a:noFill/>
              <a:prstDash val="solid"/>
              <a:miter/>
            </a:ln>
          </p:spPr>
        </p:sp>
        <p:sp>
          <p:nvSpPr>
            <p:cNvPr id="7" name="TextBox 7"/>
            <p:cNvSpPr txBox="1"/>
            <p:nvPr/>
          </p:nvSpPr>
          <p:spPr>
            <a:xfrm>
              <a:off x="89013" y="57150"/>
              <a:ext cx="771450" cy="6794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8" name="TextBox 8"/>
          <p:cNvSpPr txBox="1"/>
          <p:nvPr/>
        </p:nvSpPr>
        <p:spPr>
          <a:xfrm>
            <a:off x="1800570" y="895350"/>
            <a:ext cx="7586830" cy="850994"/>
          </a:xfrm>
          <a:prstGeom prst="rect">
            <a:avLst/>
          </a:prstGeom>
        </p:spPr>
        <p:txBody>
          <a:bodyPr lIns="0" tIns="0" rIns="0" bIns="0" rtlCol="0" anchor="t">
            <a:spAutoFit/>
          </a:bodyPr>
          <a:lstStyle/>
          <a:p>
            <a:pPr marL="0" lvl="0" indent="0" algn="l">
              <a:lnSpc>
                <a:spcPts val="6644"/>
              </a:lnSpc>
              <a:spcBef>
                <a:spcPct val="0"/>
              </a:spcBef>
            </a:pPr>
            <a:r>
              <a:rPr lang="en-US" sz="4746" spc="-94">
                <a:solidFill>
                  <a:srgbClr val="E1D1C2"/>
                </a:solidFill>
                <a:latin typeface="Hatton Bold"/>
                <a:ea typeface="Hatton Bold"/>
                <a:cs typeface="Hatton Bold"/>
                <a:sym typeface="Hatton Bold"/>
              </a:rPr>
              <a:t>INTRODUCTION</a:t>
            </a:r>
          </a:p>
        </p:txBody>
      </p:sp>
      <p:sp>
        <p:nvSpPr>
          <p:cNvPr id="9" name="TextBox 9"/>
          <p:cNvSpPr txBox="1"/>
          <p:nvPr/>
        </p:nvSpPr>
        <p:spPr>
          <a:xfrm>
            <a:off x="596193" y="1913476"/>
            <a:ext cx="11596403" cy="8011474"/>
          </a:xfrm>
          <a:prstGeom prst="rect">
            <a:avLst/>
          </a:prstGeom>
        </p:spPr>
        <p:txBody>
          <a:bodyPr lIns="0" tIns="0" rIns="0" bIns="0" rtlCol="0" anchor="t">
            <a:spAutoFit/>
          </a:bodyPr>
          <a:lstStyle/>
          <a:p>
            <a:pPr algn="l">
              <a:lnSpc>
                <a:spcPts val="5331"/>
              </a:lnSpc>
            </a:pPr>
            <a:r>
              <a:rPr lang="en-US" sz="3211">
                <a:solidFill>
                  <a:srgbClr val="F8F8F8"/>
                </a:solidFill>
                <a:latin typeface="Hatton"/>
                <a:ea typeface="Hatton"/>
                <a:cs typeface="Hatton"/>
                <a:sym typeface="Hatton"/>
              </a:rPr>
              <a:t>Welcome to our presentation on enhancing user engagement for a SokoMjinga online grocery store  through the application of Human-Computer Interaction (HCI) principles. In today's digital age, where online presence is paramount, ensuring an optimal user experience is crucial for the success of any business, including online grocery store. We'll delve into various HCI issues such as usability, user experience, adaptability &amp; personalization, cross-platform compatibility, and user interface design, and explore how addressing these concerns can significantly improve the performance and effectiveness of a online grocery store website.</a:t>
            </a:r>
          </a:p>
        </p:txBody>
      </p:sp>
      <p:grpSp>
        <p:nvGrpSpPr>
          <p:cNvPr id="10" name="Group 10"/>
          <p:cNvGrpSpPr/>
          <p:nvPr/>
        </p:nvGrpSpPr>
        <p:grpSpPr>
          <a:xfrm>
            <a:off x="14260540" y="6337446"/>
            <a:ext cx="4824257" cy="4463904"/>
            <a:chOff x="0" y="0"/>
            <a:chExt cx="920597" cy="851832"/>
          </a:xfrm>
        </p:grpSpPr>
        <p:sp>
          <p:nvSpPr>
            <p:cNvPr id="11" name="Freeform 11"/>
            <p:cNvSpPr/>
            <p:nvPr/>
          </p:nvSpPr>
          <p:spPr>
            <a:xfrm>
              <a:off x="0" y="0"/>
              <a:ext cx="920597" cy="851832"/>
            </a:xfrm>
            <a:custGeom>
              <a:avLst/>
              <a:gdLst/>
              <a:ahLst/>
              <a:cxnLst/>
              <a:rect l="l" t="t" r="r" b="b"/>
              <a:pathLst>
                <a:path w="920597" h="851832">
                  <a:moveTo>
                    <a:pt x="460299" y="0"/>
                  </a:moveTo>
                  <a:cubicBezTo>
                    <a:pt x="206083" y="0"/>
                    <a:pt x="0" y="190689"/>
                    <a:pt x="0" y="425916"/>
                  </a:cubicBezTo>
                  <a:cubicBezTo>
                    <a:pt x="0" y="661143"/>
                    <a:pt x="206083" y="851832"/>
                    <a:pt x="460299" y="851832"/>
                  </a:cubicBezTo>
                  <a:cubicBezTo>
                    <a:pt x="714514" y="851832"/>
                    <a:pt x="920597" y="661143"/>
                    <a:pt x="920597" y="425916"/>
                  </a:cubicBezTo>
                  <a:cubicBezTo>
                    <a:pt x="920597" y="190689"/>
                    <a:pt x="714514" y="0"/>
                    <a:pt x="460299" y="0"/>
                  </a:cubicBezTo>
                  <a:close/>
                </a:path>
              </a:pathLst>
            </a:custGeom>
            <a:solidFill>
              <a:srgbClr val="106861"/>
            </a:solidFill>
            <a:ln cap="sq">
              <a:noFill/>
              <a:prstDash val="solid"/>
              <a:miter/>
            </a:ln>
          </p:spPr>
        </p:sp>
        <p:sp>
          <p:nvSpPr>
            <p:cNvPr id="12" name="TextBox 12"/>
            <p:cNvSpPr txBox="1"/>
            <p:nvPr/>
          </p:nvSpPr>
          <p:spPr>
            <a:xfrm>
              <a:off x="86306" y="60809"/>
              <a:ext cx="747985" cy="711163"/>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13" name="Group 13"/>
          <p:cNvGrpSpPr/>
          <p:nvPr/>
        </p:nvGrpSpPr>
        <p:grpSpPr>
          <a:xfrm>
            <a:off x="13561454" y="2198642"/>
            <a:ext cx="1398171" cy="1193946"/>
            <a:chOff x="0" y="0"/>
            <a:chExt cx="1735308" cy="1481839"/>
          </a:xfrm>
        </p:grpSpPr>
        <p:sp>
          <p:nvSpPr>
            <p:cNvPr id="14" name="Freeform 14"/>
            <p:cNvSpPr/>
            <p:nvPr/>
          </p:nvSpPr>
          <p:spPr>
            <a:xfrm>
              <a:off x="0" y="0"/>
              <a:ext cx="1735308" cy="1481839"/>
            </a:xfrm>
            <a:custGeom>
              <a:avLst/>
              <a:gdLst/>
              <a:ahLst/>
              <a:cxnLst/>
              <a:rect l="l" t="t" r="r" b="b"/>
              <a:pathLst>
                <a:path w="1735308" h="1481839">
                  <a:moveTo>
                    <a:pt x="867654" y="0"/>
                  </a:moveTo>
                  <a:cubicBezTo>
                    <a:pt x="388462" y="0"/>
                    <a:pt x="0" y="331721"/>
                    <a:pt x="0" y="740919"/>
                  </a:cubicBezTo>
                  <a:cubicBezTo>
                    <a:pt x="0" y="1150118"/>
                    <a:pt x="388462" y="1481839"/>
                    <a:pt x="867654" y="1481839"/>
                  </a:cubicBezTo>
                  <a:cubicBezTo>
                    <a:pt x="1346846" y="1481839"/>
                    <a:pt x="1735308" y="1150118"/>
                    <a:pt x="1735308" y="740919"/>
                  </a:cubicBezTo>
                  <a:cubicBezTo>
                    <a:pt x="1735308" y="331721"/>
                    <a:pt x="1346846" y="0"/>
                    <a:pt x="867654" y="0"/>
                  </a:cubicBezTo>
                  <a:close/>
                </a:path>
              </a:pathLst>
            </a:custGeom>
            <a:solidFill>
              <a:srgbClr val="123D33"/>
            </a:solidFill>
            <a:ln cap="sq">
              <a:noFill/>
              <a:prstDash val="solid"/>
              <a:miter/>
            </a:ln>
          </p:spPr>
        </p:sp>
        <p:sp>
          <p:nvSpPr>
            <p:cNvPr id="15" name="TextBox 15"/>
            <p:cNvSpPr txBox="1"/>
            <p:nvPr/>
          </p:nvSpPr>
          <p:spPr>
            <a:xfrm>
              <a:off x="162685" y="119872"/>
              <a:ext cx="1409938" cy="1223044"/>
            </a:xfrm>
            <a:prstGeom prst="rect">
              <a:avLst/>
            </a:prstGeom>
          </p:spPr>
          <p:txBody>
            <a:bodyPr lIns="50800" tIns="50800" rIns="50800" bIns="50800" rtlCol="0" anchor="ctr"/>
            <a:lstStyle/>
            <a:p>
              <a:pPr marL="0" lvl="0" indent="0" algn="ctr">
                <a:lnSpc>
                  <a:spcPts val="2859"/>
                </a:lnSpc>
                <a:spcBef>
                  <a:spcPct val="0"/>
                </a:spcBef>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94300" y="3675559"/>
            <a:ext cx="3293700" cy="6611441"/>
          </a:xfrm>
          <a:custGeom>
            <a:avLst/>
            <a:gdLst/>
            <a:ahLst/>
            <a:cxnLst/>
            <a:rect l="l" t="t" r="r" b="b"/>
            <a:pathLst>
              <a:path w="3293700" h="6611441">
                <a:moveTo>
                  <a:pt x="0" y="0"/>
                </a:moveTo>
                <a:lnTo>
                  <a:pt x="3293700" y="0"/>
                </a:lnTo>
                <a:lnTo>
                  <a:pt x="3293700" y="6611441"/>
                </a:lnTo>
                <a:lnTo>
                  <a:pt x="0" y="661144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801378" y="-610072"/>
            <a:ext cx="3299321" cy="4114800"/>
          </a:xfrm>
          <a:custGeom>
            <a:avLst/>
            <a:gdLst/>
            <a:ahLst/>
            <a:cxnLst/>
            <a:rect l="l" t="t" r="r" b="b"/>
            <a:pathLst>
              <a:path w="3299321" h="4114800">
                <a:moveTo>
                  <a:pt x="0" y="0"/>
                </a:moveTo>
                <a:lnTo>
                  <a:pt x="3299321" y="0"/>
                </a:lnTo>
                <a:lnTo>
                  <a:pt x="329932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TextBox 4"/>
          <p:cNvSpPr txBox="1"/>
          <p:nvPr/>
        </p:nvSpPr>
        <p:spPr>
          <a:xfrm>
            <a:off x="2178075" y="535886"/>
            <a:ext cx="9755864" cy="764057"/>
          </a:xfrm>
          <a:prstGeom prst="rect">
            <a:avLst/>
          </a:prstGeom>
        </p:spPr>
        <p:txBody>
          <a:bodyPr lIns="0" tIns="0" rIns="0" bIns="0" rtlCol="0" anchor="t">
            <a:spAutoFit/>
          </a:bodyPr>
          <a:lstStyle/>
          <a:p>
            <a:pPr marL="0" lvl="0" indent="0" algn="l">
              <a:lnSpc>
                <a:spcPts val="6280"/>
              </a:lnSpc>
              <a:spcBef>
                <a:spcPct val="0"/>
              </a:spcBef>
            </a:pPr>
            <a:r>
              <a:rPr lang="en-US" sz="4486" spc="-89" dirty="0">
                <a:solidFill>
                  <a:srgbClr val="191919"/>
                </a:solidFill>
                <a:latin typeface="Open Sauce Bold"/>
                <a:ea typeface="Open Sauce Bold"/>
                <a:cs typeface="Open Sauce Bold"/>
                <a:sym typeface="Open Sauce Bold"/>
              </a:rPr>
              <a:t>Context Analysis</a:t>
            </a:r>
          </a:p>
        </p:txBody>
      </p:sp>
      <p:sp>
        <p:nvSpPr>
          <p:cNvPr id="5" name="TextBox 5"/>
          <p:cNvSpPr txBox="1"/>
          <p:nvPr/>
        </p:nvSpPr>
        <p:spPr>
          <a:xfrm>
            <a:off x="2758040" y="1804799"/>
            <a:ext cx="10348359" cy="468333"/>
          </a:xfrm>
          <a:prstGeom prst="rect">
            <a:avLst/>
          </a:prstGeom>
        </p:spPr>
        <p:txBody>
          <a:bodyPr wrap="square" lIns="0" tIns="0" rIns="0" bIns="0" rtlCol="0" anchor="t">
            <a:spAutoFit/>
          </a:bodyPr>
          <a:lstStyle/>
          <a:p>
            <a:pPr marL="0" lvl="0" indent="0" algn="l">
              <a:lnSpc>
                <a:spcPts val="3971"/>
              </a:lnSpc>
              <a:spcBef>
                <a:spcPct val="0"/>
              </a:spcBef>
            </a:pPr>
            <a:r>
              <a:rPr lang="en-US" sz="2836" spc="-56" dirty="0">
                <a:solidFill>
                  <a:srgbClr val="106861"/>
                </a:solidFill>
                <a:latin typeface="Open Sauce Bold"/>
                <a:ea typeface="Open Sauce Bold"/>
                <a:cs typeface="Open Sauce Bold"/>
                <a:sym typeface="Open Sauce Bold"/>
              </a:rPr>
              <a:t>Online grocery</a:t>
            </a:r>
          </a:p>
        </p:txBody>
      </p:sp>
      <p:sp>
        <p:nvSpPr>
          <p:cNvPr id="6" name="TextBox 6"/>
          <p:cNvSpPr txBox="1"/>
          <p:nvPr/>
        </p:nvSpPr>
        <p:spPr>
          <a:xfrm>
            <a:off x="1434350" y="2767094"/>
            <a:ext cx="13559950" cy="6576737"/>
          </a:xfrm>
          <a:prstGeom prst="rect">
            <a:avLst/>
          </a:prstGeom>
        </p:spPr>
        <p:txBody>
          <a:bodyPr lIns="0" tIns="0" rIns="0" bIns="0" rtlCol="0" anchor="t">
            <a:spAutoFit/>
          </a:bodyPr>
          <a:lstStyle/>
          <a:p>
            <a:pPr marL="616442" lvl="1" indent="-308221" algn="l">
              <a:lnSpc>
                <a:spcPts val="4282"/>
              </a:lnSpc>
              <a:buFont typeface="Arial"/>
              <a:buChar char="•"/>
            </a:pPr>
            <a:r>
              <a:rPr lang="en-GB" sz="2855" dirty="0">
                <a:solidFill>
                  <a:srgbClr val="343432"/>
                </a:solidFill>
                <a:latin typeface="ABeeZee"/>
                <a:ea typeface="ABeeZee"/>
                <a:cs typeface="ABeeZee"/>
                <a:sym typeface="ABeeZee"/>
              </a:rPr>
              <a:t>Online grocery shopping involves purchasing groceries through a digital platform, with options for home delivery or in-store pickup. It includes a wide range of products like fresh produce, packaged goods, household items, and more.</a:t>
            </a:r>
          </a:p>
          <a:p>
            <a:pPr marL="616442" lvl="1" indent="-308221" algn="l">
              <a:lnSpc>
                <a:spcPts val="4282"/>
              </a:lnSpc>
              <a:buFont typeface="Arial"/>
              <a:buChar char="•"/>
            </a:pPr>
            <a:r>
              <a:rPr lang="en-GB" sz="2855" dirty="0">
                <a:solidFill>
                  <a:srgbClr val="343432"/>
                </a:solidFill>
                <a:latin typeface="ABeeZee"/>
                <a:ea typeface="ABeeZee"/>
                <a:cs typeface="ABeeZee"/>
                <a:sym typeface="ABeeZee"/>
              </a:rPr>
              <a:t>There’s growing demand for convenience, time-saving solutions, and the impact of social distancing measures during COVID have driven this market. There’s a high adoption rate among millennials and urban populations</a:t>
            </a:r>
          </a:p>
          <a:p>
            <a:pPr marL="616442" lvl="1" indent="-308221" algn="l">
              <a:lnSpc>
                <a:spcPts val="4282"/>
              </a:lnSpc>
              <a:buFont typeface="Arial"/>
              <a:buChar char="•"/>
            </a:pPr>
            <a:r>
              <a:rPr lang="en-GB" sz="2855" dirty="0">
                <a:solidFill>
                  <a:srgbClr val="343432"/>
                </a:solidFill>
                <a:latin typeface="ABeeZee"/>
                <a:ea typeface="ABeeZee"/>
                <a:cs typeface="ABeeZee"/>
                <a:sym typeface="ABeeZee"/>
              </a:rPr>
              <a:t>There is also intense competition with numerous players offering diverse services and features</a:t>
            </a:r>
            <a:endParaRPr lang="en-US" sz="2855" dirty="0">
              <a:solidFill>
                <a:srgbClr val="343432"/>
              </a:solidFill>
              <a:latin typeface="ABeeZee"/>
              <a:ea typeface="ABeeZee"/>
              <a:cs typeface="ABeeZee"/>
              <a:sym typeface="ABeeZee"/>
            </a:endParaRPr>
          </a:p>
          <a:p>
            <a:pPr marL="616442" lvl="1" indent="-308221" algn="l">
              <a:lnSpc>
                <a:spcPts val="4282"/>
              </a:lnSpc>
              <a:buFont typeface="Arial"/>
              <a:buChar char="•"/>
            </a:pPr>
            <a:endParaRPr lang="en-US" sz="2855" dirty="0">
              <a:solidFill>
                <a:srgbClr val="343432"/>
              </a:solidFill>
              <a:latin typeface="ABeeZee"/>
              <a:ea typeface="ABeeZee"/>
              <a:cs typeface="ABeeZee"/>
              <a:sym typeface="ABeeZee"/>
            </a:endParaRPr>
          </a:p>
          <a:p>
            <a:pPr marL="0" lvl="0" indent="0" algn="l">
              <a:lnSpc>
                <a:spcPts val="4282"/>
              </a:lnSpc>
            </a:pPr>
            <a:endParaRPr lang="en-US" sz="2855" dirty="0">
              <a:solidFill>
                <a:srgbClr val="343432"/>
              </a:solidFill>
              <a:latin typeface="ABeeZee"/>
              <a:ea typeface="ABeeZee"/>
              <a:cs typeface="ABeeZee"/>
              <a:sym typeface="ABeeZee"/>
            </a:endParaRPr>
          </a:p>
        </p:txBody>
      </p:sp>
    </p:spTree>
    <p:extLst>
      <p:ext uri="{BB962C8B-B14F-4D97-AF65-F5344CB8AC3E}">
        <p14:creationId xmlns:p14="http://schemas.microsoft.com/office/powerpoint/2010/main" val="2215214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94300" y="3675559"/>
            <a:ext cx="3293700" cy="6611441"/>
          </a:xfrm>
          <a:custGeom>
            <a:avLst/>
            <a:gdLst/>
            <a:ahLst/>
            <a:cxnLst/>
            <a:rect l="l" t="t" r="r" b="b"/>
            <a:pathLst>
              <a:path w="3293700" h="6611441">
                <a:moveTo>
                  <a:pt x="0" y="0"/>
                </a:moveTo>
                <a:lnTo>
                  <a:pt x="3293700" y="0"/>
                </a:lnTo>
                <a:lnTo>
                  <a:pt x="3293700" y="6611441"/>
                </a:lnTo>
                <a:lnTo>
                  <a:pt x="0" y="661144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801378" y="-610072"/>
            <a:ext cx="3299321" cy="4114800"/>
          </a:xfrm>
          <a:custGeom>
            <a:avLst/>
            <a:gdLst/>
            <a:ahLst/>
            <a:cxnLst/>
            <a:rect l="l" t="t" r="r" b="b"/>
            <a:pathLst>
              <a:path w="3299321" h="4114800">
                <a:moveTo>
                  <a:pt x="0" y="0"/>
                </a:moveTo>
                <a:lnTo>
                  <a:pt x="3299321" y="0"/>
                </a:lnTo>
                <a:lnTo>
                  <a:pt x="329932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TextBox 4"/>
          <p:cNvSpPr txBox="1"/>
          <p:nvPr/>
        </p:nvSpPr>
        <p:spPr>
          <a:xfrm>
            <a:off x="2178075" y="535886"/>
            <a:ext cx="9755864" cy="764057"/>
          </a:xfrm>
          <a:prstGeom prst="rect">
            <a:avLst/>
          </a:prstGeom>
        </p:spPr>
        <p:txBody>
          <a:bodyPr lIns="0" tIns="0" rIns="0" bIns="0" rtlCol="0" anchor="t">
            <a:spAutoFit/>
          </a:bodyPr>
          <a:lstStyle/>
          <a:p>
            <a:pPr marL="0" lvl="0" indent="0" algn="l">
              <a:lnSpc>
                <a:spcPts val="6280"/>
              </a:lnSpc>
              <a:spcBef>
                <a:spcPct val="0"/>
              </a:spcBef>
            </a:pPr>
            <a:r>
              <a:rPr lang="en-US" sz="4486" spc="-89" dirty="0">
                <a:solidFill>
                  <a:srgbClr val="191919"/>
                </a:solidFill>
                <a:latin typeface="Open Sauce Bold"/>
                <a:ea typeface="Open Sauce Bold"/>
                <a:cs typeface="Open Sauce Bold"/>
                <a:sym typeface="Open Sauce Bold"/>
              </a:rPr>
              <a:t>Context Analysis</a:t>
            </a:r>
          </a:p>
        </p:txBody>
      </p:sp>
      <p:sp>
        <p:nvSpPr>
          <p:cNvPr id="5" name="TextBox 5"/>
          <p:cNvSpPr txBox="1"/>
          <p:nvPr/>
        </p:nvSpPr>
        <p:spPr>
          <a:xfrm>
            <a:off x="2758040" y="1804799"/>
            <a:ext cx="10348359" cy="468333"/>
          </a:xfrm>
          <a:prstGeom prst="rect">
            <a:avLst/>
          </a:prstGeom>
        </p:spPr>
        <p:txBody>
          <a:bodyPr wrap="square" lIns="0" tIns="0" rIns="0" bIns="0" rtlCol="0" anchor="t">
            <a:spAutoFit/>
          </a:bodyPr>
          <a:lstStyle/>
          <a:p>
            <a:pPr marL="0" lvl="0" indent="0" algn="l">
              <a:lnSpc>
                <a:spcPts val="3971"/>
              </a:lnSpc>
              <a:spcBef>
                <a:spcPct val="0"/>
              </a:spcBef>
            </a:pPr>
            <a:r>
              <a:rPr lang="en-US" sz="2836" spc="-56" dirty="0">
                <a:solidFill>
                  <a:srgbClr val="106861"/>
                </a:solidFill>
                <a:latin typeface="Open Sauce Bold"/>
                <a:ea typeface="Open Sauce Bold"/>
                <a:cs typeface="Open Sauce Bold"/>
                <a:sym typeface="Open Sauce Bold"/>
              </a:rPr>
              <a:t>Online grocery: consumer and technological trends</a:t>
            </a:r>
          </a:p>
        </p:txBody>
      </p:sp>
      <p:sp>
        <p:nvSpPr>
          <p:cNvPr id="6" name="TextBox 6"/>
          <p:cNvSpPr txBox="1"/>
          <p:nvPr/>
        </p:nvSpPr>
        <p:spPr>
          <a:xfrm>
            <a:off x="1434350" y="2767094"/>
            <a:ext cx="13559950" cy="6025304"/>
          </a:xfrm>
          <a:prstGeom prst="rect">
            <a:avLst/>
          </a:prstGeom>
        </p:spPr>
        <p:txBody>
          <a:bodyPr lIns="0" tIns="0" rIns="0" bIns="0" rtlCol="0" anchor="t">
            <a:spAutoFit/>
          </a:bodyPr>
          <a:lstStyle/>
          <a:p>
            <a:pPr marL="616442" lvl="1" indent="-308221" algn="l">
              <a:lnSpc>
                <a:spcPts val="4282"/>
              </a:lnSpc>
              <a:buFont typeface="Arial"/>
              <a:buChar char="•"/>
            </a:pPr>
            <a:r>
              <a:rPr lang="en-GB" sz="2855" dirty="0">
                <a:solidFill>
                  <a:srgbClr val="343432"/>
                </a:solidFill>
                <a:latin typeface="ABeeZee"/>
                <a:ea typeface="ABeeZee"/>
                <a:cs typeface="ABeeZee"/>
                <a:sym typeface="ABeeZee"/>
              </a:rPr>
              <a:t>Convenience: Preference for quick and easy shopping experiences, flexible delivery slots, and click-and-collect services</a:t>
            </a:r>
          </a:p>
          <a:p>
            <a:pPr marL="616442" lvl="1" indent="-308221" algn="l">
              <a:lnSpc>
                <a:spcPts val="4282"/>
              </a:lnSpc>
              <a:buFont typeface="Arial"/>
              <a:buChar char="•"/>
            </a:pPr>
            <a:r>
              <a:rPr lang="en-GB" sz="2855" dirty="0">
                <a:solidFill>
                  <a:srgbClr val="343432"/>
                </a:solidFill>
                <a:latin typeface="ABeeZee"/>
                <a:ea typeface="ABeeZee"/>
                <a:cs typeface="ABeeZee"/>
                <a:sym typeface="ABeeZee"/>
              </a:rPr>
              <a:t>Health Consciousness: Increased interest in organic, non-GMO, and health-focused products</a:t>
            </a:r>
          </a:p>
          <a:p>
            <a:pPr marL="616442" lvl="1" indent="-308221" algn="l">
              <a:lnSpc>
                <a:spcPts val="4282"/>
              </a:lnSpc>
              <a:buFont typeface="Arial"/>
              <a:buChar char="•"/>
            </a:pPr>
            <a:r>
              <a:rPr lang="en-GB" sz="2855" dirty="0">
                <a:solidFill>
                  <a:srgbClr val="343432"/>
                </a:solidFill>
                <a:latin typeface="ABeeZee"/>
                <a:ea typeface="ABeeZee"/>
                <a:cs typeface="ABeeZee"/>
                <a:sym typeface="ABeeZee"/>
              </a:rPr>
              <a:t>Personalization: Demand for personalized recommendations based on past purchases and preferences</a:t>
            </a:r>
          </a:p>
          <a:p>
            <a:pPr marL="616442" lvl="1" indent="-308221" algn="l">
              <a:lnSpc>
                <a:spcPts val="4282"/>
              </a:lnSpc>
              <a:buFont typeface="Arial"/>
              <a:buChar char="•"/>
            </a:pPr>
            <a:r>
              <a:rPr lang="en-US" sz="2855" dirty="0">
                <a:solidFill>
                  <a:srgbClr val="343432"/>
                </a:solidFill>
                <a:latin typeface="ABeeZee"/>
                <a:ea typeface="ABeeZee"/>
                <a:cs typeface="ABeeZee"/>
                <a:sym typeface="ABeeZee"/>
              </a:rPr>
              <a:t>Artificial Intelligence: Enhanced product recommendations, chatbots for customer support, and dynamic pricing algorithms</a:t>
            </a:r>
          </a:p>
          <a:p>
            <a:pPr marL="616442" lvl="1" indent="-308221" algn="l">
              <a:lnSpc>
                <a:spcPts val="4282"/>
              </a:lnSpc>
              <a:buFont typeface="Arial"/>
              <a:buChar char="•"/>
            </a:pPr>
            <a:r>
              <a:rPr lang="en-US" sz="2855" dirty="0">
                <a:solidFill>
                  <a:srgbClr val="343432"/>
                </a:solidFill>
                <a:latin typeface="ABeeZee"/>
                <a:ea typeface="ABeeZee"/>
                <a:cs typeface="ABeeZee"/>
                <a:sym typeface="ABeeZee"/>
              </a:rPr>
              <a:t>Mobile Commerce: Rising use of smartphones for grocery shopping, with apps offering seamless and user-friendly interfaces</a:t>
            </a:r>
          </a:p>
          <a:p>
            <a:pPr marL="0" lvl="0" indent="0" algn="l">
              <a:lnSpc>
                <a:spcPts val="4282"/>
              </a:lnSpc>
            </a:pPr>
            <a:endParaRPr lang="en-US" sz="2855" dirty="0">
              <a:solidFill>
                <a:srgbClr val="343432"/>
              </a:solidFill>
              <a:latin typeface="ABeeZee"/>
              <a:ea typeface="ABeeZee"/>
              <a:cs typeface="ABeeZee"/>
              <a:sym typeface="ABeeZee"/>
            </a:endParaRPr>
          </a:p>
        </p:txBody>
      </p:sp>
    </p:spTree>
    <p:extLst>
      <p:ext uri="{BB962C8B-B14F-4D97-AF65-F5344CB8AC3E}">
        <p14:creationId xmlns:p14="http://schemas.microsoft.com/office/powerpoint/2010/main" val="3272219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94300" y="3675559"/>
            <a:ext cx="3293700" cy="6611441"/>
          </a:xfrm>
          <a:custGeom>
            <a:avLst/>
            <a:gdLst/>
            <a:ahLst/>
            <a:cxnLst/>
            <a:rect l="l" t="t" r="r" b="b"/>
            <a:pathLst>
              <a:path w="3293700" h="6611441">
                <a:moveTo>
                  <a:pt x="0" y="0"/>
                </a:moveTo>
                <a:lnTo>
                  <a:pt x="3293700" y="0"/>
                </a:lnTo>
                <a:lnTo>
                  <a:pt x="3293700" y="6611441"/>
                </a:lnTo>
                <a:lnTo>
                  <a:pt x="0" y="661144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801378" y="-610072"/>
            <a:ext cx="3299321" cy="4114800"/>
          </a:xfrm>
          <a:custGeom>
            <a:avLst/>
            <a:gdLst/>
            <a:ahLst/>
            <a:cxnLst/>
            <a:rect l="l" t="t" r="r" b="b"/>
            <a:pathLst>
              <a:path w="3299321" h="4114800">
                <a:moveTo>
                  <a:pt x="0" y="0"/>
                </a:moveTo>
                <a:lnTo>
                  <a:pt x="3299321" y="0"/>
                </a:lnTo>
                <a:lnTo>
                  <a:pt x="329932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TextBox 4"/>
          <p:cNvSpPr txBox="1"/>
          <p:nvPr/>
        </p:nvSpPr>
        <p:spPr>
          <a:xfrm>
            <a:off x="2178075" y="535886"/>
            <a:ext cx="9755864" cy="764057"/>
          </a:xfrm>
          <a:prstGeom prst="rect">
            <a:avLst/>
          </a:prstGeom>
        </p:spPr>
        <p:txBody>
          <a:bodyPr lIns="0" tIns="0" rIns="0" bIns="0" rtlCol="0" anchor="t">
            <a:spAutoFit/>
          </a:bodyPr>
          <a:lstStyle/>
          <a:p>
            <a:pPr marL="0" lvl="0" indent="0" algn="l">
              <a:lnSpc>
                <a:spcPts val="6280"/>
              </a:lnSpc>
              <a:spcBef>
                <a:spcPct val="0"/>
              </a:spcBef>
            </a:pPr>
            <a:r>
              <a:rPr lang="en-US" sz="4486" spc="-89">
                <a:solidFill>
                  <a:srgbClr val="191919"/>
                </a:solidFill>
                <a:latin typeface="Open Sauce Bold"/>
                <a:ea typeface="Open Sauce Bold"/>
                <a:cs typeface="Open Sauce Bold"/>
                <a:sym typeface="Open Sauce Bold"/>
              </a:rPr>
              <a:t>Justification of Design Decisions</a:t>
            </a:r>
          </a:p>
        </p:txBody>
      </p:sp>
      <p:sp>
        <p:nvSpPr>
          <p:cNvPr id="5" name="TextBox 5"/>
          <p:cNvSpPr txBox="1"/>
          <p:nvPr/>
        </p:nvSpPr>
        <p:spPr>
          <a:xfrm>
            <a:off x="2758041" y="1804799"/>
            <a:ext cx="6822657" cy="486045"/>
          </a:xfrm>
          <a:prstGeom prst="rect">
            <a:avLst/>
          </a:prstGeom>
        </p:spPr>
        <p:txBody>
          <a:bodyPr lIns="0" tIns="0" rIns="0" bIns="0" rtlCol="0" anchor="t">
            <a:spAutoFit/>
          </a:bodyPr>
          <a:lstStyle/>
          <a:p>
            <a:pPr marL="0" lvl="0" indent="0" algn="l">
              <a:lnSpc>
                <a:spcPts val="3971"/>
              </a:lnSpc>
              <a:spcBef>
                <a:spcPct val="0"/>
              </a:spcBef>
            </a:pPr>
            <a:r>
              <a:rPr lang="en-US" sz="2836" spc="-56">
                <a:solidFill>
                  <a:srgbClr val="106861"/>
                </a:solidFill>
                <a:latin typeface="Open Sauce Bold"/>
                <a:ea typeface="Open Sauce Bold"/>
                <a:cs typeface="Open Sauce Bold"/>
                <a:sym typeface="Open Sauce Bold"/>
              </a:rPr>
              <a:t>Alternative A: Simplifying Navigation</a:t>
            </a:r>
          </a:p>
        </p:txBody>
      </p:sp>
      <p:sp>
        <p:nvSpPr>
          <p:cNvPr id="6" name="TextBox 6"/>
          <p:cNvSpPr txBox="1"/>
          <p:nvPr/>
        </p:nvSpPr>
        <p:spPr>
          <a:xfrm>
            <a:off x="1434350" y="2767094"/>
            <a:ext cx="13559950" cy="5949116"/>
          </a:xfrm>
          <a:prstGeom prst="rect">
            <a:avLst/>
          </a:prstGeom>
        </p:spPr>
        <p:txBody>
          <a:bodyPr lIns="0" tIns="0" rIns="0" bIns="0" rtlCol="0" anchor="t">
            <a:spAutoFit/>
          </a:bodyPr>
          <a:lstStyle/>
          <a:p>
            <a:pPr marL="616442" lvl="1" indent="-308221" algn="l">
              <a:lnSpc>
                <a:spcPts val="4282"/>
              </a:lnSpc>
              <a:buFont typeface="Arial"/>
              <a:buChar char="•"/>
            </a:pPr>
            <a:r>
              <a:rPr lang="en-US" sz="2855">
                <a:solidFill>
                  <a:srgbClr val="343432"/>
                </a:solidFill>
                <a:latin typeface="ABeeZee"/>
                <a:ea typeface="ABeeZee"/>
                <a:cs typeface="ABeeZee"/>
                <a:sym typeface="ABeeZee"/>
              </a:rPr>
              <a:t>Improved User Experience: By simplifying navigation through clearer menu labels and intuitive pathways, users can navigate the website with ease. This enhances the overall user experience, reducing frustration and increasing satisfaction. Users can quickly find the products they need, leading to higher engagement and conversion rates.</a:t>
            </a:r>
          </a:p>
          <a:p>
            <a:pPr marL="616442" lvl="1" indent="-308221" algn="l">
              <a:lnSpc>
                <a:spcPts val="4282"/>
              </a:lnSpc>
              <a:buFont typeface="Arial"/>
              <a:buChar char="•"/>
            </a:pPr>
            <a:r>
              <a:rPr lang="en-US" sz="2855">
                <a:solidFill>
                  <a:srgbClr val="343432"/>
                </a:solidFill>
                <a:latin typeface="ABeeZee"/>
                <a:ea typeface="ABeeZee"/>
                <a:cs typeface="ABeeZee"/>
                <a:sym typeface="ABeeZee"/>
              </a:rPr>
              <a:t>Efficient Information Retrieval: Clear navigation pathways facilitate efficient information retrieval, allowing users to find product details, nutritional information, and delivery options without difficulty. This empowers users to make informed decisions about their purchases, ultimately increasing user confidence and trust in the website.</a:t>
            </a:r>
          </a:p>
          <a:p>
            <a:pPr marL="0" lvl="0" indent="0" algn="l">
              <a:lnSpc>
                <a:spcPts val="4282"/>
              </a:lnSpc>
            </a:pPr>
            <a:endParaRPr lang="en-US" sz="2855">
              <a:solidFill>
                <a:srgbClr val="343432"/>
              </a:solidFill>
              <a:latin typeface="ABeeZee"/>
              <a:ea typeface="ABeeZee"/>
              <a:cs typeface="ABeeZee"/>
              <a:sym typeface="ABeeZee"/>
            </a:endParaRPr>
          </a:p>
        </p:txBody>
      </p:sp>
    </p:spTree>
    <p:extLst>
      <p:ext uri="{BB962C8B-B14F-4D97-AF65-F5344CB8AC3E}">
        <p14:creationId xmlns:p14="http://schemas.microsoft.com/office/powerpoint/2010/main" val="267351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94300" y="3675559"/>
            <a:ext cx="3293700" cy="6611441"/>
          </a:xfrm>
          <a:custGeom>
            <a:avLst/>
            <a:gdLst/>
            <a:ahLst/>
            <a:cxnLst/>
            <a:rect l="l" t="t" r="r" b="b"/>
            <a:pathLst>
              <a:path w="3293700" h="6611441">
                <a:moveTo>
                  <a:pt x="0" y="0"/>
                </a:moveTo>
                <a:lnTo>
                  <a:pt x="3293700" y="0"/>
                </a:lnTo>
                <a:lnTo>
                  <a:pt x="3293700" y="6611441"/>
                </a:lnTo>
                <a:lnTo>
                  <a:pt x="0" y="661144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801378" y="-610072"/>
            <a:ext cx="3299321" cy="4114800"/>
          </a:xfrm>
          <a:custGeom>
            <a:avLst/>
            <a:gdLst/>
            <a:ahLst/>
            <a:cxnLst/>
            <a:rect l="l" t="t" r="r" b="b"/>
            <a:pathLst>
              <a:path w="3299321" h="4114800">
                <a:moveTo>
                  <a:pt x="0" y="0"/>
                </a:moveTo>
                <a:lnTo>
                  <a:pt x="3299321" y="0"/>
                </a:lnTo>
                <a:lnTo>
                  <a:pt x="329932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TextBox 4"/>
          <p:cNvSpPr txBox="1"/>
          <p:nvPr/>
        </p:nvSpPr>
        <p:spPr>
          <a:xfrm>
            <a:off x="2510421" y="683271"/>
            <a:ext cx="9755864" cy="764057"/>
          </a:xfrm>
          <a:prstGeom prst="rect">
            <a:avLst/>
          </a:prstGeom>
        </p:spPr>
        <p:txBody>
          <a:bodyPr lIns="0" tIns="0" rIns="0" bIns="0" rtlCol="0" anchor="t">
            <a:spAutoFit/>
          </a:bodyPr>
          <a:lstStyle/>
          <a:p>
            <a:pPr marL="0" lvl="0" indent="0" algn="l">
              <a:lnSpc>
                <a:spcPts val="6280"/>
              </a:lnSpc>
              <a:spcBef>
                <a:spcPct val="0"/>
              </a:spcBef>
            </a:pPr>
            <a:r>
              <a:rPr lang="en-US" sz="4486" spc="-89">
                <a:solidFill>
                  <a:srgbClr val="191919"/>
                </a:solidFill>
                <a:latin typeface="Open Sauce Bold"/>
                <a:ea typeface="Open Sauce Bold"/>
                <a:cs typeface="Open Sauce Bold"/>
                <a:sym typeface="Open Sauce Bold"/>
              </a:rPr>
              <a:t>Justification of Design Decisions</a:t>
            </a:r>
          </a:p>
        </p:txBody>
      </p:sp>
      <p:sp>
        <p:nvSpPr>
          <p:cNvPr id="5" name="TextBox 5"/>
          <p:cNvSpPr txBox="1"/>
          <p:nvPr/>
        </p:nvSpPr>
        <p:spPr>
          <a:xfrm>
            <a:off x="1717445" y="2366774"/>
            <a:ext cx="11341815" cy="486045"/>
          </a:xfrm>
          <a:prstGeom prst="rect">
            <a:avLst/>
          </a:prstGeom>
        </p:spPr>
        <p:txBody>
          <a:bodyPr lIns="0" tIns="0" rIns="0" bIns="0" rtlCol="0" anchor="t">
            <a:spAutoFit/>
          </a:bodyPr>
          <a:lstStyle/>
          <a:p>
            <a:pPr marL="0" lvl="0" indent="0" algn="l">
              <a:lnSpc>
                <a:spcPts val="3971"/>
              </a:lnSpc>
              <a:spcBef>
                <a:spcPct val="0"/>
              </a:spcBef>
            </a:pPr>
            <a:r>
              <a:rPr lang="en-US" sz="2836" spc="-56">
                <a:solidFill>
                  <a:srgbClr val="106861"/>
                </a:solidFill>
                <a:latin typeface="Open Sauce Bold"/>
                <a:ea typeface="Open Sauce Bold"/>
                <a:cs typeface="Open Sauce Bold"/>
                <a:sym typeface="Open Sauce Bold"/>
              </a:rPr>
              <a:t>Alternative B : Real-Time Assistance with AI-Powered Chatbots</a:t>
            </a:r>
          </a:p>
        </p:txBody>
      </p:sp>
      <p:sp>
        <p:nvSpPr>
          <p:cNvPr id="6" name="TextBox 6"/>
          <p:cNvSpPr txBox="1"/>
          <p:nvPr/>
        </p:nvSpPr>
        <p:spPr>
          <a:xfrm>
            <a:off x="1434350" y="2757569"/>
            <a:ext cx="13559950" cy="7252136"/>
          </a:xfrm>
          <a:prstGeom prst="rect">
            <a:avLst/>
          </a:prstGeom>
        </p:spPr>
        <p:txBody>
          <a:bodyPr lIns="0" tIns="0" rIns="0" bIns="0" rtlCol="0" anchor="t">
            <a:spAutoFit/>
          </a:bodyPr>
          <a:lstStyle/>
          <a:p>
            <a:pPr algn="l">
              <a:lnSpc>
                <a:spcPts val="4432"/>
              </a:lnSpc>
            </a:pPr>
            <a:endParaRPr/>
          </a:p>
          <a:p>
            <a:pPr marL="638031" lvl="1" indent="-319016" algn="l">
              <a:lnSpc>
                <a:spcPts val="4432"/>
              </a:lnSpc>
              <a:buFont typeface="Arial"/>
              <a:buChar char="•"/>
            </a:pPr>
            <a:r>
              <a:rPr lang="en-US" sz="2955">
                <a:solidFill>
                  <a:srgbClr val="343432"/>
                </a:solidFill>
                <a:latin typeface="ABeeZee"/>
                <a:ea typeface="ABeeZee"/>
                <a:cs typeface="ABeeZee"/>
                <a:sym typeface="ABeeZee"/>
              </a:rPr>
              <a:t>Instant Support: Implementing AI-powered chatbots provides users with instant assistance, answering queries and offering product recommendations in real-time. This reduces wait times for support and enhances the overall customer service experience, leading to higher satisfaction levels.</a:t>
            </a:r>
          </a:p>
          <a:p>
            <a:pPr marL="638031" lvl="1" indent="-319016" algn="l">
              <a:lnSpc>
                <a:spcPts val="4432"/>
              </a:lnSpc>
              <a:buFont typeface="Arial"/>
              <a:buChar char="•"/>
            </a:pPr>
            <a:r>
              <a:rPr lang="en-US" sz="2955">
                <a:solidFill>
                  <a:srgbClr val="343432"/>
                </a:solidFill>
                <a:latin typeface="ABeeZee"/>
                <a:ea typeface="ABeeZee"/>
                <a:cs typeface="ABeeZee"/>
                <a:sym typeface="ABeeZee"/>
              </a:rPr>
              <a:t>Improved Efficiency: Chatbots streamline the shopping process by providing quick answers to common questions and guiding users through their shopping journey. This improves efficiency and reduces friction points, resulting in a smoother and more enjoyable user experience.</a:t>
            </a:r>
          </a:p>
          <a:p>
            <a:pPr algn="l">
              <a:lnSpc>
                <a:spcPts val="4282"/>
              </a:lnSpc>
            </a:pPr>
            <a:endParaRPr lang="en-US" sz="2955">
              <a:solidFill>
                <a:srgbClr val="343432"/>
              </a:solidFill>
              <a:latin typeface="ABeeZee"/>
              <a:ea typeface="ABeeZee"/>
              <a:cs typeface="ABeeZee"/>
              <a:sym typeface="ABeeZee"/>
            </a:endParaRPr>
          </a:p>
          <a:p>
            <a:pPr marL="0" lvl="0" indent="0" algn="l">
              <a:lnSpc>
                <a:spcPts val="4282"/>
              </a:lnSpc>
            </a:pPr>
            <a:endParaRPr lang="en-US" sz="2955">
              <a:solidFill>
                <a:srgbClr val="343432"/>
              </a:solidFill>
              <a:latin typeface="ABeeZee"/>
              <a:ea typeface="ABeeZee"/>
              <a:cs typeface="ABeeZee"/>
              <a:sym typeface="ABeeZe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94300" y="3675559"/>
            <a:ext cx="3293700" cy="6611441"/>
          </a:xfrm>
          <a:custGeom>
            <a:avLst/>
            <a:gdLst/>
            <a:ahLst/>
            <a:cxnLst/>
            <a:rect l="l" t="t" r="r" b="b"/>
            <a:pathLst>
              <a:path w="3293700" h="6611441">
                <a:moveTo>
                  <a:pt x="0" y="0"/>
                </a:moveTo>
                <a:lnTo>
                  <a:pt x="3293700" y="0"/>
                </a:lnTo>
                <a:lnTo>
                  <a:pt x="3293700" y="6611441"/>
                </a:lnTo>
                <a:lnTo>
                  <a:pt x="0" y="661144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801378" y="-610072"/>
            <a:ext cx="3299321" cy="4114800"/>
          </a:xfrm>
          <a:custGeom>
            <a:avLst/>
            <a:gdLst/>
            <a:ahLst/>
            <a:cxnLst/>
            <a:rect l="l" t="t" r="r" b="b"/>
            <a:pathLst>
              <a:path w="3299321" h="4114800">
                <a:moveTo>
                  <a:pt x="0" y="0"/>
                </a:moveTo>
                <a:lnTo>
                  <a:pt x="3299321" y="0"/>
                </a:lnTo>
                <a:lnTo>
                  <a:pt x="329932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TextBox 4"/>
          <p:cNvSpPr txBox="1"/>
          <p:nvPr/>
        </p:nvSpPr>
        <p:spPr>
          <a:xfrm>
            <a:off x="2510421" y="683271"/>
            <a:ext cx="9755864" cy="764057"/>
          </a:xfrm>
          <a:prstGeom prst="rect">
            <a:avLst/>
          </a:prstGeom>
        </p:spPr>
        <p:txBody>
          <a:bodyPr lIns="0" tIns="0" rIns="0" bIns="0" rtlCol="0" anchor="t">
            <a:spAutoFit/>
          </a:bodyPr>
          <a:lstStyle/>
          <a:p>
            <a:pPr marL="0" lvl="0" indent="0" algn="l">
              <a:lnSpc>
                <a:spcPts val="6280"/>
              </a:lnSpc>
              <a:spcBef>
                <a:spcPct val="0"/>
              </a:spcBef>
            </a:pPr>
            <a:r>
              <a:rPr lang="en-US" sz="4486" spc="-89">
                <a:solidFill>
                  <a:srgbClr val="191919"/>
                </a:solidFill>
                <a:latin typeface="Open Sauce Bold"/>
                <a:ea typeface="Open Sauce Bold"/>
                <a:cs typeface="Open Sauce Bold"/>
                <a:sym typeface="Open Sauce Bold"/>
              </a:rPr>
              <a:t>Processes of GroceEase website</a:t>
            </a:r>
          </a:p>
        </p:txBody>
      </p:sp>
      <p:sp>
        <p:nvSpPr>
          <p:cNvPr id="5" name="TextBox 5"/>
          <p:cNvSpPr txBox="1"/>
          <p:nvPr/>
        </p:nvSpPr>
        <p:spPr>
          <a:xfrm>
            <a:off x="1241745" y="1628004"/>
            <a:ext cx="16017555" cy="986990"/>
          </a:xfrm>
          <a:prstGeom prst="rect">
            <a:avLst/>
          </a:prstGeom>
        </p:spPr>
        <p:txBody>
          <a:bodyPr lIns="0" tIns="0" rIns="0" bIns="0" rtlCol="0" anchor="t">
            <a:spAutoFit/>
          </a:bodyPr>
          <a:lstStyle/>
          <a:p>
            <a:pPr marL="0" lvl="0" indent="0" algn="l">
              <a:lnSpc>
                <a:spcPts val="3971"/>
              </a:lnSpc>
              <a:spcBef>
                <a:spcPct val="0"/>
              </a:spcBef>
            </a:pPr>
            <a:r>
              <a:rPr lang="en-US" sz="2836" spc="-56">
                <a:solidFill>
                  <a:srgbClr val="106861"/>
                </a:solidFill>
                <a:latin typeface="Open Sauce Bold"/>
                <a:ea typeface="Open Sauce Bold"/>
                <a:cs typeface="Open Sauce Bold"/>
                <a:sym typeface="Open Sauce Bold"/>
              </a:rPr>
              <a:t>Overall Goal: Provide a seamless and personalized online grocery shopping experience for users.</a:t>
            </a:r>
          </a:p>
        </p:txBody>
      </p:sp>
      <p:sp>
        <p:nvSpPr>
          <p:cNvPr id="6" name="TextBox 6"/>
          <p:cNvSpPr txBox="1"/>
          <p:nvPr/>
        </p:nvSpPr>
        <p:spPr>
          <a:xfrm>
            <a:off x="1434350" y="2767094"/>
            <a:ext cx="11123489" cy="7268215"/>
          </a:xfrm>
          <a:prstGeom prst="rect">
            <a:avLst/>
          </a:prstGeom>
        </p:spPr>
        <p:txBody>
          <a:bodyPr lIns="0" tIns="0" rIns="0" bIns="0" rtlCol="0" anchor="t">
            <a:spAutoFit/>
          </a:bodyPr>
          <a:lstStyle/>
          <a:p>
            <a:pPr algn="l">
              <a:lnSpc>
                <a:spcPts val="3936"/>
              </a:lnSpc>
            </a:pPr>
            <a:r>
              <a:rPr lang="en-US" sz="2624">
                <a:solidFill>
                  <a:srgbClr val="343432"/>
                </a:solidFill>
                <a:latin typeface="ABeeZee"/>
                <a:ea typeface="ABeeZee"/>
                <a:cs typeface="ABeeZee"/>
                <a:sym typeface="ABeeZee"/>
              </a:rPr>
              <a:t>1. Navigate the Website</a:t>
            </a:r>
          </a:p>
          <a:p>
            <a:pPr marL="566569" lvl="1" indent="-283285" algn="l">
              <a:lnSpc>
                <a:spcPts val="3936"/>
              </a:lnSpc>
              <a:buFont typeface="Arial"/>
              <a:buChar char="•"/>
            </a:pPr>
            <a:r>
              <a:rPr lang="en-US" sz="2624">
                <a:solidFill>
                  <a:srgbClr val="343432"/>
                </a:solidFill>
                <a:latin typeface="ABeeZee"/>
                <a:ea typeface="ABeeZee"/>
                <a:cs typeface="ABeeZee"/>
                <a:sym typeface="ABeeZee"/>
              </a:rPr>
              <a:t>1.1 Navigate to the GrocerEase Website</a:t>
            </a:r>
          </a:p>
          <a:p>
            <a:pPr marL="566569" lvl="1" indent="-283285" algn="l">
              <a:lnSpc>
                <a:spcPts val="3936"/>
              </a:lnSpc>
              <a:buFont typeface="Arial"/>
              <a:buChar char="•"/>
            </a:pPr>
            <a:r>
              <a:rPr lang="en-US" sz="2624">
                <a:solidFill>
                  <a:srgbClr val="343432"/>
                </a:solidFill>
                <a:latin typeface="ABeeZee"/>
                <a:ea typeface="ABeeZee"/>
                <a:cs typeface="ABeeZee"/>
                <a:sym typeface="ABeeZee"/>
              </a:rPr>
              <a:t>1.2 Use the Menu Structure to Browse Categories</a:t>
            </a:r>
          </a:p>
          <a:p>
            <a:pPr marL="566569" lvl="1" indent="-283285" algn="l">
              <a:lnSpc>
                <a:spcPts val="3936"/>
              </a:lnSpc>
              <a:buFont typeface="Arial"/>
              <a:buChar char="•"/>
            </a:pPr>
            <a:r>
              <a:rPr lang="en-US" sz="2624">
                <a:solidFill>
                  <a:srgbClr val="343432"/>
                </a:solidFill>
                <a:latin typeface="ABeeZee"/>
                <a:ea typeface="ABeeZee"/>
                <a:cs typeface="ABeeZee"/>
                <a:sym typeface="ABeeZee"/>
              </a:rPr>
              <a:t>1.3 Utilize Search Functionality to Find Specific Products</a:t>
            </a:r>
          </a:p>
          <a:p>
            <a:pPr algn="l">
              <a:lnSpc>
                <a:spcPts val="3936"/>
              </a:lnSpc>
            </a:pPr>
            <a:r>
              <a:rPr lang="en-US" sz="2624">
                <a:solidFill>
                  <a:srgbClr val="343432"/>
                </a:solidFill>
                <a:latin typeface="ABeeZee"/>
                <a:ea typeface="ABeeZee"/>
                <a:cs typeface="ABeeZee"/>
                <a:sym typeface="ABeeZee"/>
              </a:rPr>
              <a:t>2. Browse and Discover Products</a:t>
            </a:r>
          </a:p>
          <a:p>
            <a:pPr marL="566569" lvl="1" indent="-283285" algn="l">
              <a:lnSpc>
                <a:spcPts val="3936"/>
              </a:lnSpc>
              <a:buFont typeface="Arial"/>
              <a:buChar char="•"/>
            </a:pPr>
            <a:r>
              <a:rPr lang="en-US" sz="2624">
                <a:solidFill>
                  <a:srgbClr val="343432"/>
                </a:solidFill>
                <a:latin typeface="ABeeZee"/>
                <a:ea typeface="ABeeZee"/>
                <a:cs typeface="ABeeZee"/>
                <a:sym typeface="ABeeZee"/>
              </a:rPr>
              <a:t>2.1 Explore Featured Products and Promotions</a:t>
            </a:r>
          </a:p>
          <a:p>
            <a:pPr marL="566569" lvl="1" indent="-283285" algn="l">
              <a:lnSpc>
                <a:spcPts val="3936"/>
              </a:lnSpc>
              <a:buFont typeface="Arial"/>
              <a:buChar char="•"/>
            </a:pPr>
            <a:r>
              <a:rPr lang="en-US" sz="2624">
                <a:solidFill>
                  <a:srgbClr val="343432"/>
                </a:solidFill>
                <a:latin typeface="ABeeZee"/>
                <a:ea typeface="ABeeZee"/>
                <a:cs typeface="ABeeZee"/>
                <a:sym typeface="ABeeZee"/>
              </a:rPr>
              <a:t>2.2 Filter Products by Categories (e.g., Organic, Locally Sourced)</a:t>
            </a:r>
          </a:p>
          <a:p>
            <a:pPr marL="566569" lvl="1" indent="-283285" algn="l">
              <a:lnSpc>
                <a:spcPts val="3936"/>
              </a:lnSpc>
              <a:buFont typeface="Arial"/>
              <a:buChar char="•"/>
            </a:pPr>
            <a:r>
              <a:rPr lang="en-US" sz="2624">
                <a:solidFill>
                  <a:srgbClr val="343432"/>
                </a:solidFill>
                <a:latin typeface="ABeeZee"/>
                <a:ea typeface="ABeeZee"/>
                <a:cs typeface="ABeeZee"/>
                <a:sym typeface="ABeeZee"/>
              </a:rPr>
              <a:t>2.3 View Detailed Product Information and Nutritional Facts</a:t>
            </a:r>
          </a:p>
          <a:p>
            <a:pPr algn="l">
              <a:lnSpc>
                <a:spcPts val="3936"/>
              </a:lnSpc>
            </a:pPr>
            <a:r>
              <a:rPr lang="en-US" sz="2624">
                <a:solidFill>
                  <a:srgbClr val="343432"/>
                </a:solidFill>
                <a:latin typeface="ABeeZee"/>
                <a:ea typeface="ABeeZee"/>
                <a:cs typeface="ABeeZee"/>
                <a:sym typeface="ABeeZee"/>
              </a:rPr>
              <a:t>3. Customize Shopping Experience</a:t>
            </a:r>
          </a:p>
          <a:p>
            <a:pPr marL="566569" lvl="1" indent="-283285" algn="l">
              <a:lnSpc>
                <a:spcPts val="3936"/>
              </a:lnSpc>
              <a:buFont typeface="Arial"/>
              <a:buChar char="•"/>
            </a:pPr>
            <a:r>
              <a:rPr lang="en-US" sz="2624">
                <a:solidFill>
                  <a:srgbClr val="343432"/>
                </a:solidFill>
                <a:latin typeface="ABeeZee"/>
                <a:ea typeface="ABeeZee"/>
                <a:cs typeface="ABeeZee"/>
                <a:sym typeface="ABeeZee"/>
              </a:rPr>
              <a:t>3.1 Personalize Recommendations Based on Preferences</a:t>
            </a:r>
          </a:p>
          <a:p>
            <a:pPr marL="566569" lvl="1" indent="-283285" algn="l">
              <a:lnSpc>
                <a:spcPts val="3936"/>
              </a:lnSpc>
              <a:buFont typeface="Arial"/>
              <a:buChar char="•"/>
            </a:pPr>
            <a:r>
              <a:rPr lang="en-US" sz="2624">
                <a:solidFill>
                  <a:srgbClr val="343432"/>
                </a:solidFill>
                <a:latin typeface="ABeeZee"/>
                <a:ea typeface="ABeeZee"/>
                <a:cs typeface="ABeeZee"/>
                <a:sym typeface="ABeeZee"/>
              </a:rPr>
              <a:t>3.2 Create and Manage User Profiles</a:t>
            </a:r>
          </a:p>
          <a:p>
            <a:pPr marL="566569" lvl="1" indent="-283285" algn="l">
              <a:lnSpc>
                <a:spcPts val="3936"/>
              </a:lnSpc>
              <a:buFont typeface="Arial"/>
              <a:buChar char="•"/>
            </a:pPr>
            <a:r>
              <a:rPr lang="en-US" sz="2624">
                <a:solidFill>
                  <a:srgbClr val="343432"/>
                </a:solidFill>
                <a:latin typeface="ABeeZee"/>
                <a:ea typeface="ABeeZee"/>
                <a:cs typeface="ABeeZee"/>
                <a:sym typeface="ABeeZee"/>
              </a:rPr>
              <a:t>3.3 Build Shopping Lists and Favorite Recipes</a:t>
            </a:r>
          </a:p>
          <a:p>
            <a:pPr algn="l">
              <a:lnSpc>
                <a:spcPts val="3636"/>
              </a:lnSpc>
            </a:pPr>
            <a:endParaRPr lang="en-US" sz="2624">
              <a:solidFill>
                <a:srgbClr val="343432"/>
              </a:solidFill>
              <a:latin typeface="ABeeZee"/>
              <a:ea typeface="ABeeZee"/>
              <a:cs typeface="ABeeZee"/>
              <a:sym typeface="ABeeZee"/>
            </a:endParaRPr>
          </a:p>
          <a:p>
            <a:pPr algn="l">
              <a:lnSpc>
                <a:spcPts val="3513"/>
              </a:lnSpc>
            </a:pPr>
            <a:endParaRPr lang="en-US" sz="2624">
              <a:solidFill>
                <a:srgbClr val="343432"/>
              </a:solidFill>
              <a:latin typeface="ABeeZee"/>
              <a:ea typeface="ABeeZee"/>
              <a:cs typeface="ABeeZee"/>
              <a:sym typeface="ABeeZee"/>
            </a:endParaRPr>
          </a:p>
          <a:p>
            <a:pPr marL="0" lvl="0" indent="0" algn="l">
              <a:lnSpc>
                <a:spcPts val="3513"/>
              </a:lnSpc>
            </a:pPr>
            <a:endParaRPr lang="en-US" sz="2624">
              <a:solidFill>
                <a:srgbClr val="343432"/>
              </a:solidFill>
              <a:latin typeface="ABeeZee"/>
              <a:ea typeface="ABeeZee"/>
              <a:cs typeface="ABeeZee"/>
              <a:sym typeface="ABeeZe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94300" y="3675559"/>
            <a:ext cx="3293700" cy="6611441"/>
          </a:xfrm>
          <a:custGeom>
            <a:avLst/>
            <a:gdLst/>
            <a:ahLst/>
            <a:cxnLst/>
            <a:rect l="l" t="t" r="r" b="b"/>
            <a:pathLst>
              <a:path w="3293700" h="6611441">
                <a:moveTo>
                  <a:pt x="0" y="0"/>
                </a:moveTo>
                <a:lnTo>
                  <a:pt x="3293700" y="0"/>
                </a:lnTo>
                <a:lnTo>
                  <a:pt x="3293700" y="6611441"/>
                </a:lnTo>
                <a:lnTo>
                  <a:pt x="0" y="661144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801378" y="-610072"/>
            <a:ext cx="3299321" cy="4114800"/>
          </a:xfrm>
          <a:custGeom>
            <a:avLst/>
            <a:gdLst/>
            <a:ahLst/>
            <a:cxnLst/>
            <a:rect l="l" t="t" r="r" b="b"/>
            <a:pathLst>
              <a:path w="3299321" h="4114800">
                <a:moveTo>
                  <a:pt x="0" y="0"/>
                </a:moveTo>
                <a:lnTo>
                  <a:pt x="3299321" y="0"/>
                </a:lnTo>
                <a:lnTo>
                  <a:pt x="329932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TextBox 4"/>
          <p:cNvSpPr txBox="1"/>
          <p:nvPr/>
        </p:nvSpPr>
        <p:spPr>
          <a:xfrm>
            <a:off x="2510421" y="683271"/>
            <a:ext cx="9755864" cy="764057"/>
          </a:xfrm>
          <a:prstGeom prst="rect">
            <a:avLst/>
          </a:prstGeom>
        </p:spPr>
        <p:txBody>
          <a:bodyPr lIns="0" tIns="0" rIns="0" bIns="0" rtlCol="0" anchor="t">
            <a:spAutoFit/>
          </a:bodyPr>
          <a:lstStyle/>
          <a:p>
            <a:pPr marL="0" lvl="0" indent="0" algn="l">
              <a:lnSpc>
                <a:spcPts val="6280"/>
              </a:lnSpc>
              <a:spcBef>
                <a:spcPct val="0"/>
              </a:spcBef>
            </a:pPr>
            <a:r>
              <a:rPr lang="en-US" sz="4486" spc="-89">
                <a:solidFill>
                  <a:srgbClr val="191919"/>
                </a:solidFill>
                <a:latin typeface="Open Sauce Bold"/>
                <a:ea typeface="Open Sauce Bold"/>
                <a:cs typeface="Open Sauce Bold"/>
                <a:sym typeface="Open Sauce Bold"/>
              </a:rPr>
              <a:t>Processes of GroceEase website</a:t>
            </a:r>
          </a:p>
        </p:txBody>
      </p:sp>
      <p:sp>
        <p:nvSpPr>
          <p:cNvPr id="5" name="TextBox 5"/>
          <p:cNvSpPr txBox="1"/>
          <p:nvPr/>
        </p:nvSpPr>
        <p:spPr>
          <a:xfrm>
            <a:off x="1241745" y="1618479"/>
            <a:ext cx="16017555" cy="588984"/>
          </a:xfrm>
          <a:prstGeom prst="rect">
            <a:avLst/>
          </a:prstGeom>
        </p:spPr>
        <p:txBody>
          <a:bodyPr lIns="0" tIns="0" rIns="0" bIns="0" rtlCol="0" anchor="t">
            <a:spAutoFit/>
          </a:bodyPr>
          <a:lstStyle/>
          <a:p>
            <a:pPr marL="0" lvl="0" indent="0" algn="ctr">
              <a:lnSpc>
                <a:spcPts val="4811"/>
              </a:lnSpc>
              <a:spcBef>
                <a:spcPct val="0"/>
              </a:spcBef>
            </a:pPr>
            <a:r>
              <a:rPr lang="en-US" sz="3436" spc="-68">
                <a:solidFill>
                  <a:srgbClr val="106861"/>
                </a:solidFill>
                <a:latin typeface="Open Sauce Bold"/>
                <a:ea typeface="Open Sauce Bold"/>
                <a:cs typeface="Open Sauce Bold"/>
                <a:sym typeface="Open Sauce Bold"/>
              </a:rPr>
              <a:t>continuation......</a:t>
            </a:r>
          </a:p>
        </p:txBody>
      </p:sp>
      <p:sp>
        <p:nvSpPr>
          <p:cNvPr id="6" name="TextBox 6"/>
          <p:cNvSpPr txBox="1"/>
          <p:nvPr/>
        </p:nvSpPr>
        <p:spPr>
          <a:xfrm>
            <a:off x="2207364" y="2350338"/>
            <a:ext cx="11123489" cy="7403470"/>
          </a:xfrm>
          <a:prstGeom prst="rect">
            <a:avLst/>
          </a:prstGeom>
        </p:spPr>
        <p:txBody>
          <a:bodyPr lIns="0" tIns="0" rIns="0" bIns="0" rtlCol="0" anchor="t">
            <a:spAutoFit/>
          </a:bodyPr>
          <a:lstStyle/>
          <a:p>
            <a:pPr algn="l">
              <a:lnSpc>
                <a:spcPts val="4236"/>
              </a:lnSpc>
            </a:pPr>
            <a:r>
              <a:rPr lang="en-US" sz="2824">
                <a:solidFill>
                  <a:srgbClr val="343432"/>
                </a:solidFill>
                <a:latin typeface="ABeeZee"/>
                <a:ea typeface="ABeeZee"/>
                <a:cs typeface="ABeeZee"/>
                <a:sym typeface="ABeeZee"/>
              </a:rPr>
              <a:t>4. Interact with Interactive Elements</a:t>
            </a:r>
          </a:p>
          <a:p>
            <a:pPr marL="609748" lvl="1" indent="-304874" algn="l">
              <a:lnSpc>
                <a:spcPts val="4236"/>
              </a:lnSpc>
              <a:buFont typeface="Arial"/>
              <a:buChar char="•"/>
            </a:pPr>
            <a:r>
              <a:rPr lang="en-US" sz="2824">
                <a:solidFill>
                  <a:srgbClr val="343432"/>
                </a:solidFill>
                <a:latin typeface="ABeeZee"/>
                <a:ea typeface="ABeeZee"/>
                <a:cs typeface="ABeeZee"/>
                <a:sym typeface="ABeeZee"/>
              </a:rPr>
              <a:t>4.1 Engage with 360-Degree Product Views and Zoom-In Features</a:t>
            </a:r>
          </a:p>
          <a:p>
            <a:pPr marL="609748" lvl="1" indent="-304874" algn="l">
              <a:lnSpc>
                <a:spcPts val="4236"/>
              </a:lnSpc>
              <a:buFont typeface="Arial"/>
              <a:buChar char="•"/>
            </a:pPr>
            <a:r>
              <a:rPr lang="en-US" sz="2824">
                <a:solidFill>
                  <a:srgbClr val="343432"/>
                </a:solidFill>
                <a:latin typeface="ABeeZee"/>
                <a:ea typeface="ABeeZee"/>
                <a:cs typeface="ABeeZee"/>
                <a:sym typeface="ABeeZee"/>
              </a:rPr>
              <a:t>4.2 Utilize Drag-and-Drop Meal Planners and Recipe Builders</a:t>
            </a:r>
          </a:p>
          <a:p>
            <a:pPr algn="l">
              <a:lnSpc>
                <a:spcPts val="4236"/>
              </a:lnSpc>
            </a:pPr>
            <a:r>
              <a:rPr lang="en-US" sz="2824">
                <a:solidFill>
                  <a:srgbClr val="343432"/>
                </a:solidFill>
                <a:latin typeface="ABeeZee"/>
                <a:ea typeface="ABeeZee"/>
                <a:cs typeface="ABeeZee"/>
                <a:sym typeface="ABeeZee"/>
              </a:rPr>
              <a:t>5. Seek Assistance and Support</a:t>
            </a:r>
          </a:p>
          <a:p>
            <a:pPr marL="609748" lvl="1" indent="-304874" algn="l">
              <a:lnSpc>
                <a:spcPts val="4236"/>
              </a:lnSpc>
              <a:buFont typeface="Arial"/>
              <a:buChar char="•"/>
            </a:pPr>
            <a:r>
              <a:rPr lang="en-US" sz="2824">
                <a:solidFill>
                  <a:srgbClr val="343432"/>
                </a:solidFill>
                <a:latin typeface="ABeeZee"/>
                <a:ea typeface="ABeeZee"/>
                <a:cs typeface="ABeeZee"/>
                <a:sym typeface="ABeeZee"/>
              </a:rPr>
              <a:t>5.1 Access AI-Powered Chatbots for Real-Time Assistance</a:t>
            </a:r>
          </a:p>
          <a:p>
            <a:pPr marL="609748" lvl="1" indent="-304874" algn="l">
              <a:lnSpc>
                <a:spcPts val="4236"/>
              </a:lnSpc>
              <a:buFont typeface="Arial"/>
              <a:buChar char="•"/>
            </a:pPr>
            <a:r>
              <a:rPr lang="en-US" sz="2824">
                <a:solidFill>
                  <a:srgbClr val="343432"/>
                </a:solidFill>
                <a:latin typeface="ABeeZee"/>
                <a:ea typeface="ABeeZee"/>
                <a:cs typeface="ABeeZee"/>
                <a:sym typeface="ABeeZee"/>
              </a:rPr>
              <a:t>5.2 Engage in Live Chat Support with Customer Service Representatives</a:t>
            </a:r>
          </a:p>
          <a:p>
            <a:pPr algn="l">
              <a:lnSpc>
                <a:spcPts val="4236"/>
              </a:lnSpc>
            </a:pPr>
            <a:r>
              <a:rPr lang="en-US" sz="2824">
                <a:solidFill>
                  <a:srgbClr val="343432"/>
                </a:solidFill>
                <a:latin typeface="ABeeZee"/>
                <a:ea typeface="ABeeZee"/>
                <a:cs typeface="ABeeZee"/>
                <a:sym typeface="ABeeZee"/>
              </a:rPr>
              <a:t>6. Navigate Checkout Process</a:t>
            </a:r>
          </a:p>
          <a:p>
            <a:pPr marL="609748" lvl="1" indent="-304874" algn="l">
              <a:lnSpc>
                <a:spcPts val="4236"/>
              </a:lnSpc>
              <a:buFont typeface="Arial"/>
              <a:buChar char="•"/>
            </a:pPr>
            <a:r>
              <a:rPr lang="en-US" sz="2824">
                <a:solidFill>
                  <a:srgbClr val="343432"/>
                </a:solidFill>
                <a:latin typeface="ABeeZee"/>
                <a:ea typeface="ABeeZee"/>
                <a:cs typeface="ABeeZee"/>
                <a:sym typeface="ABeeZee"/>
              </a:rPr>
              <a:t>6.1 Add Items to Cart and Review Shopping Cart</a:t>
            </a:r>
          </a:p>
          <a:p>
            <a:pPr marL="609748" lvl="1" indent="-304874" algn="l">
              <a:lnSpc>
                <a:spcPts val="4236"/>
              </a:lnSpc>
              <a:buFont typeface="Arial"/>
              <a:buChar char="•"/>
            </a:pPr>
            <a:r>
              <a:rPr lang="en-US" sz="2824">
                <a:solidFill>
                  <a:srgbClr val="343432"/>
                </a:solidFill>
                <a:latin typeface="ABeeZee"/>
                <a:ea typeface="ABeeZee"/>
                <a:cs typeface="ABeeZee"/>
                <a:sym typeface="ABeeZee"/>
              </a:rPr>
              <a:t>6.2 Proceed to Checkout and Enter Delivery Information</a:t>
            </a:r>
          </a:p>
          <a:p>
            <a:pPr marL="609748" lvl="1" indent="-304874" algn="l">
              <a:lnSpc>
                <a:spcPts val="4236"/>
              </a:lnSpc>
              <a:buFont typeface="Arial"/>
              <a:buChar char="•"/>
            </a:pPr>
            <a:r>
              <a:rPr lang="en-US" sz="2824">
                <a:solidFill>
                  <a:srgbClr val="343432"/>
                </a:solidFill>
                <a:latin typeface="ABeeZee"/>
                <a:ea typeface="ABeeZee"/>
                <a:cs typeface="ABeeZee"/>
                <a:sym typeface="ABeeZee"/>
              </a:rPr>
              <a:t>6.3 Select Payment Method and Complete Purchase</a:t>
            </a:r>
          </a:p>
          <a:p>
            <a:pPr marL="0" lvl="0" indent="0" algn="l">
              <a:lnSpc>
                <a:spcPts val="3813"/>
              </a:lnSpc>
            </a:pPr>
            <a:endParaRPr lang="en-US" sz="2824">
              <a:solidFill>
                <a:srgbClr val="343432"/>
              </a:solidFill>
              <a:latin typeface="ABeeZee"/>
              <a:ea typeface="ABeeZee"/>
              <a:cs typeface="ABeeZee"/>
              <a:sym typeface="ABeeZe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94300" y="3675559"/>
            <a:ext cx="3293700" cy="6611441"/>
          </a:xfrm>
          <a:custGeom>
            <a:avLst/>
            <a:gdLst/>
            <a:ahLst/>
            <a:cxnLst/>
            <a:rect l="l" t="t" r="r" b="b"/>
            <a:pathLst>
              <a:path w="3293700" h="6611441">
                <a:moveTo>
                  <a:pt x="0" y="0"/>
                </a:moveTo>
                <a:lnTo>
                  <a:pt x="3293700" y="0"/>
                </a:lnTo>
                <a:lnTo>
                  <a:pt x="3293700" y="6611441"/>
                </a:lnTo>
                <a:lnTo>
                  <a:pt x="0" y="661144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801378" y="-610072"/>
            <a:ext cx="3299321" cy="4114800"/>
          </a:xfrm>
          <a:custGeom>
            <a:avLst/>
            <a:gdLst/>
            <a:ahLst/>
            <a:cxnLst/>
            <a:rect l="l" t="t" r="r" b="b"/>
            <a:pathLst>
              <a:path w="3299321" h="4114800">
                <a:moveTo>
                  <a:pt x="0" y="0"/>
                </a:moveTo>
                <a:lnTo>
                  <a:pt x="3299321" y="0"/>
                </a:lnTo>
                <a:lnTo>
                  <a:pt x="329932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TextBox 4"/>
          <p:cNvSpPr txBox="1"/>
          <p:nvPr/>
        </p:nvSpPr>
        <p:spPr>
          <a:xfrm>
            <a:off x="2510421" y="683271"/>
            <a:ext cx="9755864" cy="764057"/>
          </a:xfrm>
          <a:prstGeom prst="rect">
            <a:avLst/>
          </a:prstGeom>
        </p:spPr>
        <p:txBody>
          <a:bodyPr lIns="0" tIns="0" rIns="0" bIns="0" rtlCol="0" anchor="t">
            <a:spAutoFit/>
          </a:bodyPr>
          <a:lstStyle/>
          <a:p>
            <a:pPr marL="0" lvl="0" indent="0" algn="l">
              <a:lnSpc>
                <a:spcPts val="6280"/>
              </a:lnSpc>
              <a:spcBef>
                <a:spcPct val="0"/>
              </a:spcBef>
            </a:pPr>
            <a:r>
              <a:rPr lang="en-US" sz="4486" spc="-89">
                <a:solidFill>
                  <a:srgbClr val="191919"/>
                </a:solidFill>
                <a:latin typeface="Open Sauce Bold"/>
                <a:ea typeface="Open Sauce Bold"/>
                <a:cs typeface="Open Sauce Bold"/>
                <a:sym typeface="Open Sauce Bold"/>
              </a:rPr>
              <a:t>Processes of GroceEase website</a:t>
            </a:r>
          </a:p>
        </p:txBody>
      </p:sp>
      <p:sp>
        <p:nvSpPr>
          <p:cNvPr id="5" name="TextBox 5"/>
          <p:cNvSpPr txBox="1"/>
          <p:nvPr/>
        </p:nvSpPr>
        <p:spPr>
          <a:xfrm>
            <a:off x="1241745" y="1618479"/>
            <a:ext cx="16017555" cy="555964"/>
          </a:xfrm>
          <a:prstGeom prst="rect">
            <a:avLst/>
          </a:prstGeom>
        </p:spPr>
        <p:txBody>
          <a:bodyPr lIns="0" tIns="0" rIns="0" bIns="0" rtlCol="0" anchor="t">
            <a:spAutoFit/>
          </a:bodyPr>
          <a:lstStyle/>
          <a:p>
            <a:pPr marL="0" lvl="0" indent="0" algn="ctr">
              <a:lnSpc>
                <a:spcPts val="4531"/>
              </a:lnSpc>
              <a:spcBef>
                <a:spcPct val="0"/>
              </a:spcBef>
            </a:pPr>
            <a:r>
              <a:rPr lang="en-US" sz="3236" spc="-64">
                <a:solidFill>
                  <a:srgbClr val="106861"/>
                </a:solidFill>
                <a:latin typeface="Open Sauce Bold"/>
                <a:ea typeface="Open Sauce Bold"/>
                <a:cs typeface="Open Sauce Bold"/>
                <a:sym typeface="Open Sauce Bold"/>
              </a:rPr>
              <a:t>continuation......</a:t>
            </a:r>
          </a:p>
        </p:txBody>
      </p:sp>
      <p:sp>
        <p:nvSpPr>
          <p:cNvPr id="6" name="TextBox 6"/>
          <p:cNvSpPr txBox="1"/>
          <p:nvPr/>
        </p:nvSpPr>
        <p:spPr>
          <a:xfrm>
            <a:off x="1497943" y="2317318"/>
            <a:ext cx="11123489" cy="6870070"/>
          </a:xfrm>
          <a:prstGeom prst="rect">
            <a:avLst/>
          </a:prstGeom>
        </p:spPr>
        <p:txBody>
          <a:bodyPr lIns="0" tIns="0" rIns="0" bIns="0" rtlCol="0" anchor="t">
            <a:spAutoFit/>
          </a:bodyPr>
          <a:lstStyle/>
          <a:p>
            <a:pPr algn="l">
              <a:lnSpc>
                <a:spcPts val="4236"/>
              </a:lnSpc>
            </a:pPr>
            <a:endParaRPr/>
          </a:p>
          <a:p>
            <a:pPr algn="l">
              <a:lnSpc>
                <a:spcPts val="4236"/>
              </a:lnSpc>
            </a:pPr>
            <a:r>
              <a:rPr lang="en-US" sz="2824">
                <a:solidFill>
                  <a:srgbClr val="343432"/>
                </a:solidFill>
                <a:latin typeface="ABeeZee"/>
                <a:ea typeface="ABeeZee"/>
                <a:cs typeface="ABeeZee"/>
                <a:sym typeface="ABeeZee"/>
              </a:rPr>
              <a:t>7. Track Orders and Delivery</a:t>
            </a:r>
          </a:p>
          <a:p>
            <a:pPr marL="609748" lvl="1" indent="-304874" algn="l">
              <a:lnSpc>
                <a:spcPts val="4236"/>
              </a:lnSpc>
              <a:buFont typeface="Arial"/>
              <a:buChar char="•"/>
            </a:pPr>
            <a:r>
              <a:rPr lang="en-US" sz="2824">
                <a:solidFill>
                  <a:srgbClr val="343432"/>
                </a:solidFill>
                <a:latin typeface="ABeeZee"/>
                <a:ea typeface="ABeeZee"/>
                <a:cs typeface="ABeeZee"/>
                <a:sym typeface="ABeeZee"/>
              </a:rPr>
              <a:t>7.1 Receive Confirmation Email and Order Summary</a:t>
            </a:r>
          </a:p>
          <a:p>
            <a:pPr marL="609748" lvl="1" indent="-304874" algn="l">
              <a:lnSpc>
                <a:spcPts val="4236"/>
              </a:lnSpc>
              <a:buFont typeface="Arial"/>
              <a:buChar char="•"/>
            </a:pPr>
            <a:r>
              <a:rPr lang="en-US" sz="2824">
                <a:solidFill>
                  <a:srgbClr val="343432"/>
                </a:solidFill>
                <a:latin typeface="ABeeZee"/>
                <a:ea typeface="ABeeZee"/>
                <a:cs typeface="ABeeZee"/>
                <a:sym typeface="ABeeZee"/>
              </a:rPr>
              <a:t>7.2 Monitor Order Status and Delivery Updates</a:t>
            </a:r>
          </a:p>
          <a:p>
            <a:pPr marL="609748" lvl="1" indent="-304874" algn="l">
              <a:lnSpc>
                <a:spcPts val="4236"/>
              </a:lnSpc>
              <a:buFont typeface="Arial"/>
              <a:buChar char="•"/>
            </a:pPr>
            <a:r>
              <a:rPr lang="en-US" sz="2824">
                <a:solidFill>
                  <a:srgbClr val="343432"/>
                </a:solidFill>
                <a:latin typeface="ABeeZee"/>
                <a:ea typeface="ABeeZee"/>
                <a:cs typeface="ABeeZee"/>
                <a:sym typeface="ABeeZee"/>
              </a:rPr>
              <a:t>7.3 Provide Feedback on Delivery Experience</a:t>
            </a:r>
          </a:p>
          <a:p>
            <a:pPr algn="l">
              <a:lnSpc>
                <a:spcPts val="4236"/>
              </a:lnSpc>
            </a:pPr>
            <a:r>
              <a:rPr lang="en-US" sz="2824">
                <a:solidFill>
                  <a:srgbClr val="343432"/>
                </a:solidFill>
                <a:latin typeface="ABeeZee"/>
                <a:ea typeface="ABeeZee"/>
                <a:cs typeface="ABeeZee"/>
                <a:sym typeface="ABeeZee"/>
              </a:rPr>
              <a:t>8. Explore Additional Features and Community Engagement</a:t>
            </a:r>
          </a:p>
          <a:p>
            <a:pPr marL="609748" lvl="1" indent="-304874" algn="l">
              <a:lnSpc>
                <a:spcPts val="4236"/>
              </a:lnSpc>
              <a:buFont typeface="Arial"/>
              <a:buChar char="•"/>
            </a:pPr>
            <a:r>
              <a:rPr lang="en-US" sz="2824">
                <a:solidFill>
                  <a:srgbClr val="343432"/>
                </a:solidFill>
                <a:latin typeface="ABeeZee"/>
                <a:ea typeface="ABeeZee"/>
                <a:cs typeface="ABeeZee"/>
                <a:sym typeface="ABeeZee"/>
              </a:rPr>
              <a:t>8.1 Share Shopping Lists and Recipes with Friends and Family</a:t>
            </a:r>
          </a:p>
          <a:p>
            <a:pPr marL="609748" lvl="1" indent="-304874" algn="l">
              <a:lnSpc>
                <a:spcPts val="4236"/>
              </a:lnSpc>
              <a:buFont typeface="Arial"/>
              <a:buChar char="•"/>
            </a:pPr>
            <a:r>
              <a:rPr lang="en-US" sz="2824">
                <a:solidFill>
                  <a:srgbClr val="343432"/>
                </a:solidFill>
                <a:latin typeface="ABeeZee"/>
                <a:ea typeface="ABeeZee"/>
                <a:cs typeface="ABeeZee"/>
                <a:sym typeface="ABeeZee"/>
              </a:rPr>
              <a:t>8.2 Participate in Community Forums and Recipe-Sharing Platforms</a:t>
            </a:r>
          </a:p>
          <a:p>
            <a:pPr marL="609748" lvl="1" indent="-304874" algn="l">
              <a:lnSpc>
                <a:spcPts val="4236"/>
              </a:lnSpc>
              <a:buFont typeface="Arial"/>
              <a:buChar char="•"/>
            </a:pPr>
            <a:r>
              <a:rPr lang="en-US" sz="2824">
                <a:solidFill>
                  <a:srgbClr val="343432"/>
                </a:solidFill>
                <a:latin typeface="ABeeZee"/>
                <a:ea typeface="ABeeZee"/>
                <a:cs typeface="ABeeZee"/>
                <a:sym typeface="ABeeZee"/>
              </a:rPr>
              <a:t>8.3 Provide Feedback and Suggestions for Website Improvement</a:t>
            </a:r>
          </a:p>
          <a:p>
            <a:pPr algn="l">
              <a:lnSpc>
                <a:spcPts val="4236"/>
              </a:lnSpc>
            </a:pPr>
            <a:endParaRPr lang="en-US" sz="2824">
              <a:solidFill>
                <a:srgbClr val="343432"/>
              </a:solidFill>
              <a:latin typeface="ABeeZee"/>
              <a:ea typeface="ABeeZee"/>
              <a:cs typeface="ABeeZee"/>
              <a:sym typeface="ABeeZee"/>
            </a:endParaRPr>
          </a:p>
          <a:p>
            <a:pPr marL="0" lvl="0" indent="0" algn="l">
              <a:lnSpc>
                <a:spcPts val="3813"/>
              </a:lnSpc>
            </a:pPr>
            <a:endParaRPr lang="en-US" sz="2824">
              <a:solidFill>
                <a:srgbClr val="343432"/>
              </a:solidFill>
              <a:latin typeface="ABeeZee"/>
              <a:ea typeface="ABeeZee"/>
              <a:cs typeface="ABeeZee"/>
              <a:sym typeface="ABeeZe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99871" y="836851"/>
            <a:ext cx="10408955" cy="8016183"/>
            <a:chOff x="0" y="0"/>
            <a:chExt cx="3260584" cy="2511053"/>
          </a:xfrm>
        </p:grpSpPr>
        <p:sp>
          <p:nvSpPr>
            <p:cNvPr id="3" name="Freeform 3"/>
            <p:cNvSpPr/>
            <p:nvPr/>
          </p:nvSpPr>
          <p:spPr>
            <a:xfrm>
              <a:off x="0" y="0"/>
              <a:ext cx="3260584" cy="2511053"/>
            </a:xfrm>
            <a:custGeom>
              <a:avLst/>
              <a:gdLst/>
              <a:ahLst/>
              <a:cxnLst/>
              <a:rect l="l" t="t" r="r" b="b"/>
              <a:pathLst>
                <a:path w="3260584" h="2511053">
                  <a:moveTo>
                    <a:pt x="33470" y="0"/>
                  </a:moveTo>
                  <a:lnTo>
                    <a:pt x="3227114" y="0"/>
                  </a:lnTo>
                  <a:cubicBezTo>
                    <a:pt x="3245599" y="0"/>
                    <a:pt x="3260584" y="14985"/>
                    <a:pt x="3260584" y="33470"/>
                  </a:cubicBezTo>
                  <a:lnTo>
                    <a:pt x="3260584" y="2477583"/>
                  </a:lnTo>
                  <a:cubicBezTo>
                    <a:pt x="3260584" y="2496068"/>
                    <a:pt x="3245599" y="2511053"/>
                    <a:pt x="3227114" y="2511053"/>
                  </a:cubicBezTo>
                  <a:lnTo>
                    <a:pt x="33470" y="2511053"/>
                  </a:lnTo>
                  <a:cubicBezTo>
                    <a:pt x="14985" y="2511053"/>
                    <a:pt x="0" y="2496068"/>
                    <a:pt x="0" y="2477583"/>
                  </a:cubicBezTo>
                  <a:lnTo>
                    <a:pt x="0" y="33470"/>
                  </a:lnTo>
                  <a:cubicBezTo>
                    <a:pt x="0" y="14985"/>
                    <a:pt x="14985" y="0"/>
                    <a:pt x="33470" y="0"/>
                  </a:cubicBezTo>
                  <a:close/>
                </a:path>
              </a:pathLst>
            </a:custGeom>
            <a:solidFill>
              <a:srgbClr val="106861"/>
            </a:solidFill>
            <a:ln cap="rnd">
              <a:noFill/>
              <a:prstDash val="solid"/>
              <a:round/>
            </a:ln>
          </p:spPr>
        </p:sp>
        <p:sp>
          <p:nvSpPr>
            <p:cNvPr id="4" name="TextBox 4"/>
            <p:cNvSpPr txBox="1"/>
            <p:nvPr/>
          </p:nvSpPr>
          <p:spPr>
            <a:xfrm>
              <a:off x="0" y="-38100"/>
              <a:ext cx="3260584" cy="2549153"/>
            </a:xfrm>
            <a:prstGeom prst="rect">
              <a:avLst/>
            </a:prstGeom>
          </p:spPr>
          <p:txBody>
            <a:bodyPr lIns="50800" tIns="50800" rIns="50800" bIns="50800" rtlCol="0" anchor="ctr"/>
            <a:lstStyle/>
            <a:p>
              <a:pPr marL="0" lvl="0" indent="0" algn="ctr">
                <a:lnSpc>
                  <a:spcPts val="3035"/>
                </a:lnSpc>
                <a:spcBef>
                  <a:spcPct val="0"/>
                </a:spcBef>
              </a:pPr>
              <a:endParaRPr/>
            </a:p>
          </p:txBody>
        </p:sp>
      </p:grpSp>
      <p:grpSp>
        <p:nvGrpSpPr>
          <p:cNvPr id="5" name="Group 5"/>
          <p:cNvGrpSpPr/>
          <p:nvPr/>
        </p:nvGrpSpPr>
        <p:grpSpPr>
          <a:xfrm>
            <a:off x="15811589" y="8007246"/>
            <a:ext cx="4201427" cy="420142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AEEA00"/>
              </a:solidFill>
              <a:prstDash val="solid"/>
              <a:miter/>
            </a:ln>
          </p:spPr>
        </p:sp>
        <p:sp>
          <p:nvSpPr>
            <p:cNvPr id="7" name="TextBox 7"/>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8" name="Group 8"/>
          <p:cNvGrpSpPr/>
          <p:nvPr/>
        </p:nvGrpSpPr>
        <p:grpSpPr>
          <a:xfrm>
            <a:off x="-1868494" y="-2100713"/>
            <a:ext cx="4201427" cy="420142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AEEA00"/>
              </a:solidFill>
              <a:prstDash val="solid"/>
              <a:miter/>
            </a:ln>
          </p:spPr>
        </p:sp>
        <p:sp>
          <p:nvSpPr>
            <p:cNvPr id="10" name="TextBox 10"/>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11" name="Group 11"/>
          <p:cNvGrpSpPr/>
          <p:nvPr/>
        </p:nvGrpSpPr>
        <p:grpSpPr>
          <a:xfrm>
            <a:off x="16067950" y="6633635"/>
            <a:ext cx="762083" cy="762083"/>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solidFill>
            <a:ln cap="sq">
              <a:noFill/>
              <a:prstDash val="solid"/>
              <a:miter/>
            </a:ln>
          </p:spPr>
        </p:sp>
        <p:sp>
          <p:nvSpPr>
            <p:cNvPr id="13" name="TextBox 13"/>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14" name="Group 14"/>
          <p:cNvGrpSpPr/>
          <p:nvPr/>
        </p:nvGrpSpPr>
        <p:grpSpPr>
          <a:xfrm>
            <a:off x="-575233" y="9258300"/>
            <a:ext cx="1614906" cy="1614906"/>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solidFill>
            <a:ln cap="sq">
              <a:noFill/>
              <a:prstDash val="solid"/>
              <a:miter/>
            </a:ln>
          </p:spPr>
        </p:sp>
        <p:sp>
          <p:nvSpPr>
            <p:cNvPr id="16" name="TextBox 16"/>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17" name="TextBox 17"/>
          <p:cNvSpPr txBox="1"/>
          <p:nvPr/>
        </p:nvSpPr>
        <p:spPr>
          <a:xfrm>
            <a:off x="5034616" y="1904713"/>
            <a:ext cx="8112478" cy="6146048"/>
          </a:xfrm>
          <a:prstGeom prst="rect">
            <a:avLst/>
          </a:prstGeom>
        </p:spPr>
        <p:txBody>
          <a:bodyPr lIns="0" tIns="0" rIns="0" bIns="0" rtlCol="0" anchor="t">
            <a:spAutoFit/>
          </a:bodyPr>
          <a:lstStyle/>
          <a:p>
            <a:pPr algn="ctr">
              <a:lnSpc>
                <a:spcPts val="4066"/>
              </a:lnSpc>
            </a:pPr>
            <a:r>
              <a:rPr lang="en-US" sz="2904">
                <a:solidFill>
                  <a:srgbClr val="FFFFFF"/>
                </a:solidFill>
                <a:latin typeface="Montserrat"/>
                <a:ea typeface="Montserrat"/>
                <a:cs typeface="Montserrat"/>
                <a:sym typeface="Montserrat"/>
              </a:rPr>
              <a:t> By leveraging these technologies and adhering to HCI principles, we can create a car dealership website that offers a seamless and enjoyable user experience, driving increased engagement and conversions. This concludes our presentation on enhancing user engagement for a online grocery store website through HCI principles. Thank you for your attention, and we welcome any questions or feedback.</a:t>
            </a:r>
          </a:p>
          <a:p>
            <a:pPr algn="ctr">
              <a:lnSpc>
                <a:spcPts val="4066"/>
              </a:lnSpc>
              <a:spcBef>
                <a:spcPct val="0"/>
              </a:spcBef>
            </a:pPr>
            <a:endParaRPr lang="en-US" sz="2904">
              <a:solidFill>
                <a:srgbClr val="FFFFFF"/>
              </a:solidFill>
              <a:latin typeface="Montserrat"/>
              <a:ea typeface="Montserrat"/>
              <a:cs typeface="Montserrat"/>
              <a:sym typeface="Montserrat"/>
            </a:endParaRPr>
          </a:p>
        </p:txBody>
      </p:sp>
      <p:sp>
        <p:nvSpPr>
          <p:cNvPr id="18" name="TextBox 18"/>
          <p:cNvSpPr txBox="1"/>
          <p:nvPr/>
        </p:nvSpPr>
        <p:spPr>
          <a:xfrm>
            <a:off x="3499871" y="952500"/>
            <a:ext cx="10408955" cy="680245"/>
          </a:xfrm>
          <a:prstGeom prst="rect">
            <a:avLst/>
          </a:prstGeom>
        </p:spPr>
        <p:txBody>
          <a:bodyPr lIns="0" tIns="0" rIns="0" bIns="0" rtlCol="0" anchor="t">
            <a:spAutoFit/>
          </a:bodyPr>
          <a:lstStyle/>
          <a:p>
            <a:pPr algn="ctr">
              <a:lnSpc>
                <a:spcPts val="5556"/>
              </a:lnSpc>
              <a:spcBef>
                <a:spcPct val="0"/>
              </a:spcBef>
            </a:pPr>
            <a:r>
              <a:rPr lang="en-US" sz="3968">
                <a:solidFill>
                  <a:srgbClr val="FDFBFB"/>
                </a:solidFill>
                <a:latin typeface="Montserrat"/>
                <a:ea typeface="Montserrat"/>
                <a:cs typeface="Montserrat"/>
                <a:sym typeface="Montserrat"/>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183" y="0"/>
            <a:ext cx="18282497" cy="10287000"/>
          </a:xfrm>
          <a:prstGeom prst="rect">
            <a:avLst/>
          </a:prstGeom>
          <a:solidFill>
            <a:srgbClr val="123D33"/>
          </a:solidFill>
        </p:spPr>
      </p:sp>
      <p:sp>
        <p:nvSpPr>
          <p:cNvPr id="3" name="AutoShape 3"/>
          <p:cNvSpPr/>
          <p:nvPr/>
        </p:nvSpPr>
        <p:spPr>
          <a:xfrm rot="628038">
            <a:off x="10774302" y="2548554"/>
            <a:ext cx="1113898" cy="5586184"/>
          </a:xfrm>
          <a:prstGeom prst="rect">
            <a:avLst/>
          </a:prstGeom>
          <a:solidFill>
            <a:srgbClr val="2A544A"/>
          </a:solidFill>
        </p:spPr>
      </p:sp>
      <p:sp>
        <p:nvSpPr>
          <p:cNvPr id="4" name="TextBox 4"/>
          <p:cNvSpPr txBox="1"/>
          <p:nvPr/>
        </p:nvSpPr>
        <p:spPr>
          <a:xfrm>
            <a:off x="6417688" y="-58431"/>
            <a:ext cx="11867992" cy="10280036"/>
          </a:xfrm>
          <a:prstGeom prst="rect">
            <a:avLst/>
          </a:prstGeom>
        </p:spPr>
        <p:txBody>
          <a:bodyPr lIns="0" tIns="0" rIns="0" bIns="0" rtlCol="0" anchor="t">
            <a:spAutoFit/>
          </a:bodyPr>
          <a:lstStyle/>
          <a:p>
            <a:pPr marL="555853" lvl="1" indent="-277926" algn="l">
              <a:lnSpc>
                <a:spcPts val="4119"/>
              </a:lnSpc>
              <a:buFont typeface="Arial"/>
              <a:buChar char="•"/>
            </a:pPr>
            <a:r>
              <a:rPr lang="en-US" sz="2574">
                <a:solidFill>
                  <a:srgbClr val="E1D1C2"/>
                </a:solidFill>
                <a:latin typeface="Hatton Bold"/>
                <a:ea typeface="Hatton Bold"/>
                <a:cs typeface="Hatton Bold"/>
                <a:sym typeface="Hatton Bold"/>
              </a:rPr>
              <a:t>Limited Engagement with Interactive Product Displays: Users found the static product images insufficient for making informed purchasing decisions. The absence of 360-degree views, zoom-in capabilities, and interactive videos showcasing product features led to a lack of engagement and confidence in product quality.</a:t>
            </a:r>
          </a:p>
          <a:p>
            <a:pPr algn="l">
              <a:lnSpc>
                <a:spcPts val="4119"/>
              </a:lnSpc>
            </a:pPr>
            <a:endParaRPr lang="en-US" sz="2574">
              <a:solidFill>
                <a:srgbClr val="E1D1C2"/>
              </a:solidFill>
              <a:latin typeface="Hatton Bold"/>
              <a:ea typeface="Hatton Bold"/>
              <a:cs typeface="Hatton Bold"/>
              <a:sym typeface="Hatton Bold"/>
            </a:endParaRPr>
          </a:p>
          <a:p>
            <a:pPr marL="555853" lvl="1" indent="-277926" algn="l">
              <a:lnSpc>
                <a:spcPts val="4119"/>
              </a:lnSpc>
              <a:buFont typeface="Arial"/>
              <a:buChar char="•"/>
            </a:pPr>
            <a:r>
              <a:rPr lang="en-US" sz="2574">
                <a:solidFill>
                  <a:srgbClr val="E1D1C2"/>
                </a:solidFill>
                <a:latin typeface="Hatton Bold"/>
                <a:ea typeface="Hatton Bold"/>
                <a:cs typeface="Hatton Bold"/>
                <a:sym typeface="Hatton Bold"/>
              </a:rPr>
              <a:t>Insufficient Personalization and Recommendations: The website lacked intelligent algorithms to suggest personalized grocery items based on users' past purchases, dietary preferences, or current trends. Users expressed frustration over the generic recommendations, which did not cater to their specific needs or preferences.</a:t>
            </a:r>
          </a:p>
          <a:p>
            <a:pPr algn="l">
              <a:lnSpc>
                <a:spcPts val="4119"/>
              </a:lnSpc>
            </a:pPr>
            <a:endParaRPr lang="en-US" sz="2574">
              <a:solidFill>
                <a:srgbClr val="E1D1C2"/>
              </a:solidFill>
              <a:latin typeface="Hatton Bold"/>
              <a:ea typeface="Hatton Bold"/>
              <a:cs typeface="Hatton Bold"/>
              <a:sym typeface="Hatton Bold"/>
            </a:endParaRPr>
          </a:p>
          <a:p>
            <a:pPr marL="555853" lvl="1" indent="-277926" algn="l">
              <a:lnSpc>
                <a:spcPts val="4119"/>
              </a:lnSpc>
              <a:buFont typeface="Arial"/>
              <a:buChar char="•"/>
            </a:pPr>
            <a:r>
              <a:rPr lang="en-US" sz="2574">
                <a:solidFill>
                  <a:srgbClr val="E1D1C2"/>
                </a:solidFill>
                <a:latin typeface="Hatton Bold"/>
                <a:ea typeface="Hatton Bold"/>
                <a:cs typeface="Hatton Bold"/>
                <a:sym typeface="Hatton Bold"/>
              </a:rPr>
              <a:t>Complex and Unintuitive Navigation: Users faced difficulties with the website's navigation due to a cluttered menu structure and unclear category labels. The lack of intuitive search filters (e.g., by dietary restrictions, organic options, or locally sourced products) made it challenging for users to find desired items quickly.</a:t>
            </a:r>
          </a:p>
        </p:txBody>
      </p:sp>
      <p:sp>
        <p:nvSpPr>
          <p:cNvPr id="5" name="TextBox 5"/>
          <p:cNvSpPr txBox="1"/>
          <p:nvPr/>
        </p:nvSpPr>
        <p:spPr>
          <a:xfrm>
            <a:off x="73391" y="5608552"/>
            <a:ext cx="6344297" cy="1808903"/>
          </a:xfrm>
          <a:prstGeom prst="rect">
            <a:avLst/>
          </a:prstGeom>
        </p:spPr>
        <p:txBody>
          <a:bodyPr lIns="0" tIns="0" rIns="0" bIns="0" rtlCol="0" anchor="t">
            <a:spAutoFit/>
          </a:bodyPr>
          <a:lstStyle/>
          <a:p>
            <a:pPr marL="0" lvl="0" indent="0" algn="l">
              <a:lnSpc>
                <a:spcPts val="4771"/>
              </a:lnSpc>
              <a:spcBef>
                <a:spcPct val="0"/>
              </a:spcBef>
            </a:pPr>
            <a:r>
              <a:rPr lang="en-US" sz="3408" u="none" strike="noStrike">
                <a:solidFill>
                  <a:srgbClr val="F8F8F8"/>
                </a:solidFill>
                <a:latin typeface="Hatton Bold"/>
                <a:ea typeface="Hatton Bold"/>
                <a:cs typeface="Hatton Bold"/>
                <a:sym typeface="Hatton Bold"/>
              </a:rPr>
              <a:t>User: Emily</a:t>
            </a:r>
          </a:p>
          <a:p>
            <a:pPr marL="0" lvl="0" indent="0" algn="l">
              <a:lnSpc>
                <a:spcPts val="4771"/>
              </a:lnSpc>
              <a:spcBef>
                <a:spcPct val="0"/>
              </a:spcBef>
            </a:pPr>
            <a:r>
              <a:rPr lang="en-US" sz="3408" u="none" strike="noStrike">
                <a:solidFill>
                  <a:srgbClr val="F8F8F8"/>
                </a:solidFill>
                <a:latin typeface="Hatton Bold"/>
                <a:ea typeface="Hatton Bold"/>
                <a:cs typeface="Hatton Bold"/>
                <a:sym typeface="Hatton Bold"/>
              </a:rPr>
              <a:t>Site: SokoMjinga.com</a:t>
            </a:r>
          </a:p>
          <a:p>
            <a:pPr marL="0" lvl="0" indent="0" algn="l">
              <a:lnSpc>
                <a:spcPts val="4771"/>
              </a:lnSpc>
              <a:spcBef>
                <a:spcPct val="0"/>
              </a:spcBef>
            </a:pPr>
            <a:r>
              <a:rPr lang="en-US" sz="3408" u="none" strike="noStrike">
                <a:solidFill>
                  <a:srgbClr val="F8F8F8"/>
                </a:solidFill>
                <a:latin typeface="Hatton Bold"/>
                <a:ea typeface="Hatton Bold"/>
                <a:cs typeface="Hatton Bold"/>
                <a:sym typeface="Hatton Bold"/>
              </a:rPr>
              <a:t>Technique: Observation</a:t>
            </a:r>
          </a:p>
        </p:txBody>
      </p:sp>
      <p:sp>
        <p:nvSpPr>
          <p:cNvPr id="6" name="TextBox 6"/>
          <p:cNvSpPr txBox="1"/>
          <p:nvPr/>
        </p:nvSpPr>
        <p:spPr>
          <a:xfrm>
            <a:off x="73391" y="878668"/>
            <a:ext cx="6470254" cy="2167252"/>
          </a:xfrm>
          <a:prstGeom prst="rect">
            <a:avLst/>
          </a:prstGeom>
        </p:spPr>
        <p:txBody>
          <a:bodyPr lIns="0" tIns="0" rIns="0" bIns="0" rtlCol="0" anchor="t">
            <a:spAutoFit/>
          </a:bodyPr>
          <a:lstStyle/>
          <a:p>
            <a:pPr marL="0" lvl="0" indent="0" algn="l">
              <a:lnSpc>
                <a:spcPts val="5433"/>
              </a:lnSpc>
              <a:spcBef>
                <a:spcPct val="0"/>
              </a:spcBef>
            </a:pPr>
            <a:r>
              <a:rPr lang="en-US" sz="5601" u="none" strike="noStrike">
                <a:solidFill>
                  <a:srgbClr val="E1D1C2"/>
                </a:solidFill>
                <a:latin typeface="Hatton Bold"/>
                <a:ea typeface="Hatton Bold"/>
                <a:cs typeface="Hatton Bold"/>
                <a:sym typeface="Hatton Bold"/>
              </a:rPr>
              <a:t>Existing System</a:t>
            </a:r>
          </a:p>
          <a:p>
            <a:pPr marL="0" lvl="0" indent="0" algn="l">
              <a:lnSpc>
                <a:spcPts val="5433"/>
              </a:lnSpc>
              <a:spcBef>
                <a:spcPct val="0"/>
              </a:spcBef>
            </a:pPr>
            <a:r>
              <a:rPr lang="en-US" sz="5601" u="none" strike="noStrike">
                <a:solidFill>
                  <a:srgbClr val="E1D1C2"/>
                </a:solidFill>
                <a:latin typeface="Hatton Bold"/>
                <a:ea typeface="Hatton Bold"/>
                <a:cs typeface="Hatton Bold"/>
                <a:sym typeface="Hatton Bold"/>
              </a:rPr>
              <a:t> </a:t>
            </a:r>
          </a:p>
          <a:p>
            <a:pPr marL="0" lvl="0" indent="0" algn="l">
              <a:lnSpc>
                <a:spcPts val="5433"/>
              </a:lnSpc>
              <a:spcBef>
                <a:spcPct val="0"/>
              </a:spcBef>
            </a:pPr>
            <a:r>
              <a:rPr lang="en-US" sz="5601" u="none" strike="noStrike">
                <a:solidFill>
                  <a:srgbClr val="E1D1C2"/>
                </a:solidFill>
                <a:latin typeface="Hatton Bold"/>
                <a:ea typeface="Hatton Bold"/>
                <a:cs typeface="Hatton Bold"/>
                <a:sym typeface="Hatton Bold"/>
              </a:rPr>
              <a:t>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3D33"/>
        </a:solidFill>
        <a:effectLst/>
      </p:bgPr>
    </p:bg>
    <p:spTree>
      <p:nvGrpSpPr>
        <p:cNvPr id="1" name=""/>
        <p:cNvGrpSpPr/>
        <p:nvPr/>
      </p:nvGrpSpPr>
      <p:grpSpPr>
        <a:xfrm>
          <a:off x="0" y="0"/>
          <a:ext cx="0" cy="0"/>
          <a:chOff x="0" y="0"/>
          <a:chExt cx="0" cy="0"/>
        </a:xfrm>
      </p:grpSpPr>
      <p:sp>
        <p:nvSpPr>
          <p:cNvPr id="2" name="AutoShape 2"/>
          <p:cNvSpPr/>
          <p:nvPr/>
        </p:nvSpPr>
        <p:spPr>
          <a:xfrm>
            <a:off x="10144204" y="2329856"/>
            <a:ext cx="6617680" cy="0"/>
          </a:xfrm>
          <a:prstGeom prst="line">
            <a:avLst/>
          </a:prstGeom>
          <a:ln w="9525" cap="rnd">
            <a:solidFill>
              <a:srgbClr val="123D33"/>
            </a:solidFill>
            <a:prstDash val="solid"/>
            <a:headEnd type="none" w="sm" len="sm"/>
            <a:tailEnd type="none" w="sm" len="sm"/>
          </a:ln>
        </p:spPr>
      </p:sp>
      <p:sp>
        <p:nvSpPr>
          <p:cNvPr id="3" name="AutoShape 3"/>
          <p:cNvSpPr/>
          <p:nvPr/>
        </p:nvSpPr>
        <p:spPr>
          <a:xfrm>
            <a:off x="10144204" y="7948956"/>
            <a:ext cx="6617680" cy="0"/>
          </a:xfrm>
          <a:prstGeom prst="line">
            <a:avLst/>
          </a:prstGeom>
          <a:ln w="9525" cap="rnd">
            <a:solidFill>
              <a:srgbClr val="123D33"/>
            </a:solidFill>
            <a:prstDash val="solid"/>
            <a:headEnd type="none" w="sm" len="sm"/>
            <a:tailEnd type="none" w="sm" len="sm"/>
          </a:ln>
        </p:spPr>
      </p:sp>
      <p:sp>
        <p:nvSpPr>
          <p:cNvPr id="4" name="TextBox 4"/>
          <p:cNvSpPr txBox="1"/>
          <p:nvPr/>
        </p:nvSpPr>
        <p:spPr>
          <a:xfrm>
            <a:off x="7087280" y="238400"/>
            <a:ext cx="11200720" cy="9356506"/>
          </a:xfrm>
          <a:prstGeom prst="rect">
            <a:avLst/>
          </a:prstGeom>
        </p:spPr>
        <p:txBody>
          <a:bodyPr lIns="0" tIns="0" rIns="0" bIns="0" rtlCol="0" anchor="t">
            <a:spAutoFit/>
          </a:bodyPr>
          <a:lstStyle/>
          <a:p>
            <a:pPr algn="ctr">
              <a:lnSpc>
                <a:spcPts val="2573"/>
              </a:lnSpc>
            </a:pPr>
            <a:endParaRPr/>
          </a:p>
          <a:p>
            <a:pPr marL="518613" lvl="1" indent="-259306" algn="ctr">
              <a:lnSpc>
                <a:spcPts val="3122"/>
              </a:lnSpc>
              <a:buFont typeface="Arial"/>
              <a:buChar char="•"/>
            </a:pPr>
            <a:r>
              <a:rPr lang="en-US" sz="2402">
                <a:solidFill>
                  <a:srgbClr val="E1D1C2"/>
                </a:solidFill>
                <a:latin typeface="Hatton"/>
                <a:ea typeface="Hatton"/>
                <a:cs typeface="Hatton"/>
                <a:sym typeface="Hatton"/>
              </a:rPr>
              <a:t>Limited Social Interaction and Community Features: The website did not facilitate social interactions such as sharing shopping lists, recipes, or reviews with friends and family. Users desired features that would allow them to connect with a community, share experiences, and get recommendations from peers.</a:t>
            </a:r>
          </a:p>
          <a:p>
            <a:pPr algn="ctr">
              <a:lnSpc>
                <a:spcPts val="3122"/>
              </a:lnSpc>
            </a:pPr>
            <a:endParaRPr lang="en-US" sz="2402">
              <a:solidFill>
                <a:srgbClr val="E1D1C2"/>
              </a:solidFill>
              <a:latin typeface="Hatton"/>
              <a:ea typeface="Hatton"/>
              <a:cs typeface="Hatton"/>
              <a:sym typeface="Hatton"/>
            </a:endParaRPr>
          </a:p>
          <a:p>
            <a:pPr marL="518613" lvl="1" indent="-259306" algn="ctr">
              <a:lnSpc>
                <a:spcPts val="3122"/>
              </a:lnSpc>
              <a:buFont typeface="Arial"/>
              <a:buChar char="•"/>
            </a:pPr>
            <a:r>
              <a:rPr lang="en-US" sz="2402">
                <a:solidFill>
                  <a:srgbClr val="E1D1C2"/>
                </a:solidFill>
                <a:latin typeface="Hatton"/>
                <a:ea typeface="Hatton"/>
                <a:cs typeface="Hatton"/>
                <a:sym typeface="Hatton"/>
              </a:rPr>
              <a:t>Inadequate Feedback Mechanisms: The website lacked easy-to-use feedback tools for reporting issues or suggesting improvements. Users felt that their input was not valued or utilized to enhance the shopping experience, leading to dissatisfaction and a sense of disconnect from the brand.</a:t>
            </a:r>
          </a:p>
          <a:p>
            <a:pPr algn="ctr">
              <a:lnSpc>
                <a:spcPts val="3122"/>
              </a:lnSpc>
            </a:pPr>
            <a:endParaRPr lang="en-US" sz="2402">
              <a:solidFill>
                <a:srgbClr val="E1D1C2"/>
              </a:solidFill>
              <a:latin typeface="Hatton"/>
              <a:ea typeface="Hatton"/>
              <a:cs typeface="Hatton"/>
              <a:sym typeface="Hatton"/>
            </a:endParaRPr>
          </a:p>
          <a:p>
            <a:pPr marL="518613" lvl="1" indent="-259306" algn="ctr">
              <a:lnSpc>
                <a:spcPts val="3122"/>
              </a:lnSpc>
              <a:buFont typeface="Arial"/>
              <a:buChar char="•"/>
            </a:pPr>
            <a:r>
              <a:rPr lang="en-US" sz="2402">
                <a:solidFill>
                  <a:srgbClr val="E1D1C2"/>
                </a:solidFill>
                <a:latin typeface="Hatton"/>
                <a:ea typeface="Hatton"/>
                <a:cs typeface="Hatton"/>
                <a:sym typeface="Hatton"/>
              </a:rPr>
              <a:t>Unclear and Ineffective Checkout Process: The checkout process was perceived as long and complicated, with multiple steps and a lack of progress indicators. Users were often unsure of where they were in the process and what actions were needed to complete their purchases, leading to higher cart abandonment rates.</a:t>
            </a:r>
          </a:p>
          <a:p>
            <a:pPr algn="ctr">
              <a:lnSpc>
                <a:spcPts val="3122"/>
              </a:lnSpc>
            </a:pPr>
            <a:endParaRPr lang="en-US" sz="2402">
              <a:solidFill>
                <a:srgbClr val="E1D1C2"/>
              </a:solidFill>
              <a:latin typeface="Hatton"/>
              <a:ea typeface="Hatton"/>
              <a:cs typeface="Hatton"/>
              <a:sym typeface="Hatton"/>
            </a:endParaRPr>
          </a:p>
          <a:p>
            <a:pPr marL="518613" lvl="1" indent="-259306" algn="ctr">
              <a:lnSpc>
                <a:spcPts val="3122"/>
              </a:lnSpc>
              <a:buFont typeface="Arial"/>
              <a:buChar char="•"/>
            </a:pPr>
            <a:r>
              <a:rPr lang="en-US" sz="2402">
                <a:solidFill>
                  <a:srgbClr val="E1D1C2"/>
                </a:solidFill>
                <a:latin typeface="Hatton"/>
                <a:ea typeface="Hatton"/>
                <a:cs typeface="Hatton"/>
                <a:sym typeface="Hatton"/>
              </a:rPr>
              <a:t>Insufficient Information on Delivery Options and Tracking: Users struggled to find clear information about delivery times, options, and real-time tracking of their orders. The lack of transparency and communication regarding the delivery process caused anxiety and decreased trust in the service reliability.</a:t>
            </a:r>
          </a:p>
        </p:txBody>
      </p:sp>
      <p:sp>
        <p:nvSpPr>
          <p:cNvPr id="5" name="AutoShape 5"/>
          <p:cNvSpPr/>
          <p:nvPr/>
        </p:nvSpPr>
        <p:spPr>
          <a:xfrm>
            <a:off x="1384300" y="7567510"/>
            <a:ext cx="6299200" cy="0"/>
          </a:xfrm>
          <a:prstGeom prst="line">
            <a:avLst/>
          </a:prstGeom>
          <a:ln w="19050" cap="flat">
            <a:solidFill>
              <a:srgbClr val="123D33"/>
            </a:solidFill>
            <a:prstDash val="solid"/>
            <a:headEnd type="none" w="sm" len="sm"/>
            <a:tailEnd type="none" w="sm" len="sm"/>
          </a:ln>
        </p:spPr>
      </p:sp>
      <p:sp>
        <p:nvSpPr>
          <p:cNvPr id="6" name="TextBox 6"/>
          <p:cNvSpPr txBox="1"/>
          <p:nvPr/>
        </p:nvSpPr>
        <p:spPr>
          <a:xfrm>
            <a:off x="551824" y="6171875"/>
            <a:ext cx="7369527" cy="1781175"/>
          </a:xfrm>
          <a:prstGeom prst="rect">
            <a:avLst/>
          </a:prstGeom>
        </p:spPr>
        <p:txBody>
          <a:bodyPr lIns="0" tIns="0" rIns="0" bIns="0" rtlCol="0" anchor="t">
            <a:spAutoFit/>
          </a:bodyPr>
          <a:lstStyle/>
          <a:p>
            <a:pPr marL="0" lvl="0" indent="0" algn="l">
              <a:lnSpc>
                <a:spcPts val="4589"/>
              </a:lnSpc>
              <a:spcBef>
                <a:spcPct val="0"/>
              </a:spcBef>
            </a:pPr>
            <a:r>
              <a:rPr lang="en-US" sz="3824" u="none" strike="noStrike">
                <a:solidFill>
                  <a:srgbClr val="F8F8F8"/>
                </a:solidFill>
                <a:latin typeface="Hatton"/>
                <a:ea typeface="Hatton"/>
                <a:cs typeface="Hatton"/>
                <a:sym typeface="Hatton"/>
              </a:rPr>
              <a:t>User: Emily</a:t>
            </a:r>
          </a:p>
          <a:p>
            <a:pPr marL="0" lvl="0" indent="0" algn="l">
              <a:lnSpc>
                <a:spcPts val="4589"/>
              </a:lnSpc>
              <a:spcBef>
                <a:spcPct val="0"/>
              </a:spcBef>
            </a:pPr>
            <a:r>
              <a:rPr lang="en-US" sz="3824" u="none" strike="noStrike">
                <a:solidFill>
                  <a:srgbClr val="F8F8F8"/>
                </a:solidFill>
                <a:latin typeface="Hatton"/>
                <a:ea typeface="Hatton"/>
                <a:cs typeface="Hatton"/>
                <a:sym typeface="Hatton"/>
              </a:rPr>
              <a:t>Site: SokoMjinga.com</a:t>
            </a:r>
          </a:p>
          <a:p>
            <a:pPr marL="0" lvl="0" indent="0" algn="l">
              <a:lnSpc>
                <a:spcPts val="4589"/>
              </a:lnSpc>
              <a:spcBef>
                <a:spcPct val="0"/>
              </a:spcBef>
            </a:pPr>
            <a:r>
              <a:rPr lang="en-US" sz="3824" u="none" strike="noStrike">
                <a:solidFill>
                  <a:srgbClr val="F8F8F8"/>
                </a:solidFill>
                <a:latin typeface="Hatton"/>
                <a:ea typeface="Hatton"/>
                <a:cs typeface="Hatton"/>
                <a:sym typeface="Hatton"/>
              </a:rPr>
              <a:t>Technique: Observation</a:t>
            </a:r>
          </a:p>
        </p:txBody>
      </p:sp>
      <p:sp>
        <p:nvSpPr>
          <p:cNvPr id="7" name="TextBox 7"/>
          <p:cNvSpPr txBox="1"/>
          <p:nvPr/>
        </p:nvSpPr>
        <p:spPr>
          <a:xfrm>
            <a:off x="520498" y="930581"/>
            <a:ext cx="6566782" cy="3463936"/>
          </a:xfrm>
          <a:prstGeom prst="rect">
            <a:avLst/>
          </a:prstGeom>
        </p:spPr>
        <p:txBody>
          <a:bodyPr lIns="0" tIns="0" rIns="0" bIns="0" rtlCol="0" anchor="t">
            <a:spAutoFit/>
          </a:bodyPr>
          <a:lstStyle/>
          <a:p>
            <a:pPr marL="0" lvl="0" indent="0" algn="l">
              <a:lnSpc>
                <a:spcPts val="6753"/>
              </a:lnSpc>
              <a:spcBef>
                <a:spcPct val="0"/>
              </a:spcBef>
            </a:pPr>
            <a:r>
              <a:rPr lang="en-US" sz="7503" u="none" strike="noStrike">
                <a:solidFill>
                  <a:srgbClr val="E1D1C2"/>
                </a:solidFill>
                <a:latin typeface="Canva Sans Bold"/>
                <a:ea typeface="Canva Sans Bold"/>
                <a:cs typeface="Canva Sans Bold"/>
                <a:sym typeface="Canva Sans Bold"/>
              </a:rPr>
              <a:t>Existing System </a:t>
            </a:r>
          </a:p>
          <a:p>
            <a:pPr marL="0" lvl="0" indent="0" algn="l">
              <a:lnSpc>
                <a:spcPts val="6753"/>
              </a:lnSpc>
              <a:spcBef>
                <a:spcPct val="0"/>
              </a:spcBef>
            </a:pPr>
            <a:endParaRPr lang="en-US" sz="7503" u="none" strike="noStrike">
              <a:solidFill>
                <a:srgbClr val="E1D1C2"/>
              </a:solidFill>
              <a:latin typeface="Canva Sans Bold"/>
              <a:ea typeface="Canva Sans Bold"/>
              <a:cs typeface="Canva Sans Bold"/>
              <a:sym typeface="Canva Sans Bold"/>
            </a:endParaRPr>
          </a:p>
          <a:p>
            <a:pPr marL="0" lvl="0" indent="0" algn="l">
              <a:lnSpc>
                <a:spcPts val="6753"/>
              </a:lnSpc>
              <a:spcBef>
                <a:spcPct val="0"/>
              </a:spcBef>
            </a:pPr>
            <a:r>
              <a:rPr lang="en-US" sz="7503" u="none" strike="noStrike">
                <a:solidFill>
                  <a:srgbClr val="E1D1C2"/>
                </a:solidFill>
                <a:latin typeface="Canva Sans Bold"/>
                <a:ea typeface="Canva Sans Bold"/>
                <a:cs typeface="Canva Sans Bold"/>
                <a:sym typeface="Canva Sans Bold"/>
              </a:rPr>
              <a:t>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3D33"/>
        </a:solidFill>
        <a:effectLst/>
      </p:bgPr>
    </p:bg>
    <p:spTree>
      <p:nvGrpSpPr>
        <p:cNvPr id="1" name=""/>
        <p:cNvGrpSpPr/>
        <p:nvPr/>
      </p:nvGrpSpPr>
      <p:grpSpPr>
        <a:xfrm>
          <a:off x="0" y="0"/>
          <a:ext cx="0" cy="0"/>
          <a:chOff x="0" y="0"/>
          <a:chExt cx="0" cy="0"/>
        </a:xfrm>
      </p:grpSpPr>
      <p:sp>
        <p:nvSpPr>
          <p:cNvPr id="2" name="AutoShape 2"/>
          <p:cNvSpPr/>
          <p:nvPr/>
        </p:nvSpPr>
        <p:spPr>
          <a:xfrm>
            <a:off x="10144204" y="2329856"/>
            <a:ext cx="6617680" cy="0"/>
          </a:xfrm>
          <a:prstGeom prst="line">
            <a:avLst/>
          </a:prstGeom>
          <a:ln w="9525" cap="rnd">
            <a:solidFill>
              <a:srgbClr val="123D33"/>
            </a:solidFill>
            <a:prstDash val="solid"/>
            <a:headEnd type="none" w="sm" len="sm"/>
            <a:tailEnd type="none" w="sm" len="sm"/>
          </a:ln>
        </p:spPr>
      </p:sp>
      <p:sp>
        <p:nvSpPr>
          <p:cNvPr id="3" name="AutoShape 3"/>
          <p:cNvSpPr/>
          <p:nvPr/>
        </p:nvSpPr>
        <p:spPr>
          <a:xfrm>
            <a:off x="10144204" y="7948956"/>
            <a:ext cx="6617680" cy="0"/>
          </a:xfrm>
          <a:prstGeom prst="line">
            <a:avLst/>
          </a:prstGeom>
          <a:ln w="9525" cap="rnd">
            <a:solidFill>
              <a:srgbClr val="123D33"/>
            </a:solidFill>
            <a:prstDash val="solid"/>
            <a:headEnd type="none" w="sm" len="sm"/>
            <a:tailEnd type="none" w="sm" len="sm"/>
          </a:ln>
        </p:spPr>
      </p:sp>
      <p:sp>
        <p:nvSpPr>
          <p:cNvPr id="4" name="TextBox 4"/>
          <p:cNvSpPr txBox="1"/>
          <p:nvPr/>
        </p:nvSpPr>
        <p:spPr>
          <a:xfrm>
            <a:off x="7683500" y="296853"/>
            <a:ext cx="10604500" cy="9616132"/>
          </a:xfrm>
          <a:prstGeom prst="rect">
            <a:avLst/>
          </a:prstGeom>
        </p:spPr>
        <p:txBody>
          <a:bodyPr lIns="0" tIns="0" rIns="0" bIns="0" rtlCol="0" anchor="t">
            <a:spAutoFit/>
          </a:bodyPr>
          <a:lstStyle/>
          <a:p>
            <a:pPr algn="ctr">
              <a:lnSpc>
                <a:spcPts val="2956"/>
              </a:lnSpc>
            </a:pPr>
            <a:endParaRPr/>
          </a:p>
          <a:p>
            <a:pPr marL="577365" lvl="1" indent="-288682" algn="ctr">
              <a:lnSpc>
                <a:spcPts val="3476"/>
              </a:lnSpc>
              <a:buFont typeface="Arial"/>
              <a:buChar char="•"/>
            </a:pPr>
            <a:r>
              <a:rPr lang="en-US" sz="2674">
                <a:solidFill>
                  <a:srgbClr val="E1D1C2"/>
                </a:solidFill>
                <a:latin typeface="Hatton"/>
                <a:ea typeface="Hatton"/>
                <a:cs typeface="Hatton"/>
                <a:sym typeface="Hatton"/>
              </a:rPr>
              <a:t>Poor Mobile Experience: Users accessing the website from mobile devices encountered several issues, including slow load times, small clickable areas, and difficult text readability. The mobile interface did not adapt well to different screen sizes, affecting the overall shopping experience on smartphones and tablets.</a:t>
            </a:r>
          </a:p>
          <a:p>
            <a:pPr algn="ctr">
              <a:lnSpc>
                <a:spcPts val="3476"/>
              </a:lnSpc>
            </a:pPr>
            <a:endParaRPr lang="en-US" sz="2674">
              <a:solidFill>
                <a:srgbClr val="E1D1C2"/>
              </a:solidFill>
              <a:latin typeface="Hatton"/>
              <a:ea typeface="Hatton"/>
              <a:cs typeface="Hatton"/>
              <a:sym typeface="Hatton"/>
            </a:endParaRPr>
          </a:p>
          <a:p>
            <a:pPr marL="577365" lvl="1" indent="-288682" algn="ctr">
              <a:lnSpc>
                <a:spcPts val="3476"/>
              </a:lnSpc>
              <a:buFont typeface="Arial"/>
              <a:buChar char="•"/>
            </a:pPr>
            <a:r>
              <a:rPr lang="en-US" sz="2674">
                <a:solidFill>
                  <a:srgbClr val="E1D1C2"/>
                </a:solidFill>
                <a:latin typeface="Hatton"/>
                <a:ea typeface="Hatton"/>
                <a:cs typeface="Hatton"/>
                <a:sym typeface="Hatton"/>
              </a:rPr>
              <a:t>Inadequate Interactive Features for Meal Planning: The website did not offer interactive meal planning tools, such as drag-and-drop meal builders, recipe integration with shopping lists, or nutritional analysis of selected items. Users found it cumbersome to manually create meal plans and corresponding grocery lists.</a:t>
            </a:r>
          </a:p>
          <a:p>
            <a:pPr algn="ctr">
              <a:lnSpc>
                <a:spcPts val="3476"/>
              </a:lnSpc>
            </a:pPr>
            <a:endParaRPr lang="en-US" sz="2674">
              <a:solidFill>
                <a:srgbClr val="E1D1C2"/>
              </a:solidFill>
              <a:latin typeface="Hatton"/>
              <a:ea typeface="Hatton"/>
              <a:cs typeface="Hatton"/>
              <a:sym typeface="Hatton"/>
            </a:endParaRPr>
          </a:p>
          <a:p>
            <a:pPr marL="577365" lvl="1" indent="-288682" algn="ctr">
              <a:lnSpc>
                <a:spcPts val="3476"/>
              </a:lnSpc>
              <a:buFont typeface="Arial"/>
              <a:buChar char="•"/>
            </a:pPr>
            <a:r>
              <a:rPr lang="en-US" sz="2674">
                <a:solidFill>
                  <a:srgbClr val="E1D1C2"/>
                </a:solidFill>
                <a:latin typeface="Hatton"/>
                <a:ea typeface="Hatton"/>
                <a:cs typeface="Hatton"/>
                <a:sym typeface="Hatton"/>
              </a:rPr>
              <a:t>Lack of Virtual Assistance and Chat Support: Users missed having real-time assistance while shopping. The absence of AI-powered chatbots or virtual assistants to answer queries, provide product information, or suggest substitutes for out-of-stock items resulted in a less efficient shopping process.</a:t>
            </a:r>
          </a:p>
          <a:p>
            <a:pPr algn="ctr">
              <a:lnSpc>
                <a:spcPts val="3736"/>
              </a:lnSpc>
            </a:pPr>
            <a:endParaRPr lang="en-US" sz="2674">
              <a:solidFill>
                <a:srgbClr val="E1D1C2"/>
              </a:solidFill>
              <a:latin typeface="Hatton"/>
              <a:ea typeface="Hatton"/>
              <a:cs typeface="Hatton"/>
              <a:sym typeface="Hatton"/>
            </a:endParaRPr>
          </a:p>
        </p:txBody>
      </p:sp>
      <p:sp>
        <p:nvSpPr>
          <p:cNvPr id="5" name="AutoShape 5"/>
          <p:cNvSpPr/>
          <p:nvPr/>
        </p:nvSpPr>
        <p:spPr>
          <a:xfrm>
            <a:off x="1384300" y="7567510"/>
            <a:ext cx="6299200" cy="0"/>
          </a:xfrm>
          <a:prstGeom prst="line">
            <a:avLst/>
          </a:prstGeom>
          <a:ln w="19050" cap="flat">
            <a:solidFill>
              <a:srgbClr val="123D33"/>
            </a:solidFill>
            <a:prstDash val="solid"/>
            <a:headEnd type="none" w="sm" len="sm"/>
            <a:tailEnd type="none" w="sm" len="sm"/>
          </a:ln>
        </p:spPr>
      </p:sp>
      <p:sp>
        <p:nvSpPr>
          <p:cNvPr id="6" name="TextBox 6"/>
          <p:cNvSpPr txBox="1"/>
          <p:nvPr/>
        </p:nvSpPr>
        <p:spPr>
          <a:xfrm>
            <a:off x="313973" y="3445336"/>
            <a:ext cx="7369527" cy="1781175"/>
          </a:xfrm>
          <a:prstGeom prst="rect">
            <a:avLst/>
          </a:prstGeom>
        </p:spPr>
        <p:txBody>
          <a:bodyPr lIns="0" tIns="0" rIns="0" bIns="0" rtlCol="0" anchor="t">
            <a:spAutoFit/>
          </a:bodyPr>
          <a:lstStyle/>
          <a:p>
            <a:pPr marL="0" lvl="0" indent="0" algn="l">
              <a:lnSpc>
                <a:spcPts val="4589"/>
              </a:lnSpc>
              <a:spcBef>
                <a:spcPct val="0"/>
              </a:spcBef>
            </a:pPr>
            <a:r>
              <a:rPr lang="en-US" sz="3824" u="none" strike="noStrike">
                <a:solidFill>
                  <a:srgbClr val="F8F8F8"/>
                </a:solidFill>
                <a:latin typeface="Hatton"/>
                <a:ea typeface="Hatton"/>
                <a:cs typeface="Hatton"/>
                <a:sym typeface="Hatton"/>
              </a:rPr>
              <a:t>User: Emily</a:t>
            </a:r>
          </a:p>
          <a:p>
            <a:pPr marL="0" lvl="0" indent="0" algn="l">
              <a:lnSpc>
                <a:spcPts val="4589"/>
              </a:lnSpc>
              <a:spcBef>
                <a:spcPct val="0"/>
              </a:spcBef>
            </a:pPr>
            <a:r>
              <a:rPr lang="en-US" sz="3824" u="none" strike="noStrike">
                <a:solidFill>
                  <a:srgbClr val="F8F8F8"/>
                </a:solidFill>
                <a:latin typeface="Hatton"/>
                <a:ea typeface="Hatton"/>
                <a:cs typeface="Hatton"/>
                <a:sym typeface="Hatton"/>
              </a:rPr>
              <a:t>Site: SokoMjinga.com</a:t>
            </a:r>
          </a:p>
          <a:p>
            <a:pPr marL="0" lvl="0" indent="0" algn="l">
              <a:lnSpc>
                <a:spcPts val="4589"/>
              </a:lnSpc>
              <a:spcBef>
                <a:spcPct val="0"/>
              </a:spcBef>
            </a:pPr>
            <a:r>
              <a:rPr lang="en-US" sz="3824" u="none" strike="noStrike">
                <a:solidFill>
                  <a:srgbClr val="F8F8F8"/>
                </a:solidFill>
                <a:latin typeface="Hatton"/>
                <a:ea typeface="Hatton"/>
                <a:cs typeface="Hatton"/>
                <a:sym typeface="Hatton"/>
              </a:rPr>
              <a:t>Technique: Observation</a:t>
            </a:r>
          </a:p>
        </p:txBody>
      </p:sp>
      <p:sp>
        <p:nvSpPr>
          <p:cNvPr id="7" name="TextBox 7"/>
          <p:cNvSpPr txBox="1"/>
          <p:nvPr/>
        </p:nvSpPr>
        <p:spPr>
          <a:xfrm>
            <a:off x="313973" y="1034200"/>
            <a:ext cx="7369527" cy="1770133"/>
          </a:xfrm>
          <a:prstGeom prst="rect">
            <a:avLst/>
          </a:prstGeom>
        </p:spPr>
        <p:txBody>
          <a:bodyPr lIns="0" tIns="0" rIns="0" bIns="0" rtlCol="0" anchor="t">
            <a:spAutoFit/>
          </a:bodyPr>
          <a:lstStyle/>
          <a:p>
            <a:pPr marL="0" lvl="0" indent="0" algn="l">
              <a:lnSpc>
                <a:spcPts val="6753"/>
              </a:lnSpc>
              <a:spcBef>
                <a:spcPct val="0"/>
              </a:spcBef>
            </a:pPr>
            <a:r>
              <a:rPr lang="en-US" sz="7503" u="none" strike="noStrike">
                <a:solidFill>
                  <a:srgbClr val="E1D1C2"/>
                </a:solidFill>
                <a:latin typeface="Canva Sans Bold"/>
                <a:ea typeface="Canva Sans Bold"/>
                <a:cs typeface="Canva Sans Bold"/>
                <a:sym typeface="Canva Sans Bold"/>
              </a:rPr>
              <a:t>Existing System </a:t>
            </a:r>
          </a:p>
          <a:p>
            <a:pPr marL="0" lvl="0" indent="0" algn="l">
              <a:lnSpc>
                <a:spcPts val="6753"/>
              </a:lnSpc>
              <a:spcBef>
                <a:spcPct val="0"/>
              </a:spcBef>
            </a:pPr>
            <a:r>
              <a:rPr lang="en-US" sz="7503" u="none" strike="noStrike">
                <a:solidFill>
                  <a:srgbClr val="E1D1C2"/>
                </a:solidFill>
                <a:latin typeface="Canva Sans Bold"/>
                <a:ea typeface="Canva Sans Bold"/>
                <a:cs typeface="Canva Sans Bold"/>
                <a:sym typeface="Canva Sans Bold"/>
              </a:rPr>
              <a:t>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3D33"/>
        </a:solidFill>
        <a:effectLst/>
      </p:bgPr>
    </p:bg>
    <p:spTree>
      <p:nvGrpSpPr>
        <p:cNvPr id="1" name=""/>
        <p:cNvGrpSpPr/>
        <p:nvPr/>
      </p:nvGrpSpPr>
      <p:grpSpPr>
        <a:xfrm>
          <a:off x="0" y="0"/>
          <a:ext cx="0" cy="0"/>
          <a:chOff x="0" y="0"/>
          <a:chExt cx="0" cy="0"/>
        </a:xfrm>
      </p:grpSpPr>
      <p:grpSp>
        <p:nvGrpSpPr>
          <p:cNvPr id="2" name="Group 2"/>
          <p:cNvGrpSpPr/>
          <p:nvPr/>
        </p:nvGrpSpPr>
        <p:grpSpPr>
          <a:xfrm>
            <a:off x="5670051" y="-339559"/>
            <a:ext cx="13119202" cy="11772679"/>
            <a:chOff x="0" y="0"/>
            <a:chExt cx="3180485" cy="2854048"/>
          </a:xfrm>
        </p:grpSpPr>
        <p:sp>
          <p:nvSpPr>
            <p:cNvPr id="3" name="Freeform 3"/>
            <p:cNvSpPr/>
            <p:nvPr/>
          </p:nvSpPr>
          <p:spPr>
            <a:xfrm>
              <a:off x="0" y="0"/>
              <a:ext cx="3180485" cy="2854048"/>
            </a:xfrm>
            <a:custGeom>
              <a:avLst/>
              <a:gdLst/>
              <a:ahLst/>
              <a:cxnLst/>
              <a:rect l="l" t="t" r="r" b="b"/>
              <a:pathLst>
                <a:path w="3180485" h="2854048">
                  <a:moveTo>
                    <a:pt x="25375" y="0"/>
                  </a:moveTo>
                  <a:lnTo>
                    <a:pt x="3155110" y="0"/>
                  </a:lnTo>
                  <a:cubicBezTo>
                    <a:pt x="3169124" y="0"/>
                    <a:pt x="3180485" y="11361"/>
                    <a:pt x="3180485" y="25375"/>
                  </a:cubicBezTo>
                  <a:lnTo>
                    <a:pt x="3180485" y="2828673"/>
                  </a:lnTo>
                  <a:cubicBezTo>
                    <a:pt x="3180485" y="2835403"/>
                    <a:pt x="3177812" y="2841857"/>
                    <a:pt x="3173053" y="2846616"/>
                  </a:cubicBezTo>
                  <a:cubicBezTo>
                    <a:pt x="3168294" y="2851374"/>
                    <a:pt x="3161840" y="2854048"/>
                    <a:pt x="3155110" y="2854048"/>
                  </a:cubicBezTo>
                  <a:lnTo>
                    <a:pt x="25375" y="2854048"/>
                  </a:lnTo>
                  <a:cubicBezTo>
                    <a:pt x="18645" y="2854048"/>
                    <a:pt x="12191" y="2851374"/>
                    <a:pt x="7432" y="2846616"/>
                  </a:cubicBezTo>
                  <a:cubicBezTo>
                    <a:pt x="2673" y="2841857"/>
                    <a:pt x="0" y="2835403"/>
                    <a:pt x="0" y="2828673"/>
                  </a:cubicBezTo>
                  <a:lnTo>
                    <a:pt x="0" y="25375"/>
                  </a:lnTo>
                  <a:cubicBezTo>
                    <a:pt x="0" y="11361"/>
                    <a:pt x="11361" y="0"/>
                    <a:pt x="25375" y="0"/>
                  </a:cubicBezTo>
                  <a:close/>
                </a:path>
              </a:pathLst>
            </a:custGeom>
            <a:solidFill>
              <a:srgbClr val="106861"/>
            </a:solidFill>
            <a:ln cap="rnd">
              <a:noFill/>
              <a:prstDash val="solid"/>
              <a:round/>
            </a:ln>
          </p:spPr>
        </p:sp>
        <p:sp>
          <p:nvSpPr>
            <p:cNvPr id="4" name="TextBox 4"/>
            <p:cNvSpPr txBox="1"/>
            <p:nvPr/>
          </p:nvSpPr>
          <p:spPr>
            <a:xfrm>
              <a:off x="0" y="-47625"/>
              <a:ext cx="3180485" cy="2901673"/>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5" name="TextBox 5"/>
          <p:cNvSpPr txBox="1"/>
          <p:nvPr/>
        </p:nvSpPr>
        <p:spPr>
          <a:xfrm>
            <a:off x="399690" y="3379651"/>
            <a:ext cx="4476828" cy="2415124"/>
          </a:xfrm>
          <a:prstGeom prst="rect">
            <a:avLst/>
          </a:prstGeom>
        </p:spPr>
        <p:txBody>
          <a:bodyPr lIns="0" tIns="0" rIns="0" bIns="0" rtlCol="0" anchor="t">
            <a:spAutoFit/>
          </a:bodyPr>
          <a:lstStyle/>
          <a:p>
            <a:pPr algn="l">
              <a:lnSpc>
                <a:spcPts val="9431"/>
              </a:lnSpc>
            </a:pPr>
            <a:r>
              <a:rPr lang="en-US" sz="6736" spc="-134">
                <a:solidFill>
                  <a:srgbClr val="FFFBFB"/>
                </a:solidFill>
                <a:latin typeface="Hatton Bold"/>
                <a:ea typeface="Hatton Bold"/>
                <a:cs typeface="Hatton Bold"/>
                <a:sym typeface="Hatton Bold"/>
              </a:rPr>
              <a:t>Problem</a:t>
            </a:r>
          </a:p>
          <a:p>
            <a:pPr marL="0" lvl="0" indent="0" algn="l">
              <a:lnSpc>
                <a:spcPts val="9431"/>
              </a:lnSpc>
              <a:spcBef>
                <a:spcPct val="0"/>
              </a:spcBef>
            </a:pPr>
            <a:r>
              <a:rPr lang="en-US" sz="6736" spc="-134">
                <a:solidFill>
                  <a:srgbClr val="FFFBFB"/>
                </a:solidFill>
                <a:latin typeface="Hatton Bold"/>
                <a:ea typeface="Hatton Bold"/>
                <a:cs typeface="Hatton Bold"/>
                <a:sym typeface="Hatton Bold"/>
              </a:rPr>
              <a:t>SPACE</a:t>
            </a:r>
          </a:p>
        </p:txBody>
      </p:sp>
      <p:sp>
        <p:nvSpPr>
          <p:cNvPr id="6" name="Freeform 6"/>
          <p:cNvSpPr/>
          <p:nvPr/>
        </p:nvSpPr>
        <p:spPr>
          <a:xfrm>
            <a:off x="373467" y="1283194"/>
            <a:ext cx="2264637" cy="1659361"/>
          </a:xfrm>
          <a:custGeom>
            <a:avLst/>
            <a:gdLst/>
            <a:ahLst/>
            <a:cxnLst/>
            <a:rect l="l" t="t" r="r" b="b"/>
            <a:pathLst>
              <a:path w="2264637" h="1659361">
                <a:moveTo>
                  <a:pt x="0" y="0"/>
                </a:moveTo>
                <a:lnTo>
                  <a:pt x="2264637" y="0"/>
                </a:lnTo>
                <a:lnTo>
                  <a:pt x="2264637" y="1659361"/>
                </a:lnTo>
                <a:lnTo>
                  <a:pt x="0" y="1659361"/>
                </a:lnTo>
                <a:lnTo>
                  <a:pt x="0"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4876518" y="53030"/>
            <a:ext cx="12983349" cy="1770365"/>
          </a:xfrm>
          <a:prstGeom prst="rect">
            <a:avLst/>
          </a:prstGeom>
        </p:spPr>
        <p:txBody>
          <a:bodyPr lIns="0" tIns="0" rIns="0" bIns="0" rtlCol="0" anchor="t">
            <a:spAutoFit/>
          </a:bodyPr>
          <a:lstStyle/>
          <a:p>
            <a:pPr algn="l">
              <a:lnSpc>
                <a:spcPts val="4772"/>
              </a:lnSpc>
            </a:pPr>
            <a:r>
              <a:rPr lang="en-US" sz="2593" spc="25">
                <a:solidFill>
                  <a:srgbClr val="FDFBFB"/>
                </a:solidFill>
                <a:latin typeface="Hatton Bold"/>
                <a:ea typeface="Hatton Bold"/>
                <a:cs typeface="Hatton Bold"/>
                <a:sym typeface="Hatton Bold"/>
              </a:rPr>
              <a:t>The SokoMjinga online grocery store website often faces several HCI challenges that hinder user engagement and satisfaction. These challenges include:</a:t>
            </a:r>
          </a:p>
        </p:txBody>
      </p:sp>
      <p:sp>
        <p:nvSpPr>
          <p:cNvPr id="8" name="TextBox 8"/>
          <p:cNvSpPr txBox="1"/>
          <p:nvPr/>
        </p:nvSpPr>
        <p:spPr>
          <a:xfrm>
            <a:off x="4876518" y="2046199"/>
            <a:ext cx="12983349" cy="9053276"/>
          </a:xfrm>
          <a:prstGeom prst="rect">
            <a:avLst/>
          </a:prstGeom>
        </p:spPr>
        <p:txBody>
          <a:bodyPr lIns="0" tIns="0" rIns="0" bIns="0" rtlCol="0" anchor="t">
            <a:spAutoFit/>
          </a:bodyPr>
          <a:lstStyle/>
          <a:p>
            <a:pPr marL="586964" lvl="1" indent="-293482" algn="ctr">
              <a:lnSpc>
                <a:spcPts val="3751"/>
              </a:lnSpc>
              <a:spcBef>
                <a:spcPct val="0"/>
              </a:spcBef>
              <a:buFont typeface="Arial"/>
              <a:buChar char="•"/>
            </a:pPr>
            <a:r>
              <a:rPr lang="en-US" sz="2718">
                <a:solidFill>
                  <a:srgbClr val="FFFFFF"/>
                </a:solidFill>
                <a:latin typeface="Hatton"/>
                <a:ea typeface="Hatton"/>
                <a:cs typeface="Hatton"/>
                <a:sym typeface="Hatton"/>
              </a:rPr>
              <a:t>Poor Usability: Users struggle to navigate through the website, find relevant products, and complete desired tasks efficiently. The cluttered menu structure and lack of intuitive search filters make it difficult for users to locate items quickly, leading to a frustrating shopping experience.</a:t>
            </a:r>
          </a:p>
          <a:p>
            <a:pPr algn="ctr">
              <a:lnSpc>
                <a:spcPts val="3751"/>
              </a:lnSpc>
              <a:spcBef>
                <a:spcPct val="0"/>
              </a:spcBef>
            </a:pPr>
            <a:endParaRPr lang="en-US" sz="2718">
              <a:solidFill>
                <a:srgbClr val="FFFFFF"/>
              </a:solidFill>
              <a:latin typeface="Hatton"/>
              <a:ea typeface="Hatton"/>
              <a:cs typeface="Hatton"/>
              <a:sym typeface="Hatton"/>
            </a:endParaRPr>
          </a:p>
          <a:p>
            <a:pPr marL="586964" lvl="1" indent="-293482" algn="ctr">
              <a:lnSpc>
                <a:spcPts val="3751"/>
              </a:lnSpc>
              <a:spcBef>
                <a:spcPct val="0"/>
              </a:spcBef>
              <a:buFont typeface="Arial"/>
              <a:buChar char="•"/>
            </a:pPr>
            <a:r>
              <a:rPr lang="en-US" sz="2718">
                <a:solidFill>
                  <a:srgbClr val="FFFFFF"/>
                </a:solidFill>
                <a:latin typeface="Hatton"/>
                <a:ea typeface="Hatton"/>
                <a:cs typeface="Hatton"/>
                <a:sym typeface="Hatton"/>
              </a:rPr>
              <a:t>Subpar User Experience: Users encounter friction points throughout their journey, including slow load times, small clickable areas, and inadequate mobile responsiveness. These issues disrupt the browsing and purchasing process, resulting in decreased user satisfaction and higher abandonment rates.</a:t>
            </a:r>
          </a:p>
          <a:p>
            <a:pPr algn="ctr">
              <a:lnSpc>
                <a:spcPts val="3751"/>
              </a:lnSpc>
              <a:spcBef>
                <a:spcPct val="0"/>
              </a:spcBef>
            </a:pPr>
            <a:endParaRPr lang="en-US" sz="2718">
              <a:solidFill>
                <a:srgbClr val="FFFFFF"/>
              </a:solidFill>
              <a:latin typeface="Hatton"/>
              <a:ea typeface="Hatton"/>
              <a:cs typeface="Hatton"/>
              <a:sym typeface="Hatton"/>
            </a:endParaRPr>
          </a:p>
          <a:p>
            <a:pPr marL="586964" lvl="1" indent="-293482" algn="ctr">
              <a:lnSpc>
                <a:spcPts val="3751"/>
              </a:lnSpc>
              <a:spcBef>
                <a:spcPct val="0"/>
              </a:spcBef>
              <a:buFont typeface="Arial"/>
              <a:buChar char="•"/>
            </a:pPr>
            <a:r>
              <a:rPr lang="en-US" sz="2718">
                <a:solidFill>
                  <a:srgbClr val="FFFFFF"/>
                </a:solidFill>
                <a:latin typeface="Hatton"/>
                <a:ea typeface="Hatton"/>
                <a:cs typeface="Hatton"/>
                <a:sym typeface="Hatton"/>
              </a:rPr>
              <a:t>Lack of Adaptability &amp; Personalization: The website fails to cater to individual user preferences and needs, providing generic recommendations that do not reflect users' past purchases, dietary restrictions, or shopping habits. This lack of personalization diminishes the user experience and reduces the likelihood of repeat visits.</a:t>
            </a:r>
          </a:p>
          <a:p>
            <a:pPr algn="ctr">
              <a:lnSpc>
                <a:spcPts val="3751"/>
              </a:lnSpc>
              <a:spcBef>
                <a:spcPct val="0"/>
              </a:spcBef>
            </a:pPr>
            <a:endParaRPr lang="en-US" sz="2718">
              <a:solidFill>
                <a:srgbClr val="FFFFFF"/>
              </a:solidFill>
              <a:latin typeface="Hatton"/>
              <a:ea typeface="Hatton"/>
              <a:cs typeface="Hatton"/>
              <a:sym typeface="Hatton"/>
            </a:endParaRPr>
          </a:p>
          <a:p>
            <a:pPr algn="ctr">
              <a:lnSpc>
                <a:spcPts val="3751"/>
              </a:lnSpc>
              <a:spcBef>
                <a:spcPct val="0"/>
              </a:spcBef>
            </a:pPr>
            <a:endParaRPr lang="en-US" sz="2718">
              <a:solidFill>
                <a:srgbClr val="FFFFFF"/>
              </a:solidFill>
              <a:latin typeface="Hatton"/>
              <a:ea typeface="Hatton"/>
              <a:cs typeface="Hatton"/>
              <a:sym typeface="Hatto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3D33"/>
        </a:solidFill>
        <a:effectLst/>
      </p:bgPr>
    </p:bg>
    <p:spTree>
      <p:nvGrpSpPr>
        <p:cNvPr id="1" name=""/>
        <p:cNvGrpSpPr/>
        <p:nvPr/>
      </p:nvGrpSpPr>
      <p:grpSpPr>
        <a:xfrm>
          <a:off x="0" y="0"/>
          <a:ext cx="0" cy="0"/>
          <a:chOff x="0" y="0"/>
          <a:chExt cx="0" cy="0"/>
        </a:xfrm>
      </p:grpSpPr>
      <p:grpSp>
        <p:nvGrpSpPr>
          <p:cNvPr id="2" name="Group 2"/>
          <p:cNvGrpSpPr/>
          <p:nvPr/>
        </p:nvGrpSpPr>
        <p:grpSpPr>
          <a:xfrm>
            <a:off x="5670051" y="-339559"/>
            <a:ext cx="13119202" cy="11772679"/>
            <a:chOff x="0" y="0"/>
            <a:chExt cx="3180485" cy="2854048"/>
          </a:xfrm>
        </p:grpSpPr>
        <p:sp>
          <p:nvSpPr>
            <p:cNvPr id="3" name="Freeform 3"/>
            <p:cNvSpPr/>
            <p:nvPr/>
          </p:nvSpPr>
          <p:spPr>
            <a:xfrm>
              <a:off x="0" y="0"/>
              <a:ext cx="3180485" cy="2854048"/>
            </a:xfrm>
            <a:custGeom>
              <a:avLst/>
              <a:gdLst/>
              <a:ahLst/>
              <a:cxnLst/>
              <a:rect l="l" t="t" r="r" b="b"/>
              <a:pathLst>
                <a:path w="3180485" h="2854048">
                  <a:moveTo>
                    <a:pt x="25375" y="0"/>
                  </a:moveTo>
                  <a:lnTo>
                    <a:pt x="3155110" y="0"/>
                  </a:lnTo>
                  <a:cubicBezTo>
                    <a:pt x="3169124" y="0"/>
                    <a:pt x="3180485" y="11361"/>
                    <a:pt x="3180485" y="25375"/>
                  </a:cubicBezTo>
                  <a:lnTo>
                    <a:pt x="3180485" y="2828673"/>
                  </a:lnTo>
                  <a:cubicBezTo>
                    <a:pt x="3180485" y="2835403"/>
                    <a:pt x="3177812" y="2841857"/>
                    <a:pt x="3173053" y="2846616"/>
                  </a:cubicBezTo>
                  <a:cubicBezTo>
                    <a:pt x="3168294" y="2851374"/>
                    <a:pt x="3161840" y="2854048"/>
                    <a:pt x="3155110" y="2854048"/>
                  </a:cubicBezTo>
                  <a:lnTo>
                    <a:pt x="25375" y="2854048"/>
                  </a:lnTo>
                  <a:cubicBezTo>
                    <a:pt x="18645" y="2854048"/>
                    <a:pt x="12191" y="2851374"/>
                    <a:pt x="7432" y="2846616"/>
                  </a:cubicBezTo>
                  <a:cubicBezTo>
                    <a:pt x="2673" y="2841857"/>
                    <a:pt x="0" y="2835403"/>
                    <a:pt x="0" y="2828673"/>
                  </a:cubicBezTo>
                  <a:lnTo>
                    <a:pt x="0" y="25375"/>
                  </a:lnTo>
                  <a:cubicBezTo>
                    <a:pt x="0" y="11361"/>
                    <a:pt x="11361" y="0"/>
                    <a:pt x="25375" y="0"/>
                  </a:cubicBezTo>
                  <a:close/>
                </a:path>
              </a:pathLst>
            </a:custGeom>
            <a:solidFill>
              <a:srgbClr val="106861"/>
            </a:solidFill>
            <a:ln cap="rnd">
              <a:noFill/>
              <a:prstDash val="solid"/>
              <a:round/>
            </a:ln>
          </p:spPr>
        </p:sp>
        <p:sp>
          <p:nvSpPr>
            <p:cNvPr id="4" name="TextBox 4"/>
            <p:cNvSpPr txBox="1"/>
            <p:nvPr/>
          </p:nvSpPr>
          <p:spPr>
            <a:xfrm>
              <a:off x="0" y="-47625"/>
              <a:ext cx="3180485" cy="2901673"/>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5" name="TextBox 5"/>
          <p:cNvSpPr txBox="1"/>
          <p:nvPr/>
        </p:nvSpPr>
        <p:spPr>
          <a:xfrm>
            <a:off x="399690" y="3379651"/>
            <a:ext cx="4476828" cy="2415124"/>
          </a:xfrm>
          <a:prstGeom prst="rect">
            <a:avLst/>
          </a:prstGeom>
        </p:spPr>
        <p:txBody>
          <a:bodyPr lIns="0" tIns="0" rIns="0" bIns="0" rtlCol="0" anchor="t">
            <a:spAutoFit/>
          </a:bodyPr>
          <a:lstStyle/>
          <a:p>
            <a:pPr algn="l">
              <a:lnSpc>
                <a:spcPts val="9431"/>
              </a:lnSpc>
            </a:pPr>
            <a:r>
              <a:rPr lang="en-US" sz="6736" spc="-134">
                <a:solidFill>
                  <a:srgbClr val="FFFBFB"/>
                </a:solidFill>
                <a:latin typeface="Hatton Bold"/>
                <a:ea typeface="Hatton Bold"/>
                <a:cs typeface="Hatton Bold"/>
                <a:sym typeface="Hatton Bold"/>
              </a:rPr>
              <a:t>Problem</a:t>
            </a:r>
          </a:p>
          <a:p>
            <a:pPr marL="0" lvl="0" indent="0" algn="l">
              <a:lnSpc>
                <a:spcPts val="9431"/>
              </a:lnSpc>
              <a:spcBef>
                <a:spcPct val="0"/>
              </a:spcBef>
            </a:pPr>
            <a:r>
              <a:rPr lang="en-US" sz="6736" spc="-134">
                <a:solidFill>
                  <a:srgbClr val="FFFBFB"/>
                </a:solidFill>
                <a:latin typeface="Hatton Bold"/>
                <a:ea typeface="Hatton Bold"/>
                <a:cs typeface="Hatton Bold"/>
                <a:sym typeface="Hatton Bold"/>
              </a:rPr>
              <a:t>SPACE</a:t>
            </a:r>
          </a:p>
        </p:txBody>
      </p:sp>
      <p:sp>
        <p:nvSpPr>
          <p:cNvPr id="6" name="Freeform 6"/>
          <p:cNvSpPr/>
          <p:nvPr/>
        </p:nvSpPr>
        <p:spPr>
          <a:xfrm>
            <a:off x="373467" y="1283194"/>
            <a:ext cx="2264637" cy="1659361"/>
          </a:xfrm>
          <a:custGeom>
            <a:avLst/>
            <a:gdLst/>
            <a:ahLst/>
            <a:cxnLst/>
            <a:rect l="l" t="t" r="r" b="b"/>
            <a:pathLst>
              <a:path w="2264637" h="1659361">
                <a:moveTo>
                  <a:pt x="0" y="0"/>
                </a:moveTo>
                <a:lnTo>
                  <a:pt x="2264637" y="0"/>
                </a:lnTo>
                <a:lnTo>
                  <a:pt x="2264637" y="1659361"/>
                </a:lnTo>
                <a:lnTo>
                  <a:pt x="0" y="1659361"/>
                </a:lnTo>
                <a:lnTo>
                  <a:pt x="0"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373467" y="6671456"/>
            <a:ext cx="4913706" cy="752843"/>
          </a:xfrm>
          <a:prstGeom prst="rect">
            <a:avLst/>
          </a:prstGeom>
        </p:spPr>
        <p:txBody>
          <a:bodyPr lIns="0" tIns="0" rIns="0" bIns="0" rtlCol="0" anchor="t">
            <a:spAutoFit/>
          </a:bodyPr>
          <a:lstStyle/>
          <a:p>
            <a:pPr algn="l">
              <a:lnSpc>
                <a:spcPts val="6244"/>
              </a:lnSpc>
            </a:pPr>
            <a:r>
              <a:rPr lang="en-US" sz="3393" spc="33">
                <a:solidFill>
                  <a:srgbClr val="FDFBFB"/>
                </a:solidFill>
                <a:latin typeface="Hatton Bold"/>
                <a:ea typeface="Hatton Bold"/>
                <a:cs typeface="Hatton Bold"/>
                <a:sym typeface="Hatton Bold"/>
              </a:rPr>
              <a:t>(continuation .....)</a:t>
            </a:r>
          </a:p>
        </p:txBody>
      </p:sp>
      <p:sp>
        <p:nvSpPr>
          <p:cNvPr id="8" name="TextBox 8"/>
          <p:cNvSpPr txBox="1"/>
          <p:nvPr/>
        </p:nvSpPr>
        <p:spPr>
          <a:xfrm>
            <a:off x="5491664" y="404039"/>
            <a:ext cx="12573744" cy="9412246"/>
          </a:xfrm>
          <a:prstGeom prst="rect">
            <a:avLst/>
          </a:prstGeom>
        </p:spPr>
        <p:txBody>
          <a:bodyPr lIns="0" tIns="0" rIns="0" bIns="0" rtlCol="0" anchor="t">
            <a:spAutoFit/>
          </a:bodyPr>
          <a:lstStyle/>
          <a:p>
            <a:pPr marL="588608" lvl="1" indent="-294304" algn="ctr">
              <a:lnSpc>
                <a:spcPts val="3762"/>
              </a:lnSpc>
              <a:spcBef>
                <a:spcPct val="0"/>
              </a:spcBef>
              <a:buFont typeface="Arial"/>
              <a:buChar char="•"/>
            </a:pPr>
            <a:r>
              <a:rPr lang="en-US" sz="2726">
                <a:solidFill>
                  <a:srgbClr val="FFFFFF"/>
                </a:solidFill>
                <a:latin typeface="Hatton"/>
                <a:ea typeface="Hatton"/>
                <a:cs typeface="Hatton"/>
                <a:sym typeface="Hatton"/>
              </a:rPr>
              <a:t>Limited Interactive Features: The absence of engaging interactive elements, such as 360-degree product views, drag-and-drop meal planners, and AI-powered chat support, limits users' ability to interact meaningfully with the website. This results in a less immersive and efficient shopping experience.</a:t>
            </a:r>
          </a:p>
          <a:p>
            <a:pPr marL="588608" lvl="1" indent="-294304" algn="ctr">
              <a:lnSpc>
                <a:spcPts val="3762"/>
              </a:lnSpc>
              <a:spcBef>
                <a:spcPct val="0"/>
              </a:spcBef>
              <a:buFont typeface="Arial"/>
              <a:buChar char="•"/>
            </a:pPr>
            <a:r>
              <a:rPr lang="en-US" sz="2726">
                <a:solidFill>
                  <a:srgbClr val="FFFFFF"/>
                </a:solidFill>
                <a:latin typeface="Hatton"/>
                <a:ea typeface="Hatton"/>
                <a:cs typeface="Hatton"/>
                <a:sym typeface="Hatton"/>
              </a:rPr>
              <a:t>Ineffective Feedback Mechanisms: Users find it challenging to provide feedback or report issues due to inadequate tools and channels for communication. This lack of effective feedback mechanisms prevents the website from addressing user concerns and continuously improving the shopping experience.</a:t>
            </a:r>
          </a:p>
          <a:p>
            <a:pPr marL="588608" lvl="1" indent="-294304" algn="ctr">
              <a:lnSpc>
                <a:spcPts val="3762"/>
              </a:lnSpc>
              <a:spcBef>
                <a:spcPct val="0"/>
              </a:spcBef>
              <a:buFont typeface="Arial"/>
              <a:buChar char="•"/>
            </a:pPr>
            <a:r>
              <a:rPr lang="en-US" sz="2726">
                <a:solidFill>
                  <a:srgbClr val="FFFFFF"/>
                </a:solidFill>
                <a:latin typeface="Hatton"/>
                <a:ea typeface="Hatton"/>
                <a:cs typeface="Hatton"/>
                <a:sym typeface="Hatton"/>
              </a:rPr>
              <a:t>Unclear and Ineffective Checkout Process: The checkout process is perceived as long and complex, with multiple steps and a lack of clear progress indicators. Users are often uncertain about their position in the process and the actions required to complete their purchases, leading to frustration and increased cart abandonment rates.</a:t>
            </a:r>
          </a:p>
          <a:p>
            <a:pPr marL="588608" lvl="1" indent="-294304" algn="ctr">
              <a:lnSpc>
                <a:spcPts val="3762"/>
              </a:lnSpc>
              <a:spcBef>
                <a:spcPct val="0"/>
              </a:spcBef>
              <a:buFont typeface="Arial"/>
              <a:buChar char="•"/>
            </a:pPr>
            <a:r>
              <a:rPr lang="en-US" sz="2726">
                <a:solidFill>
                  <a:srgbClr val="FFFFFF"/>
                </a:solidFill>
                <a:latin typeface="Hatton"/>
                <a:ea typeface="Hatton"/>
                <a:cs typeface="Hatton"/>
                <a:sym typeface="Hatton"/>
              </a:rPr>
              <a:t>Insufficient Delivery Information: Users struggle to find clear and detailed information about delivery options, times, and tracking. This lack of transparency in the delivery process causes anxiety and reduces trust in the service, impacting overall user satisfaction.</a:t>
            </a:r>
          </a:p>
          <a:p>
            <a:pPr algn="ctr">
              <a:lnSpc>
                <a:spcPts val="3762"/>
              </a:lnSpc>
              <a:spcBef>
                <a:spcPct val="0"/>
              </a:spcBef>
            </a:pPr>
            <a:endParaRPr lang="en-US" sz="2726">
              <a:solidFill>
                <a:srgbClr val="FFFFFF"/>
              </a:solidFill>
              <a:latin typeface="Hatton"/>
              <a:ea typeface="Hatton"/>
              <a:cs typeface="Hatton"/>
              <a:sym typeface="Hatto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2050" y="601269"/>
            <a:ext cx="6064231" cy="1623887"/>
          </a:xfrm>
          <a:prstGeom prst="rect">
            <a:avLst/>
          </a:prstGeom>
        </p:spPr>
        <p:txBody>
          <a:bodyPr lIns="0" tIns="0" rIns="0" bIns="0" rtlCol="0" anchor="t">
            <a:spAutoFit/>
          </a:bodyPr>
          <a:lstStyle/>
          <a:p>
            <a:pPr algn="ctr">
              <a:lnSpc>
                <a:spcPts val="6569"/>
              </a:lnSpc>
            </a:pPr>
            <a:r>
              <a:rPr lang="en-US" sz="4692" spc="-93">
                <a:solidFill>
                  <a:srgbClr val="191919"/>
                </a:solidFill>
                <a:latin typeface="Open Sauce Bold"/>
                <a:ea typeface="Open Sauce Bold"/>
                <a:cs typeface="Open Sauce Bold"/>
                <a:sym typeface="Open Sauce Bold"/>
              </a:rPr>
              <a:t>Proposed</a:t>
            </a:r>
          </a:p>
          <a:p>
            <a:pPr marL="0" lvl="0" indent="0" algn="ctr">
              <a:lnSpc>
                <a:spcPts val="6569"/>
              </a:lnSpc>
              <a:spcBef>
                <a:spcPct val="0"/>
              </a:spcBef>
            </a:pPr>
            <a:r>
              <a:rPr lang="en-US" sz="4692" spc="-93">
                <a:solidFill>
                  <a:srgbClr val="191919"/>
                </a:solidFill>
                <a:latin typeface="Open Sauce Bold"/>
                <a:ea typeface="Open Sauce Bold"/>
                <a:cs typeface="Open Sauce Bold"/>
                <a:sym typeface="Open Sauce Bold"/>
              </a:rPr>
              <a:t>SOLUTION</a:t>
            </a:r>
          </a:p>
        </p:txBody>
      </p:sp>
      <p:sp>
        <p:nvSpPr>
          <p:cNvPr id="3" name="TextBox 3"/>
          <p:cNvSpPr txBox="1"/>
          <p:nvPr/>
        </p:nvSpPr>
        <p:spPr>
          <a:xfrm>
            <a:off x="292050" y="2933194"/>
            <a:ext cx="7818910" cy="3857410"/>
          </a:xfrm>
          <a:prstGeom prst="rect">
            <a:avLst/>
          </a:prstGeom>
        </p:spPr>
        <p:txBody>
          <a:bodyPr lIns="0" tIns="0" rIns="0" bIns="0" rtlCol="0" anchor="t">
            <a:spAutoFit/>
          </a:bodyPr>
          <a:lstStyle/>
          <a:p>
            <a:pPr algn="l">
              <a:lnSpc>
                <a:spcPts val="3383"/>
              </a:lnSpc>
            </a:pPr>
            <a:r>
              <a:rPr lang="en-US" sz="2255">
                <a:solidFill>
                  <a:srgbClr val="343432"/>
                </a:solidFill>
                <a:latin typeface="Hatton Bold"/>
                <a:ea typeface="Hatton Bold"/>
                <a:cs typeface="Hatton Bold"/>
                <a:sym typeface="Hatton Bold"/>
              </a:rPr>
              <a:t>To address these HCI challenges and improve the overall user engagement on the online grocery store website, we propose the following solutions In the new grocery store dealership system called GrocerEase</a:t>
            </a:r>
          </a:p>
          <a:p>
            <a:pPr algn="l">
              <a:lnSpc>
                <a:spcPts val="3383"/>
              </a:lnSpc>
            </a:pPr>
            <a:endParaRPr lang="en-US" sz="2255">
              <a:solidFill>
                <a:srgbClr val="343432"/>
              </a:solidFill>
              <a:latin typeface="Hatton Bold"/>
              <a:ea typeface="Hatton Bold"/>
              <a:cs typeface="Hatton Bold"/>
              <a:sym typeface="Hatton Bold"/>
            </a:endParaRPr>
          </a:p>
          <a:p>
            <a:pPr algn="l">
              <a:lnSpc>
                <a:spcPts val="3383"/>
              </a:lnSpc>
            </a:pPr>
            <a:r>
              <a:rPr lang="en-US" sz="2255">
                <a:solidFill>
                  <a:srgbClr val="343432"/>
                </a:solidFill>
                <a:latin typeface="Hatton Bold"/>
                <a:ea typeface="Hatton Bold"/>
                <a:cs typeface="Hatton Bold"/>
                <a:sym typeface="Hatton Bold"/>
              </a:rPr>
              <a:t>SITE: GrocerEase</a:t>
            </a:r>
          </a:p>
          <a:p>
            <a:pPr algn="l">
              <a:lnSpc>
                <a:spcPts val="3383"/>
              </a:lnSpc>
            </a:pPr>
            <a:endParaRPr lang="en-US" sz="2255">
              <a:solidFill>
                <a:srgbClr val="343432"/>
              </a:solidFill>
              <a:latin typeface="Hatton Bold"/>
              <a:ea typeface="Hatton Bold"/>
              <a:cs typeface="Hatton Bold"/>
              <a:sym typeface="Hatton Bold"/>
            </a:endParaRPr>
          </a:p>
          <a:p>
            <a:pPr marL="0" lvl="0" indent="0" algn="l">
              <a:lnSpc>
                <a:spcPts val="3383"/>
              </a:lnSpc>
            </a:pPr>
            <a:endParaRPr lang="en-US" sz="2255">
              <a:solidFill>
                <a:srgbClr val="343432"/>
              </a:solidFill>
              <a:latin typeface="Hatton Bold"/>
              <a:ea typeface="Hatton Bold"/>
              <a:cs typeface="Hatton Bold"/>
              <a:sym typeface="Hatton Bold"/>
            </a:endParaRPr>
          </a:p>
        </p:txBody>
      </p:sp>
      <p:grpSp>
        <p:nvGrpSpPr>
          <p:cNvPr id="4" name="Group 4"/>
          <p:cNvGrpSpPr/>
          <p:nvPr/>
        </p:nvGrpSpPr>
        <p:grpSpPr>
          <a:xfrm>
            <a:off x="-1997137" y="7075637"/>
            <a:ext cx="5578401" cy="557840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106861"/>
              </a:solidFill>
              <a:prstDash val="solid"/>
              <a:miter/>
            </a:ln>
          </p:spPr>
        </p:sp>
        <p:sp>
          <p:nvSpPr>
            <p:cNvPr id="6" name="TextBox 6"/>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7" name="Group 7"/>
          <p:cNvGrpSpPr/>
          <p:nvPr/>
        </p:nvGrpSpPr>
        <p:grpSpPr>
          <a:xfrm>
            <a:off x="3684175" y="7005833"/>
            <a:ext cx="452472" cy="45247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solidFill>
            <a:ln w="742950" cap="sq">
              <a:solidFill>
                <a:srgbClr val="106861"/>
              </a:solidFill>
              <a:prstDash val="solid"/>
              <a:miter/>
            </a:ln>
          </p:spPr>
        </p:sp>
        <p:sp>
          <p:nvSpPr>
            <p:cNvPr id="9" name="TextBox 9"/>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10" name="Group 10"/>
          <p:cNvGrpSpPr/>
          <p:nvPr/>
        </p:nvGrpSpPr>
        <p:grpSpPr>
          <a:xfrm>
            <a:off x="-16374" y="-2963135"/>
            <a:ext cx="6067822" cy="5852287"/>
            <a:chOff x="0" y="0"/>
            <a:chExt cx="812800" cy="783928"/>
          </a:xfrm>
        </p:grpSpPr>
        <p:sp>
          <p:nvSpPr>
            <p:cNvPr id="11" name="Freeform 11"/>
            <p:cNvSpPr/>
            <p:nvPr/>
          </p:nvSpPr>
          <p:spPr>
            <a:xfrm>
              <a:off x="0" y="0"/>
              <a:ext cx="812800" cy="783928"/>
            </a:xfrm>
            <a:custGeom>
              <a:avLst/>
              <a:gdLst/>
              <a:ahLst/>
              <a:cxnLst/>
              <a:rect l="l" t="t" r="r" b="b"/>
              <a:pathLst>
                <a:path w="812800" h="783928">
                  <a:moveTo>
                    <a:pt x="406400" y="0"/>
                  </a:moveTo>
                  <a:cubicBezTo>
                    <a:pt x="181951" y="0"/>
                    <a:pt x="0" y="175488"/>
                    <a:pt x="0" y="391964"/>
                  </a:cubicBezTo>
                  <a:cubicBezTo>
                    <a:pt x="0" y="608440"/>
                    <a:pt x="181951" y="783928"/>
                    <a:pt x="406400" y="783928"/>
                  </a:cubicBezTo>
                  <a:cubicBezTo>
                    <a:pt x="630849" y="783928"/>
                    <a:pt x="812800" y="608440"/>
                    <a:pt x="812800" y="391964"/>
                  </a:cubicBezTo>
                  <a:cubicBezTo>
                    <a:pt x="812800" y="175488"/>
                    <a:pt x="630849" y="0"/>
                    <a:pt x="406400" y="0"/>
                  </a:cubicBezTo>
                  <a:close/>
                </a:path>
              </a:pathLst>
            </a:custGeom>
            <a:solidFill>
              <a:srgbClr val="106861">
                <a:alpha val="32941"/>
              </a:srgbClr>
            </a:solidFill>
            <a:ln w="742950" cap="sq">
              <a:solidFill>
                <a:srgbClr val="106861">
                  <a:alpha val="32941"/>
                </a:srgbClr>
              </a:solidFill>
              <a:prstDash val="solid"/>
              <a:miter/>
            </a:ln>
          </p:spPr>
        </p:sp>
        <p:sp>
          <p:nvSpPr>
            <p:cNvPr id="12" name="TextBox 12"/>
            <p:cNvSpPr txBox="1"/>
            <p:nvPr/>
          </p:nvSpPr>
          <p:spPr>
            <a:xfrm>
              <a:off x="76200" y="35393"/>
              <a:ext cx="660400" cy="675042"/>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13" name="Freeform 13"/>
          <p:cNvSpPr/>
          <p:nvPr/>
        </p:nvSpPr>
        <p:spPr>
          <a:xfrm rot="-10800000">
            <a:off x="9028187" y="3444554"/>
            <a:ext cx="5128563" cy="381636"/>
          </a:xfrm>
          <a:custGeom>
            <a:avLst/>
            <a:gdLst/>
            <a:ahLst/>
            <a:cxnLst/>
            <a:rect l="l" t="t" r="r" b="b"/>
            <a:pathLst>
              <a:path w="5128563" h="381636">
                <a:moveTo>
                  <a:pt x="0" y="0"/>
                </a:moveTo>
                <a:lnTo>
                  <a:pt x="5128564" y="0"/>
                </a:lnTo>
                <a:lnTo>
                  <a:pt x="5128564" y="381637"/>
                </a:lnTo>
                <a:lnTo>
                  <a:pt x="0" y="381637"/>
                </a:lnTo>
                <a:lnTo>
                  <a:pt x="0" y="0"/>
                </a:lnTo>
                <a:close/>
              </a:path>
            </a:pathLst>
          </a:custGeom>
          <a:blipFill>
            <a:blip r:embed="rId2">
              <a:alphaModFix amt="72000"/>
            </a:blip>
            <a:stretch>
              <a:fillRect b="-286352"/>
            </a:stretch>
          </a:blipFill>
        </p:spPr>
      </p:sp>
      <p:grpSp>
        <p:nvGrpSpPr>
          <p:cNvPr id="14" name="Group 14"/>
          <p:cNvGrpSpPr/>
          <p:nvPr/>
        </p:nvGrpSpPr>
        <p:grpSpPr>
          <a:xfrm>
            <a:off x="9028187" y="86420"/>
            <a:ext cx="8942049" cy="4713063"/>
            <a:chOff x="0" y="0"/>
            <a:chExt cx="2069420" cy="1090724"/>
          </a:xfrm>
        </p:grpSpPr>
        <p:sp>
          <p:nvSpPr>
            <p:cNvPr id="15" name="Freeform 15"/>
            <p:cNvSpPr/>
            <p:nvPr/>
          </p:nvSpPr>
          <p:spPr>
            <a:xfrm>
              <a:off x="0" y="0"/>
              <a:ext cx="2069420" cy="1090724"/>
            </a:xfrm>
            <a:custGeom>
              <a:avLst/>
              <a:gdLst/>
              <a:ahLst/>
              <a:cxnLst/>
              <a:rect l="l" t="t" r="r" b="b"/>
              <a:pathLst>
                <a:path w="2069420" h="1090724">
                  <a:moveTo>
                    <a:pt x="27705" y="0"/>
                  </a:moveTo>
                  <a:lnTo>
                    <a:pt x="2041715" y="0"/>
                  </a:lnTo>
                  <a:cubicBezTo>
                    <a:pt x="2049063" y="0"/>
                    <a:pt x="2056110" y="2919"/>
                    <a:pt x="2061306" y="8115"/>
                  </a:cubicBezTo>
                  <a:cubicBezTo>
                    <a:pt x="2066501" y="13310"/>
                    <a:pt x="2069420" y="20357"/>
                    <a:pt x="2069420" y="27705"/>
                  </a:cubicBezTo>
                  <a:lnTo>
                    <a:pt x="2069420" y="1063019"/>
                  </a:lnTo>
                  <a:cubicBezTo>
                    <a:pt x="2069420" y="1078320"/>
                    <a:pt x="2057016" y="1090724"/>
                    <a:pt x="2041715" y="1090724"/>
                  </a:cubicBezTo>
                  <a:lnTo>
                    <a:pt x="27705" y="1090724"/>
                  </a:lnTo>
                  <a:cubicBezTo>
                    <a:pt x="20357" y="1090724"/>
                    <a:pt x="13310" y="1087805"/>
                    <a:pt x="8115" y="1082609"/>
                  </a:cubicBezTo>
                  <a:cubicBezTo>
                    <a:pt x="2919" y="1077413"/>
                    <a:pt x="0" y="1070367"/>
                    <a:pt x="0" y="1063019"/>
                  </a:cubicBezTo>
                  <a:lnTo>
                    <a:pt x="0" y="27705"/>
                  </a:lnTo>
                  <a:cubicBezTo>
                    <a:pt x="0" y="20357"/>
                    <a:pt x="2919" y="13310"/>
                    <a:pt x="8115" y="8115"/>
                  </a:cubicBezTo>
                  <a:cubicBezTo>
                    <a:pt x="13310" y="2919"/>
                    <a:pt x="20357" y="0"/>
                    <a:pt x="27705" y="0"/>
                  </a:cubicBezTo>
                  <a:close/>
                </a:path>
              </a:pathLst>
            </a:custGeom>
            <a:solidFill>
              <a:srgbClr val="FFFFFF"/>
            </a:solidFill>
            <a:ln w="104775" cap="rnd">
              <a:solidFill>
                <a:srgbClr val="106861"/>
              </a:solidFill>
              <a:prstDash val="solid"/>
              <a:round/>
            </a:ln>
          </p:spPr>
        </p:sp>
        <p:sp>
          <p:nvSpPr>
            <p:cNvPr id="16" name="TextBox 16"/>
            <p:cNvSpPr txBox="1"/>
            <p:nvPr/>
          </p:nvSpPr>
          <p:spPr>
            <a:xfrm>
              <a:off x="0" y="-38100"/>
              <a:ext cx="2069420" cy="1128824"/>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17" name="Group 17"/>
          <p:cNvGrpSpPr/>
          <p:nvPr/>
        </p:nvGrpSpPr>
        <p:grpSpPr>
          <a:xfrm>
            <a:off x="8307532" y="1878174"/>
            <a:ext cx="1228028" cy="1226514"/>
            <a:chOff x="0" y="0"/>
            <a:chExt cx="323431" cy="323032"/>
          </a:xfrm>
        </p:grpSpPr>
        <p:sp>
          <p:nvSpPr>
            <p:cNvPr id="18" name="Freeform 18"/>
            <p:cNvSpPr/>
            <p:nvPr/>
          </p:nvSpPr>
          <p:spPr>
            <a:xfrm>
              <a:off x="0" y="0"/>
              <a:ext cx="323431" cy="323032"/>
            </a:xfrm>
            <a:custGeom>
              <a:avLst/>
              <a:gdLst/>
              <a:ahLst/>
              <a:cxnLst/>
              <a:rect l="l" t="t" r="r" b="b"/>
              <a:pathLst>
                <a:path w="323431" h="323032">
                  <a:moveTo>
                    <a:pt x="0" y="0"/>
                  </a:moveTo>
                  <a:lnTo>
                    <a:pt x="323431" y="0"/>
                  </a:lnTo>
                  <a:lnTo>
                    <a:pt x="323431" y="323032"/>
                  </a:lnTo>
                  <a:lnTo>
                    <a:pt x="0" y="323032"/>
                  </a:lnTo>
                  <a:close/>
                </a:path>
              </a:pathLst>
            </a:custGeom>
            <a:solidFill>
              <a:srgbClr val="FFFFFF"/>
            </a:solidFill>
          </p:spPr>
        </p:sp>
        <p:sp>
          <p:nvSpPr>
            <p:cNvPr id="19" name="TextBox 19"/>
            <p:cNvSpPr txBox="1"/>
            <p:nvPr/>
          </p:nvSpPr>
          <p:spPr>
            <a:xfrm>
              <a:off x="0" y="-114300"/>
              <a:ext cx="323431" cy="437332"/>
            </a:xfrm>
            <a:prstGeom prst="rect">
              <a:avLst/>
            </a:prstGeom>
          </p:spPr>
          <p:txBody>
            <a:bodyPr lIns="50800" tIns="50800" rIns="50800" bIns="50800" rtlCol="0" anchor="ctr"/>
            <a:lstStyle/>
            <a:p>
              <a:pPr algn="ctr">
                <a:lnSpc>
                  <a:spcPts val="8076"/>
                </a:lnSpc>
              </a:pPr>
              <a:endParaRPr/>
            </a:p>
          </p:txBody>
        </p:sp>
      </p:grpSp>
      <p:sp>
        <p:nvSpPr>
          <p:cNvPr id="20" name="TextBox 20"/>
          <p:cNvSpPr txBox="1"/>
          <p:nvPr/>
        </p:nvSpPr>
        <p:spPr>
          <a:xfrm>
            <a:off x="9535560" y="939039"/>
            <a:ext cx="8434675" cy="3676256"/>
          </a:xfrm>
          <a:prstGeom prst="rect">
            <a:avLst/>
          </a:prstGeom>
        </p:spPr>
        <p:txBody>
          <a:bodyPr lIns="0" tIns="0" rIns="0" bIns="0" rtlCol="0" anchor="t">
            <a:spAutoFit/>
          </a:bodyPr>
          <a:lstStyle/>
          <a:p>
            <a:pPr marL="413195" lvl="1" indent="-206598" algn="l">
              <a:lnSpc>
                <a:spcPts val="2449"/>
              </a:lnSpc>
              <a:buFont typeface="Arial"/>
              <a:buChar char="•"/>
            </a:pPr>
            <a:r>
              <a:rPr lang="en-US" sz="1913">
                <a:solidFill>
                  <a:srgbClr val="231F20"/>
                </a:solidFill>
                <a:latin typeface="Hatton"/>
                <a:ea typeface="Hatton"/>
                <a:cs typeface="Hatton"/>
                <a:sym typeface="Hatton"/>
              </a:rPr>
              <a:t>Simplify Navigation: Redesign the website's menu structure to be more intuitive and user-friendly. Implement clear and descriptive category labels, and include advanced search filters to help users quickly find specific products (e.g., by dietary restrictions, organic options, or locally sourced items).</a:t>
            </a:r>
          </a:p>
          <a:p>
            <a:pPr algn="l">
              <a:lnSpc>
                <a:spcPts val="2449"/>
              </a:lnSpc>
            </a:pPr>
            <a:endParaRPr lang="en-US" sz="1913">
              <a:solidFill>
                <a:srgbClr val="231F20"/>
              </a:solidFill>
              <a:latin typeface="Hatton"/>
              <a:ea typeface="Hatton"/>
              <a:cs typeface="Hatton"/>
              <a:sym typeface="Hatton"/>
            </a:endParaRPr>
          </a:p>
          <a:p>
            <a:pPr marL="413195" lvl="1" indent="-206598" algn="l">
              <a:lnSpc>
                <a:spcPts val="2449"/>
              </a:lnSpc>
              <a:spcBef>
                <a:spcPct val="0"/>
              </a:spcBef>
              <a:buFont typeface="Arial"/>
              <a:buChar char="•"/>
            </a:pPr>
            <a:r>
              <a:rPr lang="en-US" sz="1913">
                <a:solidFill>
                  <a:srgbClr val="231F20"/>
                </a:solidFill>
                <a:latin typeface="Hatton"/>
                <a:ea typeface="Hatton"/>
                <a:cs typeface="Hatton"/>
                <a:sym typeface="Hatton"/>
              </a:rPr>
              <a:t>Improve Mobile Responsiveness: Optimize the website for mobile devices by ensuring responsive design, faster load times, and larger clickable areas. Adapt the interface to different screen sizes to provide a seamless browsing experience across all devices.</a:t>
            </a:r>
          </a:p>
          <a:p>
            <a:pPr algn="l">
              <a:lnSpc>
                <a:spcPts val="2449"/>
              </a:lnSpc>
              <a:spcBef>
                <a:spcPct val="0"/>
              </a:spcBef>
            </a:pPr>
            <a:endParaRPr lang="en-US" sz="1913">
              <a:solidFill>
                <a:srgbClr val="231F20"/>
              </a:solidFill>
              <a:latin typeface="Hatton"/>
              <a:ea typeface="Hatton"/>
              <a:cs typeface="Hatton"/>
              <a:sym typeface="Hatton"/>
            </a:endParaRPr>
          </a:p>
          <a:p>
            <a:pPr marL="0" lvl="0" indent="0" algn="l">
              <a:lnSpc>
                <a:spcPts val="2449"/>
              </a:lnSpc>
              <a:spcBef>
                <a:spcPct val="0"/>
              </a:spcBef>
            </a:pPr>
            <a:endParaRPr lang="en-US" sz="1913">
              <a:solidFill>
                <a:srgbClr val="231F20"/>
              </a:solidFill>
              <a:latin typeface="Hatton"/>
              <a:ea typeface="Hatton"/>
              <a:cs typeface="Hatton"/>
              <a:sym typeface="Hatton"/>
            </a:endParaRPr>
          </a:p>
        </p:txBody>
      </p:sp>
      <p:sp>
        <p:nvSpPr>
          <p:cNvPr id="21" name="TextBox 21"/>
          <p:cNvSpPr txBox="1"/>
          <p:nvPr/>
        </p:nvSpPr>
        <p:spPr>
          <a:xfrm>
            <a:off x="9584961" y="331929"/>
            <a:ext cx="5022185" cy="492809"/>
          </a:xfrm>
          <a:prstGeom prst="rect">
            <a:avLst/>
          </a:prstGeom>
        </p:spPr>
        <p:txBody>
          <a:bodyPr lIns="0" tIns="0" rIns="0" bIns="0" rtlCol="0" anchor="t">
            <a:spAutoFit/>
          </a:bodyPr>
          <a:lstStyle/>
          <a:p>
            <a:pPr marL="0" lvl="0" indent="0" algn="l">
              <a:lnSpc>
                <a:spcPts val="3913"/>
              </a:lnSpc>
              <a:spcBef>
                <a:spcPct val="0"/>
              </a:spcBef>
            </a:pPr>
            <a:r>
              <a:rPr lang="en-US" sz="3057">
                <a:solidFill>
                  <a:srgbClr val="333231"/>
                </a:solidFill>
                <a:latin typeface="Open Sauce Bold"/>
                <a:ea typeface="Open Sauce Bold"/>
                <a:cs typeface="Open Sauce Bold"/>
                <a:sym typeface="Open Sauce Bold"/>
              </a:rPr>
              <a:t>Enhance Usability</a:t>
            </a:r>
          </a:p>
        </p:txBody>
      </p:sp>
      <p:grpSp>
        <p:nvGrpSpPr>
          <p:cNvPr id="22" name="Group 22"/>
          <p:cNvGrpSpPr/>
          <p:nvPr/>
        </p:nvGrpSpPr>
        <p:grpSpPr>
          <a:xfrm>
            <a:off x="8307532" y="4374347"/>
            <a:ext cx="1228028" cy="1226514"/>
            <a:chOff x="0" y="0"/>
            <a:chExt cx="323431" cy="323032"/>
          </a:xfrm>
        </p:grpSpPr>
        <p:sp>
          <p:nvSpPr>
            <p:cNvPr id="23" name="Freeform 23"/>
            <p:cNvSpPr/>
            <p:nvPr/>
          </p:nvSpPr>
          <p:spPr>
            <a:xfrm>
              <a:off x="0" y="0"/>
              <a:ext cx="323431" cy="323032"/>
            </a:xfrm>
            <a:custGeom>
              <a:avLst/>
              <a:gdLst/>
              <a:ahLst/>
              <a:cxnLst/>
              <a:rect l="l" t="t" r="r" b="b"/>
              <a:pathLst>
                <a:path w="323431" h="323032">
                  <a:moveTo>
                    <a:pt x="0" y="0"/>
                  </a:moveTo>
                  <a:lnTo>
                    <a:pt x="323431" y="0"/>
                  </a:lnTo>
                  <a:lnTo>
                    <a:pt x="323431" y="323032"/>
                  </a:lnTo>
                  <a:lnTo>
                    <a:pt x="0" y="323032"/>
                  </a:lnTo>
                  <a:close/>
                </a:path>
              </a:pathLst>
            </a:custGeom>
            <a:solidFill>
              <a:srgbClr val="FFFFFF"/>
            </a:solidFill>
          </p:spPr>
        </p:sp>
        <p:sp>
          <p:nvSpPr>
            <p:cNvPr id="24" name="TextBox 24"/>
            <p:cNvSpPr txBox="1"/>
            <p:nvPr/>
          </p:nvSpPr>
          <p:spPr>
            <a:xfrm>
              <a:off x="0" y="-114300"/>
              <a:ext cx="323431" cy="437332"/>
            </a:xfrm>
            <a:prstGeom prst="rect">
              <a:avLst/>
            </a:prstGeom>
          </p:spPr>
          <p:txBody>
            <a:bodyPr lIns="50800" tIns="50800" rIns="50800" bIns="50800" rtlCol="0" anchor="ctr"/>
            <a:lstStyle/>
            <a:p>
              <a:pPr algn="ctr">
                <a:lnSpc>
                  <a:spcPts val="8076"/>
                </a:lnSpc>
              </a:pPr>
              <a:endParaRPr/>
            </a:p>
          </p:txBody>
        </p:sp>
      </p:grpSp>
      <p:sp>
        <p:nvSpPr>
          <p:cNvPr id="25" name="Freeform 25"/>
          <p:cNvSpPr/>
          <p:nvPr/>
        </p:nvSpPr>
        <p:spPr>
          <a:xfrm rot="-10800000">
            <a:off x="9028187" y="8598825"/>
            <a:ext cx="5128563" cy="381636"/>
          </a:xfrm>
          <a:custGeom>
            <a:avLst/>
            <a:gdLst/>
            <a:ahLst/>
            <a:cxnLst/>
            <a:rect l="l" t="t" r="r" b="b"/>
            <a:pathLst>
              <a:path w="5128563" h="381636">
                <a:moveTo>
                  <a:pt x="0" y="0"/>
                </a:moveTo>
                <a:lnTo>
                  <a:pt x="5128564" y="0"/>
                </a:lnTo>
                <a:lnTo>
                  <a:pt x="5128564" y="381636"/>
                </a:lnTo>
                <a:lnTo>
                  <a:pt x="0" y="381636"/>
                </a:lnTo>
                <a:lnTo>
                  <a:pt x="0" y="0"/>
                </a:lnTo>
                <a:close/>
              </a:path>
            </a:pathLst>
          </a:custGeom>
          <a:blipFill>
            <a:blip r:embed="rId2">
              <a:alphaModFix amt="72000"/>
            </a:blip>
            <a:stretch>
              <a:fillRect b="-286352"/>
            </a:stretch>
          </a:blipFill>
        </p:spPr>
      </p:sp>
      <p:grpSp>
        <p:nvGrpSpPr>
          <p:cNvPr id="26" name="Group 26"/>
          <p:cNvGrpSpPr/>
          <p:nvPr/>
        </p:nvGrpSpPr>
        <p:grpSpPr>
          <a:xfrm>
            <a:off x="9164120" y="5334624"/>
            <a:ext cx="8806116" cy="4530214"/>
            <a:chOff x="0" y="0"/>
            <a:chExt cx="2037962" cy="1048408"/>
          </a:xfrm>
        </p:grpSpPr>
        <p:sp>
          <p:nvSpPr>
            <p:cNvPr id="27" name="Freeform 27"/>
            <p:cNvSpPr/>
            <p:nvPr/>
          </p:nvSpPr>
          <p:spPr>
            <a:xfrm>
              <a:off x="0" y="0"/>
              <a:ext cx="2037962" cy="1048408"/>
            </a:xfrm>
            <a:custGeom>
              <a:avLst/>
              <a:gdLst/>
              <a:ahLst/>
              <a:cxnLst/>
              <a:rect l="l" t="t" r="r" b="b"/>
              <a:pathLst>
                <a:path w="2037962" h="1048408">
                  <a:moveTo>
                    <a:pt x="28133" y="0"/>
                  </a:moveTo>
                  <a:lnTo>
                    <a:pt x="2009829" y="0"/>
                  </a:lnTo>
                  <a:cubicBezTo>
                    <a:pt x="2017290" y="0"/>
                    <a:pt x="2024446" y="2964"/>
                    <a:pt x="2029722" y="8240"/>
                  </a:cubicBezTo>
                  <a:cubicBezTo>
                    <a:pt x="2034998" y="13516"/>
                    <a:pt x="2037962" y="20672"/>
                    <a:pt x="2037962" y="28133"/>
                  </a:cubicBezTo>
                  <a:lnTo>
                    <a:pt x="2037962" y="1020275"/>
                  </a:lnTo>
                  <a:cubicBezTo>
                    <a:pt x="2037962" y="1035813"/>
                    <a:pt x="2025366" y="1048408"/>
                    <a:pt x="2009829" y="1048408"/>
                  </a:cubicBezTo>
                  <a:lnTo>
                    <a:pt x="28133" y="1048408"/>
                  </a:lnTo>
                  <a:cubicBezTo>
                    <a:pt x="12596" y="1048408"/>
                    <a:pt x="0" y="1035813"/>
                    <a:pt x="0" y="1020275"/>
                  </a:cubicBezTo>
                  <a:lnTo>
                    <a:pt x="0" y="28133"/>
                  </a:lnTo>
                  <a:cubicBezTo>
                    <a:pt x="0" y="12596"/>
                    <a:pt x="12596" y="0"/>
                    <a:pt x="28133" y="0"/>
                  </a:cubicBezTo>
                  <a:close/>
                </a:path>
              </a:pathLst>
            </a:custGeom>
            <a:solidFill>
              <a:srgbClr val="FFFFFF"/>
            </a:solidFill>
            <a:ln w="104775" cap="rnd">
              <a:solidFill>
                <a:srgbClr val="106861"/>
              </a:solidFill>
              <a:prstDash val="solid"/>
              <a:round/>
            </a:ln>
          </p:spPr>
        </p:sp>
        <p:sp>
          <p:nvSpPr>
            <p:cNvPr id="28" name="TextBox 28"/>
            <p:cNvSpPr txBox="1"/>
            <p:nvPr/>
          </p:nvSpPr>
          <p:spPr>
            <a:xfrm>
              <a:off x="0" y="-38100"/>
              <a:ext cx="2037962" cy="1086508"/>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29" name="Group 29"/>
          <p:cNvGrpSpPr/>
          <p:nvPr/>
        </p:nvGrpSpPr>
        <p:grpSpPr>
          <a:xfrm>
            <a:off x="8307532" y="7032444"/>
            <a:ext cx="1228028" cy="1226514"/>
            <a:chOff x="0" y="0"/>
            <a:chExt cx="323431" cy="323032"/>
          </a:xfrm>
        </p:grpSpPr>
        <p:sp>
          <p:nvSpPr>
            <p:cNvPr id="30" name="Freeform 30"/>
            <p:cNvSpPr/>
            <p:nvPr/>
          </p:nvSpPr>
          <p:spPr>
            <a:xfrm>
              <a:off x="0" y="0"/>
              <a:ext cx="323431" cy="323032"/>
            </a:xfrm>
            <a:custGeom>
              <a:avLst/>
              <a:gdLst/>
              <a:ahLst/>
              <a:cxnLst/>
              <a:rect l="l" t="t" r="r" b="b"/>
              <a:pathLst>
                <a:path w="323431" h="323032">
                  <a:moveTo>
                    <a:pt x="0" y="0"/>
                  </a:moveTo>
                  <a:lnTo>
                    <a:pt x="323431" y="0"/>
                  </a:lnTo>
                  <a:lnTo>
                    <a:pt x="323431" y="323032"/>
                  </a:lnTo>
                  <a:lnTo>
                    <a:pt x="0" y="323032"/>
                  </a:lnTo>
                  <a:close/>
                </a:path>
              </a:pathLst>
            </a:custGeom>
            <a:solidFill>
              <a:srgbClr val="FFFFFF"/>
            </a:solidFill>
          </p:spPr>
        </p:sp>
        <p:sp>
          <p:nvSpPr>
            <p:cNvPr id="31" name="TextBox 31"/>
            <p:cNvSpPr txBox="1"/>
            <p:nvPr/>
          </p:nvSpPr>
          <p:spPr>
            <a:xfrm>
              <a:off x="0" y="-114300"/>
              <a:ext cx="323431" cy="437332"/>
            </a:xfrm>
            <a:prstGeom prst="rect">
              <a:avLst/>
            </a:prstGeom>
          </p:spPr>
          <p:txBody>
            <a:bodyPr lIns="50800" tIns="50800" rIns="50800" bIns="50800" rtlCol="0" anchor="ctr"/>
            <a:lstStyle/>
            <a:p>
              <a:pPr algn="ctr">
                <a:lnSpc>
                  <a:spcPts val="8076"/>
                </a:lnSpc>
              </a:pPr>
              <a:endParaRPr/>
            </a:p>
          </p:txBody>
        </p:sp>
      </p:grpSp>
      <p:sp>
        <p:nvSpPr>
          <p:cNvPr id="32" name="TextBox 32"/>
          <p:cNvSpPr txBox="1"/>
          <p:nvPr/>
        </p:nvSpPr>
        <p:spPr>
          <a:xfrm>
            <a:off x="9662042" y="6134818"/>
            <a:ext cx="7981149" cy="3547004"/>
          </a:xfrm>
          <a:prstGeom prst="rect">
            <a:avLst/>
          </a:prstGeom>
        </p:spPr>
        <p:txBody>
          <a:bodyPr lIns="0" tIns="0" rIns="0" bIns="0" rtlCol="0" anchor="t">
            <a:spAutoFit/>
          </a:bodyPr>
          <a:lstStyle/>
          <a:p>
            <a:pPr marL="412463" lvl="1" indent="-206232" algn="l">
              <a:lnSpc>
                <a:spcPts val="2445"/>
              </a:lnSpc>
              <a:buFont typeface="Arial"/>
              <a:buChar char="•"/>
            </a:pPr>
            <a:r>
              <a:rPr lang="en-US" sz="1910">
                <a:solidFill>
                  <a:srgbClr val="231F20"/>
                </a:solidFill>
                <a:latin typeface="Hatton"/>
                <a:ea typeface="Hatton"/>
                <a:cs typeface="Hatton"/>
                <a:sym typeface="Hatton"/>
              </a:rPr>
              <a:t>Reduce Friction Points: Identify and eliminate friction points in the user journey. Streamline the purchasing process by simplifying forms, reducing the number of steps required to complete tasks, and ensuring consistent performance across different browsers and devices.</a:t>
            </a:r>
          </a:p>
          <a:p>
            <a:pPr algn="l">
              <a:lnSpc>
                <a:spcPts val="2445"/>
              </a:lnSpc>
            </a:pPr>
            <a:endParaRPr lang="en-US" sz="1910">
              <a:solidFill>
                <a:srgbClr val="231F20"/>
              </a:solidFill>
              <a:latin typeface="Hatton"/>
              <a:ea typeface="Hatton"/>
              <a:cs typeface="Hatton"/>
              <a:sym typeface="Hatton"/>
            </a:endParaRPr>
          </a:p>
          <a:p>
            <a:pPr marL="412463" lvl="1" indent="-206232" algn="l">
              <a:lnSpc>
                <a:spcPts val="2445"/>
              </a:lnSpc>
              <a:spcBef>
                <a:spcPct val="0"/>
              </a:spcBef>
              <a:buFont typeface="Arial"/>
              <a:buChar char="•"/>
            </a:pPr>
            <a:r>
              <a:rPr lang="en-US" sz="1910">
                <a:solidFill>
                  <a:srgbClr val="231F20"/>
                </a:solidFill>
                <a:latin typeface="Hatton"/>
                <a:ea typeface="Hatton"/>
                <a:cs typeface="Hatton"/>
                <a:sym typeface="Hatton"/>
              </a:rPr>
              <a:t>Implement Engaging Interactive Elements: Introduce features such as 360-degree product views, zoom-in capabilities, and interactive videos to enhance product displays. Integrate drag-and-drop meal planners and recipe builders to make meal planning and grocery shopping more interactive and enjoyable.</a:t>
            </a:r>
          </a:p>
          <a:p>
            <a:pPr marL="0" lvl="0" indent="0" algn="l">
              <a:lnSpc>
                <a:spcPts val="1421"/>
              </a:lnSpc>
              <a:spcBef>
                <a:spcPct val="0"/>
              </a:spcBef>
            </a:pPr>
            <a:endParaRPr lang="en-US" sz="1910">
              <a:solidFill>
                <a:srgbClr val="231F20"/>
              </a:solidFill>
              <a:latin typeface="Hatton"/>
              <a:ea typeface="Hatton"/>
              <a:cs typeface="Hatton"/>
              <a:sym typeface="Hatton"/>
            </a:endParaRPr>
          </a:p>
        </p:txBody>
      </p:sp>
      <p:sp>
        <p:nvSpPr>
          <p:cNvPr id="33" name="TextBox 33"/>
          <p:cNvSpPr txBox="1"/>
          <p:nvPr/>
        </p:nvSpPr>
        <p:spPr>
          <a:xfrm>
            <a:off x="9584961" y="5572285"/>
            <a:ext cx="5616811" cy="448232"/>
          </a:xfrm>
          <a:prstGeom prst="rect">
            <a:avLst/>
          </a:prstGeom>
        </p:spPr>
        <p:txBody>
          <a:bodyPr lIns="0" tIns="0" rIns="0" bIns="0" rtlCol="0" anchor="t">
            <a:spAutoFit/>
          </a:bodyPr>
          <a:lstStyle/>
          <a:p>
            <a:pPr marL="0" lvl="0" indent="0" algn="l">
              <a:lnSpc>
                <a:spcPts val="3529"/>
              </a:lnSpc>
              <a:spcBef>
                <a:spcPct val="0"/>
              </a:spcBef>
            </a:pPr>
            <a:r>
              <a:rPr lang="en-US" sz="2757">
                <a:solidFill>
                  <a:srgbClr val="333231"/>
                </a:solidFill>
                <a:latin typeface="Open Sauce Bold"/>
                <a:ea typeface="Open Sauce Bold"/>
                <a:cs typeface="Open Sauce Bold"/>
                <a:sym typeface="Open Sauce Bold"/>
              </a:rPr>
              <a:t>Elevate User Experience</a:t>
            </a:r>
          </a:p>
        </p:txBody>
      </p:sp>
      <p:sp>
        <p:nvSpPr>
          <p:cNvPr id="34" name="Freeform 34"/>
          <p:cNvSpPr/>
          <p:nvPr/>
        </p:nvSpPr>
        <p:spPr>
          <a:xfrm>
            <a:off x="8693878" y="7196569"/>
            <a:ext cx="891083" cy="902571"/>
          </a:xfrm>
          <a:custGeom>
            <a:avLst/>
            <a:gdLst/>
            <a:ahLst/>
            <a:cxnLst/>
            <a:rect l="l" t="t" r="r" b="b"/>
            <a:pathLst>
              <a:path w="891083" h="902571">
                <a:moveTo>
                  <a:pt x="0" y="0"/>
                </a:moveTo>
                <a:lnTo>
                  <a:pt x="891083" y="0"/>
                </a:lnTo>
                <a:lnTo>
                  <a:pt x="891083" y="902571"/>
                </a:lnTo>
                <a:lnTo>
                  <a:pt x="0" y="90257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5" name="Freeform 35"/>
          <p:cNvSpPr/>
          <p:nvPr/>
        </p:nvSpPr>
        <p:spPr>
          <a:xfrm>
            <a:off x="8607346" y="2047469"/>
            <a:ext cx="841683" cy="841683"/>
          </a:xfrm>
          <a:custGeom>
            <a:avLst/>
            <a:gdLst/>
            <a:ahLst/>
            <a:cxnLst/>
            <a:rect l="l" t="t" r="r" b="b"/>
            <a:pathLst>
              <a:path w="841683" h="841683">
                <a:moveTo>
                  <a:pt x="0" y="0"/>
                </a:moveTo>
                <a:lnTo>
                  <a:pt x="841683" y="0"/>
                </a:lnTo>
                <a:lnTo>
                  <a:pt x="841683" y="841683"/>
                </a:lnTo>
                <a:lnTo>
                  <a:pt x="0" y="84168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grpSp>
        <p:nvGrpSpPr>
          <p:cNvPr id="36" name="Group 36"/>
          <p:cNvGrpSpPr/>
          <p:nvPr/>
        </p:nvGrpSpPr>
        <p:grpSpPr>
          <a:xfrm>
            <a:off x="4809335" y="8388753"/>
            <a:ext cx="1183417" cy="1183417"/>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solidFill>
            <a:ln w="742950" cap="sq">
              <a:solidFill>
                <a:srgbClr val="106861"/>
              </a:solidFill>
              <a:prstDash val="solid"/>
              <a:miter/>
            </a:ln>
          </p:spPr>
        </p:sp>
        <p:sp>
          <p:nvSpPr>
            <p:cNvPr id="38" name="TextBox 38"/>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39" name="Freeform 39"/>
          <p:cNvSpPr/>
          <p:nvPr/>
        </p:nvSpPr>
        <p:spPr>
          <a:xfrm>
            <a:off x="8743278" y="4378641"/>
            <a:ext cx="841683" cy="841683"/>
          </a:xfrm>
          <a:custGeom>
            <a:avLst/>
            <a:gdLst/>
            <a:ahLst/>
            <a:cxnLst/>
            <a:rect l="l" t="t" r="r" b="b"/>
            <a:pathLst>
              <a:path w="841683" h="841683">
                <a:moveTo>
                  <a:pt x="0" y="0"/>
                </a:moveTo>
                <a:lnTo>
                  <a:pt x="841683" y="0"/>
                </a:lnTo>
                <a:lnTo>
                  <a:pt x="841683" y="841683"/>
                </a:lnTo>
                <a:lnTo>
                  <a:pt x="0" y="84168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2050" y="601269"/>
            <a:ext cx="6064231" cy="1623887"/>
          </a:xfrm>
          <a:prstGeom prst="rect">
            <a:avLst/>
          </a:prstGeom>
        </p:spPr>
        <p:txBody>
          <a:bodyPr lIns="0" tIns="0" rIns="0" bIns="0" rtlCol="0" anchor="t">
            <a:spAutoFit/>
          </a:bodyPr>
          <a:lstStyle/>
          <a:p>
            <a:pPr algn="ctr">
              <a:lnSpc>
                <a:spcPts val="6569"/>
              </a:lnSpc>
            </a:pPr>
            <a:r>
              <a:rPr lang="en-US" sz="4692" spc="-93">
                <a:solidFill>
                  <a:srgbClr val="191919"/>
                </a:solidFill>
                <a:latin typeface="Open Sauce Bold"/>
                <a:ea typeface="Open Sauce Bold"/>
                <a:cs typeface="Open Sauce Bold"/>
                <a:sym typeface="Open Sauce Bold"/>
              </a:rPr>
              <a:t>Proposed</a:t>
            </a:r>
          </a:p>
          <a:p>
            <a:pPr marL="0" lvl="0" indent="0" algn="ctr">
              <a:lnSpc>
                <a:spcPts val="6569"/>
              </a:lnSpc>
              <a:spcBef>
                <a:spcPct val="0"/>
              </a:spcBef>
            </a:pPr>
            <a:r>
              <a:rPr lang="en-US" sz="4692" spc="-93">
                <a:solidFill>
                  <a:srgbClr val="191919"/>
                </a:solidFill>
                <a:latin typeface="Open Sauce Bold"/>
                <a:ea typeface="Open Sauce Bold"/>
                <a:cs typeface="Open Sauce Bold"/>
                <a:sym typeface="Open Sauce Bold"/>
              </a:rPr>
              <a:t>SOLUTION</a:t>
            </a:r>
          </a:p>
        </p:txBody>
      </p:sp>
      <p:sp>
        <p:nvSpPr>
          <p:cNvPr id="3" name="TextBox 3"/>
          <p:cNvSpPr txBox="1"/>
          <p:nvPr/>
        </p:nvSpPr>
        <p:spPr>
          <a:xfrm>
            <a:off x="792063" y="4584268"/>
            <a:ext cx="7296050" cy="1188506"/>
          </a:xfrm>
          <a:prstGeom prst="rect">
            <a:avLst/>
          </a:prstGeom>
        </p:spPr>
        <p:txBody>
          <a:bodyPr lIns="0" tIns="0" rIns="0" bIns="0" rtlCol="0" anchor="t">
            <a:spAutoFit/>
          </a:bodyPr>
          <a:lstStyle/>
          <a:p>
            <a:pPr algn="l">
              <a:lnSpc>
                <a:spcPts val="5783"/>
              </a:lnSpc>
            </a:pPr>
            <a:r>
              <a:rPr lang="en-US" sz="3855">
                <a:solidFill>
                  <a:srgbClr val="343432"/>
                </a:solidFill>
                <a:latin typeface="Hatton Bold"/>
                <a:ea typeface="Hatton Bold"/>
                <a:cs typeface="Hatton Bold"/>
                <a:sym typeface="Hatton Bold"/>
              </a:rPr>
              <a:t>continuation.....</a:t>
            </a:r>
          </a:p>
          <a:p>
            <a:pPr marL="0" lvl="0" indent="0" algn="l">
              <a:lnSpc>
                <a:spcPts val="3383"/>
              </a:lnSpc>
            </a:pPr>
            <a:endParaRPr lang="en-US" sz="3855">
              <a:solidFill>
                <a:srgbClr val="343432"/>
              </a:solidFill>
              <a:latin typeface="Hatton Bold"/>
              <a:ea typeface="Hatton Bold"/>
              <a:cs typeface="Hatton Bold"/>
              <a:sym typeface="Hatton Bold"/>
            </a:endParaRPr>
          </a:p>
        </p:txBody>
      </p:sp>
      <p:grpSp>
        <p:nvGrpSpPr>
          <p:cNvPr id="4" name="Group 4"/>
          <p:cNvGrpSpPr/>
          <p:nvPr/>
        </p:nvGrpSpPr>
        <p:grpSpPr>
          <a:xfrm>
            <a:off x="-1997137" y="7075637"/>
            <a:ext cx="5578401" cy="557840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106861"/>
              </a:solidFill>
              <a:prstDash val="solid"/>
              <a:miter/>
            </a:ln>
          </p:spPr>
        </p:sp>
        <p:sp>
          <p:nvSpPr>
            <p:cNvPr id="6" name="TextBox 6"/>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7" name="Group 7"/>
          <p:cNvGrpSpPr/>
          <p:nvPr/>
        </p:nvGrpSpPr>
        <p:grpSpPr>
          <a:xfrm>
            <a:off x="3684175" y="7005833"/>
            <a:ext cx="452472" cy="45247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solidFill>
            <a:ln w="742950" cap="sq">
              <a:solidFill>
                <a:srgbClr val="106861"/>
              </a:solidFill>
              <a:prstDash val="solid"/>
              <a:miter/>
            </a:ln>
          </p:spPr>
        </p:sp>
        <p:sp>
          <p:nvSpPr>
            <p:cNvPr id="9" name="TextBox 9"/>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10" name="Group 10"/>
          <p:cNvGrpSpPr/>
          <p:nvPr/>
        </p:nvGrpSpPr>
        <p:grpSpPr>
          <a:xfrm>
            <a:off x="-378465" y="-2872799"/>
            <a:ext cx="6371217" cy="637121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alpha val="32941"/>
              </a:srgbClr>
            </a:solidFill>
            <a:ln w="742950" cap="sq">
              <a:solidFill>
                <a:srgbClr val="106861">
                  <a:alpha val="32941"/>
                </a:srgbClr>
              </a:solidFill>
              <a:prstDash val="solid"/>
              <a:miter/>
            </a:ln>
          </p:spPr>
        </p:sp>
        <p:sp>
          <p:nvSpPr>
            <p:cNvPr id="12" name="TextBox 12"/>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13" name="Freeform 13"/>
          <p:cNvSpPr/>
          <p:nvPr/>
        </p:nvSpPr>
        <p:spPr>
          <a:xfrm rot="-10800000">
            <a:off x="9028187" y="3444554"/>
            <a:ext cx="5128563" cy="381636"/>
          </a:xfrm>
          <a:custGeom>
            <a:avLst/>
            <a:gdLst/>
            <a:ahLst/>
            <a:cxnLst/>
            <a:rect l="l" t="t" r="r" b="b"/>
            <a:pathLst>
              <a:path w="5128563" h="381636">
                <a:moveTo>
                  <a:pt x="0" y="0"/>
                </a:moveTo>
                <a:lnTo>
                  <a:pt x="5128564" y="0"/>
                </a:lnTo>
                <a:lnTo>
                  <a:pt x="5128564" y="381637"/>
                </a:lnTo>
                <a:lnTo>
                  <a:pt x="0" y="381637"/>
                </a:lnTo>
                <a:lnTo>
                  <a:pt x="0" y="0"/>
                </a:lnTo>
                <a:close/>
              </a:path>
            </a:pathLst>
          </a:custGeom>
          <a:blipFill>
            <a:blip r:embed="rId2">
              <a:alphaModFix amt="72000"/>
            </a:blip>
            <a:stretch>
              <a:fillRect b="-286352"/>
            </a:stretch>
          </a:blipFill>
        </p:spPr>
      </p:sp>
      <p:grpSp>
        <p:nvGrpSpPr>
          <p:cNvPr id="14" name="Group 14"/>
          <p:cNvGrpSpPr/>
          <p:nvPr/>
        </p:nvGrpSpPr>
        <p:grpSpPr>
          <a:xfrm>
            <a:off x="9028187" y="86420"/>
            <a:ext cx="8942049" cy="4713063"/>
            <a:chOff x="0" y="0"/>
            <a:chExt cx="2069420" cy="1090724"/>
          </a:xfrm>
        </p:grpSpPr>
        <p:sp>
          <p:nvSpPr>
            <p:cNvPr id="15" name="Freeform 15"/>
            <p:cNvSpPr/>
            <p:nvPr/>
          </p:nvSpPr>
          <p:spPr>
            <a:xfrm>
              <a:off x="0" y="0"/>
              <a:ext cx="2069420" cy="1090724"/>
            </a:xfrm>
            <a:custGeom>
              <a:avLst/>
              <a:gdLst/>
              <a:ahLst/>
              <a:cxnLst/>
              <a:rect l="l" t="t" r="r" b="b"/>
              <a:pathLst>
                <a:path w="2069420" h="1090724">
                  <a:moveTo>
                    <a:pt x="27705" y="0"/>
                  </a:moveTo>
                  <a:lnTo>
                    <a:pt x="2041715" y="0"/>
                  </a:lnTo>
                  <a:cubicBezTo>
                    <a:pt x="2049063" y="0"/>
                    <a:pt x="2056110" y="2919"/>
                    <a:pt x="2061306" y="8115"/>
                  </a:cubicBezTo>
                  <a:cubicBezTo>
                    <a:pt x="2066501" y="13310"/>
                    <a:pt x="2069420" y="20357"/>
                    <a:pt x="2069420" y="27705"/>
                  </a:cubicBezTo>
                  <a:lnTo>
                    <a:pt x="2069420" y="1063019"/>
                  </a:lnTo>
                  <a:cubicBezTo>
                    <a:pt x="2069420" y="1078320"/>
                    <a:pt x="2057016" y="1090724"/>
                    <a:pt x="2041715" y="1090724"/>
                  </a:cubicBezTo>
                  <a:lnTo>
                    <a:pt x="27705" y="1090724"/>
                  </a:lnTo>
                  <a:cubicBezTo>
                    <a:pt x="20357" y="1090724"/>
                    <a:pt x="13310" y="1087805"/>
                    <a:pt x="8115" y="1082609"/>
                  </a:cubicBezTo>
                  <a:cubicBezTo>
                    <a:pt x="2919" y="1077413"/>
                    <a:pt x="0" y="1070367"/>
                    <a:pt x="0" y="1063019"/>
                  </a:cubicBezTo>
                  <a:lnTo>
                    <a:pt x="0" y="27705"/>
                  </a:lnTo>
                  <a:cubicBezTo>
                    <a:pt x="0" y="20357"/>
                    <a:pt x="2919" y="13310"/>
                    <a:pt x="8115" y="8115"/>
                  </a:cubicBezTo>
                  <a:cubicBezTo>
                    <a:pt x="13310" y="2919"/>
                    <a:pt x="20357" y="0"/>
                    <a:pt x="27705" y="0"/>
                  </a:cubicBezTo>
                  <a:close/>
                </a:path>
              </a:pathLst>
            </a:custGeom>
            <a:solidFill>
              <a:srgbClr val="FFFFFF"/>
            </a:solidFill>
            <a:ln w="104775" cap="rnd">
              <a:solidFill>
                <a:srgbClr val="106861"/>
              </a:solidFill>
              <a:prstDash val="solid"/>
              <a:round/>
            </a:ln>
          </p:spPr>
        </p:sp>
        <p:sp>
          <p:nvSpPr>
            <p:cNvPr id="16" name="TextBox 16"/>
            <p:cNvSpPr txBox="1"/>
            <p:nvPr/>
          </p:nvSpPr>
          <p:spPr>
            <a:xfrm>
              <a:off x="0" y="-38100"/>
              <a:ext cx="2069420" cy="1128824"/>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17" name="Group 17"/>
          <p:cNvGrpSpPr/>
          <p:nvPr/>
        </p:nvGrpSpPr>
        <p:grpSpPr>
          <a:xfrm>
            <a:off x="8307532" y="1878174"/>
            <a:ext cx="1228028" cy="1226514"/>
            <a:chOff x="0" y="0"/>
            <a:chExt cx="323431" cy="323032"/>
          </a:xfrm>
        </p:grpSpPr>
        <p:sp>
          <p:nvSpPr>
            <p:cNvPr id="18" name="Freeform 18"/>
            <p:cNvSpPr/>
            <p:nvPr/>
          </p:nvSpPr>
          <p:spPr>
            <a:xfrm>
              <a:off x="0" y="0"/>
              <a:ext cx="323431" cy="323032"/>
            </a:xfrm>
            <a:custGeom>
              <a:avLst/>
              <a:gdLst/>
              <a:ahLst/>
              <a:cxnLst/>
              <a:rect l="l" t="t" r="r" b="b"/>
              <a:pathLst>
                <a:path w="323431" h="323032">
                  <a:moveTo>
                    <a:pt x="0" y="0"/>
                  </a:moveTo>
                  <a:lnTo>
                    <a:pt x="323431" y="0"/>
                  </a:lnTo>
                  <a:lnTo>
                    <a:pt x="323431" y="323032"/>
                  </a:lnTo>
                  <a:lnTo>
                    <a:pt x="0" y="323032"/>
                  </a:lnTo>
                  <a:close/>
                </a:path>
              </a:pathLst>
            </a:custGeom>
            <a:solidFill>
              <a:srgbClr val="FFFFFF"/>
            </a:solidFill>
          </p:spPr>
        </p:sp>
        <p:sp>
          <p:nvSpPr>
            <p:cNvPr id="19" name="TextBox 19"/>
            <p:cNvSpPr txBox="1"/>
            <p:nvPr/>
          </p:nvSpPr>
          <p:spPr>
            <a:xfrm>
              <a:off x="0" y="-114300"/>
              <a:ext cx="323431" cy="437332"/>
            </a:xfrm>
            <a:prstGeom prst="rect">
              <a:avLst/>
            </a:prstGeom>
          </p:spPr>
          <p:txBody>
            <a:bodyPr lIns="50800" tIns="50800" rIns="50800" bIns="50800" rtlCol="0" anchor="ctr"/>
            <a:lstStyle/>
            <a:p>
              <a:pPr algn="ctr">
                <a:lnSpc>
                  <a:spcPts val="8076"/>
                </a:lnSpc>
              </a:pPr>
              <a:endParaRPr/>
            </a:p>
          </p:txBody>
        </p:sp>
      </p:grpSp>
      <p:sp>
        <p:nvSpPr>
          <p:cNvPr id="20" name="TextBox 20"/>
          <p:cNvSpPr txBox="1"/>
          <p:nvPr/>
        </p:nvSpPr>
        <p:spPr>
          <a:xfrm>
            <a:off x="9535560" y="939039"/>
            <a:ext cx="8185611" cy="3857935"/>
          </a:xfrm>
          <a:prstGeom prst="rect">
            <a:avLst/>
          </a:prstGeom>
        </p:spPr>
        <p:txBody>
          <a:bodyPr lIns="0" tIns="0" rIns="0" bIns="0" rtlCol="0" anchor="t">
            <a:spAutoFit/>
          </a:bodyPr>
          <a:lstStyle/>
          <a:p>
            <a:pPr marL="398217" lvl="1" indent="-199109" algn="l">
              <a:lnSpc>
                <a:spcPts val="2360"/>
              </a:lnSpc>
              <a:buFont typeface="Arial"/>
              <a:buChar char="•"/>
            </a:pPr>
            <a:r>
              <a:rPr lang="en-US" sz="1844">
                <a:solidFill>
                  <a:srgbClr val="231F20"/>
                </a:solidFill>
                <a:latin typeface="Hatton"/>
                <a:ea typeface="Hatton"/>
                <a:cs typeface="Hatton"/>
                <a:sym typeface="Hatton"/>
              </a:rPr>
              <a:t>Leverage Data for Personalization: Use intelligent algorithms to provide personalized product recommendations based on users' past purchases, browsing behavior, and dietary preferences. Offer tailored promotions and discounts to enhance the relevance of the shopping experience</a:t>
            </a:r>
          </a:p>
          <a:p>
            <a:pPr algn="l">
              <a:lnSpc>
                <a:spcPts val="2360"/>
              </a:lnSpc>
            </a:pPr>
            <a:endParaRPr lang="en-US" sz="1844">
              <a:solidFill>
                <a:srgbClr val="231F20"/>
              </a:solidFill>
              <a:latin typeface="Hatton"/>
              <a:ea typeface="Hatton"/>
              <a:cs typeface="Hatton"/>
              <a:sym typeface="Hatton"/>
            </a:endParaRPr>
          </a:p>
          <a:p>
            <a:pPr marL="398217" lvl="1" indent="-199109" algn="l">
              <a:lnSpc>
                <a:spcPts val="2360"/>
              </a:lnSpc>
              <a:buFont typeface="Arial"/>
              <a:buChar char="•"/>
            </a:pPr>
            <a:r>
              <a:rPr lang="en-US" sz="1844">
                <a:solidFill>
                  <a:srgbClr val="231F20"/>
                </a:solidFill>
                <a:latin typeface="Hatton"/>
                <a:ea typeface="Hatton"/>
                <a:cs typeface="Hatton"/>
                <a:sym typeface="Hatton"/>
              </a:rPr>
              <a:t>Create User Profiles: Allow users to create and manage profiles where they can save preferences, shopping lists, and favorite recipes. This will enable a more personalized and efficient shopping experience.</a:t>
            </a:r>
          </a:p>
          <a:p>
            <a:pPr algn="l">
              <a:lnSpc>
                <a:spcPts val="2360"/>
              </a:lnSpc>
              <a:spcBef>
                <a:spcPct val="0"/>
              </a:spcBef>
            </a:pPr>
            <a:endParaRPr lang="en-US" sz="1844">
              <a:solidFill>
                <a:srgbClr val="231F20"/>
              </a:solidFill>
              <a:latin typeface="Hatton"/>
              <a:ea typeface="Hatton"/>
              <a:cs typeface="Hatton"/>
              <a:sym typeface="Hatton"/>
            </a:endParaRPr>
          </a:p>
          <a:p>
            <a:pPr algn="l">
              <a:lnSpc>
                <a:spcPts val="2360"/>
              </a:lnSpc>
              <a:spcBef>
                <a:spcPct val="0"/>
              </a:spcBef>
            </a:pPr>
            <a:endParaRPr lang="en-US" sz="1844">
              <a:solidFill>
                <a:srgbClr val="231F20"/>
              </a:solidFill>
              <a:latin typeface="Hatton"/>
              <a:ea typeface="Hatton"/>
              <a:cs typeface="Hatton"/>
              <a:sym typeface="Hatton"/>
            </a:endParaRPr>
          </a:p>
          <a:p>
            <a:pPr marL="0" lvl="0" indent="0" algn="l">
              <a:lnSpc>
                <a:spcPts val="2360"/>
              </a:lnSpc>
              <a:spcBef>
                <a:spcPct val="0"/>
              </a:spcBef>
            </a:pPr>
            <a:endParaRPr lang="en-US" sz="1844">
              <a:solidFill>
                <a:srgbClr val="231F20"/>
              </a:solidFill>
              <a:latin typeface="Hatton"/>
              <a:ea typeface="Hatton"/>
              <a:cs typeface="Hatton"/>
              <a:sym typeface="Hatton"/>
            </a:endParaRPr>
          </a:p>
        </p:txBody>
      </p:sp>
      <p:sp>
        <p:nvSpPr>
          <p:cNvPr id="21" name="TextBox 21"/>
          <p:cNvSpPr txBox="1"/>
          <p:nvPr/>
        </p:nvSpPr>
        <p:spPr>
          <a:xfrm>
            <a:off x="9584961" y="284234"/>
            <a:ext cx="6597943" cy="456741"/>
          </a:xfrm>
          <a:prstGeom prst="rect">
            <a:avLst/>
          </a:prstGeom>
        </p:spPr>
        <p:txBody>
          <a:bodyPr lIns="0" tIns="0" rIns="0" bIns="0" rtlCol="0" anchor="t">
            <a:spAutoFit/>
          </a:bodyPr>
          <a:lstStyle/>
          <a:p>
            <a:pPr marL="0" lvl="0" indent="0" algn="l">
              <a:lnSpc>
                <a:spcPts val="3657"/>
              </a:lnSpc>
              <a:spcBef>
                <a:spcPct val="0"/>
              </a:spcBef>
            </a:pPr>
            <a:r>
              <a:rPr lang="en-US" sz="2857">
                <a:solidFill>
                  <a:srgbClr val="333231"/>
                </a:solidFill>
                <a:latin typeface="Open Sauce Bold"/>
                <a:ea typeface="Open Sauce Bold"/>
                <a:cs typeface="Open Sauce Bold"/>
                <a:sym typeface="Open Sauce Bold"/>
              </a:rPr>
              <a:t>Personalize User Experience</a:t>
            </a:r>
          </a:p>
        </p:txBody>
      </p:sp>
      <p:grpSp>
        <p:nvGrpSpPr>
          <p:cNvPr id="22" name="Group 22"/>
          <p:cNvGrpSpPr/>
          <p:nvPr/>
        </p:nvGrpSpPr>
        <p:grpSpPr>
          <a:xfrm>
            <a:off x="8307532" y="4374347"/>
            <a:ext cx="1228028" cy="1226514"/>
            <a:chOff x="0" y="0"/>
            <a:chExt cx="323431" cy="323032"/>
          </a:xfrm>
        </p:grpSpPr>
        <p:sp>
          <p:nvSpPr>
            <p:cNvPr id="23" name="Freeform 23"/>
            <p:cNvSpPr/>
            <p:nvPr/>
          </p:nvSpPr>
          <p:spPr>
            <a:xfrm>
              <a:off x="0" y="0"/>
              <a:ext cx="323431" cy="323032"/>
            </a:xfrm>
            <a:custGeom>
              <a:avLst/>
              <a:gdLst/>
              <a:ahLst/>
              <a:cxnLst/>
              <a:rect l="l" t="t" r="r" b="b"/>
              <a:pathLst>
                <a:path w="323431" h="323032">
                  <a:moveTo>
                    <a:pt x="0" y="0"/>
                  </a:moveTo>
                  <a:lnTo>
                    <a:pt x="323431" y="0"/>
                  </a:lnTo>
                  <a:lnTo>
                    <a:pt x="323431" y="323032"/>
                  </a:lnTo>
                  <a:lnTo>
                    <a:pt x="0" y="323032"/>
                  </a:lnTo>
                  <a:close/>
                </a:path>
              </a:pathLst>
            </a:custGeom>
            <a:solidFill>
              <a:srgbClr val="FFFFFF"/>
            </a:solidFill>
          </p:spPr>
        </p:sp>
        <p:sp>
          <p:nvSpPr>
            <p:cNvPr id="24" name="TextBox 24"/>
            <p:cNvSpPr txBox="1"/>
            <p:nvPr/>
          </p:nvSpPr>
          <p:spPr>
            <a:xfrm>
              <a:off x="0" y="-114300"/>
              <a:ext cx="323431" cy="437332"/>
            </a:xfrm>
            <a:prstGeom prst="rect">
              <a:avLst/>
            </a:prstGeom>
          </p:spPr>
          <p:txBody>
            <a:bodyPr lIns="50800" tIns="50800" rIns="50800" bIns="50800" rtlCol="0" anchor="ctr"/>
            <a:lstStyle/>
            <a:p>
              <a:pPr algn="ctr">
                <a:lnSpc>
                  <a:spcPts val="8076"/>
                </a:lnSpc>
              </a:pPr>
              <a:endParaRPr/>
            </a:p>
          </p:txBody>
        </p:sp>
      </p:grpSp>
      <p:sp>
        <p:nvSpPr>
          <p:cNvPr id="25" name="Freeform 25"/>
          <p:cNvSpPr/>
          <p:nvPr/>
        </p:nvSpPr>
        <p:spPr>
          <a:xfrm rot="-10800000">
            <a:off x="9028187" y="8598825"/>
            <a:ext cx="5128563" cy="381636"/>
          </a:xfrm>
          <a:custGeom>
            <a:avLst/>
            <a:gdLst/>
            <a:ahLst/>
            <a:cxnLst/>
            <a:rect l="l" t="t" r="r" b="b"/>
            <a:pathLst>
              <a:path w="5128563" h="381636">
                <a:moveTo>
                  <a:pt x="0" y="0"/>
                </a:moveTo>
                <a:lnTo>
                  <a:pt x="5128564" y="0"/>
                </a:lnTo>
                <a:lnTo>
                  <a:pt x="5128564" y="381636"/>
                </a:lnTo>
                <a:lnTo>
                  <a:pt x="0" y="381636"/>
                </a:lnTo>
                <a:lnTo>
                  <a:pt x="0" y="0"/>
                </a:lnTo>
                <a:close/>
              </a:path>
            </a:pathLst>
          </a:custGeom>
          <a:blipFill>
            <a:blip r:embed="rId2">
              <a:alphaModFix amt="72000"/>
            </a:blip>
            <a:stretch>
              <a:fillRect b="-286352"/>
            </a:stretch>
          </a:blipFill>
        </p:spPr>
      </p:sp>
      <p:grpSp>
        <p:nvGrpSpPr>
          <p:cNvPr id="26" name="Group 26"/>
          <p:cNvGrpSpPr/>
          <p:nvPr/>
        </p:nvGrpSpPr>
        <p:grpSpPr>
          <a:xfrm>
            <a:off x="9164120" y="5334624"/>
            <a:ext cx="8806116" cy="4530214"/>
            <a:chOff x="0" y="0"/>
            <a:chExt cx="2037962" cy="1048408"/>
          </a:xfrm>
        </p:grpSpPr>
        <p:sp>
          <p:nvSpPr>
            <p:cNvPr id="27" name="Freeform 27"/>
            <p:cNvSpPr/>
            <p:nvPr/>
          </p:nvSpPr>
          <p:spPr>
            <a:xfrm>
              <a:off x="0" y="0"/>
              <a:ext cx="2037962" cy="1048408"/>
            </a:xfrm>
            <a:custGeom>
              <a:avLst/>
              <a:gdLst/>
              <a:ahLst/>
              <a:cxnLst/>
              <a:rect l="l" t="t" r="r" b="b"/>
              <a:pathLst>
                <a:path w="2037962" h="1048408">
                  <a:moveTo>
                    <a:pt x="28133" y="0"/>
                  </a:moveTo>
                  <a:lnTo>
                    <a:pt x="2009829" y="0"/>
                  </a:lnTo>
                  <a:cubicBezTo>
                    <a:pt x="2017290" y="0"/>
                    <a:pt x="2024446" y="2964"/>
                    <a:pt x="2029722" y="8240"/>
                  </a:cubicBezTo>
                  <a:cubicBezTo>
                    <a:pt x="2034998" y="13516"/>
                    <a:pt x="2037962" y="20672"/>
                    <a:pt x="2037962" y="28133"/>
                  </a:cubicBezTo>
                  <a:lnTo>
                    <a:pt x="2037962" y="1020275"/>
                  </a:lnTo>
                  <a:cubicBezTo>
                    <a:pt x="2037962" y="1035813"/>
                    <a:pt x="2025366" y="1048408"/>
                    <a:pt x="2009829" y="1048408"/>
                  </a:cubicBezTo>
                  <a:lnTo>
                    <a:pt x="28133" y="1048408"/>
                  </a:lnTo>
                  <a:cubicBezTo>
                    <a:pt x="12596" y="1048408"/>
                    <a:pt x="0" y="1035813"/>
                    <a:pt x="0" y="1020275"/>
                  </a:cubicBezTo>
                  <a:lnTo>
                    <a:pt x="0" y="28133"/>
                  </a:lnTo>
                  <a:cubicBezTo>
                    <a:pt x="0" y="12596"/>
                    <a:pt x="12596" y="0"/>
                    <a:pt x="28133" y="0"/>
                  </a:cubicBezTo>
                  <a:close/>
                </a:path>
              </a:pathLst>
            </a:custGeom>
            <a:solidFill>
              <a:srgbClr val="FFFFFF"/>
            </a:solidFill>
            <a:ln w="104775" cap="rnd">
              <a:solidFill>
                <a:srgbClr val="106861"/>
              </a:solidFill>
              <a:prstDash val="solid"/>
              <a:round/>
            </a:ln>
          </p:spPr>
        </p:sp>
        <p:sp>
          <p:nvSpPr>
            <p:cNvPr id="28" name="TextBox 28"/>
            <p:cNvSpPr txBox="1"/>
            <p:nvPr/>
          </p:nvSpPr>
          <p:spPr>
            <a:xfrm>
              <a:off x="0" y="-38100"/>
              <a:ext cx="2037962" cy="1086508"/>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29" name="Group 29"/>
          <p:cNvGrpSpPr/>
          <p:nvPr/>
        </p:nvGrpSpPr>
        <p:grpSpPr>
          <a:xfrm>
            <a:off x="8307532" y="7032444"/>
            <a:ext cx="1228028" cy="1226514"/>
            <a:chOff x="0" y="0"/>
            <a:chExt cx="323431" cy="323032"/>
          </a:xfrm>
        </p:grpSpPr>
        <p:sp>
          <p:nvSpPr>
            <p:cNvPr id="30" name="Freeform 30"/>
            <p:cNvSpPr/>
            <p:nvPr/>
          </p:nvSpPr>
          <p:spPr>
            <a:xfrm>
              <a:off x="0" y="0"/>
              <a:ext cx="323431" cy="323032"/>
            </a:xfrm>
            <a:custGeom>
              <a:avLst/>
              <a:gdLst/>
              <a:ahLst/>
              <a:cxnLst/>
              <a:rect l="l" t="t" r="r" b="b"/>
              <a:pathLst>
                <a:path w="323431" h="323032">
                  <a:moveTo>
                    <a:pt x="0" y="0"/>
                  </a:moveTo>
                  <a:lnTo>
                    <a:pt x="323431" y="0"/>
                  </a:lnTo>
                  <a:lnTo>
                    <a:pt x="323431" y="323032"/>
                  </a:lnTo>
                  <a:lnTo>
                    <a:pt x="0" y="323032"/>
                  </a:lnTo>
                  <a:close/>
                </a:path>
              </a:pathLst>
            </a:custGeom>
            <a:solidFill>
              <a:srgbClr val="FFFFFF"/>
            </a:solidFill>
          </p:spPr>
        </p:sp>
        <p:sp>
          <p:nvSpPr>
            <p:cNvPr id="31" name="TextBox 31"/>
            <p:cNvSpPr txBox="1"/>
            <p:nvPr/>
          </p:nvSpPr>
          <p:spPr>
            <a:xfrm>
              <a:off x="0" y="-114300"/>
              <a:ext cx="323431" cy="437332"/>
            </a:xfrm>
            <a:prstGeom prst="rect">
              <a:avLst/>
            </a:prstGeom>
          </p:spPr>
          <p:txBody>
            <a:bodyPr lIns="50800" tIns="50800" rIns="50800" bIns="50800" rtlCol="0" anchor="ctr"/>
            <a:lstStyle/>
            <a:p>
              <a:pPr algn="ctr">
                <a:lnSpc>
                  <a:spcPts val="8076"/>
                </a:lnSpc>
              </a:pPr>
              <a:endParaRPr/>
            </a:p>
          </p:txBody>
        </p:sp>
      </p:grpSp>
      <p:sp>
        <p:nvSpPr>
          <p:cNvPr id="32" name="TextBox 32"/>
          <p:cNvSpPr txBox="1"/>
          <p:nvPr/>
        </p:nvSpPr>
        <p:spPr>
          <a:xfrm>
            <a:off x="9535560" y="6252750"/>
            <a:ext cx="7674339" cy="3117363"/>
          </a:xfrm>
          <a:prstGeom prst="rect">
            <a:avLst/>
          </a:prstGeom>
        </p:spPr>
        <p:txBody>
          <a:bodyPr lIns="0" tIns="0" rIns="0" bIns="0" rtlCol="0" anchor="t">
            <a:spAutoFit/>
          </a:bodyPr>
          <a:lstStyle/>
          <a:p>
            <a:pPr marL="434053" lvl="1" indent="-217026" algn="l">
              <a:lnSpc>
                <a:spcPts val="2573"/>
              </a:lnSpc>
              <a:buFont typeface="Arial"/>
              <a:buChar char="•"/>
            </a:pPr>
            <a:r>
              <a:rPr lang="en-US" sz="2010">
                <a:solidFill>
                  <a:srgbClr val="231F20"/>
                </a:solidFill>
                <a:latin typeface="Hatton"/>
                <a:ea typeface="Hatton"/>
                <a:cs typeface="Hatton"/>
                <a:sym typeface="Hatton"/>
              </a:rPr>
              <a:t>AI-Powered Chatbots: Implement AI-powered chatbots to provide real-time assistance, answer user queries, and offer product recommendations. This will help users navigate the website more efficiently and find the information they need quickly.</a:t>
            </a:r>
          </a:p>
          <a:p>
            <a:pPr algn="l">
              <a:lnSpc>
                <a:spcPts val="2573"/>
              </a:lnSpc>
            </a:pPr>
            <a:endParaRPr lang="en-US" sz="2010">
              <a:solidFill>
                <a:srgbClr val="231F20"/>
              </a:solidFill>
              <a:latin typeface="Hatton"/>
              <a:ea typeface="Hatton"/>
              <a:cs typeface="Hatton"/>
              <a:sym typeface="Hatton"/>
            </a:endParaRPr>
          </a:p>
          <a:p>
            <a:pPr marL="434053" lvl="1" indent="-217026" algn="l">
              <a:lnSpc>
                <a:spcPts val="2573"/>
              </a:lnSpc>
              <a:spcBef>
                <a:spcPct val="0"/>
              </a:spcBef>
              <a:buFont typeface="Arial"/>
              <a:buChar char="•"/>
            </a:pPr>
            <a:r>
              <a:rPr lang="en-US" sz="2010">
                <a:solidFill>
                  <a:srgbClr val="231F20"/>
                </a:solidFill>
                <a:latin typeface="Hatton"/>
                <a:ea typeface="Hatton"/>
                <a:cs typeface="Hatton"/>
                <a:sym typeface="Hatton"/>
              </a:rPr>
              <a:t>Live Customer Support: Offer live chat support with customer service representatives for more complex inquiries and issues that require human intervention..</a:t>
            </a:r>
          </a:p>
          <a:p>
            <a:pPr marL="0" lvl="0" indent="0" algn="l">
              <a:lnSpc>
                <a:spcPts val="1549"/>
              </a:lnSpc>
              <a:spcBef>
                <a:spcPct val="0"/>
              </a:spcBef>
            </a:pPr>
            <a:endParaRPr lang="en-US" sz="2010">
              <a:solidFill>
                <a:srgbClr val="231F20"/>
              </a:solidFill>
              <a:latin typeface="Hatton"/>
              <a:ea typeface="Hatton"/>
              <a:cs typeface="Hatton"/>
              <a:sym typeface="Hatton"/>
            </a:endParaRPr>
          </a:p>
        </p:txBody>
      </p:sp>
      <p:sp>
        <p:nvSpPr>
          <p:cNvPr id="33" name="TextBox 33"/>
          <p:cNvSpPr txBox="1"/>
          <p:nvPr/>
        </p:nvSpPr>
        <p:spPr>
          <a:xfrm>
            <a:off x="9584961" y="5530624"/>
            <a:ext cx="6640693" cy="465250"/>
          </a:xfrm>
          <a:prstGeom prst="rect">
            <a:avLst/>
          </a:prstGeom>
        </p:spPr>
        <p:txBody>
          <a:bodyPr lIns="0" tIns="0" rIns="0" bIns="0" rtlCol="0" anchor="t">
            <a:spAutoFit/>
          </a:bodyPr>
          <a:lstStyle/>
          <a:p>
            <a:pPr marL="0" lvl="0" indent="0" algn="l">
              <a:lnSpc>
                <a:spcPts val="3785"/>
              </a:lnSpc>
              <a:spcBef>
                <a:spcPct val="0"/>
              </a:spcBef>
            </a:pPr>
            <a:r>
              <a:rPr lang="en-US" sz="2957">
                <a:solidFill>
                  <a:srgbClr val="333231"/>
                </a:solidFill>
                <a:latin typeface="Open Sauce Bold"/>
                <a:ea typeface="Open Sauce Bold"/>
                <a:cs typeface="Open Sauce Bold"/>
                <a:sym typeface="Open Sauce Bold"/>
              </a:rPr>
              <a:t>Introduce Real-Time Assistance</a:t>
            </a:r>
          </a:p>
        </p:txBody>
      </p:sp>
      <p:sp>
        <p:nvSpPr>
          <p:cNvPr id="34" name="Freeform 34"/>
          <p:cNvSpPr/>
          <p:nvPr/>
        </p:nvSpPr>
        <p:spPr>
          <a:xfrm>
            <a:off x="8693878" y="7196569"/>
            <a:ext cx="891083" cy="902571"/>
          </a:xfrm>
          <a:custGeom>
            <a:avLst/>
            <a:gdLst/>
            <a:ahLst/>
            <a:cxnLst/>
            <a:rect l="l" t="t" r="r" b="b"/>
            <a:pathLst>
              <a:path w="891083" h="902571">
                <a:moveTo>
                  <a:pt x="0" y="0"/>
                </a:moveTo>
                <a:lnTo>
                  <a:pt x="891083" y="0"/>
                </a:lnTo>
                <a:lnTo>
                  <a:pt x="891083" y="902571"/>
                </a:lnTo>
                <a:lnTo>
                  <a:pt x="0" y="90257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5" name="Freeform 35"/>
          <p:cNvSpPr/>
          <p:nvPr/>
        </p:nvSpPr>
        <p:spPr>
          <a:xfrm>
            <a:off x="8607346" y="2047469"/>
            <a:ext cx="841683" cy="841683"/>
          </a:xfrm>
          <a:custGeom>
            <a:avLst/>
            <a:gdLst/>
            <a:ahLst/>
            <a:cxnLst/>
            <a:rect l="l" t="t" r="r" b="b"/>
            <a:pathLst>
              <a:path w="841683" h="841683">
                <a:moveTo>
                  <a:pt x="0" y="0"/>
                </a:moveTo>
                <a:lnTo>
                  <a:pt x="841683" y="0"/>
                </a:lnTo>
                <a:lnTo>
                  <a:pt x="841683" y="841683"/>
                </a:lnTo>
                <a:lnTo>
                  <a:pt x="0" y="84168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grpSp>
        <p:nvGrpSpPr>
          <p:cNvPr id="36" name="Group 36"/>
          <p:cNvGrpSpPr/>
          <p:nvPr/>
        </p:nvGrpSpPr>
        <p:grpSpPr>
          <a:xfrm>
            <a:off x="4809335" y="8388753"/>
            <a:ext cx="1183417" cy="1183417"/>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solidFill>
            <a:ln w="742950" cap="sq">
              <a:solidFill>
                <a:srgbClr val="106861"/>
              </a:solidFill>
              <a:prstDash val="solid"/>
              <a:miter/>
            </a:ln>
          </p:spPr>
        </p:sp>
        <p:sp>
          <p:nvSpPr>
            <p:cNvPr id="38" name="TextBox 38"/>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39" name="Freeform 39"/>
          <p:cNvSpPr/>
          <p:nvPr/>
        </p:nvSpPr>
        <p:spPr>
          <a:xfrm>
            <a:off x="8743278" y="4378641"/>
            <a:ext cx="841683" cy="841683"/>
          </a:xfrm>
          <a:custGeom>
            <a:avLst/>
            <a:gdLst/>
            <a:ahLst/>
            <a:cxnLst/>
            <a:rect l="l" t="t" r="r" b="b"/>
            <a:pathLst>
              <a:path w="841683" h="841683">
                <a:moveTo>
                  <a:pt x="0" y="0"/>
                </a:moveTo>
                <a:lnTo>
                  <a:pt x="841683" y="0"/>
                </a:lnTo>
                <a:lnTo>
                  <a:pt x="841683" y="841683"/>
                </a:lnTo>
                <a:lnTo>
                  <a:pt x="0" y="84168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3695</Words>
  <Application>Microsoft Office PowerPoint</Application>
  <PresentationFormat>Custom</PresentationFormat>
  <Paragraphs>255</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Open Sauce Bold</vt:lpstr>
      <vt:lpstr>Hatton</vt:lpstr>
      <vt:lpstr>Hatton Bold</vt:lpstr>
      <vt:lpstr>Montserrat Bold</vt:lpstr>
      <vt:lpstr>Montserrat</vt:lpstr>
      <vt:lpstr>Open Sauce</vt:lpstr>
      <vt:lpstr>ABeeZee</vt:lpstr>
      <vt:lpstr>Arial</vt:lpstr>
      <vt:lpstr>Calibri</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GrocerEase</dc:title>
  <cp:lastModifiedBy>Microsoft Account</cp:lastModifiedBy>
  <cp:revision>2</cp:revision>
  <dcterms:created xsi:type="dcterms:W3CDTF">2006-08-16T00:00:00Z</dcterms:created>
  <dcterms:modified xsi:type="dcterms:W3CDTF">2024-07-03T06:28:54Z</dcterms:modified>
  <dc:identifier>DAGGkPgC-eo</dc:identifier>
</cp:coreProperties>
</file>