
<file path=[Content_Types].xml><?xml version="1.0" encoding="utf-8"?>
<Types xmlns="http://schemas.openxmlformats.org/package/2006/content-types">
  <Default ContentType="image/tif" Extension="t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tags+xml" PartName="/ppt/tags/tag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custDataLst>
    <p:tags r:id="rId26"/>
  </p:custDataLst>
  <p:defaultTextStyle>
    <a:defPPr defTabSz="914400" hangingPunct="0" indent="0" latinLnBrk="1" lvl="0" marL="0" marR="0" rtl="0" algn="l" fontAlgn="auto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i="0" kumimoji="0" normalizeH="0" spc="0" sz="1800" u="none" cap="none" strike="noStrike">
        <a:ln>
          <a:noFill/>
        </a:ln>
        <a:solidFill>
          <a:srgbClr val="000000"/>
        </a:solidFill>
        <a:effectLst/>
      </a:defRPr>
    </a:defPPr>
    <a:lvl1pPr defTabSz="914400" hangingPunct="0" indent="0" latinLnBrk="0" lvl="0" marL="0" marR="0" rtl="0" algn="l" fontAlgn="auto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i="0" kumimoji="0" normalizeH="0" spc="0" sz="1400" u="none" cap="none" strike="noStrike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Helvetica"/>
      </a:defRPr>
    </a:lvl1pPr>
    <a:lvl2pPr defTabSz="914400" hangingPunct="0" indent="0" latinLnBrk="0" lvl="1" marL="0" marR="0" rtl="0" algn="l" fontAlgn="auto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i="0" kumimoji="0" normalizeH="0" spc="0" sz="1400" u="none" cap="none" strike="noStrike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Helvetica"/>
      </a:defRPr>
    </a:lvl2pPr>
    <a:lvl3pPr defTabSz="914400" hangingPunct="0" indent="0" latinLnBrk="0" lvl="2" marL="0" marR="0" rtl="0" algn="l" fontAlgn="auto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i="0" kumimoji="0" normalizeH="0" spc="0" sz="1400" u="none" cap="none" strike="noStrike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Helvetica"/>
      </a:defRPr>
    </a:lvl3pPr>
    <a:lvl4pPr defTabSz="914400" hangingPunct="0" indent="0" latinLnBrk="0" lvl="3" marL="0" marR="0" rtl="0" algn="l" fontAlgn="auto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i="0" kumimoji="0" normalizeH="0" spc="0" sz="1400" u="none" cap="none" strike="noStrike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Helvetica"/>
      </a:defRPr>
    </a:lvl4pPr>
    <a:lvl5pPr defTabSz="914400" hangingPunct="0" indent="0" latinLnBrk="0" lvl="4" marL="0" marR="0" rtl="0" algn="l" fontAlgn="auto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i="0" kumimoji="0" normalizeH="0" spc="0" sz="1400" u="none" cap="none" strike="noStrike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Helvetica"/>
      </a:defRPr>
    </a:lvl5pPr>
    <a:lvl6pPr defTabSz="914400" hangingPunct="0" indent="0" latinLnBrk="0" lvl="5" marL="0" marR="0" rtl="0" algn="l" fontAlgn="auto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i="0" kumimoji="0" normalizeH="0" spc="0" sz="1400" u="none" cap="none" strike="noStrike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Helvetica"/>
      </a:defRPr>
    </a:lvl6pPr>
    <a:lvl7pPr defTabSz="914400" hangingPunct="0" indent="0" latinLnBrk="0" lvl="6" marL="0" marR="0" rtl="0" algn="l" fontAlgn="auto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i="0" kumimoji="0" normalizeH="0" spc="0" sz="1400" u="none" cap="none" strike="noStrike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Helvetica"/>
      </a:defRPr>
    </a:lvl7pPr>
    <a:lvl8pPr defTabSz="914400" hangingPunct="0" indent="0" latinLnBrk="0" lvl="7" marL="0" marR="0" rtl="0" algn="l" fontAlgn="auto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i="0" kumimoji="0" normalizeH="0" spc="0" sz="1400" u="none" cap="none" strike="noStrike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Helvetica"/>
      </a:defRPr>
    </a:lvl8pPr>
    <a:lvl9pPr defTabSz="914400" hangingPunct="0" indent="0" latinLnBrk="0" lvl="8" marL="0" marR="0" rtl="0" algn="l" fontAlgn="auto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i="0" kumimoji="0" normalizeH="0" spc="0" sz="1400" u="none" cap="none" strike="noStrike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Helvetica"/>
      </a:defRPr>
    </a:lvl9pPr>
  </p:defaultTextStyle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2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tags" Target="tags/tag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9" Type="http://schemas.openxmlformats.org/officeDocument/2006/relationships/slide" Target="slides/slide15.xml"/><Relationship Id="rId18" Type="http://schemas.openxmlformats.org/officeDocument/2006/relationships/slide" Target="slides/slide12.xml"/>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0" name="Shape 1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8"/>
          </a:xfrm>
          <a:prstGeom prst="rect">
            <a:avLst/>
          </a:prstGeom>
        </p:spPr>
        <p:txBody>
          <a:bodyPr/>
          <a:lstStyle>
            <a:lvl1pPr marL="152400" indent="-101600" algn="ctr">
              <a:buClrTx/>
              <a:buSzTx/>
              <a:buFontTx/>
              <a:buNone/>
              <a:defRPr sz="2400"/>
            </a:lvl1pPr>
            <a:lvl2pPr marL="152400" indent="50800" algn="ctr">
              <a:buClrTx/>
              <a:buSzTx/>
              <a:buFontTx/>
              <a:buNone/>
              <a:defRPr sz="2400"/>
            </a:lvl2pPr>
            <a:lvl3pPr marL="152400" indent="50800" algn="ctr">
              <a:buClrTx/>
              <a:buSzTx/>
              <a:buFontTx/>
              <a:buNone/>
              <a:defRPr sz="2400"/>
            </a:lvl3pPr>
            <a:lvl4pPr marL="152400" indent="50800" algn="ctr">
              <a:buClrTx/>
              <a:buSzTx/>
              <a:buFontTx/>
              <a:buNone/>
              <a:defRPr sz="2400"/>
            </a:lvl4pPr>
            <a:lvl5pPr marL="152400" indent="50800" algn="ctr">
              <a:buClrTx/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96" name="본문 첫 번째 줄…"/>
          <p:cNvSpPr txBox="1"/>
          <p:nvPr>
            <p:ph type="body" idx="1"/>
          </p:nvPr>
        </p:nvSpPr>
        <p:spPr>
          <a:xfrm rot="5400000">
            <a:off x="3920330" y="-1256506"/>
            <a:ext cx="4351340" cy="10515601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제목 텍스트"/>
          <p:cNvSpPr txBox="1"/>
          <p:nvPr>
            <p:ph type="title"/>
          </p:nvPr>
        </p:nvSpPr>
        <p:spPr>
          <a:xfrm rot="5400000">
            <a:off x="7133431" y="1956592"/>
            <a:ext cx="5811844" cy="2628902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105" name="본문 첫 번째 줄…"/>
          <p:cNvSpPr txBox="1"/>
          <p:nvPr>
            <p:ph type="body" idx="1"/>
          </p:nvPr>
        </p:nvSpPr>
        <p:spPr>
          <a:xfrm rot="5400000">
            <a:off x="1799431" y="-596107"/>
            <a:ext cx="5811838" cy="7734301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슬라이드 0">
    <p:bg>
      <p:bgPr>
        <a:solidFill>
          <a:srgbClr val="152B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ctr">
              <a:defRPr sz="6000"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14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8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algn="ctr">
              <a:buClrTx/>
              <a:buSzTx/>
              <a:buFontTx/>
              <a:buNone/>
              <a:defRPr sz="2400">
                <a:latin typeface="맑은 고딕"/>
                <a:ea typeface="맑은 고딕"/>
                <a:cs typeface="맑은 고딕"/>
                <a:sym typeface="맑은 고딕"/>
              </a:defRPr>
            </a:lvl1pPr>
            <a:lvl2pPr marL="0" indent="0" algn="ctr">
              <a:buClrTx/>
              <a:buSzTx/>
              <a:buFontTx/>
              <a:buNone/>
              <a:defRPr sz="2400">
                <a:latin typeface="맑은 고딕"/>
                <a:ea typeface="맑은 고딕"/>
                <a:cs typeface="맑은 고딕"/>
                <a:sym typeface="맑은 고딕"/>
              </a:defRPr>
            </a:lvl2pPr>
            <a:lvl3pPr marL="0" indent="0" algn="ctr">
              <a:buClrTx/>
              <a:buSzTx/>
              <a:buFontTx/>
              <a:buNone/>
              <a:defRPr sz="2400">
                <a:latin typeface="맑은 고딕"/>
                <a:ea typeface="맑은 고딕"/>
                <a:cs typeface="맑은 고딕"/>
                <a:sym typeface="맑은 고딕"/>
              </a:defRPr>
            </a:lvl3pPr>
            <a:lvl4pPr marL="0" indent="0" algn="ctr">
              <a:buClrTx/>
              <a:buSzTx/>
              <a:buFontTx/>
              <a:buNone/>
              <a:defRPr sz="2400">
                <a:latin typeface="맑은 고딕"/>
                <a:ea typeface="맑은 고딕"/>
                <a:cs typeface="맑은 고딕"/>
                <a:sym typeface="맑은 고딕"/>
              </a:defRPr>
            </a:lvl4pPr>
            <a:lvl5pPr marL="0" indent="0" algn="ctr">
              <a:buClrTx/>
              <a:buSzTx/>
              <a:buFontTx/>
              <a:buNone/>
              <a:defRPr sz="2400">
                <a:latin typeface="맑은 고딕"/>
                <a:ea typeface="맑은 고딕"/>
                <a:cs typeface="맑은 고딕"/>
                <a:sym typeface="맑은 고딕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15" name="슬라이드 번호"/>
          <p:cNvSpPr txBox="1"/>
          <p:nvPr>
            <p:ph type="sldNum" sz="quarter" idx="2"/>
          </p:nvPr>
        </p:nvSpPr>
        <p:spPr>
          <a:xfrm>
            <a:off x="11080151" y="6404294"/>
            <a:ext cx="273653" cy="26923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ctr">
              <a:defRPr sz="6000"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23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8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algn="ctr">
              <a:buClrTx/>
              <a:buSzTx/>
              <a:buFontTx/>
              <a:buNone/>
              <a:defRPr sz="2400">
                <a:latin typeface="맑은 고딕"/>
                <a:ea typeface="맑은 고딕"/>
                <a:cs typeface="맑은 고딕"/>
                <a:sym typeface="맑은 고딕"/>
              </a:defRPr>
            </a:lvl1pPr>
            <a:lvl2pPr marL="0" indent="0" algn="ctr">
              <a:buClrTx/>
              <a:buSzTx/>
              <a:buFontTx/>
              <a:buNone/>
              <a:defRPr sz="2400">
                <a:latin typeface="맑은 고딕"/>
                <a:ea typeface="맑은 고딕"/>
                <a:cs typeface="맑은 고딕"/>
                <a:sym typeface="맑은 고딕"/>
              </a:defRPr>
            </a:lvl2pPr>
            <a:lvl3pPr marL="0" indent="0" algn="ctr">
              <a:buClrTx/>
              <a:buSzTx/>
              <a:buFontTx/>
              <a:buNone/>
              <a:defRPr sz="2400">
                <a:latin typeface="맑은 고딕"/>
                <a:ea typeface="맑은 고딕"/>
                <a:cs typeface="맑은 고딕"/>
                <a:sym typeface="맑은 고딕"/>
              </a:defRPr>
            </a:lvl3pPr>
            <a:lvl4pPr marL="0" indent="0" algn="ctr">
              <a:buClrTx/>
              <a:buSzTx/>
              <a:buFontTx/>
              <a:buNone/>
              <a:defRPr sz="2400">
                <a:latin typeface="맑은 고딕"/>
                <a:ea typeface="맑은 고딕"/>
                <a:cs typeface="맑은 고딕"/>
                <a:sym typeface="맑은 고딕"/>
              </a:defRPr>
            </a:lvl4pPr>
            <a:lvl5pPr marL="0" indent="0" algn="ctr">
              <a:buClrTx/>
              <a:buSzTx/>
              <a:buFontTx/>
              <a:buNone/>
              <a:defRPr sz="2400">
                <a:latin typeface="맑은 고딕"/>
                <a:ea typeface="맑은 고딕"/>
                <a:cs typeface="맑은 고딕"/>
                <a:sym typeface="맑은 고딕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4" name="슬라이드 번호"/>
          <p:cNvSpPr txBox="1"/>
          <p:nvPr>
            <p:ph type="sldNum" sz="quarter" idx="2"/>
          </p:nvPr>
        </p:nvSpPr>
        <p:spPr>
          <a:xfrm>
            <a:off x="11080151" y="6404294"/>
            <a:ext cx="273653" cy="26923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슬라이드 0">
    <p:bg>
      <p:bgPr>
        <a:solidFill>
          <a:srgbClr val="152B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ctr">
              <a:defRPr sz="6000"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3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7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algn="ctr">
              <a:buClrTx/>
              <a:buSzTx/>
              <a:buFontTx/>
              <a:buNone/>
              <a:defRPr sz="2400">
                <a:latin typeface="맑은 고딕"/>
                <a:ea typeface="맑은 고딕"/>
                <a:cs typeface="맑은 고딕"/>
                <a:sym typeface="맑은 고딕"/>
              </a:defRPr>
            </a:lvl1pPr>
            <a:lvl2pPr marL="0" indent="0" algn="ctr">
              <a:buClrTx/>
              <a:buSzTx/>
              <a:buFontTx/>
              <a:buNone/>
              <a:defRPr sz="2400">
                <a:latin typeface="맑은 고딕"/>
                <a:ea typeface="맑은 고딕"/>
                <a:cs typeface="맑은 고딕"/>
                <a:sym typeface="맑은 고딕"/>
              </a:defRPr>
            </a:lvl2pPr>
            <a:lvl3pPr marL="0" indent="0" algn="ctr">
              <a:buClrTx/>
              <a:buSzTx/>
              <a:buFontTx/>
              <a:buNone/>
              <a:defRPr sz="2400">
                <a:latin typeface="맑은 고딕"/>
                <a:ea typeface="맑은 고딕"/>
                <a:cs typeface="맑은 고딕"/>
                <a:sym typeface="맑은 고딕"/>
              </a:defRPr>
            </a:lvl3pPr>
            <a:lvl4pPr marL="0" indent="0" algn="ctr">
              <a:buClrTx/>
              <a:buSzTx/>
              <a:buFontTx/>
              <a:buNone/>
              <a:defRPr sz="2400">
                <a:latin typeface="맑은 고딕"/>
                <a:ea typeface="맑은 고딕"/>
                <a:cs typeface="맑은 고딕"/>
                <a:sym typeface="맑은 고딕"/>
              </a:defRPr>
            </a:lvl4pPr>
            <a:lvl5pPr marL="0" indent="0" algn="ctr">
              <a:buClrTx/>
              <a:buSzTx/>
              <a:buFontTx/>
              <a:buNone/>
              <a:defRPr sz="2400">
                <a:latin typeface="맑은 고딕"/>
                <a:ea typeface="맑은 고딕"/>
                <a:cs typeface="맑은 고딕"/>
                <a:sym typeface="맑은 고딕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3" name="슬라이드 번호"/>
          <p:cNvSpPr txBox="1"/>
          <p:nvPr>
            <p:ph type="sldNum" sz="quarter" idx="2"/>
          </p:nvPr>
        </p:nvSpPr>
        <p:spPr>
          <a:xfrm>
            <a:off x="11080150" y="6404294"/>
            <a:ext cx="273653" cy="26923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93"/>
          </a:xfrm>
          <a:prstGeom prst="rect">
            <a:avLst/>
          </a:prstGeom>
        </p:spPr>
        <p:txBody>
          <a:bodyPr/>
          <a:lstStyle>
            <a:lvl1pPr marL="0" indent="2286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2286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2286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2286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2286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Google Shape;32;p5"/>
          <p:cNvSpPr txBox="1"/>
          <p:nvPr>
            <p:ph type="body" sz="half" idx="2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90" cy="823918"/>
          </a:xfrm>
          <a:prstGeom prst="rect">
            <a:avLst/>
          </a:prstGeom>
        </p:spPr>
        <p:txBody>
          <a:bodyPr anchor="b"/>
          <a:lstStyle>
            <a:lvl1pPr marL="0" indent="228600">
              <a:buClrTx/>
              <a:buSzTx/>
              <a:buFontTx/>
              <a:buNone/>
              <a:defRPr b="1" sz="2400"/>
            </a:lvl1pPr>
            <a:lvl2pPr marL="0" indent="228600">
              <a:buClrTx/>
              <a:buSzTx/>
              <a:buFontTx/>
              <a:buNone/>
              <a:defRPr b="1" sz="2400"/>
            </a:lvl2pPr>
            <a:lvl3pPr marL="0" indent="228600">
              <a:buClrTx/>
              <a:buSzTx/>
              <a:buFontTx/>
              <a:buNone/>
              <a:defRPr b="1" sz="2400"/>
            </a:lvl3pPr>
            <a:lvl4pPr marL="0" indent="228600">
              <a:buClrTx/>
              <a:buSzTx/>
              <a:buFontTx/>
              <a:buNone/>
              <a:defRPr b="1" sz="2400"/>
            </a:lvl4pPr>
            <a:lvl5pPr marL="0" indent="228600">
              <a:buClrTx/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Google Shape;39;p6"/>
          <p:cNvSpPr txBox="1"/>
          <p:nvPr>
            <p:ph type="body" sz="half" idx="21"/>
          </p:nvPr>
        </p:nvSpPr>
        <p:spPr>
          <a:xfrm>
            <a:off x="839787" y="2505075"/>
            <a:ext cx="5157788" cy="3684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" name="Google Shape;40;p6"/>
          <p:cNvSpPr txBox="1"/>
          <p:nvPr>
            <p:ph type="body" sz="quarter" idx="22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2" name="Google Shape;41;p6"/>
          <p:cNvSpPr txBox="1"/>
          <p:nvPr>
            <p:ph type="body" sz="half" idx="23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6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 indent="-431800">
              <a:buSzPts val="3200"/>
              <a:defRPr sz="3200"/>
            </a:lvl1pPr>
            <a:lvl2pPr marL="972457" indent="-464457">
              <a:buSzPts val="3200"/>
              <a:defRPr sz="3200"/>
            </a:lvl2pPr>
            <a:lvl3pPr marL="1498600" indent="-508000">
              <a:buSzPts val="3200"/>
              <a:defRPr sz="3200"/>
            </a:lvl3pPr>
            <a:lvl4pPr marL="2042160" indent="-568960">
              <a:buSzPts val="3200"/>
              <a:defRPr sz="3200"/>
            </a:lvl4pPr>
            <a:lvl5pPr marL="2499360" indent="-568960">
              <a:buSzPts val="3200"/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7" name="Google Shape;57;p9"/>
          <p:cNvSpPr txBox="1"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6" name="Google Shape;63;p10"/>
          <p:cNvSpPr/>
          <p:nvPr>
            <p:ph type="pic" sz="half" idx="2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7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228600">
              <a:buClrTx/>
              <a:buSzTx/>
              <a:buFontTx/>
              <a:buNone/>
              <a:defRPr sz="1600"/>
            </a:lvl1pPr>
            <a:lvl2pPr marL="0" indent="228600">
              <a:buClrTx/>
              <a:buSzTx/>
              <a:buFontTx/>
              <a:buNone/>
              <a:defRPr sz="1600"/>
            </a:lvl2pPr>
            <a:lvl3pPr marL="0" indent="228600">
              <a:buClrTx/>
              <a:buSzTx/>
              <a:buFontTx/>
              <a:buNone/>
              <a:defRPr sz="1600"/>
            </a:lvl3pPr>
            <a:lvl4pPr marL="0" indent="228600">
              <a:buClrTx/>
              <a:buSzTx/>
              <a:buFontTx/>
              <a:buNone/>
              <a:defRPr sz="1600"/>
            </a:lvl4pPr>
            <a:lvl5pPr marL="0" indent="228600">
              <a:buClrTx/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80186" y="6404313"/>
            <a:ext cx="273614" cy="269199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algun Gothic"/>
          <a:ea typeface="Malgun Gothic"/>
          <a:cs typeface="Malgun Gothic"/>
          <a:sym typeface="Malgun Gothic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algun Gothic"/>
          <a:ea typeface="Malgun Gothic"/>
          <a:cs typeface="Malgun Gothic"/>
          <a:sym typeface="Malgun Gothic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algun Gothic"/>
          <a:ea typeface="Malgun Gothic"/>
          <a:cs typeface="Malgun Gothic"/>
          <a:sym typeface="Malgun Gothic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algun Gothic"/>
          <a:ea typeface="Malgun Gothic"/>
          <a:cs typeface="Malgun Gothic"/>
          <a:sym typeface="Malgun Gothic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algun Gothic"/>
          <a:ea typeface="Malgun Gothic"/>
          <a:cs typeface="Malgun Gothic"/>
          <a:sym typeface="Malgun Gothic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algun Gothic"/>
          <a:ea typeface="Malgun Gothic"/>
          <a:cs typeface="Malgun Gothic"/>
          <a:sym typeface="Malgun Gothic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algun Gothic"/>
          <a:ea typeface="Malgun Gothic"/>
          <a:cs typeface="Malgun Gothic"/>
          <a:sym typeface="Malgun Gothic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algun Gothic"/>
          <a:ea typeface="Malgun Gothic"/>
          <a:cs typeface="Malgun Gothic"/>
          <a:sym typeface="Malgun Gothic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algun Gothic"/>
          <a:ea typeface="Malgun Gothic"/>
          <a:cs typeface="Malgun Gothic"/>
          <a:sym typeface="Malgun Gothic"/>
        </a:defRPr>
      </a:lvl9pPr>
    </p:titleStyle>
    <p:bodyStyle>
      <a:lvl1pPr marL="4572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algun Gothic"/>
          <a:ea typeface="Malgun Gothic"/>
          <a:cs typeface="Malgun Gothic"/>
          <a:sym typeface="Malgun Gothic"/>
        </a:defRPr>
      </a:lvl1pPr>
      <a:lvl2pPr marL="971550" marR="0" indent="-4000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algun Gothic"/>
          <a:ea typeface="Malgun Gothic"/>
          <a:cs typeface="Malgun Gothic"/>
          <a:sym typeface="Malgun Gothic"/>
        </a:defRPr>
      </a:lvl2pPr>
      <a:lvl3pPr marL="1508760" marR="0" indent="-48006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algun Gothic"/>
          <a:ea typeface="Malgun Gothic"/>
          <a:cs typeface="Malgun Gothic"/>
          <a:sym typeface="Malgun Gothic"/>
        </a:defRPr>
      </a:lvl3pPr>
      <a:lvl4pPr marL="20193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algun Gothic"/>
          <a:ea typeface="Malgun Gothic"/>
          <a:cs typeface="Malgun Gothic"/>
          <a:sym typeface="Malgun Gothic"/>
        </a:defRPr>
      </a:lvl4pPr>
      <a:lvl5pPr marL="24765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algun Gothic"/>
          <a:ea typeface="Malgun Gothic"/>
          <a:cs typeface="Malgun Gothic"/>
          <a:sym typeface="Malgun Gothic"/>
        </a:defRPr>
      </a:lvl5pPr>
      <a:lvl6pPr marL="29337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algun Gothic"/>
          <a:ea typeface="Malgun Gothic"/>
          <a:cs typeface="Malgun Gothic"/>
          <a:sym typeface="Malgun Gothic"/>
        </a:defRPr>
      </a:lvl6pPr>
      <a:lvl7pPr marL="33909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algun Gothic"/>
          <a:ea typeface="Malgun Gothic"/>
          <a:cs typeface="Malgun Gothic"/>
          <a:sym typeface="Malgun Gothic"/>
        </a:defRPr>
      </a:lvl7pPr>
      <a:lvl8pPr marL="38481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algun Gothic"/>
          <a:ea typeface="Malgun Gothic"/>
          <a:cs typeface="Malgun Gothic"/>
          <a:sym typeface="Malgun Gothic"/>
        </a:defRPr>
      </a:lvl8pPr>
      <a:lvl9pPr marL="43053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algun Gothic"/>
          <a:ea typeface="Malgun Gothic"/>
          <a:cs typeface="Malgun Gothic"/>
          <a:sym typeface="Malgun Gothic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Malgun Gothic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Malgun Gothic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Malgun Gothic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Malgun Gothic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Malgun Gothic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Malgun Gothic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Malgun Gothic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Malgun Gothic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Malgun Gothic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tif"/><Relationship Id="rId3" Type="http://schemas.openxmlformats.org/officeDocument/2006/relationships/image" Target="../media/image3.tif"/><Relationship Id="rId4" Type="http://schemas.openxmlformats.org/officeDocument/2006/relationships/image" Target="../media/image4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52B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직사각형 12"/>
          <p:cNvSpPr/>
          <p:nvPr/>
        </p:nvSpPr>
        <p:spPr>
          <a:xfrm>
            <a:off x="-25400" y="3425826"/>
            <a:ext cx="12192000" cy="3457574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</a:p>
        </p:txBody>
      </p:sp>
      <p:sp>
        <p:nvSpPr>
          <p:cNvPr id="143" name="직사각형 16"/>
          <p:cNvSpPr/>
          <p:nvPr/>
        </p:nvSpPr>
        <p:spPr>
          <a:xfrm>
            <a:off x="7443871" y="6081938"/>
            <a:ext cx="7732171" cy="563709"/>
          </a:xfrm>
          <a:prstGeom prst="rect">
            <a:avLst/>
          </a:prstGeom>
          <a:solidFill>
            <a:srgbClr val="152B3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</a:p>
        </p:txBody>
      </p:sp>
      <p:sp>
        <p:nvSpPr>
          <p:cNvPr id="144" name="TextBox 15"/>
          <p:cNvSpPr txBox="1"/>
          <p:nvPr/>
        </p:nvSpPr>
        <p:spPr>
          <a:xfrm>
            <a:off x="7515638" y="6162447"/>
            <a:ext cx="5876929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20000"/>
              </a:lnSpc>
              <a:defRPr sz="1800">
                <a:solidFill>
                  <a:srgbClr val="FFFFFF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</a:lstStyle>
          <a:p>
            <a:pPr/>
            <a:r>
              <a:t>2조    이가희 김현진 이상엽 김명환 서태희 김영훈</a:t>
            </a:r>
          </a:p>
        </p:txBody>
      </p:sp>
      <p:sp>
        <p:nvSpPr>
          <p:cNvPr id="145" name="Design pattern"/>
          <p:cNvSpPr txBox="1"/>
          <p:nvPr/>
        </p:nvSpPr>
        <p:spPr>
          <a:xfrm>
            <a:off x="677349" y="2457449"/>
            <a:ext cx="4555680" cy="78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55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Design pattern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7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93;p14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</a:p>
        </p:txBody>
      </p:sp>
      <p:sp>
        <p:nvSpPr>
          <p:cNvPr id="196" name="Google Shape;94;p14"/>
          <p:cNvSpPr txBox="1"/>
          <p:nvPr/>
        </p:nvSpPr>
        <p:spPr>
          <a:xfrm>
            <a:off x="3971099" y="81969"/>
            <a:ext cx="4249852" cy="586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marL="457200" indent="-431800">
              <a:buClr>
                <a:srgbClr val="FFFFFF"/>
              </a:buClr>
              <a:buSzPts val="3200"/>
              <a:buAutoNum type="arabicPeriod" startAt="1"/>
              <a:defRPr sz="32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패턴 사진 및 설명</a:t>
            </a:r>
          </a:p>
        </p:txBody>
      </p:sp>
      <p:sp>
        <p:nvSpPr>
          <p:cNvPr id="197" name="Google Shape;95;p14"/>
          <p:cNvSpPr txBox="1"/>
          <p:nvPr/>
        </p:nvSpPr>
        <p:spPr>
          <a:xfrm>
            <a:off x="442300" y="1173049"/>
            <a:ext cx="11038200" cy="1213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 marL="457200" indent="-387350">
              <a:buClr>
                <a:srgbClr val="000000"/>
              </a:buClr>
              <a:buSzPts val="2500"/>
              <a:buFont typeface="Helvetica"/>
              <a:buChar char="●"/>
              <a:defRPr b="1" sz="2500"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t>팩토리 메서드 패턴이란???</a:t>
            </a:r>
          </a:p>
          <a:p>
            <a:pPr>
              <a:defRPr sz="2000">
                <a:latin typeface="Malgun Gothic"/>
                <a:ea typeface="Malgun Gothic"/>
                <a:cs typeface="Malgun Gothic"/>
                <a:sym typeface="Malgun Gothic"/>
              </a:defRPr>
            </a:pPr>
          </a:p>
          <a:p>
            <a:pPr indent="457200">
              <a:defRPr sz="2000"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t>객체를 만들어내는 부분, 즉 new를 서브 클래스에 위임 ( 상속 ) 하는 패턴이다.</a:t>
            </a:r>
          </a:p>
        </p:txBody>
      </p:sp>
      <p:sp>
        <p:nvSpPr>
          <p:cNvPr id="198" name="Google Shape;96;p14"/>
          <p:cNvSpPr txBox="1"/>
          <p:nvPr/>
        </p:nvSpPr>
        <p:spPr>
          <a:xfrm>
            <a:off x="442300" y="2461494"/>
            <a:ext cx="11038200" cy="3857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 indent="457200">
              <a:defRPr b="1" sz="2500">
                <a:latin typeface="Malgun Gothic"/>
                <a:ea typeface="Malgun Gothic"/>
                <a:cs typeface="Malgun Gothic"/>
                <a:sym typeface="Malgun Gothic"/>
              </a:defRPr>
            </a:pPr>
          </a:p>
          <a:p>
            <a:pPr marL="457200" indent="-387350">
              <a:buClr>
                <a:srgbClr val="000000"/>
              </a:buClr>
              <a:buSzPts val="2500"/>
              <a:buFont typeface="Helvetica"/>
              <a:buChar char="●"/>
              <a:defRPr b="1" sz="2500"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t>팩토리 메서드 패턴의 장점, 이유</a:t>
            </a:r>
          </a:p>
          <a:p>
            <a:pPr>
              <a:defRPr b="1" sz="2500">
                <a:latin typeface="Malgun Gothic"/>
                <a:ea typeface="Malgun Gothic"/>
                <a:cs typeface="Malgun Gothic"/>
                <a:sym typeface="Malgun Gothic"/>
              </a:defRPr>
            </a:pPr>
          </a:p>
          <a:p>
            <a:pPr indent="457200">
              <a:defRPr sz="2000"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t>팩토리를 사용하여, 클래스간의 </a:t>
            </a:r>
            <a:r>
              <a:rPr b="1"/>
              <a:t>결합도</a:t>
            </a:r>
            <a:r>
              <a:t>를 낮추기 위함이다.</a:t>
            </a:r>
          </a:p>
          <a:p>
            <a:pPr indent="457200">
              <a:defRPr b="1" sz="2000"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t>결합도 </a:t>
            </a:r>
            <a:r>
              <a:rPr b="0"/>
              <a:t>: 클래스 변경점이 생겼을 때, 얼마나 다른 클래스에도 영향을 주는 정도를 말합니다.</a:t>
            </a:r>
          </a:p>
          <a:p>
            <a:pPr>
              <a:defRPr sz="2000">
                <a:latin typeface="Malgun Gothic"/>
                <a:ea typeface="Malgun Gothic"/>
                <a:cs typeface="Malgun Gothic"/>
                <a:sym typeface="Malgun Gothic"/>
              </a:defRPr>
            </a:pPr>
          </a:p>
          <a:p>
            <a:pPr indent="457200">
              <a:defRPr sz="2000"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t>&gt; 직접객체를 생성해 사용하는 것을 방지</a:t>
            </a:r>
          </a:p>
          <a:p>
            <a:pPr indent="457200">
              <a:defRPr sz="2000">
                <a:latin typeface="Malgun Gothic"/>
                <a:ea typeface="Malgun Gothic"/>
                <a:cs typeface="Malgun Gothic"/>
                <a:sym typeface="Malgun Gothic"/>
              </a:defRPr>
            </a:pPr>
          </a:p>
          <a:p>
            <a:pPr indent="457200">
              <a:defRPr sz="2000"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t>&gt; 서브 클래스에 위임함으로서 보다 효율적인 코드제어, 의존성을 제어한다.</a:t>
            </a:r>
          </a:p>
          <a:p>
            <a:pPr>
              <a:defRPr sz="2000">
                <a:latin typeface="Malgun Gothic"/>
                <a:ea typeface="Malgun Gothic"/>
                <a:cs typeface="Malgun Gothic"/>
                <a:sym typeface="Malgun Gothic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7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101;p15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</a:p>
        </p:txBody>
      </p:sp>
      <p:sp>
        <p:nvSpPr>
          <p:cNvPr id="201" name="Google Shape;102;p15"/>
          <p:cNvSpPr txBox="1"/>
          <p:nvPr/>
        </p:nvSpPr>
        <p:spPr>
          <a:xfrm>
            <a:off x="3971099" y="81969"/>
            <a:ext cx="4249852" cy="586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marL="457200" indent="-431800">
              <a:buClr>
                <a:srgbClr val="FFFFFF"/>
              </a:buClr>
              <a:buSzPts val="3200"/>
              <a:buAutoNum type="arabicPeriod" startAt="1"/>
              <a:defRPr sz="32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패턴 사진 및 설명</a:t>
            </a:r>
          </a:p>
        </p:txBody>
      </p:sp>
      <p:pic>
        <p:nvPicPr>
          <p:cNvPr id="202" name="Google Shape;103;p15" descr="Google Shape;103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1124" y="885325"/>
            <a:ext cx="8749777" cy="5896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7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118;p17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</a:p>
        </p:txBody>
      </p:sp>
      <p:sp>
        <p:nvSpPr>
          <p:cNvPr id="205" name="Google Shape;119;p17"/>
          <p:cNvSpPr txBox="1"/>
          <p:nvPr/>
        </p:nvSpPr>
        <p:spPr>
          <a:xfrm>
            <a:off x="4961699" y="81969"/>
            <a:ext cx="4249852" cy="586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32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2. 코드 해석</a:t>
            </a:r>
          </a:p>
        </p:txBody>
      </p:sp>
      <p:pic>
        <p:nvPicPr>
          <p:cNvPr id="206" name="Google Shape;120;p17" descr="Google Shape;120;p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375" y="946050"/>
            <a:ext cx="5849626" cy="5835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Google Shape;121;p17" descr="Google Shape;121;p1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54399" y="946050"/>
            <a:ext cx="5849628" cy="5835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Google Shape;122;p17" descr="Google Shape;122;p1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3638850" y="-1092051"/>
            <a:ext cx="3006876" cy="1123951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Google Shape;123;p17"/>
          <p:cNvSpPr txBox="1"/>
          <p:nvPr/>
        </p:nvSpPr>
        <p:spPr>
          <a:xfrm>
            <a:off x="691394" y="6212999"/>
            <a:ext cx="6000010" cy="505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 b="1" sz="2000">
                <a:latin typeface="Malgun Gothic"/>
                <a:ea typeface="Malgun Gothic"/>
                <a:cs typeface="Malgun Gothic"/>
                <a:sym typeface="Malgun Gothic"/>
              </a:defRPr>
            </a:lvl1pPr>
          </a:lstStyle>
          <a:p>
            <a:pPr/>
            <a:r>
              <a:t>요청에 따른 키보드, 마우스를 각각 만듭니다.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7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108;p16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</a:p>
        </p:txBody>
      </p:sp>
      <p:sp>
        <p:nvSpPr>
          <p:cNvPr id="212" name="Google Shape;109;p16"/>
          <p:cNvSpPr txBox="1"/>
          <p:nvPr/>
        </p:nvSpPr>
        <p:spPr>
          <a:xfrm>
            <a:off x="4961699" y="81969"/>
            <a:ext cx="4249852" cy="586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32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2. 코드 해석</a:t>
            </a:r>
          </a:p>
        </p:txBody>
      </p:sp>
      <p:pic>
        <p:nvPicPr>
          <p:cNvPr id="213" name="Google Shape;110;p16" descr="Google Shape;110;p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174" y="863999"/>
            <a:ext cx="7419903" cy="1791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Google Shape;111;p16" descr="Google Shape;111;p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50601" y="3117899"/>
            <a:ext cx="8106800" cy="3663902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Google Shape;112;p16"/>
          <p:cNvSpPr txBox="1"/>
          <p:nvPr/>
        </p:nvSpPr>
        <p:spPr>
          <a:xfrm>
            <a:off x="7615200" y="1559498"/>
            <a:ext cx="5230506" cy="505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 sz="2000">
                <a:latin typeface="Malgun Gothic"/>
                <a:ea typeface="Malgun Gothic"/>
                <a:cs typeface="Malgun Gothic"/>
                <a:sym typeface="Malgun Gothic"/>
              </a:defRPr>
            </a:lvl1pPr>
          </a:lstStyle>
          <a:p>
            <a:pPr/>
            <a:r>
              <a:t>클라이언트가 LG 컴퓨터를 요청합니다.</a:t>
            </a:r>
          </a:p>
        </p:txBody>
      </p:sp>
      <p:sp>
        <p:nvSpPr>
          <p:cNvPr id="216" name="Google Shape;113;p16"/>
          <p:cNvSpPr txBox="1"/>
          <p:nvPr/>
        </p:nvSpPr>
        <p:spPr>
          <a:xfrm>
            <a:off x="228200" y="4188374"/>
            <a:ext cx="3722400" cy="828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 sz="2000">
                <a:latin typeface="Malgun Gothic"/>
                <a:ea typeface="Malgun Gothic"/>
                <a:cs typeface="Malgun Gothic"/>
                <a:sym typeface="Malgun Gothic"/>
              </a:defRPr>
            </a:lvl1pPr>
          </a:lstStyle>
          <a:p>
            <a:pPr/>
            <a:r>
              <a:t>컴퓨터팩토리에서 컴퓨터를 구성하는 키보드, 마우스를 요청합니다?!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7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128;p18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</a:p>
        </p:txBody>
      </p:sp>
      <p:sp>
        <p:nvSpPr>
          <p:cNvPr id="219" name="Google Shape;129;p18"/>
          <p:cNvSpPr txBox="1"/>
          <p:nvPr/>
        </p:nvSpPr>
        <p:spPr>
          <a:xfrm>
            <a:off x="4961699" y="81969"/>
            <a:ext cx="4249852" cy="586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32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2. 코드 해석</a:t>
            </a:r>
          </a:p>
        </p:txBody>
      </p:sp>
      <p:pic>
        <p:nvPicPr>
          <p:cNvPr id="220" name="Google Shape;130;p18" descr="Google Shape;130;p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7010" y="3941474"/>
            <a:ext cx="8563203" cy="2302859"/>
          </a:xfrm>
          <a:prstGeom prst="rect">
            <a:avLst/>
          </a:prstGeom>
          <a:ln w="38100">
            <a:solidFill>
              <a:srgbClr val="44546A"/>
            </a:solidFill>
          </a:ln>
        </p:spPr>
      </p:pic>
      <p:pic>
        <p:nvPicPr>
          <p:cNvPr id="221" name="Google Shape;131;p18" descr="Google Shape;131;p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3638850" y="-1092051"/>
            <a:ext cx="3006876" cy="11239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Google Shape;132;p18" descr="Google Shape;132;p1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4948" y="1090475"/>
            <a:ext cx="4653318" cy="740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Google Shape;133;p18" descr="Google Shape;133;p1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32473" y="1090475"/>
            <a:ext cx="4653327" cy="740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Google Shape;134;p18" descr="Google Shape;134;p1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86275" y="4429726"/>
            <a:ext cx="8563204" cy="2199681"/>
          </a:xfrm>
          <a:prstGeom prst="rect">
            <a:avLst/>
          </a:prstGeom>
          <a:ln w="38100">
            <a:solidFill>
              <a:srgbClr val="000000"/>
            </a:solidFill>
          </a:ln>
        </p:spPr>
      </p:pic>
      <p:sp>
        <p:nvSpPr>
          <p:cNvPr id="225" name="Google Shape;135;p18"/>
          <p:cNvSpPr/>
          <p:nvPr/>
        </p:nvSpPr>
        <p:spPr>
          <a:xfrm>
            <a:off x="2510788" y="1830070"/>
            <a:ext cx="956315" cy="36982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38100">
            <a:solidFill>
              <a:srgbClr val="FF0000"/>
            </a:solidFill>
            <a:tailEnd type="triangle"/>
          </a:ln>
        </p:spPr>
        <p:txBody>
          <a:bodyPr lIns="0" tIns="0" rIns="0" bIns="0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226" name="Google Shape;136;p18"/>
          <p:cNvSpPr txBox="1"/>
          <p:nvPr/>
        </p:nvSpPr>
        <p:spPr>
          <a:xfrm>
            <a:off x="2635371" y="2449147"/>
            <a:ext cx="6000010" cy="505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 b="1" sz="2000">
                <a:latin typeface="Malgun Gothic"/>
                <a:ea typeface="Malgun Gothic"/>
                <a:cs typeface="Malgun Gothic"/>
                <a:sym typeface="Malgun Gothic"/>
              </a:defRPr>
            </a:lvl1pPr>
          </a:lstStyle>
          <a:p>
            <a:pPr/>
            <a:r>
              <a:t>요청에 따른 키보드, 마우스를 각각 만듭니다.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rcRect l="0" t="0" r="0" b="37030"/>
          <a:stretch>
            <a:fillRect/>
          </a:stretch>
        </p:blipFill>
        <p:spPr>
          <a:xfrm>
            <a:off x="0" y="869946"/>
            <a:ext cx="12192000" cy="5118107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직사각형 1"/>
          <p:cNvSpPr/>
          <p:nvPr/>
        </p:nvSpPr>
        <p:spPr>
          <a:xfrm>
            <a:off x="0" y="869950"/>
            <a:ext cx="12192000" cy="5124450"/>
          </a:xfrm>
          <a:prstGeom prst="rect">
            <a:avLst/>
          </a:prstGeom>
          <a:solidFill>
            <a:srgbClr val="152B39">
              <a:alpha val="66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</a:p>
        </p:txBody>
      </p:sp>
      <p:sp>
        <p:nvSpPr>
          <p:cNvPr id="230" name="TextBox 2"/>
          <p:cNvSpPr txBox="1"/>
          <p:nvPr/>
        </p:nvSpPr>
        <p:spPr>
          <a:xfrm>
            <a:off x="2785753" y="2946824"/>
            <a:ext cx="782197" cy="828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>
                <a:solidFill>
                  <a:srgbClr val="FFFFFF"/>
                </a:solidFill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231" name="TextBox 6"/>
          <p:cNvSpPr txBox="1"/>
          <p:nvPr/>
        </p:nvSpPr>
        <p:spPr>
          <a:xfrm>
            <a:off x="3662915" y="2946824"/>
            <a:ext cx="6439750" cy="828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>
                <a:solidFill>
                  <a:srgbClr val="FFFFFF"/>
                </a:solidFill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pPr/>
            <a:r>
              <a:t>Abtract Factory Method</a:t>
            </a:r>
          </a:p>
        </p:txBody>
      </p:sp>
      <p:sp>
        <p:nvSpPr>
          <p:cNvPr id="232" name="직선 연결선 11"/>
          <p:cNvSpPr/>
          <p:nvPr/>
        </p:nvSpPr>
        <p:spPr>
          <a:xfrm>
            <a:off x="-4" y="3581489"/>
            <a:ext cx="12192006" cy="5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3" name="TextBox 16"/>
          <p:cNvSpPr txBox="1"/>
          <p:nvPr/>
        </p:nvSpPr>
        <p:spPr>
          <a:xfrm>
            <a:off x="5746417" y="3647297"/>
            <a:ext cx="697354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">
                <a:solidFill>
                  <a:srgbClr val="FFFFFF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</a:lstStyle>
          <a:p>
            <a:pPr/>
            <a:r>
              <a:t>다양화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7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</a:p>
        </p:txBody>
      </p:sp>
      <p:sp>
        <p:nvSpPr>
          <p:cNvPr id="236" name="TextBox 14"/>
          <p:cNvSpPr txBox="1"/>
          <p:nvPr/>
        </p:nvSpPr>
        <p:spPr>
          <a:xfrm>
            <a:off x="4316541" y="79929"/>
            <a:ext cx="3661557" cy="602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solidFill>
                  <a:srgbClr val="FFFFFF"/>
                </a:solidFill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pPr/>
            <a:r>
              <a:t>추상 팩토리 패턴은 …</a:t>
            </a:r>
          </a:p>
        </p:txBody>
      </p:sp>
      <p:sp>
        <p:nvSpPr>
          <p:cNvPr id="237" name="내용 개체 틀 2"/>
          <p:cNvSpPr txBox="1"/>
          <p:nvPr/>
        </p:nvSpPr>
        <p:spPr>
          <a:xfrm>
            <a:off x="1345601" y="1703295"/>
            <a:ext cx="9500797" cy="2244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b="1" sz="2400"/>
            </a:pPr>
            <a:r>
              <a:t>이 패턴은 </a:t>
            </a:r>
            <a:r>
              <a:rPr>
                <a:latin typeface="+mj-lt"/>
                <a:ea typeface="+mj-ea"/>
                <a:cs typeface="+mj-cs"/>
                <a:sym typeface="Arial"/>
              </a:rPr>
              <a:t>Factory Method</a:t>
            </a:r>
            <a:r>
              <a:t>패턴의 중점인 </a:t>
            </a:r>
            <a:r>
              <a:rPr>
                <a:latin typeface="+mj-lt"/>
                <a:ea typeface="+mj-ea"/>
                <a:cs typeface="+mj-cs"/>
                <a:sym typeface="Arial"/>
              </a:rPr>
              <a:t>Factory Class</a:t>
            </a:r>
            <a:r>
              <a:t>를 추상클래스로 만들어 객체생성의 다양화를 위한 구현이 가능하게 하는 패턴입니다</a:t>
            </a:r>
            <a:r>
              <a:rPr>
                <a:latin typeface="+mj-lt"/>
                <a:ea typeface="+mj-ea"/>
                <a:cs typeface="+mj-cs"/>
                <a:sym typeface="Arial"/>
              </a:rPr>
              <a:t>.</a:t>
            </a:r>
            <a:endParaRPr>
              <a:latin typeface="+mj-lt"/>
              <a:ea typeface="+mj-ea"/>
              <a:cs typeface="+mj-cs"/>
              <a:sym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 b="1" sz="2400">
                <a:latin typeface="+mj-lt"/>
                <a:ea typeface="+mj-ea"/>
                <a:cs typeface="+mj-cs"/>
                <a:sym typeface="Arial"/>
              </a:defRPr>
            </a:p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b="1" sz="2400"/>
            </a:pPr>
            <a:r>
              <a:t>팩토리 메서드 패턴을 좀 더 캡슐화한 방식이라고 볼 수 있다</a:t>
            </a:r>
            <a:r>
              <a:rPr>
                <a:latin typeface="+mj-lt"/>
                <a:ea typeface="+mj-ea"/>
                <a:cs typeface="+mj-cs"/>
                <a:sym typeface="Arial"/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7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</a:p>
        </p:txBody>
      </p:sp>
      <p:sp>
        <p:nvSpPr>
          <p:cNvPr id="240" name="TextBox 14"/>
          <p:cNvSpPr txBox="1"/>
          <p:nvPr/>
        </p:nvSpPr>
        <p:spPr>
          <a:xfrm>
            <a:off x="2703385" y="107659"/>
            <a:ext cx="7235829" cy="602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solidFill>
                  <a:srgbClr val="FFFFFF"/>
                </a:solidFill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pPr/>
            <a:r>
              <a:t>팩토리 패턴          VS        추상 팩토리 패턴</a:t>
            </a:r>
          </a:p>
        </p:txBody>
      </p:sp>
      <p:sp>
        <p:nvSpPr>
          <p:cNvPr id="241" name="내용 개체 틀 2"/>
          <p:cNvSpPr txBox="1"/>
          <p:nvPr/>
        </p:nvSpPr>
        <p:spPr>
          <a:xfrm>
            <a:off x="883919" y="1825624"/>
            <a:ext cx="4565726" cy="4351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342900" indent="-34290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b="1" sz="2400">
                <a:solidFill>
                  <a:srgbClr val="222222"/>
                </a:solidFill>
              </a:defRPr>
            </a:pPr>
            <a:r>
              <a:t>객체 생성을 담당하는 팩토리가 서브 클래스에 구현되어 있다</a:t>
            </a:r>
            <a:r>
              <a:rPr>
                <a:latin typeface="+mj-lt"/>
                <a:ea typeface="+mj-ea"/>
                <a:cs typeface="+mj-cs"/>
                <a:sym typeface="Arial"/>
              </a:rPr>
              <a:t>.</a:t>
            </a:r>
            <a:endParaRPr>
              <a:latin typeface="+mj-lt"/>
              <a:ea typeface="+mj-ea"/>
              <a:cs typeface="+mj-cs"/>
              <a:sym typeface="Arial"/>
            </a:endParaRP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b="1" sz="2400">
                <a:solidFill>
                  <a:srgbClr val="222222"/>
                </a:solidFill>
              </a:defRPr>
            </a:pPr>
            <a:r>
              <a:t>일반적으로 한 가지 객체를 생성할 때 사용한다</a:t>
            </a:r>
            <a:r>
              <a:rPr>
                <a:latin typeface="+mj-lt"/>
                <a:ea typeface="+mj-ea"/>
                <a:cs typeface="+mj-cs"/>
                <a:sym typeface="Arial"/>
              </a:rPr>
              <a:t>.</a:t>
            </a:r>
          </a:p>
        </p:txBody>
      </p:sp>
      <p:sp>
        <p:nvSpPr>
          <p:cNvPr id="242" name="내용 개체 틀 2"/>
          <p:cNvSpPr txBox="1"/>
          <p:nvPr/>
        </p:nvSpPr>
        <p:spPr>
          <a:xfrm>
            <a:off x="6742355" y="1822449"/>
            <a:ext cx="4565730" cy="4351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228600" indent="-22860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b="1" sz="2400"/>
            </a:pPr>
            <a:r>
              <a:t>연관된 객체들의 집합을 만들기 위한 추상 형식을 제공한다</a:t>
            </a:r>
            <a:r>
              <a:rPr>
                <a:latin typeface="+mj-lt"/>
                <a:ea typeface="+mj-ea"/>
                <a:cs typeface="+mj-cs"/>
                <a:sym typeface="Arial"/>
              </a:rPr>
              <a:t>.</a:t>
            </a:r>
            <a:endParaRPr sz="2800">
              <a:latin typeface="+mj-lt"/>
              <a:ea typeface="+mj-ea"/>
              <a:cs typeface="+mj-cs"/>
              <a:sym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b="1" sz="2400"/>
            </a:pPr>
            <a:r>
              <a:t>제품이 생성되는 방법은 추상 형식의 서브 클래스에 정의된다</a:t>
            </a:r>
            <a:r>
              <a:rPr>
                <a:latin typeface="+mj-lt"/>
                <a:ea typeface="+mj-ea"/>
                <a:cs typeface="+mj-cs"/>
                <a:sym typeface="Arial"/>
              </a:rPr>
              <a:t>.</a:t>
            </a:r>
            <a:endParaRPr sz="2800">
              <a:latin typeface="+mj-lt"/>
              <a:ea typeface="+mj-ea"/>
              <a:cs typeface="+mj-cs"/>
              <a:sym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b="1" sz="2400"/>
            </a:pPr>
            <a:r>
              <a:t>여러 객체를 하나의 응집화된 군을 만들 때 사용한다</a:t>
            </a:r>
            <a:r>
              <a:rPr>
                <a:latin typeface="+mj-lt"/>
                <a:ea typeface="+mj-ea"/>
                <a:cs typeface="+mj-cs"/>
                <a:sym typeface="Arial"/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그림 5" descr="그림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39007"/>
            <a:ext cx="12192000" cy="5836173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TextBox 6"/>
          <p:cNvSpPr txBox="1"/>
          <p:nvPr/>
        </p:nvSpPr>
        <p:spPr>
          <a:xfrm>
            <a:off x="3069469" y="1739151"/>
            <a:ext cx="1690339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"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r>
              <a:t>&lt;&lt;추상 클래스&gt;&gt;</a:t>
            </a:r>
          </a:p>
        </p:txBody>
      </p:sp>
      <p:sp>
        <p:nvSpPr>
          <p:cNvPr id="246" name="직선 화살표 연결선 7"/>
          <p:cNvSpPr/>
          <p:nvPr/>
        </p:nvSpPr>
        <p:spPr>
          <a:xfrm flipV="1">
            <a:off x="4885764" y="1923817"/>
            <a:ext cx="493064" cy="1505189"/>
          </a:xfrm>
          <a:prstGeom prst="line">
            <a:avLst/>
          </a:prstGeom>
          <a:ln w="57150">
            <a:solidFill>
              <a:srgbClr val="FF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7" name="직선 화살표 연결선 8"/>
          <p:cNvSpPr/>
          <p:nvPr/>
        </p:nvSpPr>
        <p:spPr>
          <a:xfrm>
            <a:off x="4885766" y="3428998"/>
            <a:ext cx="493064" cy="1573313"/>
          </a:xfrm>
          <a:prstGeom prst="line">
            <a:avLst/>
          </a:prstGeom>
          <a:ln w="57150">
            <a:solidFill>
              <a:srgbClr val="FF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8" name="직사각형 9"/>
          <p:cNvSpPr/>
          <p:nvPr/>
        </p:nvSpPr>
        <p:spPr>
          <a:xfrm>
            <a:off x="3263153" y="2375647"/>
            <a:ext cx="1649506" cy="1434353"/>
          </a:xfrm>
          <a:prstGeom prst="rect">
            <a:avLst/>
          </a:prstGeom>
          <a:ln w="38100">
            <a:solidFill>
              <a:srgbClr val="FF0000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</a:p>
        </p:txBody>
      </p:sp>
      <p:sp>
        <p:nvSpPr>
          <p:cNvPr id="249" name="직사각형 10"/>
          <p:cNvSpPr/>
          <p:nvPr/>
        </p:nvSpPr>
        <p:spPr>
          <a:xfrm>
            <a:off x="5378822" y="744071"/>
            <a:ext cx="1506075" cy="1712262"/>
          </a:xfrm>
          <a:prstGeom prst="rect">
            <a:avLst/>
          </a:prstGeom>
          <a:ln w="38100">
            <a:solidFill>
              <a:srgbClr val="FF0000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</a:p>
        </p:txBody>
      </p:sp>
      <p:sp>
        <p:nvSpPr>
          <p:cNvPr id="250" name="직사각형 11"/>
          <p:cNvSpPr/>
          <p:nvPr/>
        </p:nvSpPr>
        <p:spPr>
          <a:xfrm>
            <a:off x="5378822" y="3806792"/>
            <a:ext cx="1506075" cy="1712263"/>
          </a:xfrm>
          <a:prstGeom prst="rect">
            <a:avLst/>
          </a:prstGeom>
          <a:ln w="38100">
            <a:solidFill>
              <a:srgbClr val="FF0000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그림 12" descr="그림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7290" y="2010945"/>
            <a:ext cx="8614821" cy="1933528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53" name="TextBox 13"/>
          <p:cNvSpPr txBox="1"/>
          <p:nvPr/>
        </p:nvSpPr>
        <p:spPr>
          <a:xfrm>
            <a:off x="1913008" y="860611"/>
            <a:ext cx="7547390" cy="682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800"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r>
              <a:t>FactoryOfComputerFactory라는 객체를 생성해서 LG사 컴퓨터를 만들어 주겠습니다.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직사각형 12"/>
          <p:cNvSpPr/>
          <p:nvPr/>
        </p:nvSpPr>
        <p:spPr>
          <a:xfrm>
            <a:off x="0" y="1285875"/>
            <a:ext cx="12192000" cy="5572125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</a:p>
        </p:txBody>
      </p:sp>
      <p:sp>
        <p:nvSpPr>
          <p:cNvPr id="148" name="TextBox 14"/>
          <p:cNvSpPr txBox="1"/>
          <p:nvPr/>
        </p:nvSpPr>
        <p:spPr>
          <a:xfrm>
            <a:off x="5456983" y="331144"/>
            <a:ext cx="1346157" cy="574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solidFill>
                  <a:srgbClr val="FFFFFF"/>
                </a:solidFill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pPr/>
            <a:r>
              <a:t>INDEX</a:t>
            </a:r>
          </a:p>
        </p:txBody>
      </p:sp>
      <p:sp>
        <p:nvSpPr>
          <p:cNvPr id="149" name="TextBox 1"/>
          <p:cNvSpPr txBox="1"/>
          <p:nvPr/>
        </p:nvSpPr>
        <p:spPr>
          <a:xfrm>
            <a:off x="4043128" y="1846333"/>
            <a:ext cx="810450" cy="853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5000">
                <a:solidFill>
                  <a:srgbClr val="152B39"/>
                </a:solidFill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50" name="직사각형 2"/>
          <p:cNvSpPr/>
          <p:nvPr/>
        </p:nvSpPr>
        <p:spPr>
          <a:xfrm>
            <a:off x="5091033" y="2197130"/>
            <a:ext cx="2613251" cy="314428"/>
          </a:xfrm>
          <a:prstGeom prst="rect">
            <a:avLst/>
          </a:prstGeom>
          <a:solidFill>
            <a:srgbClr val="152B3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</a:p>
        </p:txBody>
      </p:sp>
      <p:sp>
        <p:nvSpPr>
          <p:cNvPr id="151" name="TextBox 3"/>
          <p:cNvSpPr txBox="1"/>
          <p:nvPr/>
        </p:nvSpPr>
        <p:spPr>
          <a:xfrm>
            <a:off x="5308367" y="2167601"/>
            <a:ext cx="1215200" cy="34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n w="9525" cap="flat">
                  <a:solidFill>
                    <a:srgbClr val="FFFFFF">
                      <a:alpha val="15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</a:lstStyle>
          <a:p>
            <a:pPr/>
            <a:r>
              <a:t>템플릿 메소드</a:t>
            </a:r>
          </a:p>
        </p:txBody>
      </p:sp>
      <p:sp>
        <p:nvSpPr>
          <p:cNvPr id="152" name="TextBox 45"/>
          <p:cNvSpPr txBox="1"/>
          <p:nvPr/>
        </p:nvSpPr>
        <p:spPr>
          <a:xfrm>
            <a:off x="4043128" y="3238512"/>
            <a:ext cx="810450" cy="853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5000">
                <a:solidFill>
                  <a:srgbClr val="152B39"/>
                </a:solidFill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153" name="직사각형 46"/>
          <p:cNvSpPr/>
          <p:nvPr/>
        </p:nvSpPr>
        <p:spPr>
          <a:xfrm>
            <a:off x="5091033" y="3589308"/>
            <a:ext cx="2613251" cy="314428"/>
          </a:xfrm>
          <a:prstGeom prst="rect">
            <a:avLst/>
          </a:prstGeom>
          <a:solidFill>
            <a:srgbClr val="152B3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</a:p>
        </p:txBody>
      </p:sp>
      <p:sp>
        <p:nvSpPr>
          <p:cNvPr id="154" name="TextBox 47"/>
          <p:cNvSpPr txBox="1"/>
          <p:nvPr/>
        </p:nvSpPr>
        <p:spPr>
          <a:xfrm>
            <a:off x="5308367" y="3559778"/>
            <a:ext cx="1215200" cy="34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n w="9525" cap="flat">
                  <a:solidFill>
                    <a:srgbClr val="FFFFFF">
                      <a:alpha val="15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</a:lstStyle>
          <a:p>
            <a:pPr/>
            <a:r>
              <a:t>팩토리 메소드</a:t>
            </a:r>
          </a:p>
        </p:txBody>
      </p:sp>
      <p:sp>
        <p:nvSpPr>
          <p:cNvPr id="155" name="TextBox 50"/>
          <p:cNvSpPr txBox="1"/>
          <p:nvPr/>
        </p:nvSpPr>
        <p:spPr>
          <a:xfrm>
            <a:off x="4043128" y="4630689"/>
            <a:ext cx="810450" cy="853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5000">
                <a:solidFill>
                  <a:srgbClr val="152B39"/>
                </a:solidFill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156" name="직사각형 51"/>
          <p:cNvSpPr/>
          <p:nvPr/>
        </p:nvSpPr>
        <p:spPr>
          <a:xfrm>
            <a:off x="5091033" y="4981487"/>
            <a:ext cx="2613251" cy="314428"/>
          </a:xfrm>
          <a:prstGeom prst="rect">
            <a:avLst/>
          </a:prstGeom>
          <a:solidFill>
            <a:srgbClr val="152B3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</a:p>
        </p:txBody>
      </p:sp>
      <p:sp>
        <p:nvSpPr>
          <p:cNvPr id="157" name="TextBox 52"/>
          <p:cNvSpPr txBox="1"/>
          <p:nvPr/>
        </p:nvSpPr>
        <p:spPr>
          <a:xfrm>
            <a:off x="5308367" y="4951957"/>
            <a:ext cx="1623192" cy="34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n w="9525" cap="flat">
                  <a:solidFill>
                    <a:srgbClr val="FFFFFF">
                      <a:alpha val="15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</a:lstStyle>
          <a:p>
            <a:pPr/>
            <a:r>
              <a:t>추상 팩토리 메소드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그림 12" descr="그림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0" y="121818"/>
            <a:ext cx="5249375" cy="48435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그림 13" descr="그림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2737" y="121818"/>
            <a:ext cx="3657947" cy="127533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그림 14" descr="그림 1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2737" y="1345217"/>
            <a:ext cx="5348953" cy="27019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그림 15" descr="그림 1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2737" y="4020272"/>
            <a:ext cx="5348953" cy="2518682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직선 연결선 16"/>
          <p:cNvSpPr/>
          <p:nvPr/>
        </p:nvSpPr>
        <p:spPr>
          <a:xfrm>
            <a:off x="1115547" y="477369"/>
            <a:ext cx="2608730" cy="7"/>
          </a:xfrm>
          <a:prstGeom prst="line">
            <a:avLst/>
          </a:prstGeom>
          <a:ln w="38100">
            <a:solidFill>
              <a:srgbClr val="FF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0" name="직선 연결선 17"/>
          <p:cNvSpPr/>
          <p:nvPr/>
        </p:nvSpPr>
        <p:spPr>
          <a:xfrm>
            <a:off x="1467972" y="1678639"/>
            <a:ext cx="1456207" cy="5"/>
          </a:xfrm>
          <a:prstGeom prst="line">
            <a:avLst/>
          </a:prstGeom>
          <a:ln w="38100">
            <a:solidFill>
              <a:srgbClr val="FF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1" name="직선 연결선 18"/>
          <p:cNvSpPr/>
          <p:nvPr/>
        </p:nvSpPr>
        <p:spPr>
          <a:xfrm>
            <a:off x="1467972" y="4327709"/>
            <a:ext cx="1684804" cy="6"/>
          </a:xfrm>
          <a:prstGeom prst="line">
            <a:avLst/>
          </a:prstGeom>
          <a:ln w="38100">
            <a:solidFill>
              <a:srgbClr val="FF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2" name="TextBox 19"/>
          <p:cNvSpPr txBox="1"/>
          <p:nvPr/>
        </p:nvSpPr>
        <p:spPr>
          <a:xfrm>
            <a:off x="4196379" y="4915013"/>
            <a:ext cx="7879445" cy="1552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800"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위에서 “LG사”의 컴퓨터를 만들어주겠다고 선언했기때문에 </a:t>
            </a:r>
          </a:p>
          <a:p>
            <a:pPr>
              <a:defRPr sz="1800"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ComputerFactory라는 추상팩토리클래스를 선언해주고 LG팩토리 객체를 만들어줍니다.</a:t>
            </a:r>
          </a:p>
          <a:p>
            <a:pPr>
              <a:defRPr sz="1800">
                <a:latin typeface="맑은 고딕"/>
                <a:ea typeface="맑은 고딕"/>
                <a:cs typeface="맑은 고딕"/>
                <a:sym typeface="맑은 고딕"/>
              </a:defRPr>
            </a:pPr>
          </a:p>
          <a:p>
            <a:pPr>
              <a:defRPr sz="1800"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LG사의 메소드를 호출하여 키보드와 마우스를 만들어줍니다.</a:t>
            </a:r>
          </a:p>
        </p:txBody>
      </p:sp>
      <p:sp>
        <p:nvSpPr>
          <p:cNvPr id="263" name="직선 연결선 20"/>
          <p:cNvSpPr/>
          <p:nvPr/>
        </p:nvSpPr>
        <p:spPr>
          <a:xfrm>
            <a:off x="6817100" y="979393"/>
            <a:ext cx="3044082" cy="7"/>
          </a:xfrm>
          <a:prstGeom prst="line">
            <a:avLst/>
          </a:prstGeom>
          <a:ln w="38100">
            <a:solidFill>
              <a:srgbClr val="FF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4" name="직선 연결선 21"/>
          <p:cNvSpPr/>
          <p:nvPr/>
        </p:nvSpPr>
        <p:spPr>
          <a:xfrm>
            <a:off x="7471522" y="1822075"/>
            <a:ext cx="3348880" cy="7"/>
          </a:xfrm>
          <a:prstGeom prst="line">
            <a:avLst/>
          </a:prstGeom>
          <a:ln w="38100">
            <a:solidFill>
              <a:srgbClr val="FF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5" name="직선 연결선 22"/>
          <p:cNvSpPr/>
          <p:nvPr/>
        </p:nvSpPr>
        <p:spPr>
          <a:xfrm>
            <a:off x="7650818" y="1517278"/>
            <a:ext cx="265023" cy="6"/>
          </a:xfrm>
          <a:prstGeom prst="line">
            <a:avLst/>
          </a:prstGeom>
          <a:ln w="38100">
            <a:solidFill>
              <a:srgbClr val="FF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6" name="사각형: 둥근 모서리 23"/>
          <p:cNvSpPr/>
          <p:nvPr/>
        </p:nvSpPr>
        <p:spPr>
          <a:xfrm>
            <a:off x="6781240" y="3783105"/>
            <a:ext cx="2712388" cy="600636"/>
          </a:xfrm>
          <a:prstGeom prst="roundRect">
            <a:avLst>
              <a:gd name="adj" fmla="val 16667"/>
            </a:avLst>
          </a:prstGeom>
          <a:ln w="28575">
            <a:solidFill>
              <a:srgbClr val="FF0000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</a:p>
        </p:txBody>
      </p:sp>
      <p:sp>
        <p:nvSpPr>
          <p:cNvPr id="267" name="TextBox 24"/>
          <p:cNvSpPr txBox="1"/>
          <p:nvPr/>
        </p:nvSpPr>
        <p:spPr>
          <a:xfrm>
            <a:off x="5942379" y="3724002"/>
            <a:ext cx="714034" cy="63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solidFill>
                  <a:srgbClr val="FF0000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r>
              <a:t>LG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직사각형 12"/>
          <p:cNvSpPr/>
          <p:nvPr/>
        </p:nvSpPr>
        <p:spPr>
          <a:xfrm>
            <a:off x="0" y="3400426"/>
            <a:ext cx="12192000" cy="3457574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</a:p>
        </p:txBody>
      </p:sp>
      <p:sp>
        <p:nvSpPr>
          <p:cNvPr id="270" name="TextBox 14"/>
          <p:cNvSpPr txBox="1"/>
          <p:nvPr/>
        </p:nvSpPr>
        <p:spPr>
          <a:xfrm>
            <a:off x="4835209" y="2815651"/>
            <a:ext cx="2580835" cy="574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solidFill>
                  <a:srgbClr val="FFFFFF"/>
                </a:solidFill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rcRect l="0" t="0" r="0" b="37030"/>
          <a:stretch>
            <a:fillRect/>
          </a:stretch>
        </p:blipFill>
        <p:spPr>
          <a:xfrm>
            <a:off x="0" y="869946"/>
            <a:ext cx="12192000" cy="5118107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직사각형 1"/>
          <p:cNvSpPr/>
          <p:nvPr/>
        </p:nvSpPr>
        <p:spPr>
          <a:xfrm>
            <a:off x="0" y="869950"/>
            <a:ext cx="12192000" cy="5124450"/>
          </a:xfrm>
          <a:prstGeom prst="rect">
            <a:avLst/>
          </a:prstGeom>
          <a:solidFill>
            <a:srgbClr val="152B39">
              <a:alpha val="66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</a:p>
        </p:txBody>
      </p:sp>
      <p:sp>
        <p:nvSpPr>
          <p:cNvPr id="161" name="TextBox 2"/>
          <p:cNvSpPr txBox="1"/>
          <p:nvPr/>
        </p:nvSpPr>
        <p:spPr>
          <a:xfrm>
            <a:off x="2785753" y="2946824"/>
            <a:ext cx="782197" cy="828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>
                <a:solidFill>
                  <a:srgbClr val="FFFFFF"/>
                </a:solidFill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62" name="TextBox 6"/>
          <p:cNvSpPr txBox="1"/>
          <p:nvPr/>
        </p:nvSpPr>
        <p:spPr>
          <a:xfrm>
            <a:off x="3662915" y="2946824"/>
            <a:ext cx="6915107" cy="828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>
                <a:solidFill>
                  <a:srgbClr val="FFFFFF"/>
                </a:solidFill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pPr/>
            <a:r>
              <a:t>Templete Method Pattern</a:t>
            </a:r>
          </a:p>
        </p:txBody>
      </p:sp>
      <p:sp>
        <p:nvSpPr>
          <p:cNvPr id="163" name="직선 연결선 11"/>
          <p:cNvSpPr/>
          <p:nvPr/>
        </p:nvSpPr>
        <p:spPr>
          <a:xfrm>
            <a:off x="-4" y="3581489"/>
            <a:ext cx="12192006" cy="5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4" name="TextBox 16"/>
          <p:cNvSpPr txBox="1"/>
          <p:nvPr/>
        </p:nvSpPr>
        <p:spPr>
          <a:xfrm>
            <a:off x="5746417" y="3647297"/>
            <a:ext cx="1813073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">
                <a:solidFill>
                  <a:srgbClr val="FFFFFF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</a:lstStyle>
          <a:p>
            <a:pPr/>
            <a:r>
              <a:t>템플릿 메서드 패턴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7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</a:p>
        </p:txBody>
      </p:sp>
      <p:sp>
        <p:nvSpPr>
          <p:cNvPr id="167" name="TextBox 14"/>
          <p:cNvSpPr txBox="1"/>
          <p:nvPr/>
        </p:nvSpPr>
        <p:spPr>
          <a:xfrm>
            <a:off x="15201" y="81971"/>
            <a:ext cx="12161598" cy="574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3200">
                <a:solidFill>
                  <a:srgbClr val="FFFFFF"/>
                </a:solidFill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pPr/>
            <a:r>
              <a:t>01. Template method pattern</a:t>
            </a:r>
          </a:p>
        </p:txBody>
      </p:sp>
      <p:sp>
        <p:nvSpPr>
          <p:cNvPr id="168" name="“어떤 일을 수행하는 몇가지 방법이 있는데, 그 전반적 과정의 공통된 절차가 있을때…"/>
          <p:cNvSpPr txBox="1"/>
          <p:nvPr/>
        </p:nvSpPr>
        <p:spPr>
          <a:xfrm>
            <a:off x="2228876" y="2965692"/>
            <a:ext cx="8251256" cy="1376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 defTabSz="457200">
              <a:lnSpc>
                <a:spcPts val="4400"/>
              </a:lnSpc>
              <a:spcBef>
                <a:spcPts val="1600"/>
              </a:spcBef>
              <a:defRPr b="1" sz="2000">
                <a:latin typeface="+mj-lt"/>
                <a:ea typeface="+mj-ea"/>
                <a:cs typeface="+mj-cs"/>
                <a:sym typeface="Arial"/>
              </a:defRPr>
            </a:pPr>
            <a:r>
              <a:t>"어떤 작업을 수행함에 있어 여러가지 방법을 사용할 수 있을 때, </a:t>
            </a:r>
          </a:p>
          <a:p>
            <a:pPr algn="ctr" defTabSz="457200">
              <a:lnSpc>
                <a:spcPts val="4400"/>
              </a:lnSpc>
              <a:spcBef>
                <a:spcPts val="1600"/>
              </a:spcBef>
              <a:defRPr b="1" sz="2000">
                <a:latin typeface="+mj-lt"/>
                <a:ea typeface="+mj-ea"/>
                <a:cs typeface="+mj-cs"/>
                <a:sym typeface="Arial"/>
              </a:defRPr>
            </a:pPr>
            <a:r>
              <a:t>그 방법들의 공통적인 과정을 하나로 묶어 코드를 간결하게 만들 수 있는 패턴이다"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7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</a:p>
        </p:txBody>
      </p:sp>
      <p:sp>
        <p:nvSpPr>
          <p:cNvPr id="171" name="TextBox 14"/>
          <p:cNvSpPr txBox="1"/>
          <p:nvPr/>
        </p:nvSpPr>
        <p:spPr>
          <a:xfrm>
            <a:off x="15201" y="81971"/>
            <a:ext cx="12161598" cy="574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3200">
                <a:solidFill>
                  <a:srgbClr val="FFFFFF"/>
                </a:solidFill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pPr/>
            <a:r>
              <a:t>01. Template method pattern</a:t>
            </a:r>
          </a:p>
        </p:txBody>
      </p:sp>
      <p:pic>
        <p:nvPicPr>
          <p:cNvPr id="17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1255" y="1564046"/>
            <a:ext cx="11143965" cy="42498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7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</a:p>
        </p:txBody>
      </p:sp>
      <p:pic>
        <p:nvPicPr>
          <p:cNvPr id="17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2545632"/>
            <a:ext cx="5270461" cy="21223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86429" y="964906"/>
            <a:ext cx="5876319" cy="2796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05500" y="3913497"/>
            <a:ext cx="5876317" cy="2763919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TextBox 14"/>
          <p:cNvSpPr txBox="1"/>
          <p:nvPr/>
        </p:nvSpPr>
        <p:spPr>
          <a:xfrm>
            <a:off x="15201" y="81971"/>
            <a:ext cx="12161598" cy="574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3200">
                <a:solidFill>
                  <a:srgbClr val="FFFFFF"/>
                </a:solidFill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pPr/>
            <a:r>
              <a:t>01. Template method pattern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7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</a:p>
        </p:txBody>
      </p:sp>
      <p:sp>
        <p:nvSpPr>
          <p:cNvPr id="181" name="TextBox 14"/>
          <p:cNvSpPr txBox="1"/>
          <p:nvPr/>
        </p:nvSpPr>
        <p:spPr>
          <a:xfrm>
            <a:off x="15201" y="81971"/>
            <a:ext cx="12161598" cy="574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3200">
                <a:solidFill>
                  <a:srgbClr val="FFFFFF"/>
                </a:solidFill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pPr/>
            <a:r>
              <a:t>01. Template method pattern</a:t>
            </a:r>
          </a:p>
        </p:txBody>
      </p:sp>
      <p:sp>
        <p:nvSpPr>
          <p:cNvPr id="182" name="1. 유지보수가 용이하다."/>
          <p:cNvSpPr txBox="1"/>
          <p:nvPr/>
        </p:nvSpPr>
        <p:spPr>
          <a:xfrm>
            <a:off x="3183106" y="3121660"/>
            <a:ext cx="6294702" cy="614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457200">
              <a:lnSpc>
                <a:spcPts val="4400"/>
              </a:lnSpc>
              <a:spcBef>
                <a:spcPts val="1600"/>
              </a:spcBef>
              <a:defRPr b="1" sz="20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1. 반드시 지켜져야 하는 절차가 바뀌지 않도록 강제할 수 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7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</a:p>
        </p:txBody>
      </p:sp>
      <p:sp>
        <p:nvSpPr>
          <p:cNvPr id="185" name="TextBox 14"/>
          <p:cNvSpPr txBox="1"/>
          <p:nvPr/>
        </p:nvSpPr>
        <p:spPr>
          <a:xfrm>
            <a:off x="15201" y="81971"/>
            <a:ext cx="12161598" cy="574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3200">
                <a:solidFill>
                  <a:srgbClr val="FFFFFF"/>
                </a:solidFill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pPr/>
            <a:r>
              <a:t>01. Template method pattern</a:t>
            </a:r>
          </a:p>
        </p:txBody>
      </p:sp>
      <p:sp>
        <p:nvSpPr>
          <p:cNvPr id="186" name="1. 유지보수가 용이하다."/>
          <p:cNvSpPr txBox="1"/>
          <p:nvPr/>
        </p:nvSpPr>
        <p:spPr>
          <a:xfrm>
            <a:off x="5077922" y="3121660"/>
            <a:ext cx="2505068" cy="614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457200">
              <a:lnSpc>
                <a:spcPts val="4400"/>
              </a:lnSpc>
              <a:spcBef>
                <a:spcPts val="1600"/>
              </a:spcBef>
              <a:defRPr b="1" sz="20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2. 유지보수에 용이하다.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rcRect l="0" t="0" r="0" b="37030"/>
          <a:stretch>
            <a:fillRect/>
          </a:stretch>
        </p:blipFill>
        <p:spPr>
          <a:xfrm>
            <a:off x="0" y="869946"/>
            <a:ext cx="12192000" cy="5118107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직사각형 1"/>
          <p:cNvSpPr/>
          <p:nvPr/>
        </p:nvSpPr>
        <p:spPr>
          <a:xfrm>
            <a:off x="0" y="869950"/>
            <a:ext cx="12192000" cy="5124450"/>
          </a:xfrm>
          <a:prstGeom prst="rect">
            <a:avLst/>
          </a:prstGeom>
          <a:solidFill>
            <a:srgbClr val="152B39">
              <a:alpha val="66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</a:p>
        </p:txBody>
      </p:sp>
      <p:sp>
        <p:nvSpPr>
          <p:cNvPr id="190" name="TextBox 2"/>
          <p:cNvSpPr txBox="1"/>
          <p:nvPr/>
        </p:nvSpPr>
        <p:spPr>
          <a:xfrm>
            <a:off x="2785753" y="2946824"/>
            <a:ext cx="782197" cy="828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>
                <a:solidFill>
                  <a:srgbClr val="FFFFFF"/>
                </a:solidFill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191" name="TextBox 6"/>
          <p:cNvSpPr txBox="1"/>
          <p:nvPr/>
        </p:nvSpPr>
        <p:spPr>
          <a:xfrm>
            <a:off x="3662917" y="2946824"/>
            <a:ext cx="6473980" cy="828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>
                <a:solidFill>
                  <a:srgbClr val="FFFFFF"/>
                </a:solidFill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pPr/>
            <a:r>
              <a:t>Factory Method Pattern</a:t>
            </a:r>
          </a:p>
        </p:txBody>
      </p:sp>
      <p:sp>
        <p:nvSpPr>
          <p:cNvPr id="192" name="직선 연결선 11"/>
          <p:cNvSpPr/>
          <p:nvPr/>
        </p:nvSpPr>
        <p:spPr>
          <a:xfrm>
            <a:off x="-4" y="3581489"/>
            <a:ext cx="12192006" cy="5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3" name="TextBox 16"/>
          <p:cNvSpPr txBox="1"/>
          <p:nvPr/>
        </p:nvSpPr>
        <p:spPr>
          <a:xfrm>
            <a:off x="5746417" y="3647297"/>
            <a:ext cx="1813073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">
                <a:solidFill>
                  <a:srgbClr val="FFFFFF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</a:lstStyle>
          <a:p>
            <a:pPr/>
            <a:r>
              <a:t>팩토리 메서드 패턴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>
  <p:tag name="may_ignore_ucw" val="true"/>
  <p:tag name="ppt/slideMasters/slideMaster1.xml" val="392765749"/>
  <p:tag name="ppt/theme/theme1.xml" val="1498187342"/>
  <p:tag name="ppt/slideLayouts/slideLayout1.xml" val="3348151689"/>
  <p:tag name="ppt/slideLayouts/slideLayout2.xml" val="819783326"/>
  <p:tag name="ppt/slideLayouts/slideLayout3.xml" val="991165148"/>
  <p:tag name="ppt/slideLayouts/slideLayout4.xml" val="2406460488"/>
  <p:tag name="ppt/slideLayouts/slideLayout5.xml" val="114301212"/>
  <p:tag name="ppt/slideLayouts/slideLayout6.xml" val="2080906727"/>
  <p:tag name="ppt/slideLayouts/slideLayout7.xml" val="3758977611"/>
  <p:tag name="ppt/slideLayouts/slideLayout8.xml" val="2108838780"/>
  <p:tag name="ppt/slideLayouts/slideLayout9.xml" val="3665574159"/>
  <p:tag name="ppt/slideLayouts/slideLayout10.xml" val="3139794677"/>
  <p:tag name="ppt/slideLayouts/slideLayout11.xml" val="867459154"/>
  <p:tag name="ppt/slideLayouts/slideLayout12.xml" val="3309571212"/>
  <p:tag name="ppt/slideLayouts/slideLayout13.xml" val="2113725380"/>
  <p:tag name="ppt/slideLayouts/slideLayout14.xml" val="514050215"/>
  <p:tag name="ppt/notesMasters/notesMaster1.xml" val="4282307321"/>
  <p:tag name="ppt/theme/theme2.xml" val="1498187342"/>
  <p:tag name="ppt/slides/slide1.xml" val="1833501984"/>
  <p:tag name="ppt/slides/slide2.xml" val="291748870"/>
  <p:tag name="ppt/slides/slide3.xml" val="3910450062"/>
  <p:tag name="ppt/slides/slide4.xml" val="1782684627"/>
  <p:tag name="ppt/slides/slide5.xml" val="2899996451"/>
  <p:tag name="ppt/slides/slide6.xml" val="2692569979"/>
  <p:tag name="ppt/slides/slide7.xml" val="2433972272"/>
  <p:tag name="ppt/slides/slide8.xml" val="17595038"/>
  <p:tag name="ppt/slides/slide9.xml" val="242258831"/>
  <p:tag name="ppt/slides/slide10.xml" val="530121036"/>
  <p:tag name="ppt/slides/slide11.xml" val="2166854358"/>
  <p:tag name="ppt/slides/slide12.xml" val="3629516166"/>
  <p:tag name="ppt/slides/slide13.xml" val="1974700237"/>
  <p:tag name="ppt/slides/slide14.xml" val="2797881899"/>
  <p:tag name="ppt/slides/slide15.xml" val="4103835158"/>
  <p:tag name="ppt/slides/slide16.xml" val="940953968"/>
  <p:tag name="ppt/slides/slide17.xml" val="4222605939"/>
  <p:tag name="ppt/slides/slide18.xml" val="1288480943"/>
  <p:tag name="ppt/slides/slide19.xml" val="3437438252"/>
  <p:tag name="ppt/slides/slide20.xml" val="1727248923"/>
  <p:tag name="ppt/slides/slide21.xml" val="1243183949"/>
  <p:tag name="ppt/media/image1.png" val="3470600920"/>
  <p:tag name="ppt/media/image1.tif" val="2557314929"/>
  <p:tag name="ppt/media/image2.tif" val="2936824431"/>
  <p:tag name="ppt/media/image3.tif" val="3050066284"/>
  <p:tag name="ppt/media/image4.tif" val="3997689461"/>
  <p:tag name="ppt/media/image2.png" val="1903358650"/>
  <p:tag name="ppt/media/image3.png" val="2901920434"/>
  <p:tag name="ppt/media/image4.png" val="2762610243"/>
  <p:tag name="ppt/media/image5.png" val="3289665340"/>
  <p:tag name="ppt/media/image6.png" val="2659339512"/>
  <p:tag name="ppt/media/image7.png" val="2916382494"/>
  <p:tag name="ppt/media/image8.png" val="1667948948"/>
  <p:tag name="ppt/media/image9.png" val="4179666597"/>
  <p:tag name="ppt/media/image10.png" val="981109081"/>
  <p:tag name="ppt/media/image11.png" val="1820941218"/>
  <p:tag name="ppt/media/image12.png" val="1919022424"/>
  <p:tag name="ppt/media/image13.png" val="3149453715"/>
  <p:tag name="ppt/media/image14.png" val="3736685841"/>
  <p:tag name="ppt/media/image15.png" val="2144038613"/>
  <p:tag name="ppt/media/image16.png" val="2797720069"/>
  <p:tag name="ppt/media/image17.png" val="2304815881"/>
</p:tagLst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