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8" r:id="rId6"/>
    <p:sldId id="279" r:id="rId7"/>
    <p:sldId id="269" r:id="rId8"/>
    <p:sldId id="280" r:id="rId9"/>
    <p:sldId id="282" r:id="rId10"/>
    <p:sldId id="281" r:id="rId11"/>
    <p:sldId id="271" r:id="rId12"/>
    <p:sldId id="275" r:id="rId13"/>
    <p:sldId id="270" r:id="rId14"/>
    <p:sldId id="273" r:id="rId15"/>
    <p:sldId id="276" r:id="rId16"/>
    <p:sldId id="274" r:id="rId17"/>
    <p:sldId id="278" r:id="rId18"/>
    <p:sldId id="277" r:id="rId19"/>
    <p:sldId id="267" r:id="rId20"/>
    <p:sldId id="263" r:id="rId21"/>
    <p:sldId id="26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Nwankwo" initials="KN" lastIdx="1" clrIdx="0">
    <p:extLst>
      <p:ext uri="{19B8F6BF-5375-455C-9EA6-DF929625EA0E}">
        <p15:presenceInfo xmlns:p15="http://schemas.microsoft.com/office/powerpoint/2012/main" userId="63f16ca720d543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7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09EBA-F6C4-4012-217A-76593B96E1C1}" v="5" dt="2021-06-23T02:27:3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owe Mercy" userId="fe953b52-bb95-4a87-89d1-a2f8d2a0bd2d" providerId="ADAL" clId="{FD6A8760-8656-8F4C-8205-2BB61806CF72}"/>
    <pc:docChg chg="undo custSel modSld">
      <pc:chgData name="Akowe Mercy" userId="fe953b52-bb95-4a87-89d1-a2f8d2a0bd2d" providerId="ADAL" clId="{FD6A8760-8656-8F4C-8205-2BB61806CF72}" dt="2021-06-22T21:38:12.317" v="88" actId="20577"/>
      <pc:docMkLst>
        <pc:docMk/>
      </pc:docMkLst>
      <pc:sldChg chg="modSp">
        <pc:chgData name="Akowe Mercy" userId="fe953b52-bb95-4a87-89d1-a2f8d2a0bd2d" providerId="ADAL" clId="{FD6A8760-8656-8F4C-8205-2BB61806CF72}" dt="2021-06-22T21:38:12.317" v="88" actId="20577"/>
        <pc:sldMkLst>
          <pc:docMk/>
          <pc:sldMk cId="397072516" sldId="267"/>
        </pc:sldMkLst>
        <pc:spChg chg="mod">
          <ac:chgData name="Akowe Mercy" userId="fe953b52-bb95-4a87-89d1-a2f8d2a0bd2d" providerId="ADAL" clId="{FD6A8760-8656-8F4C-8205-2BB61806CF72}" dt="2021-06-22T21:38:12.317" v="88" actId="20577"/>
          <ac:spMkLst>
            <pc:docMk/>
            <pc:sldMk cId="397072516" sldId="267"/>
            <ac:spMk id="11" creationId="{B0FAAEBF-0F4D-4887-9DC7-E9D32373B715}"/>
          </ac:spMkLst>
        </pc:spChg>
      </pc:sldChg>
      <pc:sldChg chg="modSp">
        <pc:chgData name="Akowe Mercy" userId="fe953b52-bb95-4a87-89d1-a2f8d2a0bd2d" providerId="ADAL" clId="{FD6A8760-8656-8F4C-8205-2BB61806CF72}" dt="2021-06-22T21:31:44.097" v="16" actId="20577"/>
        <pc:sldMkLst>
          <pc:docMk/>
          <pc:sldMk cId="460876538" sldId="280"/>
        </pc:sldMkLst>
        <pc:spChg chg="mod">
          <ac:chgData name="Akowe Mercy" userId="fe953b52-bb95-4a87-89d1-a2f8d2a0bd2d" providerId="ADAL" clId="{FD6A8760-8656-8F4C-8205-2BB61806CF72}" dt="2021-06-22T21:31:44.097" v="16" actId="20577"/>
          <ac:spMkLst>
            <pc:docMk/>
            <pc:sldMk cId="460876538" sldId="280"/>
            <ac:spMk id="2" creationId="{8FF8336A-8715-4277-B1A8-46D503B04F24}"/>
          </ac:spMkLst>
        </pc:spChg>
      </pc:sldChg>
      <pc:sldChg chg="modSp">
        <pc:chgData name="Akowe Mercy" userId="fe953b52-bb95-4a87-89d1-a2f8d2a0bd2d" providerId="ADAL" clId="{FD6A8760-8656-8F4C-8205-2BB61806CF72}" dt="2021-06-22T21:36:26.799" v="80" actId="20577"/>
        <pc:sldMkLst>
          <pc:docMk/>
          <pc:sldMk cId="3772676170" sldId="281"/>
        </pc:sldMkLst>
        <pc:spChg chg="mod">
          <ac:chgData name="Akowe Mercy" userId="fe953b52-bb95-4a87-89d1-a2f8d2a0bd2d" providerId="ADAL" clId="{FD6A8760-8656-8F4C-8205-2BB61806CF72}" dt="2021-06-22T21:36:26.799" v="80" actId="20577"/>
          <ac:spMkLst>
            <pc:docMk/>
            <pc:sldMk cId="3772676170" sldId="281"/>
            <ac:spMk id="3" creationId="{8FF8336A-8715-4277-B1A8-46D503B04F24}"/>
          </ac:spMkLst>
        </pc:spChg>
      </pc:sldChg>
      <pc:sldChg chg="modSp">
        <pc:chgData name="Akowe Mercy" userId="fe953b52-bb95-4a87-89d1-a2f8d2a0bd2d" providerId="ADAL" clId="{FD6A8760-8656-8F4C-8205-2BB61806CF72}" dt="2021-06-22T21:34:31.139" v="57" actId="20577"/>
        <pc:sldMkLst>
          <pc:docMk/>
          <pc:sldMk cId="2776933934" sldId="282"/>
        </pc:sldMkLst>
        <pc:spChg chg="mod">
          <ac:chgData name="Akowe Mercy" userId="fe953b52-bb95-4a87-89d1-a2f8d2a0bd2d" providerId="ADAL" clId="{FD6A8760-8656-8F4C-8205-2BB61806CF72}" dt="2021-06-22T21:34:31.139" v="57" actId="20577"/>
          <ac:spMkLst>
            <pc:docMk/>
            <pc:sldMk cId="2776933934" sldId="282"/>
            <ac:spMk id="6" creationId="{8FF8336A-8715-4277-B1A8-46D503B04F24}"/>
          </ac:spMkLst>
        </pc:spChg>
      </pc:sldChg>
    </pc:docChg>
  </pc:docChgLst>
  <pc:docChgLst>
    <pc:chgData name="Kate Ogochukwu" userId="S::kate.ogochukwu@womentechsters.org::6e0a04bf-c968-4b30-bb0f-28c9000e1a26" providerId="AD" clId="Web-{E4C09EBA-F6C4-4012-217A-76593B96E1C1}"/>
    <pc:docChg chg="modSld">
      <pc:chgData name="Kate Ogochukwu" userId="S::kate.ogochukwu@womentechsters.org::6e0a04bf-c968-4b30-bb0f-28c9000e1a26" providerId="AD" clId="Web-{E4C09EBA-F6C4-4012-217A-76593B96E1C1}" dt="2021-06-23T02:27:34.801" v="3" actId="20577"/>
      <pc:docMkLst>
        <pc:docMk/>
      </pc:docMkLst>
      <pc:sldChg chg="modSp">
        <pc:chgData name="Kate Ogochukwu" userId="S::kate.ogochukwu@womentechsters.org::6e0a04bf-c968-4b30-bb0f-28c9000e1a26" providerId="AD" clId="Web-{E4C09EBA-F6C4-4012-217A-76593B96E1C1}" dt="2021-06-23T02:26:59.285" v="1" actId="20577"/>
        <pc:sldMkLst>
          <pc:docMk/>
          <pc:sldMk cId="460876538" sldId="280"/>
        </pc:sldMkLst>
        <pc:spChg chg="mod">
          <ac:chgData name="Kate Ogochukwu" userId="S::kate.ogochukwu@womentechsters.org::6e0a04bf-c968-4b30-bb0f-28c9000e1a26" providerId="AD" clId="Web-{E4C09EBA-F6C4-4012-217A-76593B96E1C1}" dt="2021-06-23T02:26:59.285" v="1" actId="20577"/>
          <ac:spMkLst>
            <pc:docMk/>
            <pc:sldMk cId="460876538" sldId="280"/>
            <ac:spMk id="2" creationId="{8FF8336A-8715-4277-B1A8-46D503B04F24}"/>
          </ac:spMkLst>
        </pc:spChg>
      </pc:sldChg>
      <pc:sldChg chg="modSp">
        <pc:chgData name="Kate Ogochukwu" userId="S::kate.ogochukwu@womentechsters.org::6e0a04bf-c968-4b30-bb0f-28c9000e1a26" providerId="AD" clId="Web-{E4C09EBA-F6C4-4012-217A-76593B96E1C1}" dt="2021-06-23T02:27:34.801" v="3" actId="20577"/>
        <pc:sldMkLst>
          <pc:docMk/>
          <pc:sldMk cId="2776933934" sldId="282"/>
        </pc:sldMkLst>
        <pc:spChg chg="mod">
          <ac:chgData name="Kate Ogochukwu" userId="S::kate.ogochukwu@womentechsters.org::6e0a04bf-c968-4b30-bb0f-28c9000e1a26" providerId="AD" clId="Web-{E4C09EBA-F6C4-4012-217A-76593B96E1C1}" dt="2021-06-23T02:27:34.801" v="3" actId="20577"/>
          <ac:spMkLst>
            <pc:docMk/>
            <pc:sldMk cId="2776933934" sldId="282"/>
            <ac:spMk id="6" creationId="{8FF8336A-8715-4277-B1A8-46D503B04F2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cuments\Women%20Techsters\Project%20-G6\Data%20Vi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Women%20Techsters\Project%20-G6\Data%20Vi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Women%20Techsters\Project%20-G6\Data%20Viz.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Women%20Techsters\Project%20-G6\Data%20Viz.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Visual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Viz.xlsx]PIVOT - TABLES!PivotTable6</c:name>
    <c:fmtId val="-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Effect</a:t>
            </a:r>
            <a:r>
              <a:rPr lang="en-US" baseline="0"/>
              <a:t> of Covid_19 on School Closures in Weeks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 TABLES'!$B$16</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'PIVOT - TABLES'!$A$17:$A$22</c:f>
              <c:strCache>
                <c:ptCount val="5"/>
                <c:pt idx="0">
                  <c:v>Egypt</c:v>
                </c:pt>
                <c:pt idx="1">
                  <c:v>Ghana</c:v>
                </c:pt>
                <c:pt idx="2">
                  <c:v>Kenya</c:v>
                </c:pt>
                <c:pt idx="3">
                  <c:v>Nigeria</c:v>
                </c:pt>
                <c:pt idx="4">
                  <c:v>South Africa</c:v>
                </c:pt>
              </c:strCache>
            </c:strRef>
          </c:cat>
          <c:val>
            <c:numRef>
              <c:f>'PIVOT - TABLES'!$B$17:$B$22</c:f>
              <c:numCache>
                <c:formatCode>General</c:formatCode>
                <c:ptCount val="5"/>
                <c:pt idx="0">
                  <c:v>20</c:v>
                </c:pt>
                <c:pt idx="1">
                  <c:v>50</c:v>
                </c:pt>
                <c:pt idx="2">
                  <c:v>37</c:v>
                </c:pt>
                <c:pt idx="3">
                  <c:v>24</c:v>
                </c:pt>
                <c:pt idx="4">
                  <c:v>37</c:v>
                </c:pt>
              </c:numCache>
            </c:numRef>
          </c:val>
          <c:extLst>
            <c:ext xmlns:c16="http://schemas.microsoft.com/office/drawing/2014/chart" uri="{C3380CC4-5D6E-409C-BE32-E72D297353CC}">
              <c16:uniqueId val="{00000000-9D85-443F-A464-874CF4C1E3BA}"/>
            </c:ext>
          </c:extLst>
        </c:ser>
        <c:dLbls>
          <c:showLegendKey val="0"/>
          <c:showVal val="0"/>
          <c:showCatName val="0"/>
          <c:showSerName val="0"/>
          <c:showPercent val="0"/>
          <c:showBubbleSize val="0"/>
        </c:dLbls>
        <c:gapWidth val="182"/>
        <c:overlap val="-50"/>
        <c:axId val="1575496288"/>
        <c:axId val="1575502272"/>
      </c:barChart>
      <c:catAx>
        <c:axId val="1575496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75502272"/>
        <c:crosses val="autoZero"/>
        <c:auto val="1"/>
        <c:lblAlgn val="ctr"/>
        <c:lblOffset val="100"/>
        <c:noMultiLvlLbl val="0"/>
      </c:catAx>
      <c:valAx>
        <c:axId val="15755022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75496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Viz.xlsx]PIVOT - TABLES!PivotTable4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Preparedness for Remote Learning</a:t>
            </a:r>
          </a:p>
        </c:rich>
      </c:tx>
      <c:layout>
        <c:manualLayout>
          <c:xMode val="edge"/>
          <c:yMode val="edge"/>
          <c:x val="0.35123877326478775"/>
          <c:y val="2.376033492717784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 TABLES'!$E$3</c:f>
              <c:strCache>
                <c:ptCount val="1"/>
                <c:pt idx="0">
                  <c:v>Sum of Percentage of children has electricity at home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TABLES'!$E$4:$E$10</c:f>
              <c:numCache>
                <c:formatCode>General</c:formatCode>
                <c:ptCount val="6"/>
                <c:pt idx="0">
                  <c:v>5586.5333256721497</c:v>
                </c:pt>
                <c:pt idx="1">
                  <c:v>15810.488327026367</c:v>
                </c:pt>
                <c:pt idx="2">
                  <c:v>3862.5737686157227</c:v>
                </c:pt>
                <c:pt idx="3">
                  <c:v>7983.6694641113281</c:v>
                </c:pt>
                <c:pt idx="4">
                  <c:v>7564.219165802002</c:v>
                </c:pt>
                <c:pt idx="5">
                  <c:v>9727.1901978552341</c:v>
                </c:pt>
              </c:numCache>
            </c:numRef>
          </c:val>
          <c:extLst>
            <c:ext xmlns:c16="http://schemas.microsoft.com/office/drawing/2014/chart" uri="{C3380CC4-5D6E-409C-BE32-E72D297353CC}">
              <c16:uniqueId val="{00000000-211E-4FA6-89A6-6BB6E54E0379}"/>
            </c:ext>
          </c:extLst>
        </c:ser>
        <c:ser>
          <c:idx val="1"/>
          <c:order val="1"/>
          <c:tx>
            <c:strRef>
              <c:f>'PIVOT - TABLES'!$F$3</c:f>
              <c:strCache>
                <c:ptCount val="1"/>
                <c:pt idx="0">
                  <c:v>Sum of Percentage of children with mobile at home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TABLES'!$F$4:$F$10</c:f>
              <c:numCache>
                <c:formatCode>General</c:formatCode>
                <c:ptCount val="6"/>
                <c:pt idx="0">
                  <c:v>9334.8292102813721</c:v>
                </c:pt>
                <c:pt idx="1">
                  <c:v>15521.292434692383</c:v>
                </c:pt>
                <c:pt idx="2">
                  <c:v>3895.7639923095703</c:v>
                </c:pt>
                <c:pt idx="3">
                  <c:v>7856.3091888427734</c:v>
                </c:pt>
                <c:pt idx="4">
                  <c:v>7701.365234375</c:v>
                </c:pt>
                <c:pt idx="5">
                  <c:v>15711.899164676666</c:v>
                </c:pt>
              </c:numCache>
            </c:numRef>
          </c:val>
          <c:extLst>
            <c:ext xmlns:c16="http://schemas.microsoft.com/office/drawing/2014/chart" uri="{C3380CC4-5D6E-409C-BE32-E72D297353CC}">
              <c16:uniqueId val="{00000001-211E-4FA6-89A6-6BB6E54E0379}"/>
            </c:ext>
          </c:extLst>
        </c:ser>
        <c:ser>
          <c:idx val="2"/>
          <c:order val="2"/>
          <c:tx>
            <c:strRef>
              <c:f>'PIVOT - TABLES'!$G$3</c:f>
              <c:strCache>
                <c:ptCount val="1"/>
                <c:pt idx="0">
                  <c:v>Sum of Percentage of children with internet at home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TABLES'!$G$4:$G$10</c:f>
              <c:numCache>
                <c:formatCode>General</c:formatCode>
                <c:ptCount val="6"/>
                <c:pt idx="0">
                  <c:v>3081.2671048566699</c:v>
                </c:pt>
                <c:pt idx="1">
                  <c:v>11586.688111305237</c:v>
                </c:pt>
                <c:pt idx="2">
                  <c:v>2084.0785160064697</c:v>
                </c:pt>
                <c:pt idx="3">
                  <c:v>3470.5868902206421</c:v>
                </c:pt>
                <c:pt idx="4">
                  <c:v>2595.149644613266</c:v>
                </c:pt>
                <c:pt idx="5">
                  <c:v>4947.9240375906229</c:v>
                </c:pt>
              </c:numCache>
            </c:numRef>
          </c:val>
          <c:extLst>
            <c:ext xmlns:c16="http://schemas.microsoft.com/office/drawing/2014/chart" uri="{C3380CC4-5D6E-409C-BE32-E72D297353CC}">
              <c16:uniqueId val="{00000002-211E-4FA6-89A6-6BB6E54E0379}"/>
            </c:ext>
          </c:extLst>
        </c:ser>
        <c:ser>
          <c:idx val="3"/>
          <c:order val="3"/>
          <c:tx>
            <c:strRef>
              <c:f>'PIVOT - TABLES'!$H$3</c:f>
              <c:strCache>
                <c:ptCount val="1"/>
                <c:pt idx="0">
                  <c:v>Sum of Percentage of children with computer at home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TABLES'!$H$4:$H$10</c:f>
              <c:numCache>
                <c:formatCode>General</c:formatCode>
                <c:ptCount val="6"/>
                <c:pt idx="0">
                  <c:v>1156.0129256118089</c:v>
                </c:pt>
                <c:pt idx="1">
                  <c:v>7641.2352285385132</c:v>
                </c:pt>
                <c:pt idx="2">
                  <c:v>1470.5742115974426</c:v>
                </c:pt>
                <c:pt idx="3">
                  <c:v>2379.8193620443344</c:v>
                </c:pt>
                <c:pt idx="4">
                  <c:v>885.74596300721169</c:v>
                </c:pt>
                <c:pt idx="5">
                  <c:v>2089.9220549222082</c:v>
                </c:pt>
              </c:numCache>
            </c:numRef>
          </c:val>
          <c:extLst>
            <c:ext xmlns:c16="http://schemas.microsoft.com/office/drawing/2014/chart" uri="{C3380CC4-5D6E-409C-BE32-E72D297353CC}">
              <c16:uniqueId val="{00000003-211E-4FA6-89A6-6BB6E54E0379}"/>
            </c:ext>
          </c:extLst>
        </c:ser>
        <c:dLbls>
          <c:showLegendKey val="0"/>
          <c:showVal val="0"/>
          <c:showCatName val="0"/>
          <c:showSerName val="0"/>
          <c:showPercent val="0"/>
          <c:showBubbleSize val="0"/>
        </c:dLbls>
        <c:gapWidth val="100"/>
        <c:overlap val="-24"/>
        <c:axId val="1575508800"/>
        <c:axId val="1575500640"/>
      </c:barChart>
      <c:catAx>
        <c:axId val="15755088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5500640"/>
        <c:crosses val="autoZero"/>
        <c:auto val="1"/>
        <c:lblAlgn val="ctr"/>
        <c:lblOffset val="100"/>
        <c:noMultiLvlLbl val="0"/>
      </c:catAx>
      <c:valAx>
        <c:axId val="15755006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5508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Viz.xlsx]PIVOT - TABLES!PivotTable1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INTERNET CONNECTIVITY BY REGION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1"/>
          <c:showCatName val="1"/>
          <c:showSerName val="0"/>
          <c:showPercent val="1"/>
          <c:showBubbleSize val="0"/>
          <c:extLst>
            <c:ext xmlns:c15="http://schemas.microsoft.com/office/drawing/2012/chart" uri="{CE6537A1-D6FC-4f65-9D91-7224C49458BB}"/>
          </c:extLst>
        </c:dLbl>
      </c:pivotFmt>
      <c:pivotFmt>
        <c:idx val="1"/>
        <c:dLbl>
          <c:idx val="0"/>
          <c:dLblPos val="outEnd"/>
          <c:showLegendKey val="0"/>
          <c:showVal val="1"/>
          <c:showCatName val="1"/>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ofPieChart>
        <c:ofPieType val="pie"/>
        <c:varyColors val="1"/>
        <c:ser>
          <c:idx val="0"/>
          <c:order val="0"/>
          <c:tx>
            <c:strRef>
              <c:f>'PIVOT - TABLES'!$B$3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B18-421D-BF5B-A1EF5E596BD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B18-421D-BF5B-A1EF5E596BD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B18-421D-BF5B-A1EF5E596BD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B18-421D-BF5B-A1EF5E596BD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B18-421D-BF5B-A1EF5E596BD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B18-421D-BF5B-A1EF5E596BD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B18-421D-BF5B-A1EF5E596BD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B18-421D-BF5B-A1EF5E596BDE}"/>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 - TABLES'!$A$4:$A$11</c:f>
              <c:strCache>
                <c:ptCount val="7"/>
                <c:pt idx="0">
                  <c:v>EAP</c:v>
                </c:pt>
                <c:pt idx="1">
                  <c:v>ECA</c:v>
                </c:pt>
                <c:pt idx="2">
                  <c:v>LAC</c:v>
                </c:pt>
                <c:pt idx="3">
                  <c:v>MENA</c:v>
                </c:pt>
                <c:pt idx="4">
                  <c:v>SA</c:v>
                </c:pt>
                <c:pt idx="5">
                  <c:v>SSA</c:v>
                </c:pt>
                <c:pt idx="6">
                  <c:v>(blank)</c:v>
                </c:pt>
              </c:strCache>
            </c:strRef>
          </c:cat>
          <c:val>
            <c:numRef>
              <c:f>'PIVOT - TABLES'!$B$4:$B$11</c:f>
              <c:numCache>
                <c:formatCode>General</c:formatCode>
                <c:ptCount val="7"/>
                <c:pt idx="0">
                  <c:v>4.6758039417215853</c:v>
                </c:pt>
                <c:pt idx="1">
                  <c:v>10.276772757507118</c:v>
                </c:pt>
                <c:pt idx="2">
                  <c:v>7.9978970359817145</c:v>
                </c:pt>
                <c:pt idx="3">
                  <c:v>1.839574941918686</c:v>
                </c:pt>
                <c:pt idx="4">
                  <c:v>2.4123563564472423</c:v>
                </c:pt>
                <c:pt idx="5">
                  <c:v>3.772441274466336</c:v>
                </c:pt>
              </c:numCache>
            </c:numRef>
          </c:val>
          <c:extLst>
            <c:ext xmlns:c16="http://schemas.microsoft.com/office/drawing/2014/chart" uri="{C3380CC4-5D6E-409C-BE32-E72D297353CC}">
              <c16:uniqueId val="{00000010-DB18-421D-BF5B-A1EF5E596BDE}"/>
            </c:ext>
          </c:extLst>
        </c:ser>
        <c:dLbls>
          <c:dLblPos val="bestFit"/>
          <c:showLegendKey val="0"/>
          <c:showVal val="0"/>
          <c:showCatName val="0"/>
          <c:showSerName val="0"/>
          <c:showPercent val="1"/>
          <c:showBubbleSize val="0"/>
          <c:showLeaderLines val="0"/>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Viz.xlsx]PIVOT - TABLES!PivotTable4</c:name>
    <c:fmtId val="-1"/>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pivotFmt>
      <c:pivotFmt>
        <c:idx val="11"/>
      </c:pivotFmt>
      <c:pivotFmt>
        <c:idx val="12"/>
      </c:pivotFmt>
      <c:pivotFmt>
        <c:idx val="13"/>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pivotFmt>
      <c:pivotFmt>
        <c:idx val="16"/>
      </c:pivotFmt>
      <c:pivotFmt>
        <c:idx val="17"/>
      </c:pivotFmt>
      <c:pivotFmt>
        <c:idx val="18"/>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pivotFmt>
      <c:pivotFmt>
        <c:idx val="21"/>
      </c:pivotFmt>
      <c:pivotFmt>
        <c:idx val="22"/>
      </c:pivotFmt>
      <c:pivotFmt>
        <c:idx val="23"/>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pivotFmt>
      <c:pivotFmt>
        <c:idx val="26"/>
      </c:pivotFmt>
      <c:pivotFmt>
        <c:idx val="27"/>
      </c:pivotFmt>
      <c:pivotFmt>
        <c:idx val="28"/>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pivotFmt>
      <c:pivotFmt>
        <c:idx val="31"/>
      </c:pivotFmt>
      <c:pivotFmt>
        <c:idx val="32"/>
      </c:pivotFmt>
      <c:pivotFmt>
        <c:idx val="33"/>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pivotFmt>
      <c:pivotFmt>
        <c:idx val="36"/>
      </c:pivotFmt>
      <c:pivotFmt>
        <c:idx val="37"/>
      </c:pivotFmt>
      <c:pivotFmt>
        <c:idx val="38"/>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pivotFmt>
      <c:pivotFmt>
        <c:idx val="41"/>
      </c:pivotFmt>
      <c:pivotFmt>
        <c:idx val="42"/>
      </c:pivotFmt>
      <c:pivotFmt>
        <c:idx val="43"/>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pivotFmt>
      <c:pivotFmt>
        <c:idx val="46"/>
      </c:pivotFmt>
      <c:pivotFmt>
        <c:idx val="47"/>
      </c:pivotFmt>
      <c:pivotFmt>
        <c:idx val="48"/>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pivotFmt>
      <c:pivotFmt>
        <c:idx val="51"/>
      </c:pivotFmt>
      <c:pivotFmt>
        <c:idx val="52"/>
      </c:pivotFmt>
      <c:pivotFmt>
        <c:idx val="53"/>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pivotFmt>
      <c:pivotFmt>
        <c:idx val="56"/>
      </c:pivotFmt>
      <c:pivotFmt>
        <c:idx val="57"/>
      </c:pivotFmt>
      <c:pivotFmt>
        <c:idx val="58"/>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pivotFmt>
      <c:pivotFmt>
        <c:idx val="61"/>
      </c:pivotFmt>
      <c:pivotFmt>
        <c:idx val="62"/>
      </c:pivotFmt>
      <c:pivotFmt>
        <c:idx val="63"/>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 TABLES'!$E$3</c:f>
              <c:strCache>
                <c:ptCount val="1"/>
                <c:pt idx="0">
                  <c:v>Sum of Percentage of children has electricity at home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795C-4678-BAA8-5BE255971C0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795C-4678-BAA8-5BE255971C0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795C-4678-BAA8-5BE255971C0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795C-4678-BAA8-5BE255971C0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795C-4678-BAA8-5BE255971C0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795C-4678-BAA8-5BE255971C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TABLES'!$E$4:$E$10</c:f>
              <c:numCache>
                <c:formatCode>General</c:formatCode>
                <c:ptCount val="6"/>
                <c:pt idx="0">
                  <c:v>5586.5333256721497</c:v>
                </c:pt>
                <c:pt idx="1">
                  <c:v>15810.488327026367</c:v>
                </c:pt>
                <c:pt idx="2">
                  <c:v>3862.5737686157227</c:v>
                </c:pt>
                <c:pt idx="3">
                  <c:v>7983.6694641113281</c:v>
                </c:pt>
                <c:pt idx="4">
                  <c:v>7564.219165802002</c:v>
                </c:pt>
                <c:pt idx="5">
                  <c:v>9727.1901978552341</c:v>
                </c:pt>
              </c:numCache>
            </c:numRef>
          </c:val>
          <c:extLst>
            <c:ext xmlns:c16="http://schemas.microsoft.com/office/drawing/2014/chart" uri="{C3380CC4-5D6E-409C-BE32-E72D297353CC}">
              <c16:uniqueId val="{0000000C-795C-4678-BAA8-5BE255971C0C}"/>
            </c:ext>
          </c:extLst>
        </c:ser>
        <c:ser>
          <c:idx val="1"/>
          <c:order val="1"/>
          <c:tx>
            <c:strRef>
              <c:f>'PIVOT - TABLES'!$F$3</c:f>
              <c:strCache>
                <c:ptCount val="1"/>
                <c:pt idx="0">
                  <c:v>Sum of Percentage of children with mobile at home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E-795C-4678-BAA8-5BE255971C0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0-795C-4678-BAA8-5BE255971C0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2-795C-4678-BAA8-5BE255971C0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4-795C-4678-BAA8-5BE255971C0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6-795C-4678-BAA8-5BE255971C0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8-795C-4678-BAA8-5BE255971C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TABLES'!$F$4:$F$10</c:f>
              <c:numCache>
                <c:formatCode>General</c:formatCode>
                <c:ptCount val="6"/>
                <c:pt idx="0">
                  <c:v>9334.8292102813721</c:v>
                </c:pt>
                <c:pt idx="1">
                  <c:v>15521.292434692383</c:v>
                </c:pt>
                <c:pt idx="2">
                  <c:v>3895.7639923095703</c:v>
                </c:pt>
                <c:pt idx="3">
                  <c:v>7856.3091888427734</c:v>
                </c:pt>
                <c:pt idx="4">
                  <c:v>7701.365234375</c:v>
                </c:pt>
                <c:pt idx="5">
                  <c:v>15711.899164676666</c:v>
                </c:pt>
              </c:numCache>
            </c:numRef>
          </c:val>
          <c:extLst>
            <c:ext xmlns:c16="http://schemas.microsoft.com/office/drawing/2014/chart" uri="{C3380CC4-5D6E-409C-BE32-E72D297353CC}">
              <c16:uniqueId val="{00000019-795C-4678-BAA8-5BE255971C0C}"/>
            </c:ext>
          </c:extLst>
        </c:ser>
        <c:ser>
          <c:idx val="2"/>
          <c:order val="2"/>
          <c:tx>
            <c:strRef>
              <c:f>'PIVOT - TABLES'!$G$3</c:f>
              <c:strCache>
                <c:ptCount val="1"/>
                <c:pt idx="0">
                  <c:v>Sum of Percentage of children with internet at home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B-795C-4678-BAA8-5BE255971C0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D-795C-4678-BAA8-5BE255971C0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F-795C-4678-BAA8-5BE255971C0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1-795C-4678-BAA8-5BE255971C0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3-795C-4678-BAA8-5BE255971C0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5-795C-4678-BAA8-5BE255971C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TABLES'!$G$4:$G$10</c:f>
              <c:numCache>
                <c:formatCode>General</c:formatCode>
                <c:ptCount val="6"/>
                <c:pt idx="0">
                  <c:v>3081.2671048566699</c:v>
                </c:pt>
                <c:pt idx="1">
                  <c:v>11586.688111305237</c:v>
                </c:pt>
                <c:pt idx="2">
                  <c:v>2084.0785160064697</c:v>
                </c:pt>
                <c:pt idx="3">
                  <c:v>3470.5868902206421</c:v>
                </c:pt>
                <c:pt idx="4">
                  <c:v>2595.149644613266</c:v>
                </c:pt>
                <c:pt idx="5">
                  <c:v>4947.9240375906229</c:v>
                </c:pt>
              </c:numCache>
            </c:numRef>
          </c:val>
          <c:extLst>
            <c:ext xmlns:c16="http://schemas.microsoft.com/office/drawing/2014/chart" uri="{C3380CC4-5D6E-409C-BE32-E72D297353CC}">
              <c16:uniqueId val="{00000026-795C-4678-BAA8-5BE255971C0C}"/>
            </c:ext>
          </c:extLst>
        </c:ser>
        <c:ser>
          <c:idx val="3"/>
          <c:order val="3"/>
          <c:tx>
            <c:strRef>
              <c:f>'PIVOT - TABLES'!$H$3</c:f>
              <c:strCache>
                <c:ptCount val="1"/>
                <c:pt idx="0">
                  <c:v>Sum of Percentage of children with computer at home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8-795C-4678-BAA8-5BE255971C0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A-795C-4678-BAA8-5BE255971C0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C-795C-4678-BAA8-5BE255971C0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E-795C-4678-BAA8-5BE255971C0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30-795C-4678-BAA8-5BE255971C0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32-795C-4678-BAA8-5BE255971C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 TABLES'!$D$4:$D$10</c:f>
              <c:strCache>
                <c:ptCount val="6"/>
                <c:pt idx="0">
                  <c:v>Eastern and Southern Africa</c:v>
                </c:pt>
                <c:pt idx="1">
                  <c:v>Europe and Central Asia</c:v>
                </c:pt>
                <c:pt idx="2">
                  <c:v>Latin America and the Caribbean</c:v>
                </c:pt>
                <c:pt idx="3">
                  <c:v>Middle East North Africa</c:v>
                </c:pt>
                <c:pt idx="4">
                  <c:v>South Asia</c:v>
                </c:pt>
                <c:pt idx="5">
                  <c:v>West and Central Africa</c:v>
                </c:pt>
              </c:strCache>
            </c:strRef>
          </c:cat>
          <c:val>
            <c:numRef>
              <c:f>'PIVOT - TABLES'!$H$4:$H$10</c:f>
              <c:numCache>
                <c:formatCode>General</c:formatCode>
                <c:ptCount val="6"/>
                <c:pt idx="0">
                  <c:v>1156.0129256118089</c:v>
                </c:pt>
                <c:pt idx="1">
                  <c:v>7641.2352285385132</c:v>
                </c:pt>
                <c:pt idx="2">
                  <c:v>1470.5742115974426</c:v>
                </c:pt>
                <c:pt idx="3">
                  <c:v>2379.8193620443344</c:v>
                </c:pt>
                <c:pt idx="4">
                  <c:v>885.74596300721169</c:v>
                </c:pt>
                <c:pt idx="5">
                  <c:v>2089.9220549222082</c:v>
                </c:pt>
              </c:numCache>
            </c:numRef>
          </c:val>
          <c:extLst>
            <c:ext xmlns:c16="http://schemas.microsoft.com/office/drawing/2014/chart" uri="{C3380CC4-5D6E-409C-BE32-E72D297353CC}">
              <c16:uniqueId val="{00000033-795C-4678-BAA8-5BE255971C0C}"/>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[Visuals.xlsx]Sheet2!PivotTable2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ZA"/>
              <a:t>Regional Comparison (Europe vs</a:t>
            </a:r>
            <a:r>
              <a:rPr lang="en-ZA" baseline="0"/>
              <a:t> </a:t>
            </a:r>
            <a:r>
              <a:rPr lang="en-ZA"/>
              <a:t>Africa)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Sheet2!$A$16:$A$18</c:f>
              <c:strCache>
                <c:ptCount val="2"/>
                <c:pt idx="0">
                  <c:v>ECA</c:v>
                </c:pt>
                <c:pt idx="1">
                  <c:v>SSA</c:v>
                </c:pt>
              </c:strCache>
            </c:strRef>
          </c:cat>
          <c:val>
            <c:numRef>
              <c:f>Sheet2!$B$16:$B$18</c:f>
              <c:numCache>
                <c:formatCode>General</c:formatCode>
                <c:ptCount val="2"/>
                <c:pt idx="0">
                  <c:v>10.706722254166964</c:v>
                </c:pt>
                <c:pt idx="1">
                  <c:v>3.5150264945397125</c:v>
                </c:pt>
              </c:numCache>
            </c:numRef>
          </c:val>
          <c:extLst>
            <c:ext xmlns:c16="http://schemas.microsoft.com/office/drawing/2014/chart" uri="{C3380CC4-5D6E-409C-BE32-E72D297353CC}">
              <c16:uniqueId val="{00000000-E8B2-4DD1-AF4E-D4C0BCA1E371}"/>
            </c:ext>
          </c:extLst>
        </c:ser>
        <c:dLbls>
          <c:showLegendKey val="0"/>
          <c:showVal val="0"/>
          <c:showCatName val="0"/>
          <c:showSerName val="0"/>
          <c:showPercent val="0"/>
          <c:showBubbleSize val="0"/>
        </c:dLbls>
        <c:gapWidth val="100"/>
        <c:overlap val="-24"/>
        <c:axId val="1575507168"/>
        <c:axId val="1575496832"/>
      </c:barChart>
      <c:catAx>
        <c:axId val="15755071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5496832"/>
        <c:crosses val="autoZero"/>
        <c:auto val="1"/>
        <c:lblAlgn val="ctr"/>
        <c:lblOffset val="100"/>
        <c:noMultiLvlLbl val="0"/>
      </c:catAx>
      <c:valAx>
        <c:axId val="1575496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5507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6/22/2021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12434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6/22/2021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6/22/2021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echnology4dev-my.sharepoint.com/:x:/g/personal/unathi_mtwa_womentechsters_org/EZBjVQs0ixFIuKqoTn4hZisBG9guYtuXfGULsMJRLOFaxw" TargetMode="External"/><Relationship Id="rId2" Type="http://schemas.openxmlformats.org/officeDocument/2006/relationships/hyperlink" Target="https://colab.research.google.com/drive/1h3yTiOkmdKrnGtsimIHe0zsHZNUlNB8H?usp=sharing" TargetMode="Externa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mics.unicef.or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7.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5.pn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hyperlink" Target="Tandem-Group6.ipyn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ata.unicef.org/topic/education/covid-19/"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b="1" dirty="0">
                <a:latin typeface="Franklin Gothic Book" panose="020B0503020102020204" pitchFamily="34" charset="0"/>
                <a:cs typeface="Segoe UI" panose="020B0502040204020203" pitchFamily="34" charset="0"/>
              </a:rPr>
              <a:t>EFFECT OF COVID-19 ON EDUCATION IN AFRICA</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DATA SCIENCE &amp; ANALYTICS RESEARCH:</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grpSp>
        <p:nvGrpSpPr>
          <p:cNvPr id="16" name="Group 15">
            <a:extLst>
              <a:ext uri="{FF2B5EF4-FFF2-40B4-BE49-F238E27FC236}">
                <a16:creationId xmlns:a16="http://schemas.microsoft.com/office/drawing/2014/main" id="{81E5FCC7-7689-42EA-82C6-CDDF9B4F2889}"/>
              </a:ext>
            </a:extLst>
          </p:cNvPr>
          <p:cNvGrpSpPr/>
          <p:nvPr/>
        </p:nvGrpSpPr>
        <p:grpSpPr>
          <a:xfrm>
            <a:off x="295275" y="6162796"/>
            <a:ext cx="7162800" cy="466887"/>
            <a:chOff x="295275" y="6162796"/>
            <a:chExt cx="7162801" cy="466884"/>
          </a:xfrm>
        </p:grpSpPr>
        <p:sp>
          <p:nvSpPr>
            <p:cNvPr id="17" name="TextBox 16">
              <a:extLst>
                <a:ext uri="{FF2B5EF4-FFF2-40B4-BE49-F238E27FC236}">
                  <a16:creationId xmlns:a16="http://schemas.microsoft.com/office/drawing/2014/main" id="{EF1212B2-D76C-4CB8-BB31-11A86D858F5E}"/>
                </a:ext>
              </a:extLst>
            </p:cNvPr>
            <p:cNvSpPr txBox="1"/>
            <p:nvPr/>
          </p:nvSpPr>
          <p:spPr>
            <a:xfrm>
              <a:off x="3563864" y="6202722"/>
              <a:ext cx="2297425" cy="369332"/>
            </a:xfrm>
            <a:prstGeom prst="rect">
              <a:avLst/>
            </a:prstGeom>
            <a:noFill/>
          </p:spPr>
          <p:txBody>
            <a:bodyPr wrap="square" rtlCol="0">
              <a:spAutoFit/>
            </a:bodyPr>
            <a:lstStyle/>
            <a:p>
              <a:r>
                <a:rPr lang="en-US" dirty="0">
                  <a:solidFill>
                    <a:sysClr val="windowText" lastClr="000000"/>
                  </a:solidFill>
                  <a:latin typeface="Century" panose="02040604050505020304" pitchFamily="18" charset="0"/>
                </a:rPr>
                <a:t>In partnership with</a:t>
              </a:r>
              <a:endParaRPr lang="x-none" dirty="0">
                <a:solidFill>
                  <a:sysClr val="windowText" lastClr="000000"/>
                </a:solidFill>
                <a:latin typeface="Century" panose="02040604050505020304" pitchFamily="18" charset="0"/>
              </a:endParaRPr>
            </a:p>
          </p:txBody>
        </p:sp>
        <p:pic>
          <p:nvPicPr>
            <p:cNvPr id="18" name="Picture 17">
              <a:extLst>
                <a:ext uri="{FF2B5EF4-FFF2-40B4-BE49-F238E27FC236}">
                  <a16:creationId xmlns:a16="http://schemas.microsoft.com/office/drawing/2014/main" id="{C2541974-4AFF-4D09-B25E-1271F9CA7D3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6964" t="29997" r="7368" b="29997"/>
            <a:stretch/>
          </p:blipFill>
          <p:spPr>
            <a:xfrm>
              <a:off x="5823189" y="6170835"/>
              <a:ext cx="1634887" cy="458845"/>
            </a:xfrm>
            <a:prstGeom prst="rect">
              <a:avLst/>
            </a:prstGeom>
          </p:spPr>
        </p:pic>
        <p:pic>
          <p:nvPicPr>
            <p:cNvPr id="19" name="Picture 18">
              <a:extLst>
                <a:ext uri="{FF2B5EF4-FFF2-40B4-BE49-F238E27FC236}">
                  <a16:creationId xmlns:a16="http://schemas.microsoft.com/office/drawing/2014/main" id="{72774D26-EF7E-4057-917A-2865A61D91F2}"/>
                </a:ext>
              </a:extLst>
            </p:cNvPr>
            <p:cNvPicPr>
              <a:picLocks noChangeAspect="1"/>
            </p:cNvPicPr>
            <p:nvPr/>
          </p:nvPicPr>
          <p:blipFill rotWithShape="1">
            <a:blip r:embed="rId12">
              <a:extLst>
                <a:ext uri="{28A0092B-C50C-407E-A947-70E740481C1C}">
                  <a14:useLocalDpi xmlns:a14="http://schemas.microsoft.com/office/drawing/2010/main" val="0"/>
                </a:ext>
              </a:extLst>
            </a:blip>
            <a:srcRect t="30935" b="45500"/>
            <a:stretch/>
          </p:blipFill>
          <p:spPr>
            <a:xfrm>
              <a:off x="295275" y="6162796"/>
              <a:ext cx="1981200" cy="466875"/>
            </a:xfrm>
            <a:prstGeom prst="rect">
              <a:avLst/>
            </a:prstGeom>
          </p:spPr>
        </p:pic>
      </p:gr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9" name="Rectangle 8">
            <a:extLst>
              <a:ext uri="{FF2B5EF4-FFF2-40B4-BE49-F238E27FC236}">
                <a16:creationId xmlns:a16="http://schemas.microsoft.com/office/drawing/2014/main" id="{6C754B1D-657A-450D-ABD3-93ABCFAB97AF}"/>
              </a:ext>
            </a:extLst>
          </p:cNvPr>
          <p:cNvSpPr/>
          <p:nvPr/>
        </p:nvSpPr>
        <p:spPr>
          <a:xfrm>
            <a:off x="106018" y="119270"/>
            <a:ext cx="11953460" cy="2701850"/>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10" name="TextBox 9">
            <a:extLst>
              <a:ext uri="{FF2B5EF4-FFF2-40B4-BE49-F238E27FC236}">
                <a16:creationId xmlns:a16="http://schemas.microsoft.com/office/drawing/2014/main" id="{838723DE-CC50-4F28-8E8F-1D89977ED63E}"/>
              </a:ext>
            </a:extLst>
          </p:cNvPr>
          <p:cNvSpPr txBox="1"/>
          <p:nvPr/>
        </p:nvSpPr>
        <p:spPr>
          <a:xfrm>
            <a:off x="325242" y="119270"/>
            <a:ext cx="11028558" cy="2390526"/>
          </a:xfrm>
          <a:prstGeom prst="rect">
            <a:avLst/>
          </a:prstGeom>
          <a:noFill/>
        </p:spPr>
        <p:txBody>
          <a:bodyPr wrap="square" rtlCol="0">
            <a:spAutoFit/>
          </a:bodyPr>
          <a:lstStyle/>
          <a:p>
            <a:pPr marL="0" marR="0" algn="just">
              <a:lnSpc>
                <a:spcPct val="107000"/>
              </a:lnSpc>
              <a:spcBef>
                <a:spcPts val="0"/>
              </a:spcBef>
              <a:spcAft>
                <a:spcPts val="800"/>
              </a:spcAft>
            </a:pPr>
            <a:r>
              <a:rPr lang="de-DE"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Remote Learning Preparedness Checklist:</a:t>
            </a:r>
            <a:endPar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de-DE"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remote learning to be carried out effectively, the following factors must be available</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de-DE"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Computers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de-DE"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Cell phones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de-DE"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Internet</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de-DE"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Electricity</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137B90C9-EE45-4F35-B7FF-A3999D4B550D}"/>
              </a:ext>
            </a:extLst>
          </p:cNvPr>
          <p:cNvGraphicFramePr/>
          <p:nvPr>
            <p:extLst>
              <p:ext uri="{D42A27DB-BD31-4B8C-83A1-F6EECF244321}">
                <p14:modId xmlns:p14="http://schemas.microsoft.com/office/powerpoint/2010/main" val="435700862"/>
              </p:ext>
            </p:extLst>
          </p:nvPr>
        </p:nvGraphicFramePr>
        <p:xfrm>
          <a:off x="132522" y="2688598"/>
          <a:ext cx="11926956" cy="426399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826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BF2EC8E-8C8D-49D9-9F6E-9977A76B3F2F}"/>
              </a:ext>
            </a:extLst>
          </p:cNvPr>
          <p:cNvGraphicFramePr/>
          <p:nvPr>
            <p:extLst>
              <p:ext uri="{D42A27DB-BD31-4B8C-83A1-F6EECF244321}">
                <p14:modId xmlns:p14="http://schemas.microsoft.com/office/powerpoint/2010/main" val="216847695"/>
              </p:ext>
            </p:extLst>
          </p:nvPr>
        </p:nvGraphicFramePr>
        <p:xfrm>
          <a:off x="258416" y="1225826"/>
          <a:ext cx="11675165" cy="563217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0DCE14E7-A0EE-4585-83A2-417B42CC4233}"/>
              </a:ext>
            </a:extLst>
          </p:cNvPr>
          <p:cNvSpPr/>
          <p:nvPr/>
        </p:nvSpPr>
        <p:spPr>
          <a:xfrm>
            <a:off x="258416" y="271066"/>
            <a:ext cx="11675165" cy="774127"/>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For a closer look, we drew the graph above which outlined the huge gap internet connectivity.  </a:t>
            </a:r>
          </a:p>
        </p:txBody>
      </p:sp>
    </p:spTree>
    <p:extLst>
      <p:ext uri="{BB962C8B-B14F-4D97-AF65-F5344CB8AC3E}">
        <p14:creationId xmlns:p14="http://schemas.microsoft.com/office/powerpoint/2010/main" val="93313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177E4-B0C4-47B7-AA60-8246C00B014B}"/>
              </a:ext>
            </a:extLst>
          </p:cNvPr>
          <p:cNvSpPr/>
          <p:nvPr/>
        </p:nvSpPr>
        <p:spPr>
          <a:xfrm>
            <a:off x="0" y="0"/>
            <a:ext cx="12192000" cy="6858000"/>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7000"/>
              </a:lnSpc>
              <a:spcBef>
                <a:spcPts val="0"/>
              </a:spcBef>
              <a:spcAft>
                <a:spcPts val="800"/>
              </a:spcAft>
            </a:pP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73109BD-93A7-43E2-A744-A65414ACE02C}"/>
              </a:ext>
            </a:extLst>
          </p:cNvPr>
          <p:cNvSpPr txBox="1"/>
          <p:nvPr/>
        </p:nvSpPr>
        <p:spPr>
          <a:xfrm>
            <a:off x="225287" y="222608"/>
            <a:ext cx="7301948" cy="6412781"/>
          </a:xfrm>
          <a:prstGeom prst="rect">
            <a:avLst/>
          </a:prstGeom>
          <a:noFill/>
        </p:spPr>
        <p:txBody>
          <a:bodyPr wrap="square" rtlCol="0">
            <a:spAutoFit/>
          </a:bodyPr>
          <a:lstStyle/>
          <a:p>
            <a:pPr marL="0" marR="0" algn="just">
              <a:lnSpc>
                <a:spcPct val="107000"/>
              </a:lnSpc>
              <a:spcBef>
                <a:spcPts val="0"/>
              </a:spcBef>
              <a:spcAft>
                <a:spcPts val="800"/>
              </a:spcAft>
            </a:pPr>
            <a:r>
              <a:rPr lang="de-DE"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map in the next slide highlights the disparity in student’s access to internet in all countries. The darker colors as indicated in the legend symbolizes areas with poor internet access whereas </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those with</a:t>
            </a:r>
            <a:r>
              <a:rPr lang="de-DE"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lighter shed</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t>
            </a:r>
            <a:r>
              <a:rPr lang="de-DE"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symbolize areas with better internet connection. Areas in grey are those with missing data.</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de-DE"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is evident from the map that a greater percentage of students in Africa lack access to internet. This therefore means transition to online learning would be a challange in African countries.</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visualization was created in google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a:t>
            </a:r>
            <a:r>
              <a:rPr lang="en-US" sz="2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olab</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where geopandas library was used to manipulate geospatial data.</a:t>
            </a:r>
          </a:p>
          <a:p>
            <a:pPr marL="0" marR="0" algn="just">
              <a:lnSpc>
                <a:spcPct val="107000"/>
              </a:lnSpc>
              <a:spcBef>
                <a:spcPts val="0"/>
              </a:spcBef>
              <a:spcAft>
                <a:spcPts val="800"/>
              </a:spcAft>
            </a:pPr>
            <a:r>
              <a:rPr lang="en-US" sz="2400" u="sng"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Link to code</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2400" u="sng"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Link to data</a:t>
            </a:r>
            <a:endParaRPr lang="en-US" sz="2400" dirty="0"/>
          </a:p>
        </p:txBody>
      </p:sp>
      <p:pic>
        <p:nvPicPr>
          <p:cNvPr id="5" name="Picture Placeholder 62" descr="Tablet with screenshot of analytics">
            <a:extLst>
              <a:ext uri="{FF2B5EF4-FFF2-40B4-BE49-F238E27FC236}">
                <a16:creationId xmlns:a16="http://schemas.microsoft.com/office/drawing/2014/main" id="{ED8CA2D4-BABE-41EE-BE07-A8871C1E6F7A}"/>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004313" y="0"/>
            <a:ext cx="4187687" cy="6857999"/>
          </a:xfrm>
          <a:prstGeom prst="rect">
            <a:avLst/>
          </a:prstGeom>
        </p:spPr>
      </p:pic>
    </p:spTree>
    <p:extLst>
      <p:ext uri="{BB962C8B-B14F-4D97-AF65-F5344CB8AC3E}">
        <p14:creationId xmlns:p14="http://schemas.microsoft.com/office/powerpoint/2010/main" val="293911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D32C8B-26E6-4D2B-B6E3-8966EBE15625}"/>
              </a:ext>
            </a:extLst>
          </p:cNvPr>
          <p:cNvPicPr/>
          <p:nvPr/>
        </p:nvPicPr>
        <p:blipFill>
          <a:blip r:embed="rId2">
            <a:extLst>
              <a:ext uri="{28A0092B-C50C-407E-A947-70E740481C1C}">
                <a14:useLocalDpi xmlns:a14="http://schemas.microsoft.com/office/drawing/2010/main" val="0"/>
              </a:ext>
            </a:extLst>
          </a:blip>
          <a:stretch>
            <a:fillRect/>
          </a:stretch>
        </p:blipFill>
        <p:spPr>
          <a:xfrm>
            <a:off x="0" y="106017"/>
            <a:ext cx="11847443" cy="6387548"/>
          </a:xfrm>
          <a:prstGeom prst="rect">
            <a:avLst/>
          </a:prstGeom>
        </p:spPr>
      </p:pic>
    </p:spTree>
    <p:extLst>
      <p:ext uri="{BB962C8B-B14F-4D97-AF65-F5344CB8AC3E}">
        <p14:creationId xmlns:p14="http://schemas.microsoft.com/office/powerpoint/2010/main" val="295571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F91D87F-5039-4997-856C-CEA0B44E5E58}"/>
              </a:ext>
            </a:extLst>
          </p:cNvPr>
          <p:cNvSpPr/>
          <p:nvPr/>
        </p:nvSpPr>
        <p:spPr>
          <a:xfrm>
            <a:off x="472389" y="1086679"/>
            <a:ext cx="6870945" cy="5285986"/>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marL="0" marR="0" indent="-228600">
              <a:lnSpc>
                <a:spcPct val="90000"/>
              </a:lnSpc>
              <a:spcBef>
                <a:spcPts val="0"/>
              </a:spcBef>
              <a:spcAft>
                <a:spcPts val="800"/>
              </a:spcAft>
              <a:buFont typeface="Arial" panose="020B0604020202020204" pitchFamily="34" charset="0"/>
              <a:buChar char="•"/>
            </a:pPr>
            <a:r>
              <a:rPr lang="en-US" sz="2000" dirty="0">
                <a:solidFill>
                  <a:schemeClr val="tx1">
                    <a:alpha val="80000"/>
                  </a:schemeClr>
                </a:solidFill>
                <a:effectLst/>
              </a:rPr>
              <a:t>From our analysis, only 12% of Sub Sahara Africa have internet connectivity at home, 19% of West Africans has electricity, etc. Link to our data source  </a:t>
            </a:r>
            <a:r>
              <a:rPr lang="en-US" sz="2000" u="sng" dirty="0">
                <a:solidFill>
                  <a:schemeClr val="tx1">
                    <a:alpha val="80000"/>
                  </a:schemeClr>
                </a:solidFill>
                <a:effectLst/>
                <a:hlinkClick r:id="rId2">
                  <a:extLst>
                    <a:ext uri="{A12FA001-AC4F-418D-AE19-62706E023703}">
                      <ahyp:hlinkClr xmlns:ahyp="http://schemas.microsoft.com/office/drawing/2018/hyperlinkcolor" val="tx"/>
                    </a:ext>
                  </a:extLst>
                </a:hlinkClick>
              </a:rPr>
              <a:t>https://mics.unicef.org/</a:t>
            </a:r>
            <a:r>
              <a:rPr lang="en-US" sz="2000" dirty="0">
                <a:solidFill>
                  <a:schemeClr val="tx1">
                    <a:alpha val="80000"/>
                  </a:schemeClr>
                </a:solidFill>
                <a:effectLst/>
              </a:rPr>
              <a:t>. </a:t>
            </a:r>
          </a:p>
          <a:p>
            <a:pPr marR="0">
              <a:lnSpc>
                <a:spcPct val="90000"/>
              </a:lnSpc>
              <a:spcBef>
                <a:spcPts val="0"/>
              </a:spcBef>
              <a:spcAft>
                <a:spcPts val="800"/>
              </a:spcAft>
            </a:pPr>
            <a:endParaRPr lang="en-US" sz="2000" dirty="0">
              <a:solidFill>
                <a:schemeClr val="tx1">
                  <a:alpha val="80000"/>
                </a:schemeClr>
              </a:solidFill>
              <a:effectLst/>
            </a:endParaRPr>
          </a:p>
          <a:p>
            <a:pPr marL="0" marR="0" indent="-228600">
              <a:lnSpc>
                <a:spcPct val="90000"/>
              </a:lnSpc>
              <a:spcBef>
                <a:spcPts val="0"/>
              </a:spcBef>
              <a:spcAft>
                <a:spcPts val="800"/>
              </a:spcAft>
              <a:buFont typeface="Arial" panose="020B0604020202020204" pitchFamily="34" charset="0"/>
              <a:buChar char="•"/>
            </a:pPr>
            <a:r>
              <a:rPr lang="en-US" sz="2000" dirty="0">
                <a:solidFill>
                  <a:schemeClr val="tx1">
                    <a:alpha val="80000"/>
                  </a:schemeClr>
                </a:solidFill>
                <a:effectLst/>
              </a:rPr>
              <a:t>According to UNESCO-UNICEF Survey, school children in Africa engaged in online learning.</a:t>
            </a:r>
          </a:p>
          <a:p>
            <a:pPr marL="0" marR="0" indent="-228600">
              <a:lnSpc>
                <a:spcPct val="90000"/>
              </a:lnSpc>
              <a:spcBef>
                <a:spcPts val="0"/>
              </a:spcBef>
              <a:spcAft>
                <a:spcPts val="800"/>
              </a:spcAft>
              <a:buFont typeface="Arial" panose="020B0604020202020204" pitchFamily="34" charset="0"/>
              <a:buChar char="•"/>
            </a:pPr>
            <a:endParaRPr lang="en-US" sz="2000" dirty="0">
              <a:solidFill>
                <a:schemeClr val="tx1">
                  <a:alpha val="80000"/>
                </a:schemeClr>
              </a:solidFill>
            </a:endParaRPr>
          </a:p>
          <a:p>
            <a:pPr marL="0" marR="0" indent="-228600">
              <a:lnSpc>
                <a:spcPct val="90000"/>
              </a:lnSpc>
              <a:spcBef>
                <a:spcPts val="0"/>
              </a:spcBef>
              <a:spcAft>
                <a:spcPts val="800"/>
              </a:spcAft>
              <a:buFont typeface="Arial" panose="020B0604020202020204" pitchFamily="34" charset="0"/>
              <a:buChar char="•"/>
            </a:pPr>
            <a:r>
              <a:rPr lang="en-US" sz="2000" dirty="0">
                <a:solidFill>
                  <a:schemeClr val="tx1">
                    <a:alpha val="80000"/>
                  </a:schemeClr>
                </a:solidFill>
                <a:effectLst/>
              </a:rPr>
              <a:t> But the question is how effective was the learning? With no or little electricity, computers, internet connection. </a:t>
            </a:r>
          </a:p>
          <a:p>
            <a:pPr marR="0">
              <a:lnSpc>
                <a:spcPct val="90000"/>
              </a:lnSpc>
              <a:spcBef>
                <a:spcPts val="0"/>
              </a:spcBef>
              <a:spcAft>
                <a:spcPts val="800"/>
              </a:spcAft>
            </a:pPr>
            <a:endParaRPr lang="en-US" sz="2000" dirty="0">
              <a:solidFill>
                <a:schemeClr val="tx1">
                  <a:alpha val="80000"/>
                </a:schemeClr>
              </a:solidFill>
              <a:effectLst/>
            </a:endParaRPr>
          </a:p>
          <a:p>
            <a:pPr marL="0" marR="0" indent="-228600">
              <a:lnSpc>
                <a:spcPct val="90000"/>
              </a:lnSpc>
              <a:spcBef>
                <a:spcPts val="0"/>
              </a:spcBef>
              <a:spcAft>
                <a:spcPts val="800"/>
              </a:spcAft>
              <a:buFont typeface="Arial" panose="020B0604020202020204" pitchFamily="34" charset="0"/>
              <a:buChar char="•"/>
            </a:pPr>
            <a:r>
              <a:rPr lang="en-US" sz="2000" dirty="0">
                <a:solidFill>
                  <a:schemeClr val="tx1">
                    <a:alpha val="80000"/>
                  </a:schemeClr>
                </a:solidFill>
                <a:effectLst/>
              </a:rPr>
              <a:t>What is the way forward?? From the analysis above, the margin between these regions is very clear. There is a huge gap that African countries need to catch up to. </a:t>
            </a:r>
          </a:p>
        </p:txBody>
      </p:sp>
      <p:pic>
        <p:nvPicPr>
          <p:cNvPr id="4" name="Picture 3">
            <a:extLst>
              <a:ext uri="{FF2B5EF4-FFF2-40B4-BE49-F238E27FC236}">
                <a16:creationId xmlns:a16="http://schemas.microsoft.com/office/drawing/2014/main" id="{1F64ED88-1CDB-42D5-8397-3CF1534EA390}"/>
              </a:ext>
            </a:extLst>
          </p:cNvPr>
          <p:cNvPicPr>
            <a:picLocks noChangeAspect="1"/>
          </p:cNvPicPr>
          <p:nvPr/>
        </p:nvPicPr>
        <p:blipFill rotWithShape="1">
          <a:blip r:embed="rId3">
            <a:extLst>
              <a:ext uri="{28A0092B-C50C-407E-A947-70E740481C1C}">
                <a14:useLocalDpi xmlns:a14="http://schemas.microsoft.com/office/drawing/2010/main" val="0"/>
              </a:ext>
            </a:extLst>
          </a:blip>
          <a:srcRect l="17500" r="32969"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1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835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53694F6-7455-4EF1-8151-437FA52C1E33}"/>
              </a:ext>
            </a:extLst>
          </p:cNvPr>
          <p:cNvGraphicFramePr/>
          <p:nvPr>
            <p:extLst>
              <p:ext uri="{D42A27DB-BD31-4B8C-83A1-F6EECF244321}">
                <p14:modId xmlns:p14="http://schemas.microsoft.com/office/powerpoint/2010/main" val="2716204999"/>
              </p:ext>
            </p:extLst>
          </p:nvPr>
        </p:nvGraphicFramePr>
        <p:xfrm>
          <a:off x="159027" y="132522"/>
          <a:ext cx="7606748" cy="5393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200-000003000000}"/>
              </a:ext>
            </a:extLst>
          </p:cNvPr>
          <p:cNvGraphicFramePr/>
          <p:nvPr>
            <p:extLst>
              <p:ext uri="{D42A27DB-BD31-4B8C-83A1-F6EECF244321}">
                <p14:modId xmlns:p14="http://schemas.microsoft.com/office/powerpoint/2010/main" val="1446671762"/>
              </p:ext>
            </p:extLst>
          </p:nvPr>
        </p:nvGraphicFramePr>
        <p:xfrm>
          <a:off x="7765775" y="132522"/>
          <a:ext cx="4267198" cy="539363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683499E-841B-44A3-A7D1-98D7E270A016}"/>
              </a:ext>
            </a:extLst>
          </p:cNvPr>
          <p:cNvSpPr txBox="1"/>
          <p:nvPr/>
        </p:nvSpPr>
        <p:spPr>
          <a:xfrm>
            <a:off x="2027583" y="5813052"/>
            <a:ext cx="7752521" cy="736355"/>
          </a:xfrm>
          <a:prstGeom prst="rect">
            <a:avLst/>
          </a:prstGeom>
          <a:solidFill>
            <a:srgbClr val="93278F"/>
          </a:solidFill>
        </p:spPr>
        <p:txBody>
          <a:bodyPr wrap="square">
            <a:spAutoFit/>
          </a:bodyPr>
          <a:lstStyle/>
          <a:p>
            <a:pPr marL="0" marR="0" algn="just">
              <a:lnSpc>
                <a:spcPct val="107000"/>
              </a:lnSpc>
              <a:spcBef>
                <a:spcPts val="0"/>
              </a:spcBef>
              <a:spcAft>
                <a:spcPts val="800"/>
              </a:spcAft>
            </a:pPr>
            <a:r>
              <a:rPr lang="de-DE" sz="2000" b="1" dirty="0">
                <a:solidFill>
                  <a:srgbClr val="111111"/>
                </a:solidFill>
                <a:effectLst/>
                <a:latin typeface="Calibri" panose="020F0502020204030204" pitchFamily="34" charset="0"/>
                <a:ea typeface="Calibri" panose="020F0502020204030204" pitchFamily="34" charset="0"/>
                <a:cs typeface="Arial" panose="020B0604020202020204" pitchFamily="34" charset="0"/>
              </a:rPr>
              <a:t>Let’s take a closer look at the difference in internet connectivity between African regions and European countries.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55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10" name="Picture Placeholder 6" descr="Two young girls studying&#10;">
            <a:extLst>
              <a:ext uri="{FF2B5EF4-FFF2-40B4-BE49-F238E27FC236}">
                <a16:creationId xmlns:a16="http://schemas.microsoft.com/office/drawing/2014/main" id="{BCD42D78-595B-4046-B09E-E93AE18E3B29}"/>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0" y="0"/>
            <a:ext cx="12192000" cy="6786563"/>
          </a:xfrm>
          <a:prstGeom prst="rect">
            <a:avLst/>
          </a:prstGeom>
        </p:spPr>
      </p:pic>
      <p:sp>
        <p:nvSpPr>
          <p:cNvPr id="11" name="Rectangle 10">
            <a:extLst>
              <a:ext uri="{FF2B5EF4-FFF2-40B4-BE49-F238E27FC236}">
                <a16:creationId xmlns:a16="http://schemas.microsoft.com/office/drawing/2014/main" id="{B0FAAEBF-0F4D-4887-9DC7-E9D32373B715}"/>
              </a:ext>
              <a:ext uri="{C183D7F6-B498-43B3-948B-1728B52AA6E4}">
                <adec:decorative xmlns:adec="http://schemas.microsoft.com/office/drawing/2017/decorative" val="1"/>
              </a:ext>
            </a:extLst>
          </p:cNvPr>
          <p:cNvSpPr/>
          <p:nvPr/>
        </p:nvSpPr>
        <p:spPr>
          <a:xfrm>
            <a:off x="0" y="0"/>
            <a:ext cx="6891131"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7000"/>
              </a:lnSpc>
              <a:spcBef>
                <a:spcPts val="0"/>
              </a:spcBef>
              <a:spcAft>
                <a:spcPts val="800"/>
              </a:spcAft>
            </a:pPr>
            <a:r>
              <a:rPr lang="de-DE"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a bit </a:t>
            </a:r>
            <a:r>
              <a:rPr lang="de-DE" sz="4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a:t>
            </a:r>
            <a:r>
              <a:rPr lang="en-US" sz="4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bridge</a:t>
            </a:r>
            <a:r>
              <a:rPr lang="de-DE" sz="4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de-DE"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gap in the educational sector in Africa, we came up with the idea of a Tandem App</a:t>
            </a:r>
            <a:r>
              <a:rPr lang="de-DE" sz="1800" b="1"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07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pic>
        <p:nvPicPr>
          <p:cNvPr id="10" name="Picture Placeholder 16">
            <a:extLst>
              <a:ext uri="{FF2B5EF4-FFF2-40B4-BE49-F238E27FC236}">
                <a16:creationId xmlns:a16="http://schemas.microsoft.com/office/drawing/2014/main" id="{295ABF0F-5B61-410D-8105-CD144D5BCE7D}"/>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rcRect l="7603" r="7603"/>
          <a:stretch/>
        </p:blipFill>
        <p:spPr>
          <a:xfrm>
            <a:off x="728870" y="860944"/>
            <a:ext cx="5383051"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2" name="TextBox 11">
            <a:extLst>
              <a:ext uri="{FF2B5EF4-FFF2-40B4-BE49-F238E27FC236}">
                <a16:creationId xmlns:a16="http://schemas.microsoft.com/office/drawing/2014/main" id="{7ED5672D-0449-451E-8E16-6853D7E71046}"/>
              </a:ext>
            </a:extLst>
          </p:cNvPr>
          <p:cNvSpPr txBox="1"/>
          <p:nvPr/>
        </p:nvSpPr>
        <p:spPr>
          <a:xfrm>
            <a:off x="6221251" y="1167868"/>
            <a:ext cx="5137095" cy="4652749"/>
          </a:xfrm>
          <a:prstGeom prst="rect">
            <a:avLst/>
          </a:prstGeom>
          <a:noFill/>
        </p:spPr>
        <p:txBody>
          <a:bodyPr wrap="square" rtlCol="0">
            <a:spAutoFit/>
          </a:bodyPr>
          <a:lstStyle/>
          <a:p>
            <a:pPr marL="0" marR="0" algn="just">
              <a:lnSpc>
                <a:spcPct val="106000"/>
              </a:lnSpc>
              <a:spcBef>
                <a:spcPts val="0"/>
              </a:spcBef>
              <a:spcAft>
                <a:spcPts val="800"/>
              </a:spcAft>
            </a:pPr>
            <a:r>
              <a:rPr lang="de-DE" sz="2800" b="1"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Tandem APP</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de-DE" sz="2000" b="1" dirty="0">
                <a:solidFill>
                  <a:srgbClr val="111111"/>
                </a:solidFill>
                <a:effectLst/>
                <a:latin typeface="Calibri" panose="020F0502020204030204" pitchFamily="34" charset="0"/>
                <a:ea typeface="Calibri" panose="020F0502020204030204" pitchFamily="34" charset="0"/>
              </a:rPr>
              <a:t>The tandem app is an application that would provide a platform for students and teachers in developing and developed countries to interact for the purpose of learning, and knowledge sharing on academic and socio-cultural aspects, with an aim to breach the gab in the educational sector as a result of the Covid-19 pandemic. It offers students the opportunity to find a match in other countries based on certain attributes they posses and topics/areas they may be interested in. The app also provide oppourtunity for entertainment</a:t>
            </a:r>
            <a:endParaRPr lang="en-US" sz="2000" dirty="0"/>
          </a:p>
        </p:txBody>
      </p:sp>
    </p:spTree>
    <p:extLst>
      <p:ext uri="{BB962C8B-B14F-4D97-AF65-F5344CB8AC3E}">
        <p14:creationId xmlns:p14="http://schemas.microsoft.com/office/powerpoint/2010/main" val="351489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98474" y="477302"/>
            <a:ext cx="7118253" cy="6380697"/>
          </a:xfrm>
        </p:spPr>
        <p:txBody>
          <a:bodyPr>
            <a:normAutofit/>
          </a:bodyPr>
          <a:lstStyle/>
          <a:p>
            <a:r>
              <a:rPr lang="de-DE" sz="2000" dirty="0">
                <a:effectLst/>
                <a:latin typeface="Calibri" panose="020F0502020204030204" pitchFamily="34" charset="0"/>
                <a:ea typeface="Times New Roman" panose="02020603050405020304" pitchFamily="18" charset="0"/>
                <a:cs typeface="Times New Roman" panose="02020603050405020304" pitchFamily="18" charset="0"/>
              </a:rPr>
              <a:t>In conclusion, Covid-19 pandemic affected every aspect of lives including family, agriculture, finance, and education as seen from our analysis. The fight to the pandemic is not over yet. But we do hope that it doesnt must affect education like it did if we are better prepared for remote learning. </a:t>
            </a: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r>
              <a:rPr lang="de-DE" sz="2000" dirty="0">
                <a:effectLst/>
                <a:latin typeface="Calibri" panose="020F0502020204030204" pitchFamily="34" charset="0"/>
                <a:ea typeface="Times New Roman" panose="02020603050405020304" pitchFamily="18" charset="0"/>
                <a:cs typeface="Times New Roman" panose="02020603050405020304" pitchFamily="18" charset="0"/>
              </a:rPr>
              <a:t>Education being an important part of lives, remote learning has demonstated that, we are all interconnected. Therefore, Multisectoral collaborations and individual efforts are necessary to breaching this gap. </a:t>
            </a: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r>
              <a:rPr lang="de-DE" sz="2000" dirty="0">
                <a:effectLst/>
                <a:latin typeface="Calibri" panose="020F0502020204030204" pitchFamily="34" charset="0"/>
                <a:ea typeface="Times New Roman" panose="02020603050405020304" pitchFamily="18" charset="0"/>
                <a:cs typeface="Times New Roman" panose="02020603050405020304" pitchFamily="18" charset="0"/>
              </a:rPr>
              <a:t>We acknowlege the leaders of every country and everyone for  the efforts made so far in the fight against the covid -19 pandemic and the efforts to bring remote learning onbaord in Africa to assist learning and growth. </a:t>
            </a: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br>
              <a:rPr lang="de-DE" sz="2000" dirty="0">
                <a:latin typeface="Calibri" panose="020F0502020204030204" pitchFamily="34" charset="0"/>
                <a:cs typeface="Times New Roman" panose="02020603050405020304" pitchFamily="18" charset="0"/>
              </a:rPr>
            </a:br>
            <a:r>
              <a:rPr lang="en-US" sz="2000" dirty="0">
                <a:latin typeface="Calibri" panose="020F0502020204030204" pitchFamily="34" charset="0"/>
                <a:cs typeface="Times New Roman" panose="02020603050405020304" pitchFamily="18" charset="0"/>
              </a:rPr>
              <a:t>From here, we will move to </a:t>
            </a:r>
            <a:r>
              <a:rPr lang="en-US" sz="2000" b="1" u="sng" dirty="0" err="1">
                <a:latin typeface="Calibri" panose="020F0502020204030204" pitchFamily="34" charset="0"/>
                <a:cs typeface="Times New Roman" panose="02020603050405020304" pitchFamily="18" charset="0"/>
                <a:hlinkClick r:id="rId3" action="ppaction://hlinkfile"/>
              </a:rPr>
              <a:t>Jupyter</a:t>
            </a:r>
            <a:r>
              <a:rPr lang="en-US" sz="2000" b="1" u="sng" dirty="0">
                <a:latin typeface="Calibri" panose="020F0502020204030204" pitchFamily="34" charset="0"/>
                <a:cs typeface="Times New Roman" panose="02020603050405020304" pitchFamily="18" charset="0"/>
                <a:hlinkClick r:id="rId3" action="ppaction://hlinkfile"/>
              </a:rPr>
              <a:t> notebook </a:t>
            </a:r>
            <a:r>
              <a:rPr lang="en-US" sz="2000" dirty="0">
                <a:latin typeface="Calibri" panose="020F0502020204030204" pitchFamily="34" charset="0"/>
                <a:cs typeface="Times New Roman" panose="02020603050405020304" pitchFamily="18" charset="0"/>
              </a:rPr>
              <a:t>to show you the Tandem App that will help students from all regions of the world communicate and learn from each other.</a:t>
            </a:r>
            <a:br>
              <a:rPr lang="en-US" sz="2000" dirty="0">
                <a:latin typeface="+mn-lt"/>
                <a:cs typeface="Segoe UI" panose="020B0502040204020203" pitchFamily="34" charset="0"/>
              </a:rPr>
            </a:br>
            <a:br>
              <a:rPr lang="en-US" sz="1400" dirty="0">
                <a:effectLst/>
                <a:latin typeface="+mn-lt"/>
                <a:ea typeface="Calibri" panose="020F0502020204030204" pitchFamily="34" charset="0"/>
                <a:cs typeface="Times New Roman" panose="02020603050405020304" pitchFamily="18" charset="0"/>
              </a:rPr>
            </a:br>
            <a:endParaRPr lang="en-US" sz="1400" dirty="0">
              <a:latin typeface="+mn-lt"/>
              <a:cs typeface="Segoe UI" panose="020B0502040204020203" pitchFamily="34" charset="0"/>
            </a:endParaRPr>
          </a:p>
        </p:txBody>
      </p:sp>
      <p:sp>
        <p:nvSpPr>
          <p:cNvPr id="30" name="Freeform: Shape 26">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AEE98CC8-0F49-4433-9FD0-35E20C04B5D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329948" y="2244757"/>
            <a:ext cx="3601454" cy="2917178"/>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1103839" y="463827"/>
            <a:ext cx="4316300" cy="1607250"/>
          </a:xfrm>
        </p:spPr>
        <p:txBody>
          <a:bodyPr>
            <a:normAutofit/>
          </a:bodyPr>
          <a:lstStyle/>
          <a:p>
            <a:r>
              <a:rPr lang="en-US" sz="2800" b="1" dirty="0">
                <a:latin typeface="Franklin Gothic Book" panose="020B0503020102020204" pitchFamily="34" charset="0"/>
                <a:cs typeface="Segoe UI" panose="020B0502040204020203" pitchFamily="34" charset="0"/>
              </a:rPr>
              <a:t>Using Technology to Breach The Gap in Education</a:t>
            </a:r>
          </a:p>
        </p:txBody>
      </p:sp>
      <p:sp>
        <p:nvSpPr>
          <p:cNvPr id="7" name="TextBox 6">
            <a:extLst>
              <a:ext uri="{FF2B5EF4-FFF2-40B4-BE49-F238E27FC236}">
                <a16:creationId xmlns:a16="http://schemas.microsoft.com/office/drawing/2014/main" id="{E5564556-59F0-4D0A-A6CD-ADF8F4D7428B}"/>
              </a:ext>
            </a:extLst>
          </p:cNvPr>
          <p:cNvSpPr txBox="1"/>
          <p:nvPr/>
        </p:nvSpPr>
        <p:spPr>
          <a:xfrm>
            <a:off x="5420139" y="4683511"/>
            <a:ext cx="6503499" cy="1200329"/>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THE TEAM:</a:t>
            </a:r>
          </a:p>
          <a:p>
            <a:r>
              <a:rPr lang="en-US" dirty="0">
                <a:cs typeface="Segoe UI" panose="020B0502040204020203" pitchFamily="34" charset="0"/>
              </a:rPr>
              <a:t>Kate </a:t>
            </a:r>
            <a:r>
              <a:rPr lang="en-US" dirty="0" err="1">
                <a:cs typeface="Segoe UI" panose="020B0502040204020203" pitchFamily="34" charset="0"/>
              </a:rPr>
              <a:t>Ogochukwu</a:t>
            </a:r>
            <a:r>
              <a:rPr lang="en-US" dirty="0">
                <a:cs typeface="Segoe UI" panose="020B0502040204020203" pitchFamily="34" charset="0"/>
              </a:rPr>
              <a:t>   	 Mercy </a:t>
            </a:r>
            <a:r>
              <a:rPr lang="en-US" dirty="0" err="1">
                <a:cs typeface="Segoe UI" panose="020B0502040204020203" pitchFamily="34" charset="0"/>
              </a:rPr>
              <a:t>Saniamo</a:t>
            </a:r>
            <a:r>
              <a:rPr lang="en-US" dirty="0">
                <a:cs typeface="Segoe UI" panose="020B0502040204020203" pitchFamily="34" charset="0"/>
              </a:rPr>
              <a:t>     </a:t>
            </a:r>
            <a:r>
              <a:rPr lang="en-US" dirty="0" err="1">
                <a:cs typeface="Segoe UI" panose="020B0502040204020203" pitchFamily="34" charset="0"/>
              </a:rPr>
              <a:t>Habiba</a:t>
            </a:r>
            <a:r>
              <a:rPr lang="en-US" dirty="0">
                <a:cs typeface="Segoe UI" panose="020B0502040204020203" pitchFamily="34" charset="0"/>
              </a:rPr>
              <a:t> </a:t>
            </a:r>
            <a:r>
              <a:rPr lang="en-US" dirty="0" err="1">
                <a:cs typeface="Segoe UI" panose="020B0502040204020203" pitchFamily="34" charset="0"/>
              </a:rPr>
              <a:t>Sarhan</a:t>
            </a:r>
            <a:endParaRPr lang="en-US" dirty="0">
              <a:cs typeface="Segoe UI" panose="020B0502040204020203" pitchFamily="34" charset="0"/>
            </a:endParaRPr>
          </a:p>
          <a:p>
            <a:r>
              <a:rPr lang="de-DE" dirty="0">
                <a:solidFill>
                  <a:srgbClr val="000000"/>
                </a:solidFill>
                <a:effectLst/>
                <a:ea typeface="Times New Roman" panose="02020603050405020304" pitchFamily="18" charset="0"/>
                <a:cs typeface="Times New Roman" panose="02020603050405020304" pitchFamily="18" charset="0"/>
              </a:rPr>
              <a:t>Unathi Mtwa             Heba </a:t>
            </a:r>
            <a:r>
              <a:rPr lang="de-DE" dirty="0">
                <a:solidFill>
                  <a:srgbClr val="000000"/>
                </a:solidFill>
                <a:ea typeface="Times New Roman" panose="02020603050405020304" pitchFamily="18" charset="0"/>
                <a:cs typeface="Times New Roman" panose="02020603050405020304" pitchFamily="18" charset="0"/>
              </a:rPr>
              <a:t>K. </a:t>
            </a:r>
            <a:r>
              <a:rPr lang="de-DE" dirty="0">
                <a:solidFill>
                  <a:srgbClr val="000000"/>
                </a:solidFill>
                <a:effectLst/>
                <a:ea typeface="Times New Roman" panose="02020603050405020304" pitchFamily="18" charset="0"/>
                <a:cs typeface="Times New Roman" panose="02020603050405020304" pitchFamily="18" charset="0"/>
              </a:rPr>
              <a:t>Ahmed         Maxima Tibile</a:t>
            </a:r>
          </a:p>
          <a:p>
            <a:r>
              <a:rPr lang="de-DE" dirty="0">
                <a:solidFill>
                  <a:srgbClr val="000000"/>
                </a:solidFill>
                <a:cs typeface="Times New Roman" panose="02020603050405020304" pitchFamily="18" charset="0"/>
              </a:rPr>
              <a:t>Mercy Akowe            </a:t>
            </a:r>
            <a:r>
              <a:rPr lang="de-DE" dirty="0">
                <a:solidFill>
                  <a:srgbClr val="000000"/>
                </a:solidFill>
                <a:effectLst/>
                <a:ea typeface="Times New Roman" panose="02020603050405020304" pitchFamily="18" charset="0"/>
                <a:cs typeface="Times New Roman" panose="02020603050405020304" pitchFamily="18" charset="0"/>
              </a:rPr>
              <a:t>Precious Pitjeng    Amarachukwu Eze</a:t>
            </a:r>
            <a:endParaRPr lang="en-US" dirty="0">
              <a:cs typeface="Segoe UI" panose="020B0502040204020203" pitchFamily="34" charset="0"/>
            </a:endParaRPr>
          </a:p>
        </p:txBody>
      </p:sp>
      <p:pic>
        <p:nvPicPr>
          <p:cNvPr id="11" name="Picture Placeholder 16" descr="Laptop half open">
            <a:extLst>
              <a:ext uri="{FF2B5EF4-FFF2-40B4-BE49-F238E27FC236}">
                <a16:creationId xmlns:a16="http://schemas.microsoft.com/office/drawing/2014/main" id="{04EA7AD4-F9A6-49B0-8606-826A7BCA7E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1799" y="2071077"/>
            <a:ext cx="4524513" cy="4568262"/>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8336A-8715-4277-B1A8-46D503B04F24}"/>
              </a:ext>
            </a:extLst>
          </p:cNvPr>
          <p:cNvSpPr/>
          <p:nvPr/>
        </p:nvSpPr>
        <p:spPr>
          <a:xfrm>
            <a:off x="815662" y="145775"/>
            <a:ext cx="10560676" cy="6712226"/>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entury" panose="02040604050505020304" pitchFamily="18" charset="0"/>
              </a:rPr>
              <a:t>Background</a:t>
            </a:r>
          </a:p>
          <a:p>
            <a:endParaRPr lang="en-US" sz="2000" dirty="0">
              <a:latin typeface="Century" panose="02040604050505020304" pitchFamily="18" charset="0"/>
            </a:endParaRPr>
          </a:p>
          <a:p>
            <a:pPr marL="342900" indent="-342900">
              <a:buFont typeface="Wingdings" panose="05000000000000000000" pitchFamily="2" charset="2"/>
              <a:buChar char="q"/>
            </a:pPr>
            <a:r>
              <a:rPr lang="en-US" sz="2000" dirty="0">
                <a:latin typeface="Century" panose="02040604050505020304" pitchFamily="18" charset="0"/>
              </a:rPr>
              <a:t>COVID-19 has dramatically reshaped the way global education is delivered. Millions of learners were affected by educational institution closures due to the pandemic, which resulted in the largest online movement in the history of education.</a:t>
            </a:r>
          </a:p>
          <a:p>
            <a:endParaRPr lang="en-US" sz="2000" dirty="0">
              <a:latin typeface="Century" panose="02040604050505020304" pitchFamily="18" charset="0"/>
            </a:endParaRPr>
          </a:p>
          <a:p>
            <a:pPr marL="342900" indent="-342900">
              <a:buFont typeface="Wingdings" panose="05000000000000000000" pitchFamily="2" charset="2"/>
              <a:buChar char="q"/>
            </a:pPr>
            <a:r>
              <a:rPr lang="en-US" sz="2000" dirty="0">
                <a:latin typeface="Century" panose="02040604050505020304" pitchFamily="18" charset="0"/>
              </a:rPr>
              <a:t>Africa is one of the continents that is behind in technological advancements, and as such, things like online education were never a priority as there is so much ground to cover in implementing this way of learning and the costs are considered as “expensive”.   </a:t>
            </a:r>
          </a:p>
          <a:p>
            <a:pPr marL="342900" indent="-342900">
              <a:buFont typeface="Wingdings" panose="05000000000000000000" pitchFamily="2" charset="2"/>
              <a:buChar char="q"/>
            </a:pPr>
            <a:endParaRPr lang="en-US" sz="2000" dirty="0">
              <a:latin typeface="Century" panose="02040604050505020304" pitchFamily="18" charset="0"/>
            </a:endParaRPr>
          </a:p>
          <a:p>
            <a:pPr marL="342900" indent="-342900">
              <a:buFont typeface="Wingdings" panose="05000000000000000000" pitchFamily="2" charset="2"/>
              <a:buChar char="q"/>
            </a:pPr>
            <a:r>
              <a:rPr lang="en-US" sz="2000" dirty="0">
                <a:latin typeface="Century" panose="02040604050505020304" pitchFamily="18" charset="0"/>
              </a:rPr>
              <a:t>The pandemic regulations shut down the countries in March 2020, and as such schools were closed for a great number of weeks. Alternative means of learning is still a struggle for the previously mentioned reasons. </a:t>
            </a:r>
          </a:p>
          <a:p>
            <a:endParaRPr lang="en-US" sz="2000" dirty="0">
              <a:latin typeface="Century" panose="02040604050505020304" pitchFamily="18" charset="0"/>
            </a:endParaRPr>
          </a:p>
          <a:p>
            <a:pPr marL="342900" indent="-342900">
              <a:buFont typeface="Wingdings" panose="05000000000000000000" pitchFamily="2" charset="2"/>
              <a:buChar char="q"/>
            </a:pPr>
            <a:r>
              <a:rPr lang="en-US" sz="2000" dirty="0">
                <a:latin typeface="Century" panose="02040604050505020304" pitchFamily="18" charset="0"/>
              </a:rPr>
              <a:t>It is was also established in 2019, that the difference between internet accessibility to men and women in developed countries was only 3%, while in least developed countries had a significant difference of 11.1%. This could mean that African women are affected even more by covid-19</a:t>
            </a:r>
          </a:p>
          <a:p>
            <a:pPr algn="ctr"/>
            <a:endParaRPr lang="en-US" sz="2000" dirty="0">
              <a:latin typeface="Century" panose="02040604050505020304" pitchFamily="18" charset="0"/>
            </a:endParaRPr>
          </a:p>
          <a:p>
            <a:pPr algn="ctr"/>
            <a:endParaRPr lang="x-none" sz="2000" dirty="0">
              <a:latin typeface="Century" panose="02040604050505020304" pitchFamily="18" charset="0"/>
            </a:endParaRPr>
          </a:p>
        </p:txBody>
      </p:sp>
    </p:spTree>
    <p:extLst>
      <p:ext uri="{BB962C8B-B14F-4D97-AF65-F5344CB8AC3E}">
        <p14:creationId xmlns:p14="http://schemas.microsoft.com/office/powerpoint/2010/main" val="145859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257907" y="4652969"/>
            <a:ext cx="8393724" cy="1569660"/>
          </a:xfrm>
          <a:prstGeom prst="rect">
            <a:avLst/>
          </a:prstGeom>
          <a:noFill/>
        </p:spPr>
        <p:txBody>
          <a:bodyPr wrap="square" rtlCol="0">
            <a:spAutoFit/>
          </a:bodyPr>
          <a:lstStyle/>
          <a:p>
            <a:r>
              <a:rPr lang="en-US" sz="24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The covid-19 pandemic came with a shock that no one expected; affecting all aspects of life including the education of children. The aim of our analysis is to investigate the effect of covid-19 on education in  African countries.</a:t>
            </a:r>
            <a:endParaRPr lang="en-US" sz="2400" dirty="0">
              <a:solidFill>
                <a:srgbClr val="7030A0"/>
              </a:solidFill>
              <a:latin typeface="Segoe UI" panose="020B0502040204020203" pitchFamily="34" charset="0"/>
              <a:cs typeface="Segoe UI" panose="020B0502040204020203" pitchFamily="34" charset="0"/>
            </a:endParaRP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p:nvPr/>
        </p:nvCxnSpPr>
        <p:spPr>
          <a:xfrm>
            <a:off x="8651631" y="5056554"/>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Open Book">
            <a:extLst>
              <a:ext uri="{FF2B5EF4-FFF2-40B4-BE49-F238E27FC236}">
                <a16:creationId xmlns:a16="http://schemas.microsoft.com/office/drawing/2014/main" id="{DA4BB56D-A0B7-4947-B750-22F8E8414F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8499" y="5225736"/>
            <a:ext cx="1677572" cy="1325217"/>
          </a:xfrm>
          <a:prstGeom prst="rect">
            <a:avLst/>
          </a:prstGeom>
        </p:spPr>
      </p:pic>
      <p:pic>
        <p:nvPicPr>
          <p:cNvPr id="12" name="Picture Placeholder 15" descr="stack of books on the ground">
            <a:extLst>
              <a:ext uri="{FF2B5EF4-FFF2-40B4-BE49-F238E27FC236}">
                <a16:creationId xmlns:a16="http://schemas.microsoft.com/office/drawing/2014/main" id="{00DC698F-D48A-45E7-AFDA-3FEEB08E9D96}"/>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7195930" y="0"/>
            <a:ext cx="4996070" cy="4603199"/>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pic>
      <p:sp>
        <p:nvSpPr>
          <p:cNvPr id="14" name="Rectangle 13">
            <a:extLst>
              <a:ext uri="{FF2B5EF4-FFF2-40B4-BE49-F238E27FC236}">
                <a16:creationId xmlns:a16="http://schemas.microsoft.com/office/drawing/2014/main" id="{8FF8336A-8715-4277-B1A8-46D503B04F24}"/>
              </a:ext>
            </a:extLst>
          </p:cNvPr>
          <p:cNvSpPr/>
          <p:nvPr/>
        </p:nvSpPr>
        <p:spPr>
          <a:xfrm>
            <a:off x="257907" y="670016"/>
            <a:ext cx="7001225" cy="3070029"/>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entury" panose="02040604050505020304" pitchFamily="18" charset="0"/>
              </a:rPr>
              <a:t>Hypothesis</a:t>
            </a:r>
            <a:r>
              <a:rPr lang="en-US" sz="2000" dirty="0">
                <a:latin typeface="Century" panose="02040604050505020304" pitchFamily="18" charset="0"/>
              </a:rPr>
              <a:t>: </a:t>
            </a:r>
          </a:p>
          <a:p>
            <a:pPr algn="ctr"/>
            <a:r>
              <a:rPr lang="en-US" sz="2000" dirty="0">
                <a:latin typeface="Century" panose="02040604050505020304" pitchFamily="18" charset="0"/>
              </a:rPr>
              <a:t>The global pandemic, covid-19 has affected many areas in our livelihood. While there are so many matters to look into, we have decided to explore its effect on education in African countries. </a:t>
            </a:r>
            <a:endParaRPr lang="x-none" sz="2000" dirty="0">
              <a:latin typeface="Century" panose="02040604050505020304" pitchFamily="18" charset="0"/>
            </a:endParaRPr>
          </a:p>
        </p:txBody>
      </p:sp>
    </p:spTree>
    <p:extLst>
      <p:ext uri="{BB962C8B-B14F-4D97-AF65-F5344CB8AC3E}">
        <p14:creationId xmlns:p14="http://schemas.microsoft.com/office/powerpoint/2010/main" val="212758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8336A-8715-4277-B1A8-46D503B04F24}"/>
              </a:ext>
            </a:extLst>
          </p:cNvPr>
          <p:cNvSpPr/>
          <p:nvPr/>
        </p:nvSpPr>
        <p:spPr>
          <a:xfrm>
            <a:off x="263737" y="1989502"/>
            <a:ext cx="10616298" cy="3778367"/>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Century" panose="02040604050505020304" pitchFamily="18" charset="0"/>
              </a:rPr>
              <a:t>PROBLEM STATEMENT</a:t>
            </a:r>
          </a:p>
          <a:p>
            <a:pPr algn="ctr"/>
            <a:endParaRPr lang="en-US" sz="2000" dirty="0">
              <a:latin typeface="Century" panose="02040604050505020304" pitchFamily="18" charset="0"/>
            </a:endParaRPr>
          </a:p>
          <a:p>
            <a:pPr algn="ctr"/>
            <a:r>
              <a:rPr lang="en-US" sz="2000" dirty="0">
                <a:latin typeface="Century"/>
              </a:rPr>
              <a:t>In what ways did Covid-19 affect education in African Nations?  </a:t>
            </a:r>
            <a:endParaRPr lang="en-US" sz="2000" dirty="0">
              <a:latin typeface="Century" panose="02040604050505020304" pitchFamily="18" charset="0"/>
            </a:endParaRPr>
          </a:p>
          <a:p>
            <a:pPr algn="ctr"/>
            <a:r>
              <a:rPr lang="en-US" sz="2000" dirty="0">
                <a:latin typeface="Century"/>
              </a:rPr>
              <a:t>How effective was the transition to online learning in different African countries?</a:t>
            </a:r>
          </a:p>
          <a:p>
            <a:pPr algn="ctr"/>
            <a:r>
              <a:rPr lang="en-US" sz="2000" dirty="0">
                <a:latin typeface="Century"/>
              </a:rPr>
              <a:t>Does online Education work in all</a:t>
            </a:r>
          </a:p>
          <a:p>
            <a:pPr algn="ctr"/>
            <a:r>
              <a:rPr lang="en-US" sz="2000" dirty="0">
                <a:latin typeface="Century"/>
              </a:rPr>
              <a:t>African countries?</a:t>
            </a:r>
          </a:p>
          <a:p>
            <a:pPr algn="ctr"/>
            <a:r>
              <a:rPr lang="en-US" sz="2000" dirty="0">
                <a:latin typeface="Century"/>
              </a:rPr>
              <a:t>How can we facilitate equal education standards across low income and high income countries?</a:t>
            </a:r>
            <a:endParaRPr lang="x-none" sz="2000" dirty="0">
              <a:latin typeface="Century"/>
            </a:endParaRPr>
          </a:p>
        </p:txBody>
      </p:sp>
      <p:pic>
        <p:nvPicPr>
          <p:cNvPr id="6" name="Picture 5">
            <a:extLst>
              <a:ext uri="{FF2B5EF4-FFF2-40B4-BE49-F238E27FC236}">
                <a16:creationId xmlns:a16="http://schemas.microsoft.com/office/drawing/2014/main" id="{B19FB241-0EF6-4FBD-86D5-2F177FCE2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373" y="273306"/>
            <a:ext cx="4876801" cy="2011018"/>
          </a:xfrm>
          <a:prstGeom prst="rect">
            <a:avLst/>
          </a:prstGeom>
        </p:spPr>
      </p:pic>
    </p:spTree>
    <p:extLst>
      <p:ext uri="{BB962C8B-B14F-4D97-AF65-F5344CB8AC3E}">
        <p14:creationId xmlns:p14="http://schemas.microsoft.com/office/powerpoint/2010/main" val="46087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F8336A-8715-4277-B1A8-46D503B04F24}"/>
              </a:ext>
            </a:extLst>
          </p:cNvPr>
          <p:cNvSpPr/>
          <p:nvPr/>
        </p:nvSpPr>
        <p:spPr>
          <a:xfrm>
            <a:off x="830810" y="1711623"/>
            <a:ext cx="10283284" cy="4873071"/>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Century" panose="02040604050505020304" pitchFamily="18" charset="0"/>
              </a:rPr>
              <a:t>Project Objective</a:t>
            </a:r>
          </a:p>
          <a:p>
            <a:pPr algn="ctr"/>
            <a:endParaRPr lang="en-US" sz="2000">
              <a:latin typeface="Century" panose="02040604050505020304" pitchFamily="18" charset="0"/>
            </a:endParaRPr>
          </a:p>
          <a:p>
            <a:pPr marL="342900" indent="-342900">
              <a:buFont typeface="Wingdings" panose="05000000000000000000" pitchFamily="2" charset="2"/>
              <a:buChar char="q"/>
            </a:pPr>
            <a:r>
              <a:rPr lang="en-US" sz="2000" dirty="0">
                <a:latin typeface="Century"/>
              </a:rPr>
              <a:t>Our goal is to provide a comprehensive analysis on the effect of covid-19 on the  education system of different African Countries. </a:t>
            </a:r>
            <a:endParaRPr lang="en-US" sz="2000" dirty="0">
              <a:latin typeface="Century" panose="02040604050505020304" pitchFamily="18" charset="0"/>
            </a:endParaRPr>
          </a:p>
          <a:p>
            <a:pPr marL="342900" indent="-342900">
              <a:buFont typeface="Wingdings" panose="05000000000000000000" pitchFamily="2" charset="2"/>
              <a:buChar char="q"/>
            </a:pPr>
            <a:endParaRPr lang="en-US" sz="2000" dirty="0">
              <a:latin typeface="Century" panose="02040604050505020304" pitchFamily="18" charset="0"/>
            </a:endParaRPr>
          </a:p>
          <a:p>
            <a:pPr marL="342900" indent="-342900">
              <a:buFont typeface="Wingdings" panose="05000000000000000000" pitchFamily="2" charset="2"/>
              <a:buChar char="q"/>
            </a:pPr>
            <a:r>
              <a:rPr lang="en-US" sz="2000" dirty="0">
                <a:latin typeface="Century"/>
              </a:rPr>
              <a:t>Bridge the education gap in developed and underdeveloped countries by building a model App that fosters connections between students and teachers across low income and high income countries on various subjects areas.  </a:t>
            </a:r>
            <a:endParaRPr lang="en-US" sz="2000" dirty="0">
              <a:latin typeface="Century" panose="02040604050505020304" pitchFamily="18" charset="0"/>
            </a:endParaRPr>
          </a:p>
          <a:p>
            <a:endParaRPr lang="en-US" sz="2000" dirty="0">
              <a:latin typeface="Century" panose="02040604050505020304" pitchFamily="18" charset="0"/>
            </a:endParaRPr>
          </a:p>
        </p:txBody>
      </p:sp>
      <p:pic>
        <p:nvPicPr>
          <p:cNvPr id="3" name="Picture 2">
            <a:extLst>
              <a:ext uri="{FF2B5EF4-FFF2-40B4-BE49-F238E27FC236}">
                <a16:creationId xmlns:a16="http://schemas.microsoft.com/office/drawing/2014/main" id="{DF0B2EFA-9C26-4E8D-920C-55CD79E09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1373" y="273306"/>
            <a:ext cx="4876801" cy="2011018"/>
          </a:xfrm>
          <a:prstGeom prst="rect">
            <a:avLst/>
          </a:prstGeom>
        </p:spPr>
      </p:pic>
    </p:spTree>
    <p:extLst>
      <p:ext uri="{BB962C8B-B14F-4D97-AF65-F5344CB8AC3E}">
        <p14:creationId xmlns:p14="http://schemas.microsoft.com/office/powerpoint/2010/main" val="27769339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F8336A-8715-4277-B1A8-46D503B04F24}"/>
              </a:ext>
            </a:extLst>
          </p:cNvPr>
          <p:cNvSpPr/>
          <p:nvPr/>
        </p:nvSpPr>
        <p:spPr>
          <a:xfrm>
            <a:off x="234197" y="544503"/>
            <a:ext cx="10560676" cy="6040191"/>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entury" panose="02040604050505020304" pitchFamily="18" charset="0"/>
              </a:rPr>
              <a:t>Methodology</a:t>
            </a:r>
          </a:p>
          <a:p>
            <a:pPr algn="ctr"/>
            <a:endParaRPr lang="en-US" sz="2000" dirty="0">
              <a:latin typeface="Century" panose="02040604050505020304" pitchFamily="18" charset="0"/>
            </a:endParaRPr>
          </a:p>
          <a:p>
            <a:r>
              <a:rPr lang="en-US" sz="2000">
                <a:latin typeface="Century" panose="02040604050505020304" pitchFamily="18" charset="0"/>
              </a:rPr>
              <a:t>From our research we found limited datasets that speaks to our problem statement. The findings and analysis of our data were made from Excel datasets, these were cleaned and made ready for visualization. </a:t>
            </a:r>
          </a:p>
          <a:p>
            <a:endParaRPr lang="en-US" sz="2000">
              <a:latin typeface="Century" panose="02040604050505020304" pitchFamily="18" charset="0"/>
            </a:endParaRPr>
          </a:p>
          <a:p>
            <a:r>
              <a:rPr lang="en-US" sz="2000">
                <a:latin typeface="Century" panose="02040604050505020304" pitchFamily="18" charset="0"/>
              </a:rPr>
              <a:t>Detailed tools used are the following:</a:t>
            </a:r>
          </a:p>
          <a:p>
            <a:endParaRPr lang="en-US" sz="2000">
              <a:latin typeface="Century" panose="02040604050505020304" pitchFamily="18" charset="0"/>
            </a:endParaRPr>
          </a:p>
          <a:p>
            <a:r>
              <a:rPr lang="en-US" sz="2000">
                <a:latin typeface="Century" panose="02040604050505020304" pitchFamily="18" charset="0"/>
              </a:rPr>
              <a:t>❑ Microsoft Excel</a:t>
            </a:r>
          </a:p>
          <a:p>
            <a:r>
              <a:rPr lang="en-US" sz="2000">
                <a:latin typeface="Century" panose="02040604050505020304" pitchFamily="18" charset="0"/>
              </a:rPr>
              <a:t>• Pivot tables</a:t>
            </a:r>
          </a:p>
          <a:p>
            <a:r>
              <a:rPr lang="en-US" sz="2000">
                <a:latin typeface="Century" panose="02040604050505020304" pitchFamily="18" charset="0"/>
              </a:rPr>
              <a:t>• pivot chart</a:t>
            </a:r>
          </a:p>
          <a:p>
            <a:r>
              <a:rPr lang="en-US" sz="2000">
                <a:latin typeface="Century" panose="02040604050505020304" pitchFamily="18" charset="0"/>
              </a:rPr>
              <a:t>❑ Python</a:t>
            </a:r>
          </a:p>
          <a:p>
            <a:r>
              <a:rPr lang="en-US" sz="2000">
                <a:latin typeface="Century" panose="02040604050505020304" pitchFamily="18" charset="0"/>
              </a:rPr>
              <a:t>• Jupyter notebook</a:t>
            </a:r>
          </a:p>
          <a:p>
            <a:r>
              <a:rPr lang="en-US" sz="2000">
                <a:latin typeface="Century" panose="02040604050505020304" pitchFamily="18" charset="0"/>
              </a:rPr>
              <a:t>• External libraries: Geopandas</a:t>
            </a:r>
          </a:p>
          <a:p>
            <a:endParaRPr lang="en-US" sz="2000">
              <a:latin typeface="Century" panose="02040604050505020304" pitchFamily="18" charset="0"/>
            </a:endParaRPr>
          </a:p>
          <a:p>
            <a:r>
              <a:rPr lang="en-US" sz="2000">
                <a:latin typeface="Century" panose="02040604050505020304" pitchFamily="18" charset="0"/>
              </a:rPr>
              <a:t>Our education pairing app was also built using Python.</a:t>
            </a:r>
            <a:endParaRPr lang="en-US" sz="2000" dirty="0">
              <a:latin typeface="Century" panose="02040604050505020304" pitchFamily="18" charset="0"/>
            </a:endParaRPr>
          </a:p>
          <a:p>
            <a:endParaRPr lang="en-US" sz="2000" dirty="0">
              <a:latin typeface="Century" panose="02040604050505020304" pitchFamily="18" charset="0"/>
            </a:endParaRPr>
          </a:p>
          <a:p>
            <a:pPr marL="800100" lvl="1" indent="-342900">
              <a:buFont typeface="Arial" panose="020B0604020202020204" pitchFamily="34" charset="0"/>
              <a:buChar char="•"/>
            </a:pPr>
            <a:endParaRPr lang="en-US" sz="2000" dirty="0">
              <a:latin typeface="Century" panose="02040604050505020304" pitchFamily="18" charset="0"/>
            </a:endParaRPr>
          </a:p>
        </p:txBody>
      </p:sp>
    </p:spTree>
    <p:extLst>
      <p:ext uri="{BB962C8B-B14F-4D97-AF65-F5344CB8AC3E}">
        <p14:creationId xmlns:p14="http://schemas.microsoft.com/office/powerpoint/2010/main" val="377267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C6E002-8641-4D5A-AEA0-AD77D36026AA}"/>
              </a:ext>
            </a:extLst>
          </p:cNvPr>
          <p:cNvGraphicFramePr>
            <a:graphicFrameLocks noGrp="1"/>
          </p:cNvGraphicFramePr>
          <p:nvPr>
            <p:ph idx="1"/>
            <p:extLst>
              <p:ext uri="{D42A27DB-BD31-4B8C-83A1-F6EECF244321}">
                <p14:modId xmlns:p14="http://schemas.microsoft.com/office/powerpoint/2010/main" val="3369673751"/>
              </p:ext>
            </p:extLst>
          </p:nvPr>
        </p:nvGraphicFramePr>
        <p:xfrm>
          <a:off x="985770" y="2446985"/>
          <a:ext cx="10220459" cy="4024928"/>
        </p:xfrm>
        <a:graphic>
          <a:graphicData uri="http://schemas.openxmlformats.org/drawingml/2006/chart">
            <c:chart xmlns:c="http://schemas.openxmlformats.org/drawingml/2006/chart" xmlns:r="http://schemas.openxmlformats.org/officeDocument/2006/relationships" r:id="rId2"/>
          </a:graphicData>
        </a:graphic>
      </p:graphicFrame>
      <p:sp>
        <p:nvSpPr>
          <p:cNvPr id="23" name="Rectangle 22">
            <a:extLst>
              <a:ext uri="{FF2B5EF4-FFF2-40B4-BE49-F238E27FC236}">
                <a16:creationId xmlns:a16="http://schemas.microsoft.com/office/drawing/2014/main" id="{136ACBC4-41BC-4AD7-A41B-E26337413A4A}"/>
              </a:ext>
            </a:extLst>
          </p:cNvPr>
          <p:cNvSpPr/>
          <p:nvPr/>
        </p:nvSpPr>
        <p:spPr>
          <a:xfrm>
            <a:off x="954357" y="236686"/>
            <a:ext cx="10283284" cy="2056348"/>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a:effectLst/>
                <a:latin typeface="Calibri" panose="020F0502020204030204" pitchFamily="34" charset="0"/>
                <a:ea typeface="Times New Roman" panose="02020603050405020304" pitchFamily="18" charset="0"/>
                <a:cs typeface="Times New Roman" panose="02020603050405020304" pitchFamily="18" charset="0"/>
              </a:rPr>
              <a:t>Accordng to our data from UNICEF -</a:t>
            </a:r>
            <a:r>
              <a:rPr lang="de-DE" sz="2000" u="sng">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https://data.unicef.org/topic/education/covid-19/</a:t>
            </a:r>
            <a:r>
              <a:rPr lang="de-DE" sz="2000">
                <a:effectLst/>
                <a:latin typeface="Calibri" panose="020F0502020204030204" pitchFamily="34" charset="0"/>
                <a:ea typeface="Times New Roman" panose="02020603050405020304" pitchFamily="18" charset="0"/>
                <a:cs typeface="Times New Roman" panose="02020603050405020304" pitchFamily="18" charset="0"/>
              </a:rPr>
              <a:t> ,it showed that schools were closed for an average of 33 weeks; affecting school children. With Egypt having of sum during of partial and full closures for 20 weeks, Nigeria 24weeks, South Africa 37weeks, Kenya 37 weeks and Ghana 50 weeks. As seen in the plot below: </a:t>
            </a:r>
            <a:endParaRPr lang="en-US" sz="2000" dirty="0">
              <a:latin typeface="Century" panose="02040604050505020304" pitchFamily="18" charset="0"/>
            </a:endParaRPr>
          </a:p>
        </p:txBody>
      </p:sp>
    </p:spTree>
    <p:extLst>
      <p:ext uri="{BB962C8B-B14F-4D97-AF65-F5344CB8AC3E}">
        <p14:creationId xmlns:p14="http://schemas.microsoft.com/office/powerpoint/2010/main" val="407757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Graphic 2" descr="Books on Shelf">
            <a:extLst>
              <a:ext uri="{FF2B5EF4-FFF2-40B4-BE49-F238E27FC236}">
                <a16:creationId xmlns:a16="http://schemas.microsoft.com/office/drawing/2014/main" id="{1292038B-4CAA-431F-8B92-F9DBCC073D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3628" y="4357465"/>
            <a:ext cx="2648372" cy="2731291"/>
          </a:xfrm>
          <a:prstGeom prst="rect">
            <a:avLst/>
          </a:prstGeom>
        </p:spPr>
      </p:pic>
      <p:pic>
        <p:nvPicPr>
          <p:cNvPr id="5" name="Graphic 3" descr="social distancing graphic">
            <a:extLst>
              <a:ext uri="{FF2B5EF4-FFF2-40B4-BE49-F238E27FC236}">
                <a16:creationId xmlns:a16="http://schemas.microsoft.com/office/drawing/2014/main" id="{F56D12C6-303A-4C72-B3E8-61D427E543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69" r="-4469"/>
          <a:stretch/>
        </p:blipFill>
        <p:spPr>
          <a:xfrm>
            <a:off x="49681" y="3492874"/>
            <a:ext cx="6694604" cy="3233531"/>
          </a:xfrm>
          <a:prstGeom prst="rect">
            <a:avLst/>
          </a:prstGeom>
        </p:spPr>
      </p:pic>
      <p:sp>
        <p:nvSpPr>
          <p:cNvPr id="8" name="Rectangle 7">
            <a:extLst>
              <a:ext uri="{FF2B5EF4-FFF2-40B4-BE49-F238E27FC236}">
                <a16:creationId xmlns:a16="http://schemas.microsoft.com/office/drawing/2014/main" id="{DF4DCD6B-775E-4C13-816F-14B91A759F1A}"/>
              </a:ext>
            </a:extLst>
          </p:cNvPr>
          <p:cNvSpPr/>
          <p:nvPr/>
        </p:nvSpPr>
        <p:spPr>
          <a:xfrm>
            <a:off x="244406" y="148655"/>
            <a:ext cx="9164753" cy="2267000"/>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800" dirty="0">
              <a:latin typeface="Century" panose="02040604050505020304" pitchFamily="18" charset="0"/>
            </a:endParaRPr>
          </a:p>
        </p:txBody>
      </p:sp>
      <p:sp>
        <p:nvSpPr>
          <p:cNvPr id="10" name="TextBox 9">
            <a:extLst>
              <a:ext uri="{FF2B5EF4-FFF2-40B4-BE49-F238E27FC236}">
                <a16:creationId xmlns:a16="http://schemas.microsoft.com/office/drawing/2014/main" id="{C327CFA7-ABB4-478F-A994-98A9C26D652E}"/>
              </a:ext>
            </a:extLst>
          </p:cNvPr>
          <p:cNvSpPr txBox="1"/>
          <p:nvPr/>
        </p:nvSpPr>
        <p:spPr>
          <a:xfrm>
            <a:off x="477763" y="255335"/>
            <a:ext cx="8698038" cy="2053639"/>
          </a:xfrm>
          <a:prstGeom prst="rect">
            <a:avLst/>
          </a:prstGeom>
          <a:noFill/>
        </p:spPr>
        <p:txBody>
          <a:bodyPr wrap="square">
            <a:spAutoFit/>
          </a:bodyPr>
          <a:lstStyle/>
          <a:p>
            <a:pPr marL="0" marR="0" algn="just">
              <a:lnSpc>
                <a:spcPct val="107000"/>
              </a:lnSpc>
              <a:spcBef>
                <a:spcPts val="0"/>
              </a:spcBef>
              <a:spcAft>
                <a:spcPts val="800"/>
              </a:spcAft>
            </a:pPr>
            <a:r>
              <a:rPr lang="de-DE"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During this period, some school children were not learning due to inadequate resources for remote learning, while some students and more developed countries continued learning at home. This kept thousands of students especially African children away from school. This exposure we got lead to a research of African preparedness for remote learning. What made the difference why we couldn‘t engage well like other students in remote learning.</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7468C2-C450-40A8-A7AF-6FD31D84A44C}"/>
              </a:ext>
            </a:extLst>
          </p:cNvPr>
          <p:cNvSpPr/>
          <p:nvPr/>
        </p:nvSpPr>
        <p:spPr>
          <a:xfrm>
            <a:off x="6864609" y="2042839"/>
            <a:ext cx="5358037" cy="2102591"/>
          </a:xfrm>
          <a:prstGeom prst="rect">
            <a:avLst/>
          </a:prstGeom>
          <a:solidFill>
            <a:srgbClr val="93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entury" panose="02040604050505020304" pitchFamily="18" charset="0"/>
              </a:rPr>
              <a:t>What made the difference? Let’s dive deeper into the analysis</a:t>
            </a:r>
            <a:endParaRPr lang="x-none" sz="2800" dirty="0">
              <a:latin typeface="Century" panose="02040604050505020304" pitchFamily="18" charset="0"/>
            </a:endParaRPr>
          </a:p>
        </p:txBody>
      </p:sp>
    </p:spTree>
    <p:extLst>
      <p:ext uri="{BB962C8B-B14F-4D97-AF65-F5344CB8AC3E}">
        <p14:creationId xmlns:p14="http://schemas.microsoft.com/office/powerpoint/2010/main" val="24978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482</TotalTime>
  <Words>2451</Words>
  <Application>Microsoft Office PowerPoint</Application>
  <PresentationFormat>Widescreen</PresentationFormat>
  <Paragraphs>141</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EFFECT OF COVID-19 ON EDUCATION IN AFRICA</vt:lpstr>
      <vt:lpstr>Using Technology to Breach The Gap in Education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conclusion, Covid-19 pandemic affected every aspect of lives including family, agriculture, finance, and education as seen from our analysis. The fight to the pandemic is not over yet. But we do hope that it doesnt must affect education like it did if we are better prepared for remote learning.   Education being an important part of lives, remote learning has demonstated that, we are all interconnected. Therefore, Multisectoral collaborations and individual efforts are necessary to breaching this gap.   We acknowlege the leaders of every country and everyone for  the efforts made so far in the fight against the covid -19 pandemic and the efforts to bring remote learning onbaord in Africa to assist learning and growth.   From here, we will move to Jupyter notebook to show you the Tandem App that will help students from all regions of the world communicate and learn from each other.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COVID-19 ON EDUCATION IN AFRICA</dc:title>
  <dc:creator>Kate Nwankwo</dc:creator>
  <cp:lastModifiedBy>Akowe Mercy</cp:lastModifiedBy>
  <cp:revision>67</cp:revision>
  <dcterms:created xsi:type="dcterms:W3CDTF">2021-06-21T14:23:00Z</dcterms:created>
  <dcterms:modified xsi:type="dcterms:W3CDTF">2021-06-23T02:27:39Z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