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colab.research.google.com/drive/1jVPFbBK2oFQPwJ8gkgnmelOEu3FaqqHQ#scrollTo=4sLmL81f-xq-&amp;uniqifier=1" TargetMode="External" /><Relationship Id="rId3" Type="http://schemas.openxmlformats.org/officeDocument/2006/relationships/image" Target="../media/image13.jpeg"  /><Relationship Id="rId4" Type="http://schemas.openxmlformats.org/officeDocument/2006/relationships/hyperlink" Target="https://www.culture.go.kr/bigdata/user/data_market/detail.do?id=9d00dd80-4a54-11eb-af9a-4b03f0a582d6" TargetMode="External" /><Relationship Id="rId5" Type="http://schemas.openxmlformats.org/officeDocument/2006/relationships/image" Target="../media/image1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github.com/K-OMA/inhatc-project" TargetMode="External"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bigdata-map.kr/datastory/new/story_24" TargetMode="External" /><Relationship Id="rId3" Type="http://schemas.openxmlformats.org/officeDocument/2006/relationships/hyperlink" Target="https://www.culture.go.kr/bigdata/user/data_market/detail.do?id=9d00dd80-4a54-11eb-af9a-4b03f0a582d6" TargetMode="External" /><Relationship Id="rId4" Type="http://schemas.openxmlformats.org/officeDocument/2006/relationships/hyperlink" Target="https://www.kobis.or.kr/kobisopenapi/homepg/apiservice/searchServiceInfo.do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" Target="slide3.xml"  /><Relationship Id="rId3" Type="http://schemas.openxmlformats.org/officeDocument/2006/relationships/slide" Target="slide5.xml"  /><Relationship Id="rId4" Type="http://schemas.openxmlformats.org/officeDocument/2006/relationships/slide" Target="slide6.xml"  /><Relationship Id="rId5" Type="http://schemas.openxmlformats.org/officeDocument/2006/relationships/slide" Target="slide11.xml"  /><Relationship Id="rId6" Type="http://schemas.openxmlformats.org/officeDocument/2006/relationships/slide" Target="slide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image" Target="../media/image5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hyperlink" Target="https://www.kobis.or.kr/kobisopenapi/homepg/apiservice/searchServiceInfo.do" TargetMode="External" /><Relationship Id="rId4" Type="http://schemas.openxmlformats.org/officeDocument/2006/relationships/image" Target="../media/image8.jpeg"  /><Relationship Id="rId5" Type="http://schemas.openxmlformats.org/officeDocument/2006/relationships/hyperlink" Target="https://colab.research.google.com/drive/1jVPFbBK2oFQPwJ8gkgnmelOEu3FaqqHQ#scrollTo=4sLmL81f-xq-&amp;uniqifier=1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7.jpeg"  /><Relationship Id="rId4" Type="http://schemas.openxmlformats.org/officeDocument/2006/relationships/hyperlink" Target="https://www.kobis.or.kr/kobisopenapi/homepg/apiservice/searchServiceInfo.do" TargetMode="External" /><Relationship Id="rId5" Type="http://schemas.openxmlformats.org/officeDocument/2006/relationships/hyperlink" Target="https://colab.research.google.com/drive/1jVPFbBK2oFQPwJ8gkgnmelOEu3FaqqHQ#scrollTo=4sLmL81f-xq-&amp;uniqifier=1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7.jpeg"  /><Relationship Id="rId5" Type="http://schemas.openxmlformats.org/officeDocument/2006/relationships/hyperlink" Target="https://www.kobis.or.kr/kobisopenapi/homepg/apiservice/searchServiceInfo.do" TargetMode="External" /><Relationship Id="rId6" Type="http://schemas.openxmlformats.org/officeDocument/2006/relationships/hyperlink" Target="https://colab.research.google.com/drive/1jVPFbBK2oFQPwJ8gkgnmelOEu3FaqqHQ#scrollTo=4sLmL81f-xq-&amp;uniqifier=1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Relationship Id="rId3" Type="http://schemas.openxmlformats.org/officeDocument/2006/relationships/image" Target="../media/image7.jpeg"  /><Relationship Id="rId4" Type="http://schemas.openxmlformats.org/officeDocument/2006/relationships/hyperlink" Target="https://www.kobis.or.kr/kobisopenapi/homepg/apiservice/searchServiceInfo.do" TargetMode="External" /><Relationship Id="rId5" Type="http://schemas.openxmlformats.org/officeDocument/2006/relationships/hyperlink" Target="https://colab.research.google.com/drive/1jVPFbBK2oFQPwJ8gkgnmelOEu3FaqqHQ#scrollTo=4sLmL81f-xq-&amp;uniqifier=1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062092" y="6587643"/>
            <a:ext cx="7973317" cy="940520"/>
            <a:chOff x="0" y="0"/>
            <a:chExt cx="16440449" cy="1939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6415049" cy="1913890"/>
            </a:xfrm>
            <a:custGeom>
              <a:avLst/>
              <a:gdLst/>
              <a:ahLst/>
              <a:cxnLst/>
              <a:rect r="r" b="b" t="t" l="l"/>
              <a:pathLst>
                <a:path h="1913890" w="16415049">
                  <a:moveTo>
                    <a:pt x="15458105" y="1913890"/>
                  </a:move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5458105" y="0"/>
                  </a:lnTo>
                  <a:cubicBezTo>
                    <a:pt x="15986551" y="0"/>
                    <a:pt x="16415049" y="428371"/>
                    <a:pt x="16415049" y="956945"/>
                  </a:cubicBezTo>
                  <a:cubicBezTo>
                    <a:pt x="16415049" y="1485392"/>
                    <a:pt x="15986551" y="1913890"/>
                    <a:pt x="15458105" y="1913890"/>
                  </a:cubicBez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40449" cy="1939290"/>
            </a:xfrm>
            <a:custGeom>
              <a:avLst/>
              <a:gdLst/>
              <a:ahLst/>
              <a:cxnLst/>
              <a:rect r="r" b="b" t="t" l="l"/>
              <a:pathLst>
                <a:path h="1939290" w="16440449">
                  <a:moveTo>
                    <a:pt x="15470805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15470805" y="1939290"/>
                  </a:lnTo>
                  <a:cubicBezTo>
                    <a:pt x="16005474" y="1939290"/>
                    <a:pt x="16440449" y="1504315"/>
                    <a:pt x="16440449" y="969645"/>
                  </a:cubicBezTo>
                  <a:cubicBezTo>
                    <a:pt x="16440449" y="434975"/>
                    <a:pt x="16005474" y="0"/>
                    <a:pt x="15470805" y="0"/>
                  </a:cubicBezTo>
                  <a:close/>
                  <a:moveTo>
                    <a:pt x="15470805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15470805" y="25400"/>
                  </a:lnTo>
                  <a:cubicBezTo>
                    <a:pt x="15991505" y="25400"/>
                    <a:pt x="16415049" y="448945"/>
                    <a:pt x="16415049" y="969645"/>
                  </a:cubicBezTo>
                  <a:cubicBezTo>
                    <a:pt x="16415049" y="1490345"/>
                    <a:pt x="15991505" y="1913890"/>
                    <a:pt x="15470805" y="191389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000871" y="4373118"/>
            <a:ext cx="12848729" cy="13799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0863"/>
              </a:lnSpc>
              <a:defRPr/>
            </a:pPr>
            <a:r>
              <a:rPr lang="en-US" sz="9875">
                <a:solidFill>
                  <a:srgbClr val="000000"/>
                </a:solidFill>
                <a:ea typeface="TDTD고딕M"/>
              </a:rPr>
              <a:t>월트디즈니 영화사 분석</a:t>
            </a:r>
            <a:endParaRPr lang="en-US" sz="9875">
              <a:solidFill>
                <a:srgbClr val="000000"/>
              </a:solidFill>
              <a:ea typeface="TDTD고딕M"/>
            </a:endParaRPr>
          </a:p>
        </p:txBody>
      </p:sp>
      <p:sp>
        <p:nvSpPr>
          <p:cNvPr name="TextBox 9" id="9"/>
          <p:cNvSpPr txBox="true"/>
          <p:nvPr/>
        </p:nvSpPr>
        <p:spPr>
          <a:xfrm rot="0">
            <a:off x="5735841" y="6762688"/>
            <a:ext cx="6625817" cy="52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TDTD고딕M"/>
                <a:ea typeface="TDTD고딕M"/>
              </a:rPr>
              <a:t>201944023 A반 김강민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80967" y="1243470"/>
            <a:ext cx="620290" cy="713722"/>
          </a:xfrm>
          <a:custGeom>
            <a:avLst/>
            <a:gdLst/>
            <a:ahLst/>
            <a:cxnLst/>
            <a:rect r="r" b="b" t="t" l="l"/>
            <a:pathLst>
              <a:path h="713722" w="620290">
                <a:moveTo>
                  <a:pt x="0" y="0"/>
                </a:moveTo>
                <a:lnTo>
                  <a:pt x="620290" y="0"/>
                </a:lnTo>
                <a:lnTo>
                  <a:pt x="620290" y="713722"/>
                </a:lnTo>
                <a:lnTo>
                  <a:pt x="0" y="71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5257" y="1432056"/>
            <a:ext cx="6728743" cy="3395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2749"/>
              </a:lnSpc>
              <a:defRPr/>
            </a:pPr>
            <a:r>
              <a:rPr lang="en-US" sz="2499">
                <a:solidFill>
                  <a:srgbClr val="000000"/>
                </a:solidFill>
                <a:latin typeface="TDTD고딕M"/>
                <a:ea typeface="TDTD고딕M"/>
              </a:rPr>
              <a:t>인하공업전문대학 2023 빅데이터처리 프로젝트</a:t>
            </a:r>
            <a:endParaRPr lang="en-US" sz="2499">
              <a:solidFill>
                <a:srgbClr val="000000"/>
              </a:solidFill>
              <a:latin typeface="TDTD고딕M"/>
              <a:ea typeface="TDTD고딕M"/>
            </a:endParaRPr>
          </a:p>
        </p:txBody>
      </p:sp>
      <p:sp>
        <p:nvSpPr>
          <p:cNvPr name="AutoShape 12" id="12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수집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888571" y="292987"/>
            <a:ext cx="4879198" cy="2024585"/>
            <a:chOff x="0" y="0"/>
            <a:chExt cx="6505597" cy="26994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505597" cy="2699447"/>
              <a:chOff x="0" y="0"/>
              <a:chExt cx="72422420" cy="3005112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72390" y="72390"/>
                <a:ext cx="72277637" cy="29906341"/>
              </a:xfrm>
              <a:custGeom>
                <a:avLst/>
                <a:gdLst/>
                <a:ahLst/>
                <a:cxnLst/>
                <a:rect r="r" b="b" t="t" l="l"/>
                <a:pathLst>
                  <a:path h="29906341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29906341"/>
                    </a:lnTo>
                    <a:lnTo>
                      <a:pt x="0" y="29906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2422420" cy="30051121"/>
              </a:xfrm>
              <a:custGeom>
                <a:avLst/>
                <a:gdLst/>
                <a:ahLst/>
                <a:cxnLst/>
                <a:rect r="r" b="b" t="t" l="l"/>
                <a:pathLst>
                  <a:path h="30051121" w="72422420">
                    <a:moveTo>
                      <a:pt x="72277641" y="29906342"/>
                    </a:moveTo>
                    <a:lnTo>
                      <a:pt x="72422420" y="29906342"/>
                    </a:lnTo>
                    <a:lnTo>
                      <a:pt x="72422420" y="30051121"/>
                    </a:lnTo>
                    <a:lnTo>
                      <a:pt x="72277641" y="30051121"/>
                    </a:lnTo>
                    <a:lnTo>
                      <a:pt x="72277641" y="2990634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9906342"/>
                    </a:lnTo>
                    <a:lnTo>
                      <a:pt x="0" y="29906342"/>
                    </a:lnTo>
                    <a:lnTo>
                      <a:pt x="0" y="144780"/>
                    </a:lnTo>
                    <a:close/>
                    <a:moveTo>
                      <a:pt x="0" y="29906342"/>
                    </a:moveTo>
                    <a:lnTo>
                      <a:pt x="144780" y="29906342"/>
                    </a:lnTo>
                    <a:lnTo>
                      <a:pt x="144780" y="30051121"/>
                    </a:lnTo>
                    <a:lnTo>
                      <a:pt x="0" y="30051121"/>
                    </a:lnTo>
                    <a:lnTo>
                      <a:pt x="0" y="29906342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29906342"/>
                    </a:lnTo>
                    <a:lnTo>
                      <a:pt x="72277641" y="29906342"/>
                    </a:lnTo>
                    <a:lnTo>
                      <a:pt x="72277641" y="144780"/>
                    </a:lnTo>
                    <a:close/>
                    <a:moveTo>
                      <a:pt x="144780" y="29906342"/>
                    </a:moveTo>
                    <a:lnTo>
                      <a:pt x="72277641" y="29906342"/>
                    </a:lnTo>
                    <a:lnTo>
                      <a:pt x="72277641" y="30051121"/>
                    </a:lnTo>
                    <a:lnTo>
                      <a:pt x="144780" y="30051121"/>
                    </a:lnTo>
                    <a:lnTo>
                      <a:pt x="144780" y="29906342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639820" y="1011526"/>
              <a:ext cx="3225957" cy="609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01"/>
                </a:lnSpc>
                <a:spcBef>
                  <a:spcPct val="0"/>
                </a:spcBef>
              </a:pPr>
              <a:r>
                <a:rPr lang="en-US" sz="2715" u="sng">
                  <a:solidFill>
                    <a:srgbClr val="000000"/>
                  </a:solidFill>
                  <a:latin typeface="TDTD고딕M"/>
                  <a:ea typeface="TDTD고딕M"/>
                  <a:hlinkClick r:id="rId2" tooltip="https://colab.research.google.com/drive/1jVPFbBK2oFQPwJ8gkgnmelOEu3FaqqHQ#scrollTo=4sLmL81f-xq-&amp;uniqifier=1"/>
                </a:rPr>
                <a:t>Colab 소스코드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6028479" y="296835"/>
            <a:ext cx="6773121" cy="2024584"/>
            <a:chOff x="0" y="0"/>
            <a:chExt cx="9030828" cy="2699447"/>
          </a:xfrm>
        </p:grpSpPr>
        <p:grpSp>
          <p:nvGrpSpPr>
            <p:cNvPr id="13" name="Group 13"/>
            <p:cNvGrpSpPr/>
            <p:nvPr/>
          </p:nvGrpSpPr>
          <p:grpSpPr>
            <a:xfrm rot="0">
              <a:off x="0" y="0"/>
              <a:ext cx="8767469" cy="2699447"/>
              <a:chOff x="0" y="0"/>
              <a:chExt cx="80507216" cy="2478765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72390" y="72390"/>
                <a:ext cx="80362440" cy="24642876"/>
              </a:xfrm>
              <a:custGeom>
                <a:avLst/>
                <a:gdLst/>
                <a:rect l="l" t="t" r="r" b="b"/>
                <a:pathLst>
                  <a:path w="80362440" h="24642876">
                    <a:moveTo>
                      <a:pt x="0" y="0"/>
                    </a:moveTo>
                    <a:lnTo>
                      <a:pt x="80362440" y="0"/>
                    </a:lnTo>
                    <a:lnTo>
                      <a:pt x="80362440" y="24642876"/>
                    </a:lnTo>
                    <a:lnTo>
                      <a:pt x="0" y="24642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80507216" cy="24787656"/>
              </a:xfrm>
              <a:custGeom>
                <a:avLst/>
                <a:gdLst/>
                <a:rect l="l" t="t" r="r" b="b"/>
                <a:pathLst>
                  <a:path w="80507216" h="24787656">
                    <a:moveTo>
                      <a:pt x="80362440" y="24642876"/>
                    </a:moveTo>
                    <a:lnTo>
                      <a:pt x="80507216" y="24642876"/>
                    </a:lnTo>
                    <a:lnTo>
                      <a:pt x="80507216" y="24787656"/>
                    </a:lnTo>
                    <a:lnTo>
                      <a:pt x="80362440" y="24787656"/>
                    </a:lnTo>
                    <a:lnTo>
                      <a:pt x="80362440" y="2464287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4642876"/>
                    </a:lnTo>
                    <a:lnTo>
                      <a:pt x="0" y="24642876"/>
                    </a:lnTo>
                    <a:lnTo>
                      <a:pt x="0" y="144780"/>
                    </a:lnTo>
                    <a:close/>
                    <a:moveTo>
                      <a:pt x="0" y="24642876"/>
                    </a:moveTo>
                    <a:lnTo>
                      <a:pt x="144780" y="24642876"/>
                    </a:lnTo>
                    <a:lnTo>
                      <a:pt x="144780" y="24787656"/>
                    </a:lnTo>
                    <a:lnTo>
                      <a:pt x="0" y="24787656"/>
                    </a:lnTo>
                    <a:lnTo>
                      <a:pt x="0" y="24642876"/>
                    </a:lnTo>
                    <a:close/>
                    <a:moveTo>
                      <a:pt x="80362440" y="144780"/>
                    </a:moveTo>
                    <a:lnTo>
                      <a:pt x="80507216" y="144780"/>
                    </a:lnTo>
                    <a:lnTo>
                      <a:pt x="80507216" y="24642876"/>
                    </a:lnTo>
                    <a:lnTo>
                      <a:pt x="80362440" y="24642876"/>
                    </a:lnTo>
                    <a:lnTo>
                      <a:pt x="80362440" y="144780"/>
                    </a:lnTo>
                    <a:close/>
                    <a:moveTo>
                      <a:pt x="144780" y="24642876"/>
                    </a:moveTo>
                    <a:lnTo>
                      <a:pt x="80362440" y="24642876"/>
                    </a:lnTo>
                    <a:lnTo>
                      <a:pt x="80362440" y="24787656"/>
                    </a:lnTo>
                    <a:lnTo>
                      <a:pt x="144780" y="24787656"/>
                    </a:lnTo>
                    <a:lnTo>
                      <a:pt x="144780" y="24642876"/>
                    </a:lnTo>
                    <a:close/>
                    <a:moveTo>
                      <a:pt x="80362440" y="0"/>
                    </a:moveTo>
                    <a:lnTo>
                      <a:pt x="80507216" y="0"/>
                    </a:lnTo>
                    <a:lnTo>
                      <a:pt x="80507216" y="144780"/>
                    </a:lnTo>
                    <a:lnTo>
                      <a:pt x="80362440" y="144780"/>
                    </a:lnTo>
                    <a:lnTo>
                      <a:pt x="8036244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0362440" y="0"/>
                    </a:lnTo>
                    <a:lnTo>
                      <a:pt x="8036244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Freeform 16"/>
            <p:cNvSpPr/>
            <p:nvPr/>
          </p:nvSpPr>
          <p:spPr>
            <a:xfrm>
              <a:off x="207728" y="352952"/>
              <a:ext cx="3369791" cy="1993543"/>
            </a:xfrm>
            <a:custGeom>
              <a:avLst/>
              <a:gdLst/>
              <a:rect l="l" t="t" r="r" b="b"/>
              <a:pathLst>
                <a:path w="3369791" h="1993543">
                  <a:moveTo>
                    <a:pt x="0" y="0"/>
                  </a:moveTo>
                  <a:lnTo>
                    <a:pt x="3369791" y="0"/>
                  </a:lnTo>
                  <a:lnTo>
                    <a:pt x="3369791" y="1993543"/>
                  </a:lnTo>
                  <a:lnTo>
                    <a:pt x="0" y="199354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43030" r="-4174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3753758" y="1047281"/>
              <a:ext cx="5277069" cy="56353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>
                <a:lnSpc>
                  <a:spcPts val="3415"/>
                </a:lnSpc>
                <a:spcBef>
                  <a:spcPct val="0"/>
                </a:spcBef>
                <a:defRPr/>
              </a:pPr>
              <a:r>
                <a:rPr lang="en-US" sz="2439" u="sng">
                  <a:solidFill>
                    <a:srgbClr val="000000"/>
                  </a:solidFill>
                  <a:latin typeface="TDTD고딕M"/>
                  <a:ea typeface="TDTD고딕M"/>
                  <a:hlinkClick r:id="rId4" tooltip="https://www.culture.go.kr/bigdata/user/data_market/detail.do?id=9d00dd80-4a54-11eb-af9a-4b03f0a582d6"/>
                </a:rPr>
                <a:t>KOBIS 박스오피스 영화정보</a:t>
              </a:r>
              <a:endParaRPr lang="en-US" sz="243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38802" y="4247508"/>
            <a:ext cx="11379353" cy="4486377"/>
          </a:xfrm>
          <a:custGeom>
            <a:avLst/>
            <a:gdLst/>
            <a:ahLst/>
            <a:cxnLst/>
            <a:rect r="r" b="b" t="t" l="l"/>
            <a:pathLst>
              <a:path h="4486377" w="11379353">
                <a:moveTo>
                  <a:pt x="0" y="0"/>
                </a:moveTo>
                <a:lnTo>
                  <a:pt x="11379353" y="0"/>
                </a:lnTo>
                <a:lnTo>
                  <a:pt x="11379353" y="4486377"/>
                </a:lnTo>
                <a:lnTo>
                  <a:pt x="0" y="4486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KCISA 한국문화정보원 XISX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21588" y="3890321"/>
            <a:ext cx="46102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45"/>
              </a:lnSpc>
              <a:spcBef>
                <a:spcPct val="0"/>
              </a:spcBef>
            </a:pPr>
            <a:r>
              <a:rPr lang="en-US" sz="4621">
                <a:solidFill>
                  <a:srgbClr val="000000"/>
                </a:solidFill>
                <a:latin typeface="TDTD고딕M"/>
                <a:ea typeface="TDTD고딕M"/>
              </a:rPr>
              <a:t>XISX 추출 및 변환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21588" y="5105400"/>
            <a:ext cx="4610297" cy="10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엑셀로 변환한 박스오피스 영화정보를 불러와 저장합니다. 이후는 데이터 타입을 변경한 후 공백과 불필요한 데이터들을 제거합니다.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21588" y="6899268"/>
            <a:ext cx="4610297" cy="69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이를 통해서 관객수 및 매출액을 알아낼 수 있습니다.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전처리 및 변환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888571" y="251711"/>
            <a:ext cx="4879198" cy="2107136"/>
            <a:chOff x="0" y="0"/>
            <a:chExt cx="6505597" cy="28095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505597" cy="2809514"/>
              <a:chOff x="0" y="0"/>
              <a:chExt cx="72422420" cy="3127642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72390" y="72390"/>
                <a:ext cx="72277637" cy="31131646"/>
              </a:xfrm>
              <a:custGeom>
                <a:avLst/>
                <a:gdLst/>
                <a:ahLst/>
                <a:cxnLst/>
                <a:rect r="r" b="b" t="t" l="l"/>
                <a:pathLst>
                  <a:path h="31131646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31131646"/>
                    </a:lnTo>
                    <a:lnTo>
                      <a:pt x="0" y="311316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2422420" cy="31276426"/>
              </a:xfrm>
              <a:custGeom>
                <a:avLst/>
                <a:gdLst/>
                <a:ahLst/>
                <a:cxnLst/>
                <a:rect r="r" b="b" t="t" l="l"/>
                <a:pathLst>
                  <a:path h="31276426" w="72422420">
                    <a:moveTo>
                      <a:pt x="72277641" y="31131644"/>
                    </a:moveTo>
                    <a:lnTo>
                      <a:pt x="72422420" y="31131644"/>
                    </a:lnTo>
                    <a:lnTo>
                      <a:pt x="72422420" y="31276426"/>
                    </a:lnTo>
                    <a:lnTo>
                      <a:pt x="72277641" y="31276426"/>
                    </a:lnTo>
                    <a:lnTo>
                      <a:pt x="72277641" y="31131644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31131644"/>
                    </a:lnTo>
                    <a:lnTo>
                      <a:pt x="0" y="31131644"/>
                    </a:lnTo>
                    <a:lnTo>
                      <a:pt x="0" y="144780"/>
                    </a:lnTo>
                    <a:close/>
                    <a:moveTo>
                      <a:pt x="0" y="31131644"/>
                    </a:moveTo>
                    <a:lnTo>
                      <a:pt x="144780" y="31131644"/>
                    </a:lnTo>
                    <a:lnTo>
                      <a:pt x="144780" y="31276426"/>
                    </a:lnTo>
                    <a:lnTo>
                      <a:pt x="0" y="31276426"/>
                    </a:lnTo>
                    <a:lnTo>
                      <a:pt x="0" y="31131644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31131644"/>
                    </a:lnTo>
                    <a:lnTo>
                      <a:pt x="72277641" y="31131644"/>
                    </a:lnTo>
                    <a:lnTo>
                      <a:pt x="72277641" y="144780"/>
                    </a:lnTo>
                    <a:close/>
                    <a:moveTo>
                      <a:pt x="144780" y="31131644"/>
                    </a:moveTo>
                    <a:lnTo>
                      <a:pt x="72277641" y="31131644"/>
                    </a:lnTo>
                    <a:lnTo>
                      <a:pt x="72277641" y="31276426"/>
                    </a:lnTo>
                    <a:lnTo>
                      <a:pt x="144780" y="31276426"/>
                    </a:lnTo>
                    <a:lnTo>
                      <a:pt x="144780" y="31131644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639820" y="1011526"/>
              <a:ext cx="3225957" cy="719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01"/>
                </a:lnSpc>
                <a:spcBef>
                  <a:spcPct val="0"/>
                </a:spcBef>
              </a:pPr>
              <a:r>
                <a:rPr lang="en-US" sz="3215" u="sng">
                  <a:solidFill>
                    <a:srgbClr val="000000"/>
                  </a:solidFill>
                  <a:latin typeface="TDTD고딕M"/>
                  <a:hlinkClick r:id="rId2" tooltip="https://github.com/K-OMA/inhatc-project"/>
                </a:rPr>
                <a:t>github data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05092" y="3826370"/>
            <a:ext cx="11446774" cy="5384924"/>
          </a:xfrm>
          <a:custGeom>
            <a:avLst/>
            <a:gdLst/>
            <a:ahLst/>
            <a:cxnLst/>
            <a:rect r="r" b="b" t="t" l="l"/>
            <a:pathLst>
              <a:path h="5384924" w="11446774">
                <a:moveTo>
                  <a:pt x="0" y="0"/>
                </a:moveTo>
                <a:lnTo>
                  <a:pt x="11446774" y="0"/>
                </a:lnTo>
                <a:lnTo>
                  <a:pt x="11446774" y="5384924"/>
                </a:lnTo>
                <a:lnTo>
                  <a:pt x="0" y="5384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Github 백업해놓은 데이터 소개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21588" y="3890321"/>
            <a:ext cx="461029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45"/>
              </a:lnSpc>
              <a:spcBef>
                <a:spcPct val="0"/>
              </a:spcBef>
            </a:pPr>
            <a:r>
              <a:rPr lang="en-US" sz="4621">
                <a:solidFill>
                  <a:srgbClr val="000000"/>
                </a:solidFill>
                <a:latin typeface="TDTD고딕M"/>
                <a:ea typeface="TDTD고딕M"/>
              </a:rPr>
              <a:t>Github data 폴더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1588" y="5105400"/>
            <a:ext cx="4610297" cy="69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전처리 및 수집한 데이터들은 Github 업로드 해두었습니다.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21588" y="6899268"/>
            <a:ext cx="4610297" cy="69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파일 확장자 pkl 을 사용한 이유는 csv 변환 시 객체 정보가 손상되기 때문입니다.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76479"/>
            <a:ext cx="16927040" cy="8934042"/>
            <a:chOff x="0" y="0"/>
            <a:chExt cx="126402652" cy="66714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6570172"/>
            </a:xfrm>
            <a:custGeom>
              <a:avLst/>
              <a:gdLst/>
              <a:ahLst/>
              <a:cxnLst/>
              <a:rect r="r" b="b" t="t" l="l"/>
              <a:pathLst>
                <a:path h="66570172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6570172"/>
                  </a:lnTo>
                  <a:lnTo>
                    <a:pt x="0" y="66570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6714948"/>
            </a:xfrm>
            <a:custGeom>
              <a:avLst/>
              <a:gdLst/>
              <a:ahLst/>
              <a:cxnLst/>
              <a:rect r="r" b="b" t="t" l="l"/>
              <a:pathLst>
                <a:path h="66714948" w="126402654">
                  <a:moveTo>
                    <a:pt x="126257869" y="66570169"/>
                  </a:moveTo>
                  <a:lnTo>
                    <a:pt x="126402654" y="66570169"/>
                  </a:lnTo>
                  <a:lnTo>
                    <a:pt x="126402654" y="66714948"/>
                  </a:lnTo>
                  <a:lnTo>
                    <a:pt x="126257869" y="66714948"/>
                  </a:lnTo>
                  <a:lnTo>
                    <a:pt x="126257869" y="66570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6570169"/>
                  </a:lnTo>
                  <a:lnTo>
                    <a:pt x="0" y="66570169"/>
                  </a:lnTo>
                  <a:lnTo>
                    <a:pt x="0" y="144780"/>
                  </a:lnTo>
                  <a:close/>
                  <a:moveTo>
                    <a:pt x="0" y="66570169"/>
                  </a:moveTo>
                  <a:lnTo>
                    <a:pt x="144780" y="66570169"/>
                  </a:lnTo>
                  <a:lnTo>
                    <a:pt x="144780" y="66714948"/>
                  </a:lnTo>
                  <a:lnTo>
                    <a:pt x="0" y="66714948"/>
                  </a:lnTo>
                  <a:lnTo>
                    <a:pt x="0" y="6657016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6570169"/>
                  </a:lnTo>
                  <a:lnTo>
                    <a:pt x="126257869" y="66570169"/>
                  </a:lnTo>
                  <a:lnTo>
                    <a:pt x="126257869" y="144780"/>
                  </a:lnTo>
                  <a:close/>
                  <a:moveTo>
                    <a:pt x="144780" y="66570169"/>
                  </a:moveTo>
                  <a:lnTo>
                    <a:pt x="126257869" y="66570169"/>
                  </a:lnTo>
                  <a:lnTo>
                    <a:pt x="126257869" y="66714948"/>
                  </a:lnTo>
                  <a:lnTo>
                    <a:pt x="144780" y="66714948"/>
                  </a:lnTo>
                  <a:lnTo>
                    <a:pt x="144780" y="6657016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00871" y="1354296"/>
            <a:ext cx="1228625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ea typeface="TDTD고딕M"/>
              </a:rPr>
              <a:t>참고자료</a:t>
            </a:r>
          </a:p>
        </p:txBody>
      </p:sp>
      <p:grpSp>
        <p:nvGrpSpPr>
          <p:cNvPr id="6" name="Group 6"/>
          <p:cNvGrpSpPr/>
          <p:nvPr/>
        </p:nvGrpSpPr>
        <p:grpSpPr>
          <a:xfrm rot="0">
            <a:off x="2085776" y="2949960"/>
            <a:ext cx="14116446" cy="940520"/>
            <a:chOff x="-1" y="0"/>
            <a:chExt cx="18821928" cy="125402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-1" y="0"/>
              <a:ext cx="18821928" cy="1254027"/>
              <a:chOff x="0" y="0"/>
              <a:chExt cx="29107172" cy="19392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00" y="12700"/>
                <a:ext cx="29081772" cy="1913890"/>
              </a:xfrm>
              <a:custGeom>
                <a:avLst/>
                <a:gdLst/>
                <a:rect l="l" t="t" r="r" b="b"/>
                <a:pathLst>
                  <a:path w="29081772" h="1913890">
                    <a:moveTo>
                      <a:pt x="28124828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8124828" y="0"/>
                    </a:lnTo>
                    <a:cubicBezTo>
                      <a:pt x="28653274" y="0"/>
                      <a:pt x="29081772" y="428371"/>
                      <a:pt x="29081772" y="956945"/>
                    </a:cubicBezTo>
                    <a:cubicBezTo>
                      <a:pt x="29081772" y="1485392"/>
                      <a:pt x="28653274" y="1913890"/>
                      <a:pt x="28124828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29107172" cy="1939290"/>
              </a:xfrm>
              <a:custGeom>
                <a:avLst/>
                <a:gdLst/>
                <a:rect l="l" t="t" r="r" b="b"/>
                <a:pathLst>
                  <a:path w="29107172" h="1939290">
                    <a:moveTo>
                      <a:pt x="28137528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37528" y="1939290"/>
                    </a:lnTo>
                    <a:cubicBezTo>
                      <a:pt x="28672196" y="1939290"/>
                      <a:pt x="29107172" y="1504315"/>
                      <a:pt x="29107172" y="969645"/>
                    </a:cubicBezTo>
                    <a:cubicBezTo>
                      <a:pt x="29107172" y="434975"/>
                      <a:pt x="28672196" y="0"/>
                      <a:pt x="28137528" y="0"/>
                    </a:cubicBezTo>
                    <a:close/>
                    <a:moveTo>
                      <a:pt x="28137528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37528" y="25400"/>
                    </a:lnTo>
                    <a:cubicBezTo>
                      <a:pt x="28658228" y="25400"/>
                      <a:pt x="29081772" y="448945"/>
                      <a:pt x="29081772" y="969645"/>
                    </a:cubicBezTo>
                    <a:cubicBezTo>
                      <a:pt x="29081772" y="1490345"/>
                      <a:pt x="28658228" y="1913890"/>
                      <a:pt x="28137528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0"/>
              <a:ext cx="2444872" cy="1254027"/>
              <a:chOff x="0" y="0"/>
              <a:chExt cx="3780875" cy="19392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00" y="12700"/>
                <a:ext cx="3755475" cy="1913890"/>
              </a:xfrm>
              <a:custGeom>
                <a:avLst/>
                <a:gdLst/>
                <a:rect l="l" t="t" r="r" b="b"/>
                <a:pathLst>
                  <a:path w="3755475" h="1913890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3780875" cy="1939290"/>
              </a:xfrm>
              <a:custGeom>
                <a:avLst/>
                <a:gdLst/>
                <a:rect l="l" t="t" r="r" b="b"/>
                <a:pathLst>
                  <a:path w="3780875" h="1939290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011624" y="329622"/>
              <a:ext cx="421625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1</a:t>
              </a:r>
              <a:endParaRPr lang="en-US" sz="2499">
                <a:solidFill>
                  <a:srgbClr val="000000"/>
                </a:solidFill>
                <a:latin typeface="TDTD고딕M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055871" y="322211"/>
              <a:ext cx="7472692" cy="71020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4199"/>
                </a:lnSpc>
                <a:defRPr/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  <a:hlinkClick r:id="rId2" tooltip="https://www.bigdata-map.kr/datastory/new/story_24"/>
                </a:rPr>
                <a:t>데이터로 보는 개봉영화 (1) 장르</a:t>
              </a:r>
              <a:endParaRPr lang="en-US" sz="299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85777" y="4741290"/>
            <a:ext cx="14116446" cy="994135"/>
            <a:chOff x="0" y="0"/>
            <a:chExt cx="29107173" cy="20498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29081772" cy="2024441"/>
            </a:xfrm>
            <a:custGeom>
              <a:avLst/>
              <a:gdLst/>
              <a:ahLst/>
              <a:cxnLst/>
              <a:rect r="r" b="b" t="t" l="l"/>
              <a:pathLst>
                <a:path h="2024441" w="29081772">
                  <a:moveTo>
                    <a:pt x="28124829" y="2024441"/>
                  </a:moveTo>
                  <a:lnTo>
                    <a:pt x="956945" y="2024441"/>
                  </a:lnTo>
                  <a:cubicBezTo>
                    <a:pt x="428371" y="2024441"/>
                    <a:pt x="0" y="1595943"/>
                    <a:pt x="0" y="1012221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8124829" y="0"/>
                  </a:lnTo>
                  <a:cubicBezTo>
                    <a:pt x="28653274" y="0"/>
                    <a:pt x="29081772" y="428371"/>
                    <a:pt x="29081772" y="1012221"/>
                  </a:cubicBezTo>
                  <a:cubicBezTo>
                    <a:pt x="29081772" y="1595943"/>
                    <a:pt x="28653274" y="2024441"/>
                    <a:pt x="28124829" y="2024441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107172" cy="2049841"/>
            </a:xfrm>
            <a:custGeom>
              <a:avLst/>
              <a:gdLst/>
              <a:ahLst/>
              <a:cxnLst/>
              <a:rect r="r" b="b" t="t" l="l"/>
              <a:pathLst>
                <a:path h="2049841" w="29107172">
                  <a:moveTo>
                    <a:pt x="28137529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024921"/>
                  </a:cubicBezTo>
                  <a:cubicBezTo>
                    <a:pt x="0" y="1614866"/>
                    <a:pt x="434975" y="2049841"/>
                    <a:pt x="969645" y="2049841"/>
                  </a:cubicBezTo>
                  <a:lnTo>
                    <a:pt x="28137529" y="2049841"/>
                  </a:lnTo>
                  <a:cubicBezTo>
                    <a:pt x="28672197" y="2049841"/>
                    <a:pt x="29107172" y="1614866"/>
                    <a:pt x="29107172" y="1024921"/>
                  </a:cubicBezTo>
                  <a:cubicBezTo>
                    <a:pt x="29107172" y="434975"/>
                    <a:pt x="28672197" y="0"/>
                    <a:pt x="28137529" y="0"/>
                  </a:cubicBezTo>
                  <a:close/>
                  <a:moveTo>
                    <a:pt x="28137529" y="2024441"/>
                  </a:moveTo>
                  <a:lnTo>
                    <a:pt x="969645" y="2024441"/>
                  </a:lnTo>
                  <a:cubicBezTo>
                    <a:pt x="448945" y="2024441"/>
                    <a:pt x="25400" y="1600896"/>
                    <a:pt x="25400" y="1024921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37529" y="25400"/>
                  </a:lnTo>
                  <a:cubicBezTo>
                    <a:pt x="28658229" y="25400"/>
                    <a:pt x="29081772" y="448945"/>
                    <a:pt x="29081772" y="1024921"/>
                  </a:cubicBezTo>
                  <a:cubicBezTo>
                    <a:pt x="29081772" y="1600896"/>
                    <a:pt x="28658229" y="2024441"/>
                    <a:pt x="28137529" y="202444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2085777" y="4741290"/>
            <a:ext cx="8963222" cy="994135"/>
            <a:chOff x="0" y="0"/>
            <a:chExt cx="11950963" cy="1325514"/>
          </a:xfrm>
        </p:grpSpPr>
        <p:grpSp>
          <p:nvGrpSpPr>
            <p:cNvPr id="19" name="Group 19"/>
            <p:cNvGrpSpPr/>
            <p:nvPr/>
          </p:nvGrpSpPr>
          <p:grpSpPr>
            <a:xfrm rot="0">
              <a:off x="0" y="0"/>
              <a:ext cx="2444872" cy="1325514"/>
              <a:chOff x="0" y="0"/>
              <a:chExt cx="3780875" cy="2049841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00" y="12700"/>
                <a:ext cx="3755475" cy="2024441"/>
              </a:xfrm>
              <a:custGeom>
                <a:avLst/>
                <a:gdLst/>
                <a:rect l="l" t="t" r="r" b="b"/>
                <a:pathLst>
                  <a:path w="3755475" h="2024441">
                    <a:moveTo>
                      <a:pt x="2798530" y="2024441"/>
                    </a:moveTo>
                    <a:lnTo>
                      <a:pt x="956945" y="2024441"/>
                    </a:lnTo>
                    <a:cubicBezTo>
                      <a:pt x="428371" y="2024441"/>
                      <a:pt x="0" y="1595943"/>
                      <a:pt x="0" y="1012221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1012221"/>
                    </a:cubicBezTo>
                    <a:cubicBezTo>
                      <a:pt x="3755475" y="1595943"/>
                      <a:pt x="3326977" y="2024441"/>
                      <a:pt x="2798530" y="2024441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0"/>
                <a:ext cx="3780875" cy="2049841"/>
              </a:xfrm>
              <a:custGeom>
                <a:avLst/>
                <a:gdLst/>
                <a:rect l="l" t="t" r="r" b="b"/>
                <a:pathLst>
                  <a:path w="3780875" h="2049841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024921"/>
                    </a:cubicBezTo>
                    <a:cubicBezTo>
                      <a:pt x="0" y="1614866"/>
                      <a:pt x="434975" y="2049841"/>
                      <a:pt x="969645" y="2049841"/>
                    </a:cubicBezTo>
                    <a:lnTo>
                      <a:pt x="2811230" y="2049841"/>
                    </a:lnTo>
                    <a:cubicBezTo>
                      <a:pt x="3345900" y="2049841"/>
                      <a:pt x="3780875" y="1614866"/>
                      <a:pt x="3780875" y="1024921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2024441"/>
                    </a:moveTo>
                    <a:lnTo>
                      <a:pt x="969645" y="2024441"/>
                    </a:lnTo>
                    <a:cubicBezTo>
                      <a:pt x="448945" y="2024441"/>
                      <a:pt x="25400" y="1600896"/>
                      <a:pt x="25400" y="1024921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1024921"/>
                    </a:cubicBezTo>
                    <a:cubicBezTo>
                      <a:pt x="3755475" y="1600896"/>
                      <a:pt x="3331930" y="2024441"/>
                      <a:pt x="2811230" y="202444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011624" y="329622"/>
              <a:ext cx="421625" cy="54715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2</a:t>
              </a:r>
              <a:endParaRPr lang="en-US" sz="2499">
                <a:solidFill>
                  <a:srgbClr val="000000"/>
                </a:solidFill>
                <a:latin typeface="TDTD고딕M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055871" y="322211"/>
              <a:ext cx="8895092" cy="70936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4199"/>
                </a:lnSpc>
                <a:defRPr/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  <a:hlinkClick r:id="rId2" tooltip="https://www.bigdata-map.kr/datastory/new/story_24"/>
                </a:rPr>
                <a:t>데이터로 보는 개봉영화 (2) 박스오피스</a:t>
              </a:r>
              <a:endParaRPr lang="en-US" sz="299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085777" y="6529535"/>
            <a:ext cx="14116446" cy="940520"/>
            <a:chOff x="0" y="0"/>
            <a:chExt cx="18821928" cy="125402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8821928" cy="1254027"/>
              <a:chOff x="0" y="0"/>
              <a:chExt cx="29107173" cy="193929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2700" y="12700"/>
                <a:ext cx="29081772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9081772">
                    <a:moveTo>
                      <a:pt x="28124829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8124829" y="0"/>
                    </a:lnTo>
                    <a:cubicBezTo>
                      <a:pt x="28653274" y="0"/>
                      <a:pt x="29081772" y="428371"/>
                      <a:pt x="29081772" y="956945"/>
                    </a:cubicBezTo>
                    <a:cubicBezTo>
                      <a:pt x="29081772" y="1485392"/>
                      <a:pt x="28653274" y="1913890"/>
                      <a:pt x="28124829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9107172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29107172">
                    <a:moveTo>
                      <a:pt x="28137529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37529" y="1939290"/>
                    </a:lnTo>
                    <a:cubicBezTo>
                      <a:pt x="28672197" y="1939290"/>
                      <a:pt x="29107172" y="1504315"/>
                      <a:pt x="29107172" y="969645"/>
                    </a:cubicBezTo>
                    <a:cubicBezTo>
                      <a:pt x="29107172" y="434975"/>
                      <a:pt x="28672197" y="0"/>
                      <a:pt x="28137529" y="0"/>
                    </a:cubicBezTo>
                    <a:close/>
                    <a:moveTo>
                      <a:pt x="28137529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37529" y="25400"/>
                    </a:lnTo>
                    <a:cubicBezTo>
                      <a:pt x="28658229" y="25400"/>
                      <a:pt x="29081772" y="448945"/>
                      <a:pt x="29081772" y="969645"/>
                    </a:cubicBezTo>
                    <a:cubicBezTo>
                      <a:pt x="29081772" y="1490345"/>
                      <a:pt x="28658229" y="1913890"/>
                      <a:pt x="28137529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3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  <a:hlinkClick r:id="rId3" tooltip="https://www.culture.go.kr/bigdata/user/data_market/detail.do?id=9d00dd80-4a54-11eb-af9a-4b03f0a582d6"/>
                </a:rPr>
                <a:t>KOBIS 박스오피스 영화정보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085777" y="8317780"/>
            <a:ext cx="14116446" cy="940520"/>
            <a:chOff x="0" y="0"/>
            <a:chExt cx="18821928" cy="125402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18821928" cy="1254027"/>
              <a:chOff x="0" y="0"/>
              <a:chExt cx="29107173" cy="193929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12700" y="12700"/>
                <a:ext cx="29081772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29081772">
                    <a:moveTo>
                      <a:pt x="28124829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8124829" y="0"/>
                    </a:lnTo>
                    <a:cubicBezTo>
                      <a:pt x="28653274" y="0"/>
                      <a:pt x="29081772" y="428371"/>
                      <a:pt x="29081772" y="956945"/>
                    </a:cubicBezTo>
                    <a:cubicBezTo>
                      <a:pt x="29081772" y="1485392"/>
                      <a:pt x="28653274" y="1913890"/>
                      <a:pt x="28124829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9107172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29107172">
                    <a:moveTo>
                      <a:pt x="28137529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37529" y="1939290"/>
                    </a:lnTo>
                    <a:cubicBezTo>
                      <a:pt x="28672197" y="1939290"/>
                      <a:pt x="29107172" y="1504315"/>
                      <a:pt x="29107172" y="969645"/>
                    </a:cubicBezTo>
                    <a:cubicBezTo>
                      <a:pt x="29107172" y="434975"/>
                      <a:pt x="28672197" y="0"/>
                      <a:pt x="28137529" y="0"/>
                    </a:cubicBezTo>
                    <a:close/>
                    <a:moveTo>
                      <a:pt x="28137529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37529" y="25400"/>
                    </a:lnTo>
                    <a:cubicBezTo>
                      <a:pt x="28658229" y="25400"/>
                      <a:pt x="29081772" y="448945"/>
                      <a:pt x="29081772" y="969645"/>
                    </a:cubicBezTo>
                    <a:cubicBezTo>
                      <a:pt x="29081772" y="1490345"/>
                      <a:pt x="28658229" y="1913890"/>
                      <a:pt x="28137529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4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latin typeface="TDTD고딕M"/>
                  <a:ea typeface="TDTD고딕M"/>
                  <a:hlinkClick r:id="rId4" tooltip="https://www.kobis.or.kr/kobisopenapi/homepg/apiservice/searchServiceInfo.do"/>
                </a:rPr>
                <a:t>KOFIC 영화진흥위원회 API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000871" y="4215006"/>
            <a:ext cx="12286259" cy="176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02"/>
              </a:lnSpc>
            </a:pPr>
            <a:r>
              <a:rPr lang="en-US" sz="12275">
                <a:solidFill>
                  <a:srgbClr val="000000"/>
                </a:solidFill>
                <a:ea typeface="TDTD고딕M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BB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65286"/>
            <a:ext cx="499977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목차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27075" y="755036"/>
            <a:ext cx="7973317" cy="940520"/>
            <a:chOff x="0" y="0"/>
            <a:chExt cx="10631089" cy="12540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ea typeface="TDTD고딕M"/>
                  <a:hlinkClick r:id="rId2" action="ppaction://hlinksldjump"/>
                </a:rPr>
                <a:t>프로젝트 소개 및 동기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27075" y="2321846"/>
            <a:ext cx="7973317" cy="940520"/>
            <a:chOff x="0" y="0"/>
            <a:chExt cx="10631089" cy="125402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ea typeface="TDTD고딕M"/>
                  <a:hlinkClick r:id="rId3" action="ppaction://hlinksldjump"/>
                </a:rPr>
                <a:t>프로젝트 목적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27075" y="3888655"/>
            <a:ext cx="7973317" cy="940520"/>
            <a:chOff x="0" y="0"/>
            <a:chExt cx="10631089" cy="125402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ea typeface="TDTD고딕M"/>
                  <a:hlinkClick r:id="rId4" action="ppaction://hlinksldjump"/>
                </a:rPr>
                <a:t>데이터 수집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727075" y="5455464"/>
            <a:ext cx="7973317" cy="940520"/>
            <a:chOff x="0" y="0"/>
            <a:chExt cx="10631089" cy="125402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4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ea typeface="TDTD고딕M"/>
                  <a:hlinkClick r:id="rId5" action="ppaction://hlinksldjump"/>
                </a:rPr>
                <a:t>데이터 전처리 및 변환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-5407957">
            <a:off x="1990930" y="5133975"/>
            <a:ext cx="1028702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886383" y="5595435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6" indent="-259083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텍스트 클릭 시 링크로 이동됩니다.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8727075" y="7024634"/>
            <a:ext cx="7973317" cy="940520"/>
            <a:chOff x="0" y="0"/>
            <a:chExt cx="10631089" cy="1254027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5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ea typeface="TDTD고딕M"/>
                </a:rPr>
                <a:t>시각화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8727075" y="8591443"/>
            <a:ext cx="7973317" cy="940520"/>
            <a:chOff x="0" y="0"/>
            <a:chExt cx="10631089" cy="1254027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10631089" cy="1254027"/>
              <a:chOff x="0" y="0"/>
              <a:chExt cx="16440449" cy="193929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4" id="54"/>
            <p:cNvGrpSpPr/>
            <p:nvPr/>
          </p:nvGrpSpPr>
          <p:grpSpPr>
            <a:xfrm rot="0">
              <a:off x="0" y="0"/>
              <a:ext cx="2444873" cy="1254027"/>
              <a:chOff x="0" y="0"/>
              <a:chExt cx="3780875" cy="193929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12700" y="12700"/>
                <a:ext cx="3755475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3755475">
                    <a:moveTo>
                      <a:pt x="2798530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2798530" y="0"/>
                    </a:lnTo>
                    <a:cubicBezTo>
                      <a:pt x="3326976" y="0"/>
                      <a:pt x="3755475" y="428371"/>
                      <a:pt x="3755475" y="956945"/>
                    </a:cubicBezTo>
                    <a:cubicBezTo>
                      <a:pt x="3755475" y="1485392"/>
                      <a:pt x="3326977" y="1913890"/>
                      <a:pt x="2798530" y="1913890"/>
                    </a:cubicBezTo>
                    <a:close/>
                  </a:path>
                </a:pathLst>
              </a:custGeom>
              <a:solidFill>
                <a:srgbClr val="D6DFCC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3780875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3780875">
                    <a:moveTo>
                      <a:pt x="2811230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2811230" y="1939290"/>
                    </a:lnTo>
                    <a:cubicBezTo>
                      <a:pt x="3345900" y="1939290"/>
                      <a:pt x="3780875" y="1504315"/>
                      <a:pt x="3780875" y="969645"/>
                    </a:cubicBezTo>
                    <a:cubicBezTo>
                      <a:pt x="3780875" y="434975"/>
                      <a:pt x="3345900" y="0"/>
                      <a:pt x="2811230" y="0"/>
                    </a:cubicBezTo>
                    <a:close/>
                    <a:moveTo>
                      <a:pt x="2811230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2811230" y="25400"/>
                    </a:lnTo>
                    <a:cubicBezTo>
                      <a:pt x="3331930" y="25400"/>
                      <a:pt x="3755475" y="448945"/>
                      <a:pt x="3755475" y="969645"/>
                    </a:cubicBezTo>
                    <a:cubicBezTo>
                      <a:pt x="3755475" y="1490345"/>
                      <a:pt x="3331930" y="1913890"/>
                      <a:pt x="2811230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7" id="57"/>
            <p:cNvSpPr txBox="true"/>
            <p:nvPr/>
          </p:nvSpPr>
          <p:spPr>
            <a:xfrm rot="0">
              <a:off x="1011624" y="329622"/>
              <a:ext cx="42162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TDTD고딕M Bold"/>
                </a:rPr>
                <a:t>6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3055873" y="322213"/>
              <a:ext cx="6954893" cy="654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>
                  <a:solidFill>
                    <a:srgbClr val="000000"/>
                  </a:solidFill>
                  <a:ea typeface="TDTD고딕M"/>
                  <a:hlinkClick r:id="rId6" action="ppaction://hlinksldjump"/>
                </a:rPr>
                <a:t>참고 자료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131854" y="1195152"/>
            <a:ext cx="6350727" cy="7896696"/>
          </a:xfrm>
          <a:custGeom>
            <a:avLst/>
            <a:gdLst/>
            <a:ahLst/>
            <a:cxnLst/>
            <a:rect r="r" b="b" t="t" l="l"/>
            <a:pathLst>
              <a:path h="7896696" w="6350727">
                <a:moveTo>
                  <a:pt x="0" y="0"/>
                </a:moveTo>
                <a:lnTo>
                  <a:pt x="6350727" y="0"/>
                </a:lnTo>
                <a:lnTo>
                  <a:pt x="6350727" y="7896696"/>
                </a:lnTo>
                <a:lnTo>
                  <a:pt x="0" y="7896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1" r="0" b="-1502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72377" y="7958190"/>
            <a:ext cx="2044315" cy="940520"/>
            <a:chOff x="0" y="0"/>
            <a:chExt cx="2725753" cy="125402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725753" cy="1254027"/>
              <a:chOff x="0" y="0"/>
              <a:chExt cx="4215241" cy="19392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12700" y="12700"/>
                <a:ext cx="418984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4189841">
                    <a:moveTo>
                      <a:pt x="323289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3232895" y="0"/>
                    </a:lnTo>
                    <a:cubicBezTo>
                      <a:pt x="3761343" y="0"/>
                      <a:pt x="4189841" y="428371"/>
                      <a:pt x="4189841" y="956945"/>
                    </a:cubicBezTo>
                    <a:cubicBezTo>
                      <a:pt x="4189841" y="1485392"/>
                      <a:pt x="3761343" y="1913890"/>
                      <a:pt x="3232895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15241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4215241">
                    <a:moveTo>
                      <a:pt x="324559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3245595" y="1939290"/>
                    </a:lnTo>
                    <a:cubicBezTo>
                      <a:pt x="3780266" y="1939290"/>
                      <a:pt x="4215241" y="1504315"/>
                      <a:pt x="4215241" y="969645"/>
                    </a:cubicBezTo>
                    <a:cubicBezTo>
                      <a:pt x="4215241" y="434975"/>
                      <a:pt x="3780266" y="0"/>
                      <a:pt x="3245595" y="0"/>
                    </a:cubicBezTo>
                    <a:close/>
                    <a:moveTo>
                      <a:pt x="324559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3245595" y="25400"/>
                    </a:lnTo>
                    <a:cubicBezTo>
                      <a:pt x="3766296" y="25400"/>
                      <a:pt x="4189841" y="448945"/>
                      <a:pt x="4189841" y="969645"/>
                    </a:cubicBezTo>
                    <a:cubicBezTo>
                      <a:pt x="4189841" y="1490345"/>
                      <a:pt x="3766296" y="1913890"/>
                      <a:pt x="324559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true" flipV="false" rot="0">
              <a:off x="1032173" y="480302"/>
              <a:ext cx="661406" cy="293424"/>
            </a:xfrm>
            <a:custGeom>
              <a:avLst/>
              <a:gdLst/>
              <a:ahLst/>
              <a:cxnLst/>
              <a:rect r="r" b="b" t="t" l="l"/>
              <a:pathLst>
                <a:path h="293424" w="661406">
                  <a:moveTo>
                    <a:pt x="661406" y="0"/>
                  </a:moveTo>
                  <a:lnTo>
                    <a:pt x="0" y="0"/>
                  </a:lnTo>
                  <a:lnTo>
                    <a:pt x="0" y="293423"/>
                  </a:lnTo>
                  <a:lnTo>
                    <a:pt x="661406" y="293423"/>
                  </a:lnTo>
                  <a:lnTo>
                    <a:pt x="66140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915279" y="1858550"/>
            <a:ext cx="6131007" cy="3647052"/>
            <a:chOff x="0" y="0"/>
            <a:chExt cx="8174676" cy="486273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8174676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ea typeface="TDTD고딕M"/>
                </a:rPr>
                <a:t>프로젝트 소개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845639"/>
              <a:ext cx="6723230" cy="3017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TDTD고딕M"/>
                  <a:ea typeface="TDTD고딕M"/>
                </a:rPr>
                <a:t>영화사 중 월트디즈니컴퍼니유한회사가 수입/배급한 영화의 흥행 성적을 마블 시네마틱 유니버스와  루카스 필름의 인수 이전과 이후로 분석해보고 현 상황을 판단해본다.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02610" y="1700255"/>
            <a:ext cx="6580440" cy="7051908"/>
            <a:chOff x="0" y="0"/>
            <a:chExt cx="8773920" cy="94025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32523"/>
              <a:ext cx="8773920" cy="6826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spc="-14">
                  <a:solidFill>
                    <a:srgbClr val="000000"/>
                  </a:solidFill>
                  <a:latin typeface="TDTD고딕M"/>
                  <a:ea typeface="TDTD고딕M"/>
                </a:rPr>
                <a:t>이전에부터 공격적으로 인수 합병을 진행해왔던 월트 디즈니 컴퍼니가 이제는 영화, TV 드라마, OTT에 이르기까지 영역을 확장하고 있습니다.</a:t>
              </a:r>
            </a:p>
            <a:p>
              <a:pPr>
                <a:lnSpc>
                  <a:spcPts val="4060"/>
                </a:lnSpc>
              </a:pPr>
            </a:p>
            <a:p>
              <a:pPr>
                <a:lnSpc>
                  <a:spcPts val="4060"/>
                </a:lnSpc>
              </a:pPr>
              <a:r>
                <a:rPr lang="en-US" sz="2900" spc="-14">
                  <a:solidFill>
                    <a:srgbClr val="000000"/>
                  </a:solidFill>
                  <a:latin typeface="TDTD고딕M"/>
                  <a:ea typeface="TDTD고딕M"/>
                </a:rPr>
                <a:t>제 느낌에 디즈니에서 관여한 영화는 이전의 시리즈하고 다르게 형편 없다고 느껴졌습니다. 그것을 실제로 알아보고자 이 프로젝트를 진행합니다.</a:t>
              </a:r>
            </a:p>
            <a:p>
              <a:pPr algn="l" marL="0" indent="0" lvl="0">
                <a:lnSpc>
                  <a:spcPts val="406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8773920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000000"/>
                  </a:solidFill>
                  <a:ea typeface="TDTD고딕M"/>
                </a:rPr>
                <a:t>프로젝트 동기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33450"/>
            <a:ext cx="8277787" cy="8324850"/>
            <a:chOff x="0" y="0"/>
            <a:chExt cx="61814366" cy="621658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61669584" cy="62021029"/>
            </a:xfrm>
            <a:custGeom>
              <a:avLst/>
              <a:gdLst/>
              <a:ahLst/>
              <a:cxnLst/>
              <a:rect r="r" b="b" t="t" l="l"/>
              <a:pathLst>
                <a:path h="62021029" w="61669584">
                  <a:moveTo>
                    <a:pt x="0" y="0"/>
                  </a:moveTo>
                  <a:lnTo>
                    <a:pt x="61669584" y="0"/>
                  </a:lnTo>
                  <a:lnTo>
                    <a:pt x="61669584" y="62021029"/>
                  </a:lnTo>
                  <a:lnTo>
                    <a:pt x="0" y="620210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814366" cy="62165812"/>
            </a:xfrm>
            <a:custGeom>
              <a:avLst/>
              <a:gdLst/>
              <a:ahLst/>
              <a:cxnLst/>
              <a:rect r="r" b="b" t="t" l="l"/>
              <a:pathLst>
                <a:path h="62165812" w="61814366">
                  <a:moveTo>
                    <a:pt x="61669588" y="62021027"/>
                  </a:moveTo>
                  <a:lnTo>
                    <a:pt x="61814366" y="62021027"/>
                  </a:lnTo>
                  <a:lnTo>
                    <a:pt x="61814366" y="62165812"/>
                  </a:lnTo>
                  <a:lnTo>
                    <a:pt x="61669588" y="62165812"/>
                  </a:lnTo>
                  <a:lnTo>
                    <a:pt x="61669588" y="6202102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2021027"/>
                  </a:lnTo>
                  <a:lnTo>
                    <a:pt x="0" y="62021027"/>
                  </a:lnTo>
                  <a:lnTo>
                    <a:pt x="0" y="144780"/>
                  </a:lnTo>
                  <a:close/>
                  <a:moveTo>
                    <a:pt x="0" y="62021027"/>
                  </a:moveTo>
                  <a:lnTo>
                    <a:pt x="144780" y="62021027"/>
                  </a:lnTo>
                  <a:lnTo>
                    <a:pt x="144780" y="62165812"/>
                  </a:lnTo>
                  <a:lnTo>
                    <a:pt x="0" y="62165812"/>
                  </a:lnTo>
                  <a:lnTo>
                    <a:pt x="0" y="62021027"/>
                  </a:lnTo>
                  <a:close/>
                  <a:moveTo>
                    <a:pt x="61669588" y="144780"/>
                  </a:moveTo>
                  <a:lnTo>
                    <a:pt x="61814366" y="144780"/>
                  </a:lnTo>
                  <a:lnTo>
                    <a:pt x="61814366" y="62021027"/>
                  </a:lnTo>
                  <a:lnTo>
                    <a:pt x="61669588" y="62021027"/>
                  </a:lnTo>
                  <a:lnTo>
                    <a:pt x="61669588" y="144780"/>
                  </a:lnTo>
                  <a:close/>
                  <a:moveTo>
                    <a:pt x="144780" y="62021027"/>
                  </a:moveTo>
                  <a:lnTo>
                    <a:pt x="61669588" y="62021027"/>
                  </a:lnTo>
                  <a:lnTo>
                    <a:pt x="61669588" y="62165812"/>
                  </a:lnTo>
                  <a:lnTo>
                    <a:pt x="144780" y="62165812"/>
                  </a:lnTo>
                  <a:lnTo>
                    <a:pt x="144780" y="62021027"/>
                  </a:lnTo>
                  <a:close/>
                  <a:moveTo>
                    <a:pt x="61669588" y="0"/>
                  </a:moveTo>
                  <a:lnTo>
                    <a:pt x="61814366" y="0"/>
                  </a:lnTo>
                  <a:lnTo>
                    <a:pt x="61814366" y="144780"/>
                  </a:lnTo>
                  <a:lnTo>
                    <a:pt x="61669588" y="144780"/>
                  </a:lnTo>
                  <a:lnTo>
                    <a:pt x="6166958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1669588" y="0"/>
                  </a:lnTo>
                  <a:lnTo>
                    <a:pt x="6166958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63024" y="1234143"/>
            <a:ext cx="6609138" cy="7818714"/>
          </a:xfrm>
          <a:custGeom>
            <a:avLst/>
            <a:gdLst/>
            <a:ahLst/>
            <a:cxnLst/>
            <a:rect r="r" b="b" t="t" l="l"/>
            <a:pathLst>
              <a:path h="7818714" w="6609138">
                <a:moveTo>
                  <a:pt x="0" y="0"/>
                </a:moveTo>
                <a:lnTo>
                  <a:pt x="6609139" y="0"/>
                </a:lnTo>
                <a:lnTo>
                  <a:pt x="6609139" y="7818714"/>
                </a:lnTo>
                <a:lnTo>
                  <a:pt x="0" y="7818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" t="0" r="-614" b="-22619"/>
            </a:stretch>
          </a:blipFill>
        </p:spPr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3474"/>
            <a:ext cx="5829300" cy="10591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>
              <a:lnSpc>
                <a:spcPts val="8399"/>
              </a:lnSpc>
              <a:spcBef>
                <a:spcPct val="0"/>
              </a:spcBef>
              <a:defRPr/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프로젝트 목적</a:t>
            </a:r>
            <a:endParaRPr lang="en-US" sz="6999">
              <a:solidFill>
                <a:srgbClr val="000000"/>
              </a:solidFill>
              <a:ea typeface="TDTD고딕M"/>
            </a:endParaR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279548"/>
            <a:ext cx="15594518" cy="1536131"/>
            <a:chOff x="0" y="0"/>
            <a:chExt cx="32154860" cy="3167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32129459" cy="3141999"/>
            </a:xfrm>
            <a:custGeom>
              <a:avLst/>
              <a:gdLst/>
              <a:ahLst/>
              <a:cxnLst/>
              <a:rect r="r" b="b" t="t" l="l"/>
              <a:pathLst>
                <a:path h="3141999" w="32129459">
                  <a:moveTo>
                    <a:pt x="31172516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1172516" y="0"/>
                  </a:lnTo>
                  <a:cubicBezTo>
                    <a:pt x="31700961" y="0"/>
                    <a:pt x="32129459" y="428371"/>
                    <a:pt x="32129459" y="1571000"/>
                  </a:cubicBezTo>
                  <a:cubicBezTo>
                    <a:pt x="32129459" y="2713502"/>
                    <a:pt x="31700961" y="3141999"/>
                    <a:pt x="31172516" y="3141999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154859" cy="3167399"/>
            </a:xfrm>
            <a:custGeom>
              <a:avLst/>
              <a:gdLst/>
              <a:ahLst/>
              <a:cxnLst/>
              <a:rect r="r" b="b" t="t" l="l"/>
              <a:pathLst>
                <a:path h="3167399" w="32154859">
                  <a:moveTo>
                    <a:pt x="3118521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31185216" y="3167399"/>
                  </a:lnTo>
                  <a:cubicBezTo>
                    <a:pt x="31719884" y="3167399"/>
                    <a:pt x="32154859" y="2732424"/>
                    <a:pt x="32154859" y="1583700"/>
                  </a:cubicBezTo>
                  <a:cubicBezTo>
                    <a:pt x="32154859" y="434975"/>
                    <a:pt x="31719884" y="0"/>
                    <a:pt x="31185216" y="0"/>
                  </a:cubicBezTo>
                  <a:close/>
                  <a:moveTo>
                    <a:pt x="31185216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1185216" y="25400"/>
                  </a:lnTo>
                  <a:cubicBezTo>
                    <a:pt x="31705916" y="25400"/>
                    <a:pt x="32129459" y="448945"/>
                    <a:pt x="32129459" y="1583700"/>
                  </a:cubicBezTo>
                  <a:cubicBezTo>
                    <a:pt x="32129459" y="2718455"/>
                    <a:pt x="31705916" y="3141999"/>
                    <a:pt x="31185216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279548"/>
            <a:ext cx="1833655" cy="1536131"/>
            <a:chOff x="0" y="0"/>
            <a:chExt cx="3780875" cy="3167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3755475" cy="3141999"/>
            </a:xfrm>
            <a:custGeom>
              <a:avLst/>
              <a:gdLst/>
              <a:ahLst/>
              <a:cxnLst/>
              <a:rect r="r" b="b" t="t" l="l"/>
              <a:pathLst>
                <a:path h="3141999" w="3755475">
                  <a:moveTo>
                    <a:pt x="2798530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1571000"/>
                  </a:cubicBezTo>
                  <a:cubicBezTo>
                    <a:pt x="3755475" y="2713502"/>
                    <a:pt x="3326977" y="3141999"/>
                    <a:pt x="2798530" y="3141999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0875" cy="3167399"/>
            </a:xfrm>
            <a:custGeom>
              <a:avLst/>
              <a:gdLst/>
              <a:ahLst/>
              <a:cxnLst/>
              <a:rect r="r" b="b" t="t" l="l"/>
              <a:pathLst>
                <a:path h="3167399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2811230" y="3167399"/>
                  </a:lnTo>
                  <a:cubicBezTo>
                    <a:pt x="3345900" y="3167399"/>
                    <a:pt x="3780875" y="2732424"/>
                    <a:pt x="3780875" y="1583700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1583700"/>
                  </a:cubicBezTo>
                  <a:cubicBezTo>
                    <a:pt x="3755475" y="2718455"/>
                    <a:pt x="3331930" y="3141999"/>
                    <a:pt x="2811230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87418" y="2739036"/>
            <a:ext cx="478768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DTD고딕M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18727" y="2552700"/>
            <a:ext cx="13413318" cy="5003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918"/>
              </a:lnSpc>
              <a:defRPr/>
            </a:pPr>
            <a:r>
              <a:rPr lang="en-US" sz="2799">
                <a:solidFill>
                  <a:srgbClr val="000000"/>
                </a:solidFill>
                <a:latin typeface="TDTD고딕M"/>
                <a:ea typeface="TDTD고딕M"/>
              </a:rPr>
              <a:t>월트디즈니 영화사에서 수입/배급한 영화의 관객수, 박스오피스 트렌드 순위를 조사해본다.</a:t>
            </a:r>
            <a:endParaRPr lang="en-US" sz="2799">
              <a:solidFill>
                <a:srgbClr val="000000"/>
              </a:solidFill>
              <a:latin typeface="TDTD고딕M"/>
              <a:ea typeface="TDTD고딕M"/>
            </a:endParaRP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5000859"/>
            <a:ext cx="15594518" cy="1536131"/>
            <a:chOff x="0" y="0"/>
            <a:chExt cx="32154860" cy="3167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32129459" cy="3141999"/>
            </a:xfrm>
            <a:custGeom>
              <a:avLst/>
              <a:gdLst/>
              <a:ahLst/>
              <a:cxnLst/>
              <a:rect r="r" b="b" t="t" l="l"/>
              <a:pathLst>
                <a:path h="3141999" w="32129459">
                  <a:moveTo>
                    <a:pt x="31172516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1172516" y="0"/>
                  </a:lnTo>
                  <a:cubicBezTo>
                    <a:pt x="31700961" y="0"/>
                    <a:pt x="32129459" y="428371"/>
                    <a:pt x="32129459" y="1571000"/>
                  </a:cubicBezTo>
                  <a:cubicBezTo>
                    <a:pt x="32129459" y="2713502"/>
                    <a:pt x="31700961" y="3141999"/>
                    <a:pt x="31172516" y="3141999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154859" cy="3167399"/>
            </a:xfrm>
            <a:custGeom>
              <a:avLst/>
              <a:gdLst/>
              <a:ahLst/>
              <a:cxnLst/>
              <a:rect r="r" b="b" t="t" l="l"/>
              <a:pathLst>
                <a:path h="3167399" w="32154859">
                  <a:moveTo>
                    <a:pt x="3118521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31185216" y="3167399"/>
                  </a:lnTo>
                  <a:cubicBezTo>
                    <a:pt x="31719884" y="3167399"/>
                    <a:pt x="32154859" y="2732424"/>
                    <a:pt x="32154859" y="1583700"/>
                  </a:cubicBezTo>
                  <a:cubicBezTo>
                    <a:pt x="32154859" y="434975"/>
                    <a:pt x="31719884" y="0"/>
                    <a:pt x="31185216" y="0"/>
                  </a:cubicBezTo>
                  <a:close/>
                  <a:moveTo>
                    <a:pt x="31185216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1185216" y="25400"/>
                  </a:lnTo>
                  <a:cubicBezTo>
                    <a:pt x="31705916" y="25400"/>
                    <a:pt x="32129459" y="448945"/>
                    <a:pt x="32129459" y="1583700"/>
                  </a:cubicBezTo>
                  <a:cubicBezTo>
                    <a:pt x="32129459" y="2718455"/>
                    <a:pt x="31705916" y="3141999"/>
                    <a:pt x="31185216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5000859"/>
            <a:ext cx="1833655" cy="1536131"/>
            <a:chOff x="0" y="0"/>
            <a:chExt cx="3780875" cy="3167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3755475" cy="3141999"/>
            </a:xfrm>
            <a:custGeom>
              <a:avLst/>
              <a:gdLst/>
              <a:ahLst/>
              <a:cxnLst/>
              <a:rect r="r" b="b" t="t" l="l"/>
              <a:pathLst>
                <a:path h="3141999" w="3755475">
                  <a:moveTo>
                    <a:pt x="2798530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1571000"/>
                  </a:cubicBezTo>
                  <a:cubicBezTo>
                    <a:pt x="3755475" y="2713502"/>
                    <a:pt x="3326977" y="3141999"/>
                    <a:pt x="2798530" y="3141999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80875" cy="3167399"/>
            </a:xfrm>
            <a:custGeom>
              <a:avLst/>
              <a:gdLst/>
              <a:ahLst/>
              <a:cxnLst/>
              <a:rect r="r" b="b" t="t" l="l"/>
              <a:pathLst>
                <a:path h="3167399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2811230" y="3167399"/>
                  </a:lnTo>
                  <a:cubicBezTo>
                    <a:pt x="3345900" y="3167399"/>
                    <a:pt x="3780875" y="2732424"/>
                    <a:pt x="3780875" y="1583700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1583700"/>
                  </a:cubicBezTo>
                  <a:cubicBezTo>
                    <a:pt x="3755475" y="2718455"/>
                    <a:pt x="3331930" y="3141999"/>
                    <a:pt x="2811230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418" y="5460347"/>
            <a:ext cx="478768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DTD고딕M Bold"/>
              </a:rPr>
              <a:t>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7722169"/>
            <a:ext cx="15594518" cy="1536131"/>
            <a:chOff x="0" y="0"/>
            <a:chExt cx="32154860" cy="3167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32129459" cy="3141999"/>
            </a:xfrm>
            <a:custGeom>
              <a:avLst/>
              <a:gdLst/>
              <a:ahLst/>
              <a:cxnLst/>
              <a:rect r="r" b="b" t="t" l="l"/>
              <a:pathLst>
                <a:path h="3141999" w="32129459">
                  <a:moveTo>
                    <a:pt x="31172516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1172516" y="0"/>
                  </a:lnTo>
                  <a:cubicBezTo>
                    <a:pt x="31700961" y="0"/>
                    <a:pt x="32129459" y="428371"/>
                    <a:pt x="32129459" y="1571000"/>
                  </a:cubicBezTo>
                  <a:cubicBezTo>
                    <a:pt x="32129459" y="2713502"/>
                    <a:pt x="31700961" y="3141999"/>
                    <a:pt x="31172516" y="3141999"/>
                  </a:cubicBez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2154859" cy="3167399"/>
            </a:xfrm>
            <a:custGeom>
              <a:avLst/>
              <a:gdLst/>
              <a:ahLst/>
              <a:cxnLst/>
              <a:rect r="r" b="b" t="t" l="l"/>
              <a:pathLst>
                <a:path h="3167399" w="32154859">
                  <a:moveTo>
                    <a:pt x="31185216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31185216" y="3167399"/>
                  </a:lnTo>
                  <a:cubicBezTo>
                    <a:pt x="31719884" y="3167399"/>
                    <a:pt x="32154859" y="2732424"/>
                    <a:pt x="32154859" y="1583700"/>
                  </a:cubicBezTo>
                  <a:cubicBezTo>
                    <a:pt x="32154859" y="434975"/>
                    <a:pt x="31719884" y="0"/>
                    <a:pt x="31185216" y="0"/>
                  </a:cubicBezTo>
                  <a:close/>
                  <a:moveTo>
                    <a:pt x="31185216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31185216" y="25400"/>
                  </a:lnTo>
                  <a:cubicBezTo>
                    <a:pt x="31705916" y="25400"/>
                    <a:pt x="32129459" y="448945"/>
                    <a:pt x="32129459" y="1583700"/>
                  </a:cubicBezTo>
                  <a:cubicBezTo>
                    <a:pt x="32129459" y="2718455"/>
                    <a:pt x="31705916" y="3141999"/>
                    <a:pt x="31185216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28700" y="7722169"/>
            <a:ext cx="1833655" cy="1536131"/>
            <a:chOff x="0" y="0"/>
            <a:chExt cx="3780875" cy="3167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3755475" cy="3141999"/>
            </a:xfrm>
            <a:custGeom>
              <a:avLst/>
              <a:gdLst/>
              <a:ahLst/>
              <a:cxnLst/>
              <a:rect r="r" b="b" t="t" l="l"/>
              <a:pathLst>
                <a:path h="3141999" w="3755475">
                  <a:moveTo>
                    <a:pt x="2798530" y="3141999"/>
                  </a:moveTo>
                  <a:lnTo>
                    <a:pt x="956945" y="3141999"/>
                  </a:lnTo>
                  <a:cubicBezTo>
                    <a:pt x="428371" y="3141999"/>
                    <a:pt x="0" y="2713502"/>
                    <a:pt x="0" y="1571000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2798530" y="0"/>
                  </a:lnTo>
                  <a:cubicBezTo>
                    <a:pt x="3326976" y="0"/>
                    <a:pt x="3755475" y="428371"/>
                    <a:pt x="3755475" y="1571000"/>
                  </a:cubicBezTo>
                  <a:cubicBezTo>
                    <a:pt x="3755475" y="2713502"/>
                    <a:pt x="3326977" y="3141999"/>
                    <a:pt x="2798530" y="3141999"/>
                  </a:cubicBez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80875" cy="3167399"/>
            </a:xfrm>
            <a:custGeom>
              <a:avLst/>
              <a:gdLst/>
              <a:ahLst/>
              <a:cxnLst/>
              <a:rect r="r" b="b" t="t" l="l"/>
              <a:pathLst>
                <a:path h="3167399" w="3780875">
                  <a:moveTo>
                    <a:pt x="2811230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1583700"/>
                  </a:cubicBezTo>
                  <a:cubicBezTo>
                    <a:pt x="0" y="2732424"/>
                    <a:pt x="434975" y="3167399"/>
                    <a:pt x="969645" y="3167399"/>
                  </a:cubicBezTo>
                  <a:lnTo>
                    <a:pt x="2811230" y="3167399"/>
                  </a:lnTo>
                  <a:cubicBezTo>
                    <a:pt x="3345900" y="3167399"/>
                    <a:pt x="3780875" y="2732424"/>
                    <a:pt x="3780875" y="1583700"/>
                  </a:cubicBezTo>
                  <a:cubicBezTo>
                    <a:pt x="3780875" y="434975"/>
                    <a:pt x="3345900" y="0"/>
                    <a:pt x="2811230" y="0"/>
                  </a:cubicBezTo>
                  <a:close/>
                  <a:moveTo>
                    <a:pt x="2811230" y="3141999"/>
                  </a:moveTo>
                  <a:lnTo>
                    <a:pt x="969645" y="3141999"/>
                  </a:lnTo>
                  <a:cubicBezTo>
                    <a:pt x="448945" y="3141999"/>
                    <a:pt x="25400" y="2718455"/>
                    <a:pt x="25400" y="1583700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2811230" y="25400"/>
                  </a:lnTo>
                  <a:cubicBezTo>
                    <a:pt x="3331930" y="25400"/>
                    <a:pt x="3755475" y="448945"/>
                    <a:pt x="3755475" y="1583700"/>
                  </a:cubicBezTo>
                  <a:cubicBezTo>
                    <a:pt x="3755475" y="2718455"/>
                    <a:pt x="3331930" y="3141999"/>
                    <a:pt x="2811230" y="31419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787418" y="8181657"/>
            <a:ext cx="478768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TDTD고딕M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18727" y="5232984"/>
            <a:ext cx="13413318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DTD고딕M"/>
                <a:ea typeface="TDTD고딕M"/>
              </a:rPr>
              <a:t>위 결과를 토대로 월트디즈니 영화사 흥행 성적을 확인한 후 어째서 이러한 양상을 보이는 지 전체와 비교해가며 천천히 분석해본다.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18727" y="8045837"/>
            <a:ext cx="13413318" cy="5003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3918"/>
              </a:lnSpc>
              <a:defRPr/>
            </a:pPr>
            <a:r>
              <a:rPr lang="en-US" sz="2799">
                <a:solidFill>
                  <a:srgbClr val="000000"/>
                </a:solidFill>
                <a:latin typeface="TDTD고딕M"/>
                <a:ea typeface="TDTD고딕M"/>
              </a:rPr>
              <a:t>추가로 월트디즈니 영화의 댓글을 크롤링하여 긍정 / 부정적 단어를 분류해보고 탐구해본다.</a:t>
            </a:r>
            <a:endParaRPr lang="en-US" sz="2799">
              <a:solidFill>
                <a:srgbClr val="000000"/>
              </a:solidFill>
              <a:latin typeface="TDTD고딕M"/>
              <a:ea typeface="TDTD고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수집</a:t>
            </a:r>
          </a:p>
        </p:txBody>
      </p:sp>
      <p:grpSp>
        <p:nvGrpSpPr>
          <p:cNvPr id="4" name="Group 4"/>
          <p:cNvGrpSpPr/>
          <p:nvPr/>
        </p:nvGrpSpPr>
        <p:grpSpPr>
          <a:xfrm rot="0">
            <a:off x="6028479" y="292987"/>
            <a:ext cx="6773121" cy="2024584"/>
            <a:chOff x="0" y="0"/>
            <a:chExt cx="9030828" cy="2699447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8767469" cy="2699447"/>
              <a:chOff x="0" y="0"/>
              <a:chExt cx="80507216" cy="2478765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72390" y="72390"/>
                <a:ext cx="80362440" cy="24642876"/>
              </a:xfrm>
              <a:custGeom>
                <a:avLst/>
                <a:gdLst/>
                <a:rect l="l" t="t" r="r" b="b"/>
                <a:pathLst>
                  <a:path w="80362440" h="24642876">
                    <a:moveTo>
                      <a:pt x="0" y="0"/>
                    </a:moveTo>
                    <a:lnTo>
                      <a:pt x="80362440" y="0"/>
                    </a:lnTo>
                    <a:lnTo>
                      <a:pt x="80362440" y="24642876"/>
                    </a:lnTo>
                    <a:lnTo>
                      <a:pt x="0" y="24642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80507216" cy="24787656"/>
              </a:xfrm>
              <a:custGeom>
                <a:avLst/>
                <a:gdLst/>
                <a:rect l="l" t="t" r="r" b="b"/>
                <a:pathLst>
                  <a:path w="80507216" h="24787656">
                    <a:moveTo>
                      <a:pt x="80362440" y="24642876"/>
                    </a:moveTo>
                    <a:lnTo>
                      <a:pt x="80507216" y="24642876"/>
                    </a:lnTo>
                    <a:lnTo>
                      <a:pt x="80507216" y="24787656"/>
                    </a:lnTo>
                    <a:lnTo>
                      <a:pt x="80362440" y="24787656"/>
                    </a:lnTo>
                    <a:lnTo>
                      <a:pt x="80362440" y="2464287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4642876"/>
                    </a:lnTo>
                    <a:lnTo>
                      <a:pt x="0" y="24642876"/>
                    </a:lnTo>
                    <a:lnTo>
                      <a:pt x="0" y="144780"/>
                    </a:lnTo>
                    <a:close/>
                    <a:moveTo>
                      <a:pt x="0" y="24642876"/>
                    </a:moveTo>
                    <a:lnTo>
                      <a:pt x="144780" y="24642876"/>
                    </a:lnTo>
                    <a:lnTo>
                      <a:pt x="144780" y="24787656"/>
                    </a:lnTo>
                    <a:lnTo>
                      <a:pt x="0" y="24787656"/>
                    </a:lnTo>
                    <a:lnTo>
                      <a:pt x="0" y="24642876"/>
                    </a:lnTo>
                    <a:close/>
                    <a:moveTo>
                      <a:pt x="80362440" y="144780"/>
                    </a:moveTo>
                    <a:lnTo>
                      <a:pt x="80507216" y="144780"/>
                    </a:lnTo>
                    <a:lnTo>
                      <a:pt x="80507216" y="24642876"/>
                    </a:lnTo>
                    <a:lnTo>
                      <a:pt x="80362440" y="24642876"/>
                    </a:lnTo>
                    <a:lnTo>
                      <a:pt x="80362440" y="144780"/>
                    </a:lnTo>
                    <a:close/>
                    <a:moveTo>
                      <a:pt x="144780" y="24642876"/>
                    </a:moveTo>
                    <a:lnTo>
                      <a:pt x="80362440" y="24642876"/>
                    </a:lnTo>
                    <a:lnTo>
                      <a:pt x="80362440" y="24787656"/>
                    </a:lnTo>
                    <a:lnTo>
                      <a:pt x="144780" y="24787656"/>
                    </a:lnTo>
                    <a:lnTo>
                      <a:pt x="144780" y="24642876"/>
                    </a:lnTo>
                    <a:close/>
                    <a:moveTo>
                      <a:pt x="80362440" y="0"/>
                    </a:moveTo>
                    <a:lnTo>
                      <a:pt x="80507216" y="0"/>
                    </a:lnTo>
                    <a:lnTo>
                      <a:pt x="80507216" y="144780"/>
                    </a:lnTo>
                    <a:lnTo>
                      <a:pt x="80362440" y="144780"/>
                    </a:lnTo>
                    <a:lnTo>
                      <a:pt x="8036244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0362440" y="0"/>
                    </a:lnTo>
                    <a:lnTo>
                      <a:pt x="8036244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>
              <a:off x="207728" y="282961"/>
              <a:ext cx="3369791" cy="2133526"/>
            </a:xfrm>
            <a:custGeom>
              <a:avLst/>
              <a:gdLst/>
              <a:rect l="l" t="t" r="r" b="b"/>
              <a:pathLst>
                <a:path w="3369791" h="2133526">
                  <a:moveTo>
                    <a:pt x="0" y="0"/>
                  </a:moveTo>
                  <a:lnTo>
                    <a:pt x="3369791" y="0"/>
                  </a:lnTo>
                  <a:lnTo>
                    <a:pt x="3369791" y="2133526"/>
                  </a:lnTo>
                  <a:lnTo>
                    <a:pt x="0" y="21335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t="-6590" r="-1320" b="-30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3753758" y="1047281"/>
              <a:ext cx="5277069" cy="5686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>
                <a:lnSpc>
                  <a:spcPts val="3415"/>
                </a:lnSpc>
                <a:spcBef>
                  <a:spcPct val="0"/>
                </a:spcBef>
                <a:defRPr/>
              </a:pPr>
              <a:r>
                <a:rPr lang="en-US" sz="2439" u="sng">
                  <a:solidFill>
                    <a:srgbClr val="000000"/>
                  </a:solidFill>
                  <a:latin typeface="TDTD고딕M"/>
                  <a:ea typeface="TDTD고딕M"/>
                  <a:hlinkClick r:id="rId3" tooltip="https://www.kobis.or.kr/kobisopenapi/homepg/apiservice/searchServiceInfo.do"/>
                </a:rPr>
                <a:t>KOFIC 영화진흥위원회 API</a:t>
              </a:r>
              <a:endParaRPr lang="en-US" sz="243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0103" y="4289126"/>
            <a:ext cx="11656752" cy="4515565"/>
          </a:xfrm>
          <a:custGeom>
            <a:avLst/>
            <a:gdLst/>
            <a:ahLst/>
            <a:cxnLst/>
            <a:rect r="r" b="b" t="t" l="l"/>
            <a:pathLst>
              <a:path h="4515565" w="11656752">
                <a:moveTo>
                  <a:pt x="0" y="0"/>
                </a:moveTo>
                <a:lnTo>
                  <a:pt x="11656752" y="0"/>
                </a:lnTo>
                <a:lnTo>
                  <a:pt x="11656752" y="4515564"/>
                </a:lnTo>
                <a:lnTo>
                  <a:pt x="0" y="4515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KOFIC API 발급 및 확인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721588" y="3890321"/>
            <a:ext cx="4610297" cy="82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5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TDTD고딕M"/>
                <a:ea typeface="TDTD고딕M"/>
              </a:rPr>
              <a:t>API key 발급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21588" y="5105400"/>
            <a:ext cx="4610297" cy="14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KOFIC 영화진흥위원회 API 는 회원가입만 한다면 누구나 간편히 API 를 발급 받아서 사용할 수 있으며 월 3000회나 사용할 수 있어서 편리합니다.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888571" y="292987"/>
            <a:ext cx="4879198" cy="2024585"/>
            <a:chOff x="0" y="0"/>
            <a:chExt cx="6505597" cy="26994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6505597" cy="2699447"/>
              <a:chOff x="0" y="0"/>
              <a:chExt cx="72422420" cy="3005112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72390" y="72390"/>
                <a:ext cx="72277637" cy="29906341"/>
              </a:xfrm>
              <a:custGeom>
                <a:avLst/>
                <a:gdLst/>
                <a:ahLst/>
                <a:cxnLst/>
                <a:rect r="r" b="b" t="t" l="l"/>
                <a:pathLst>
                  <a:path h="29906341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29906341"/>
                    </a:lnTo>
                    <a:lnTo>
                      <a:pt x="0" y="29906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2422420" cy="30051121"/>
              </a:xfrm>
              <a:custGeom>
                <a:avLst/>
                <a:gdLst/>
                <a:ahLst/>
                <a:cxnLst/>
                <a:rect r="r" b="b" t="t" l="l"/>
                <a:pathLst>
                  <a:path h="30051121" w="72422420">
                    <a:moveTo>
                      <a:pt x="72277641" y="29906342"/>
                    </a:moveTo>
                    <a:lnTo>
                      <a:pt x="72422420" y="29906342"/>
                    </a:lnTo>
                    <a:lnTo>
                      <a:pt x="72422420" y="30051121"/>
                    </a:lnTo>
                    <a:lnTo>
                      <a:pt x="72277641" y="30051121"/>
                    </a:lnTo>
                    <a:lnTo>
                      <a:pt x="72277641" y="2990634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9906342"/>
                    </a:lnTo>
                    <a:lnTo>
                      <a:pt x="0" y="29906342"/>
                    </a:lnTo>
                    <a:lnTo>
                      <a:pt x="0" y="144780"/>
                    </a:lnTo>
                    <a:close/>
                    <a:moveTo>
                      <a:pt x="0" y="29906342"/>
                    </a:moveTo>
                    <a:lnTo>
                      <a:pt x="144780" y="29906342"/>
                    </a:lnTo>
                    <a:lnTo>
                      <a:pt x="144780" y="30051121"/>
                    </a:lnTo>
                    <a:lnTo>
                      <a:pt x="0" y="30051121"/>
                    </a:lnTo>
                    <a:lnTo>
                      <a:pt x="0" y="29906342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29906342"/>
                    </a:lnTo>
                    <a:lnTo>
                      <a:pt x="72277641" y="29906342"/>
                    </a:lnTo>
                    <a:lnTo>
                      <a:pt x="72277641" y="144780"/>
                    </a:lnTo>
                    <a:close/>
                    <a:moveTo>
                      <a:pt x="144780" y="29906342"/>
                    </a:moveTo>
                    <a:lnTo>
                      <a:pt x="72277641" y="29906342"/>
                    </a:lnTo>
                    <a:lnTo>
                      <a:pt x="72277641" y="30051121"/>
                    </a:lnTo>
                    <a:lnTo>
                      <a:pt x="144780" y="30051121"/>
                    </a:lnTo>
                    <a:lnTo>
                      <a:pt x="144780" y="29906342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39820" y="1011526"/>
              <a:ext cx="3225957" cy="609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01"/>
                </a:lnSpc>
                <a:spcBef>
                  <a:spcPct val="0"/>
                </a:spcBef>
              </a:pPr>
              <a:r>
                <a:rPr lang="en-US" sz="2715" u="sng">
                  <a:solidFill>
                    <a:srgbClr val="000000"/>
                  </a:solidFill>
                  <a:latin typeface="TDTD고딕M"/>
                  <a:ea typeface="TDTD고딕M"/>
                  <a:hlinkClick r:id="rId5" tooltip="https://colab.research.google.com/drive/1jVPFbBK2oFQPwJ8gkgnmelOEu3FaqqHQ#scrollTo=4sLmL81f-xq-&amp;uniqifier=1"/>
                </a:rPr>
                <a:t>Colab 소스코드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721588" y="6899268"/>
            <a:ext cx="4610297" cy="69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이를 통해서 영화목록와 장르가 받아올 수 있습니다.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수집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22409" y="4620688"/>
            <a:ext cx="11212140" cy="3776109"/>
          </a:xfrm>
          <a:custGeom>
            <a:avLst/>
            <a:gdLst/>
            <a:ahLst/>
            <a:cxnLst/>
            <a:rect r="r" b="b" t="t" l="l"/>
            <a:pathLst>
              <a:path h="3776109" w="11212140">
                <a:moveTo>
                  <a:pt x="0" y="0"/>
                </a:moveTo>
                <a:lnTo>
                  <a:pt x="11212140" y="0"/>
                </a:lnTo>
                <a:lnTo>
                  <a:pt x="11212140" y="3776109"/>
                </a:lnTo>
                <a:lnTo>
                  <a:pt x="0" y="377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KOFIC API 사용법 -1-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1588" y="3890321"/>
            <a:ext cx="4610297" cy="82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5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TDTD고딕M"/>
                <a:ea typeface="TDTD고딕M"/>
              </a:rPr>
              <a:t>API 사용법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1588" y="5105400"/>
            <a:ext cx="4610297" cy="10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API 는 REST 와 SOAP 방식을 사용하여서 URI 로 요청하여서 확장자 XML 이나 JSON 으로 정보를 받을 수 있습니다.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21588" y="6545170"/>
            <a:ext cx="4610297" cy="10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프로젝트는 REST 방식의 JSON 확장자 파일로 요청하여서 이를 Github 에 백업하였습니다.</a:t>
            </a:r>
          </a:p>
        </p:txBody>
      </p:sp>
      <p:grpSp>
        <p:nvGrpSpPr>
          <p:cNvPr id="12" name="Group 12"/>
          <p:cNvGrpSpPr/>
          <p:nvPr/>
        </p:nvGrpSpPr>
        <p:grpSpPr>
          <a:xfrm rot="0">
            <a:off x="6028479" y="292987"/>
            <a:ext cx="6696921" cy="2024584"/>
            <a:chOff x="0" y="0"/>
            <a:chExt cx="8929228" cy="2699447"/>
          </a:xfrm>
        </p:grpSpPr>
        <p:grpSp>
          <p:nvGrpSpPr>
            <p:cNvPr id="13" name="Group 13"/>
            <p:cNvGrpSpPr/>
            <p:nvPr/>
          </p:nvGrpSpPr>
          <p:grpSpPr>
            <a:xfrm rot="0">
              <a:off x="0" y="0"/>
              <a:ext cx="8767469" cy="2699447"/>
              <a:chOff x="0" y="0"/>
              <a:chExt cx="80507216" cy="2478765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72390" y="72390"/>
                <a:ext cx="80362440" cy="24642876"/>
              </a:xfrm>
              <a:custGeom>
                <a:avLst/>
                <a:gdLst/>
                <a:rect l="l" t="t" r="r" b="b"/>
                <a:pathLst>
                  <a:path w="80362440" h="24642876">
                    <a:moveTo>
                      <a:pt x="0" y="0"/>
                    </a:moveTo>
                    <a:lnTo>
                      <a:pt x="80362440" y="0"/>
                    </a:lnTo>
                    <a:lnTo>
                      <a:pt x="80362440" y="24642876"/>
                    </a:lnTo>
                    <a:lnTo>
                      <a:pt x="0" y="24642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0" y="0"/>
                <a:ext cx="80507216" cy="24787656"/>
              </a:xfrm>
              <a:custGeom>
                <a:avLst/>
                <a:gdLst/>
                <a:rect l="l" t="t" r="r" b="b"/>
                <a:pathLst>
                  <a:path w="80507216" h="24787656">
                    <a:moveTo>
                      <a:pt x="80362440" y="24642876"/>
                    </a:moveTo>
                    <a:lnTo>
                      <a:pt x="80507216" y="24642876"/>
                    </a:lnTo>
                    <a:lnTo>
                      <a:pt x="80507216" y="24787656"/>
                    </a:lnTo>
                    <a:lnTo>
                      <a:pt x="80362440" y="24787656"/>
                    </a:lnTo>
                    <a:lnTo>
                      <a:pt x="80362440" y="2464287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4642876"/>
                    </a:lnTo>
                    <a:lnTo>
                      <a:pt x="0" y="24642876"/>
                    </a:lnTo>
                    <a:lnTo>
                      <a:pt x="0" y="144780"/>
                    </a:lnTo>
                    <a:close/>
                    <a:moveTo>
                      <a:pt x="0" y="24642876"/>
                    </a:moveTo>
                    <a:lnTo>
                      <a:pt x="144780" y="24642876"/>
                    </a:lnTo>
                    <a:lnTo>
                      <a:pt x="144780" y="24787656"/>
                    </a:lnTo>
                    <a:lnTo>
                      <a:pt x="0" y="24787656"/>
                    </a:lnTo>
                    <a:lnTo>
                      <a:pt x="0" y="24642876"/>
                    </a:lnTo>
                    <a:close/>
                    <a:moveTo>
                      <a:pt x="80362440" y="144780"/>
                    </a:moveTo>
                    <a:lnTo>
                      <a:pt x="80507216" y="144780"/>
                    </a:lnTo>
                    <a:lnTo>
                      <a:pt x="80507216" y="24642876"/>
                    </a:lnTo>
                    <a:lnTo>
                      <a:pt x="80362440" y="24642876"/>
                    </a:lnTo>
                    <a:lnTo>
                      <a:pt x="80362440" y="144780"/>
                    </a:lnTo>
                    <a:close/>
                    <a:moveTo>
                      <a:pt x="144780" y="24642876"/>
                    </a:moveTo>
                    <a:lnTo>
                      <a:pt x="80362440" y="24642876"/>
                    </a:lnTo>
                    <a:lnTo>
                      <a:pt x="80362440" y="24787656"/>
                    </a:lnTo>
                    <a:lnTo>
                      <a:pt x="144780" y="24787656"/>
                    </a:lnTo>
                    <a:lnTo>
                      <a:pt x="144780" y="24642876"/>
                    </a:lnTo>
                    <a:close/>
                    <a:moveTo>
                      <a:pt x="80362440" y="0"/>
                    </a:moveTo>
                    <a:lnTo>
                      <a:pt x="80507216" y="0"/>
                    </a:lnTo>
                    <a:lnTo>
                      <a:pt x="80507216" y="144780"/>
                    </a:lnTo>
                    <a:lnTo>
                      <a:pt x="80362440" y="144780"/>
                    </a:lnTo>
                    <a:lnTo>
                      <a:pt x="8036244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0362440" y="0"/>
                    </a:lnTo>
                    <a:lnTo>
                      <a:pt x="8036244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6" name="Freeform 16"/>
            <p:cNvSpPr/>
            <p:nvPr/>
          </p:nvSpPr>
          <p:spPr>
            <a:xfrm>
              <a:off x="207728" y="282961"/>
              <a:ext cx="3369791" cy="2133526"/>
            </a:xfrm>
            <a:custGeom>
              <a:avLst/>
              <a:gdLst/>
              <a:rect l="l" t="t" r="r" b="b"/>
              <a:pathLst>
                <a:path w="3369791" h="2133526">
                  <a:moveTo>
                    <a:pt x="0" y="0"/>
                  </a:moveTo>
                  <a:lnTo>
                    <a:pt x="3369791" y="0"/>
                  </a:lnTo>
                  <a:lnTo>
                    <a:pt x="3369791" y="2133526"/>
                  </a:lnTo>
                  <a:lnTo>
                    <a:pt x="0" y="21335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t="-6590" r="-1320" b="-3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3753758" y="1047281"/>
              <a:ext cx="5175469" cy="5686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>
                <a:lnSpc>
                  <a:spcPts val="3415"/>
                </a:lnSpc>
                <a:spcBef>
                  <a:spcPct val="0"/>
                </a:spcBef>
                <a:defRPr/>
              </a:pPr>
              <a:r>
                <a:rPr lang="en-US" sz="2439" u="sng">
                  <a:solidFill>
                    <a:srgbClr val="000000"/>
                  </a:solidFill>
                  <a:latin typeface="TDTD고딕M"/>
                  <a:ea typeface="TDTD고딕M"/>
                  <a:hlinkClick r:id="rId4" tooltip="https://www.kobis.or.kr/kobisopenapi/homepg/apiservice/searchServiceInfo.do"/>
                </a:rPr>
                <a:t>KOFIC 영화진흥위원회 API</a:t>
              </a:r>
              <a:endParaRPr lang="en-US" sz="243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888571" y="292987"/>
            <a:ext cx="4879198" cy="2024585"/>
            <a:chOff x="0" y="0"/>
            <a:chExt cx="6505597" cy="269944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505597" cy="2699447"/>
              <a:chOff x="0" y="0"/>
              <a:chExt cx="72422420" cy="3005112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72390" y="72390"/>
                <a:ext cx="72277637" cy="29906341"/>
              </a:xfrm>
              <a:custGeom>
                <a:avLst/>
                <a:gdLst/>
                <a:ahLst/>
                <a:cxnLst/>
                <a:rect r="r" b="b" t="t" l="l"/>
                <a:pathLst>
                  <a:path h="29906341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29906341"/>
                    </a:lnTo>
                    <a:lnTo>
                      <a:pt x="0" y="29906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2422420" cy="30051121"/>
              </a:xfrm>
              <a:custGeom>
                <a:avLst/>
                <a:gdLst/>
                <a:ahLst/>
                <a:cxnLst/>
                <a:rect r="r" b="b" t="t" l="l"/>
                <a:pathLst>
                  <a:path h="30051121" w="72422420">
                    <a:moveTo>
                      <a:pt x="72277641" y="29906342"/>
                    </a:moveTo>
                    <a:lnTo>
                      <a:pt x="72422420" y="29906342"/>
                    </a:lnTo>
                    <a:lnTo>
                      <a:pt x="72422420" y="30051121"/>
                    </a:lnTo>
                    <a:lnTo>
                      <a:pt x="72277641" y="30051121"/>
                    </a:lnTo>
                    <a:lnTo>
                      <a:pt x="72277641" y="2990634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9906342"/>
                    </a:lnTo>
                    <a:lnTo>
                      <a:pt x="0" y="29906342"/>
                    </a:lnTo>
                    <a:lnTo>
                      <a:pt x="0" y="144780"/>
                    </a:lnTo>
                    <a:close/>
                    <a:moveTo>
                      <a:pt x="0" y="29906342"/>
                    </a:moveTo>
                    <a:lnTo>
                      <a:pt x="144780" y="29906342"/>
                    </a:lnTo>
                    <a:lnTo>
                      <a:pt x="144780" y="30051121"/>
                    </a:lnTo>
                    <a:lnTo>
                      <a:pt x="0" y="30051121"/>
                    </a:lnTo>
                    <a:lnTo>
                      <a:pt x="0" y="29906342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29906342"/>
                    </a:lnTo>
                    <a:lnTo>
                      <a:pt x="72277641" y="29906342"/>
                    </a:lnTo>
                    <a:lnTo>
                      <a:pt x="72277641" y="144780"/>
                    </a:lnTo>
                    <a:close/>
                    <a:moveTo>
                      <a:pt x="144780" y="29906342"/>
                    </a:moveTo>
                    <a:lnTo>
                      <a:pt x="72277641" y="29906342"/>
                    </a:lnTo>
                    <a:lnTo>
                      <a:pt x="72277641" y="30051121"/>
                    </a:lnTo>
                    <a:lnTo>
                      <a:pt x="144780" y="30051121"/>
                    </a:lnTo>
                    <a:lnTo>
                      <a:pt x="144780" y="29906342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639820" y="1011526"/>
              <a:ext cx="3225957" cy="609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01"/>
                </a:lnSpc>
                <a:spcBef>
                  <a:spcPct val="0"/>
                </a:spcBef>
              </a:pPr>
              <a:r>
                <a:rPr lang="en-US" sz="2715" u="sng">
                  <a:solidFill>
                    <a:srgbClr val="000000"/>
                  </a:solidFill>
                  <a:latin typeface="TDTD고딕M"/>
                  <a:ea typeface="TDTD고딕M"/>
                  <a:hlinkClick r:id="rId5" tooltip="https://colab.research.google.com/drive/1jVPFbBK2oFQPwJ8gkgnmelOEu3FaqqHQ#scrollTo=4sLmL81f-xq-&amp;uniqifier=1"/>
                </a:rPr>
                <a:t>Colab 소스코드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수집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250468" y="3731665"/>
            <a:ext cx="5787063" cy="5630487"/>
          </a:xfrm>
          <a:custGeom>
            <a:avLst/>
            <a:gdLst/>
            <a:ahLst/>
            <a:cxnLst/>
            <a:rect r="r" b="b" t="t" l="l"/>
            <a:pathLst>
              <a:path h="5630487" w="5787063">
                <a:moveTo>
                  <a:pt x="0" y="0"/>
                </a:moveTo>
                <a:lnTo>
                  <a:pt x="5787064" y="0"/>
                </a:lnTo>
                <a:lnTo>
                  <a:pt x="5787064" y="5630487"/>
                </a:lnTo>
                <a:lnTo>
                  <a:pt x="0" y="5630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2087" y="3693020"/>
            <a:ext cx="5736392" cy="4447737"/>
          </a:xfrm>
          <a:custGeom>
            <a:avLst/>
            <a:gdLst/>
            <a:ahLst/>
            <a:cxnLst/>
            <a:rect r="r" b="b" t="t" l="l"/>
            <a:pathLst>
              <a:path h="4447737" w="5736392">
                <a:moveTo>
                  <a:pt x="0" y="0"/>
                </a:moveTo>
                <a:lnTo>
                  <a:pt x="5736392" y="0"/>
                </a:lnTo>
                <a:lnTo>
                  <a:pt x="5736392" y="4447737"/>
                </a:lnTo>
                <a:lnTo>
                  <a:pt x="0" y="4447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KOFIC API 사용법 -2-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1588" y="3890321"/>
            <a:ext cx="4610297" cy="82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5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TDTD고딕M"/>
                <a:ea typeface="TDTD고딕M"/>
              </a:rPr>
              <a:t>API 사용법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21588" y="5105400"/>
            <a:ext cx="4610297" cy="140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인터페이스 및 응답 구조는 다음의 사진과 같습니다. 특이사항은 페이지 당 아이템 갯수를 지정할 수 있으며 페이지마다 API 를 재요청해야 합니다.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21588" y="6545170"/>
            <a:ext cx="4610297" cy="10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응답 구조는 DataFrame 의 컬럼 구조로 연결하였고, 요청 변수를 사용하여서 원하는 데이터만을 뽑아내 사용했습니다.</a:t>
            </a:r>
          </a:p>
        </p:txBody>
      </p:sp>
      <p:grpSp>
        <p:nvGrpSpPr>
          <p:cNvPr id="13" name="Group 13"/>
          <p:cNvGrpSpPr/>
          <p:nvPr/>
        </p:nvGrpSpPr>
        <p:grpSpPr>
          <a:xfrm rot="0">
            <a:off x="6028479" y="292987"/>
            <a:ext cx="6620721" cy="2024584"/>
            <a:chOff x="0" y="0"/>
            <a:chExt cx="8827628" cy="2699447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0" y="0"/>
              <a:ext cx="8767469" cy="2699447"/>
              <a:chOff x="0" y="0"/>
              <a:chExt cx="80507216" cy="2478765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72390" y="72390"/>
                <a:ext cx="80362440" cy="24642876"/>
              </a:xfrm>
              <a:custGeom>
                <a:avLst/>
                <a:gdLst/>
                <a:rect l="l" t="t" r="r" b="b"/>
                <a:pathLst>
                  <a:path w="80362440" h="24642876">
                    <a:moveTo>
                      <a:pt x="0" y="0"/>
                    </a:moveTo>
                    <a:lnTo>
                      <a:pt x="80362440" y="0"/>
                    </a:lnTo>
                    <a:lnTo>
                      <a:pt x="80362440" y="24642876"/>
                    </a:lnTo>
                    <a:lnTo>
                      <a:pt x="0" y="24642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80507216" cy="24787656"/>
              </a:xfrm>
              <a:custGeom>
                <a:avLst/>
                <a:gdLst/>
                <a:rect l="l" t="t" r="r" b="b"/>
                <a:pathLst>
                  <a:path w="80507216" h="24787656">
                    <a:moveTo>
                      <a:pt x="80362440" y="24642876"/>
                    </a:moveTo>
                    <a:lnTo>
                      <a:pt x="80507216" y="24642876"/>
                    </a:lnTo>
                    <a:lnTo>
                      <a:pt x="80507216" y="24787656"/>
                    </a:lnTo>
                    <a:lnTo>
                      <a:pt x="80362440" y="24787656"/>
                    </a:lnTo>
                    <a:lnTo>
                      <a:pt x="80362440" y="2464287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4642876"/>
                    </a:lnTo>
                    <a:lnTo>
                      <a:pt x="0" y="24642876"/>
                    </a:lnTo>
                    <a:lnTo>
                      <a:pt x="0" y="144780"/>
                    </a:lnTo>
                    <a:close/>
                    <a:moveTo>
                      <a:pt x="0" y="24642876"/>
                    </a:moveTo>
                    <a:lnTo>
                      <a:pt x="144780" y="24642876"/>
                    </a:lnTo>
                    <a:lnTo>
                      <a:pt x="144780" y="24787656"/>
                    </a:lnTo>
                    <a:lnTo>
                      <a:pt x="0" y="24787656"/>
                    </a:lnTo>
                    <a:lnTo>
                      <a:pt x="0" y="24642876"/>
                    </a:lnTo>
                    <a:close/>
                    <a:moveTo>
                      <a:pt x="80362440" y="144780"/>
                    </a:moveTo>
                    <a:lnTo>
                      <a:pt x="80507216" y="144780"/>
                    </a:lnTo>
                    <a:lnTo>
                      <a:pt x="80507216" y="24642876"/>
                    </a:lnTo>
                    <a:lnTo>
                      <a:pt x="80362440" y="24642876"/>
                    </a:lnTo>
                    <a:lnTo>
                      <a:pt x="80362440" y="144780"/>
                    </a:lnTo>
                    <a:close/>
                    <a:moveTo>
                      <a:pt x="144780" y="24642876"/>
                    </a:moveTo>
                    <a:lnTo>
                      <a:pt x="80362440" y="24642876"/>
                    </a:lnTo>
                    <a:lnTo>
                      <a:pt x="80362440" y="24787656"/>
                    </a:lnTo>
                    <a:lnTo>
                      <a:pt x="144780" y="24787656"/>
                    </a:lnTo>
                    <a:lnTo>
                      <a:pt x="144780" y="24642876"/>
                    </a:lnTo>
                    <a:close/>
                    <a:moveTo>
                      <a:pt x="80362440" y="0"/>
                    </a:moveTo>
                    <a:lnTo>
                      <a:pt x="80507216" y="0"/>
                    </a:lnTo>
                    <a:lnTo>
                      <a:pt x="80507216" y="144780"/>
                    </a:lnTo>
                    <a:lnTo>
                      <a:pt x="80362440" y="144780"/>
                    </a:lnTo>
                    <a:lnTo>
                      <a:pt x="8036244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0362440" y="0"/>
                    </a:lnTo>
                    <a:lnTo>
                      <a:pt x="8036244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207728" y="282961"/>
              <a:ext cx="3369791" cy="2133526"/>
            </a:xfrm>
            <a:custGeom>
              <a:avLst/>
              <a:gdLst/>
              <a:rect l="l" t="t" r="r" b="b"/>
              <a:pathLst>
                <a:path w="3369791" h="2133526">
                  <a:moveTo>
                    <a:pt x="0" y="0"/>
                  </a:moveTo>
                  <a:lnTo>
                    <a:pt x="3369791" y="0"/>
                  </a:lnTo>
                  <a:lnTo>
                    <a:pt x="3369791" y="2133526"/>
                  </a:lnTo>
                  <a:lnTo>
                    <a:pt x="0" y="21335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t="-6590" r="-1320" b="-30"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3753758" y="1047281"/>
              <a:ext cx="5073869" cy="5686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>
                <a:lnSpc>
                  <a:spcPts val="3415"/>
                </a:lnSpc>
                <a:spcBef>
                  <a:spcPct val="0"/>
                </a:spcBef>
                <a:defRPr/>
              </a:pPr>
              <a:r>
                <a:rPr lang="en-US" sz="2439" u="sng">
                  <a:solidFill>
                    <a:srgbClr val="000000"/>
                  </a:solidFill>
                  <a:latin typeface="TDTD고딕M"/>
                  <a:ea typeface="TDTD고딕M"/>
                  <a:hlinkClick r:id="rId5" tooltip="https://www.kobis.or.kr/kobisopenapi/homepg/apiservice/searchServiceInfo.do"/>
                </a:rPr>
                <a:t>KOFIC 영화진흥위원회 API</a:t>
              </a:r>
              <a:endParaRPr lang="en-US" sz="243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88571" y="292987"/>
            <a:ext cx="4879198" cy="2024585"/>
            <a:chOff x="0" y="0"/>
            <a:chExt cx="6505597" cy="269944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505597" cy="2699447"/>
              <a:chOff x="0" y="0"/>
              <a:chExt cx="72422420" cy="3005112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72390" y="72390"/>
                <a:ext cx="72277637" cy="29906341"/>
              </a:xfrm>
              <a:custGeom>
                <a:avLst/>
                <a:gdLst/>
                <a:ahLst/>
                <a:cxnLst/>
                <a:rect r="r" b="b" t="t" l="l"/>
                <a:pathLst>
                  <a:path h="29906341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29906341"/>
                    </a:lnTo>
                    <a:lnTo>
                      <a:pt x="0" y="29906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2422420" cy="30051121"/>
              </a:xfrm>
              <a:custGeom>
                <a:avLst/>
                <a:gdLst/>
                <a:ahLst/>
                <a:cxnLst/>
                <a:rect r="r" b="b" t="t" l="l"/>
                <a:pathLst>
                  <a:path h="30051121" w="72422420">
                    <a:moveTo>
                      <a:pt x="72277641" y="29906342"/>
                    </a:moveTo>
                    <a:lnTo>
                      <a:pt x="72422420" y="29906342"/>
                    </a:lnTo>
                    <a:lnTo>
                      <a:pt x="72422420" y="30051121"/>
                    </a:lnTo>
                    <a:lnTo>
                      <a:pt x="72277641" y="30051121"/>
                    </a:lnTo>
                    <a:lnTo>
                      <a:pt x="72277641" y="2990634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9906342"/>
                    </a:lnTo>
                    <a:lnTo>
                      <a:pt x="0" y="29906342"/>
                    </a:lnTo>
                    <a:lnTo>
                      <a:pt x="0" y="144780"/>
                    </a:lnTo>
                    <a:close/>
                    <a:moveTo>
                      <a:pt x="0" y="29906342"/>
                    </a:moveTo>
                    <a:lnTo>
                      <a:pt x="144780" y="29906342"/>
                    </a:lnTo>
                    <a:lnTo>
                      <a:pt x="144780" y="30051121"/>
                    </a:lnTo>
                    <a:lnTo>
                      <a:pt x="0" y="30051121"/>
                    </a:lnTo>
                    <a:lnTo>
                      <a:pt x="0" y="29906342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29906342"/>
                    </a:lnTo>
                    <a:lnTo>
                      <a:pt x="72277641" y="29906342"/>
                    </a:lnTo>
                    <a:lnTo>
                      <a:pt x="72277641" y="144780"/>
                    </a:lnTo>
                    <a:close/>
                    <a:moveTo>
                      <a:pt x="144780" y="29906342"/>
                    </a:moveTo>
                    <a:lnTo>
                      <a:pt x="72277641" y="29906342"/>
                    </a:lnTo>
                    <a:lnTo>
                      <a:pt x="72277641" y="30051121"/>
                    </a:lnTo>
                    <a:lnTo>
                      <a:pt x="144780" y="30051121"/>
                    </a:lnTo>
                    <a:lnTo>
                      <a:pt x="144780" y="29906342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639820" y="1011526"/>
              <a:ext cx="3225957" cy="609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01"/>
                </a:lnSpc>
                <a:spcBef>
                  <a:spcPct val="0"/>
                </a:spcBef>
              </a:pPr>
              <a:r>
                <a:rPr lang="en-US" sz="2715" u="sng">
                  <a:solidFill>
                    <a:srgbClr val="000000"/>
                  </a:solidFill>
                  <a:latin typeface="TDTD고딕M"/>
                  <a:ea typeface="TDTD고딕M"/>
                  <a:hlinkClick r:id="rId6" tooltip="https://colab.research.google.com/drive/1jVPFbBK2oFQPwJ8gkgnmelOEu3FaqqHQ#scrollTo=4sLmL81f-xq-&amp;uniqifier=1"/>
                </a:rPr>
                <a:t>Colab 소스코드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00722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76642"/>
            <a:ext cx="1454480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ea typeface="TDTD고딕M"/>
              </a:rPr>
              <a:t>데이터 수집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85703" y="3693020"/>
            <a:ext cx="5482066" cy="5707776"/>
            <a:chOff x="0" y="0"/>
            <a:chExt cx="59024347" cy="61454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00920" y="3693020"/>
            <a:ext cx="11455118" cy="5336738"/>
          </a:xfrm>
          <a:custGeom>
            <a:avLst/>
            <a:gdLst/>
            <a:ahLst/>
            <a:cxnLst/>
            <a:rect r="r" b="b" t="t" l="l"/>
            <a:pathLst>
              <a:path h="5336738" w="11455118">
                <a:moveTo>
                  <a:pt x="0" y="0"/>
                </a:moveTo>
                <a:lnTo>
                  <a:pt x="11455118" y="0"/>
                </a:lnTo>
                <a:lnTo>
                  <a:pt x="11455118" y="5336738"/>
                </a:lnTo>
                <a:lnTo>
                  <a:pt x="0" y="533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76767"/>
            <a:ext cx="499977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DTD고딕M"/>
                <a:ea typeface="TDTD고딕M"/>
              </a:rPr>
              <a:t>KOFIC API 예시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1588" y="3890321"/>
            <a:ext cx="4610297" cy="82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5"/>
              </a:lnSpc>
              <a:spcBef>
                <a:spcPct val="0"/>
              </a:spcBef>
            </a:pPr>
            <a:r>
              <a:rPr lang="en-US" sz="5421">
                <a:solidFill>
                  <a:srgbClr val="000000"/>
                </a:solidFill>
                <a:latin typeface="TDTD고딕M"/>
                <a:ea typeface="TDTD고딕M"/>
              </a:rPr>
              <a:t>API 예시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1588" y="5105400"/>
            <a:ext cx="4610297" cy="10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19"/>
              </a:lnSpc>
            </a:pPr>
            <a:r>
              <a:rPr lang="en-US" sz="2013" spc="-10">
                <a:solidFill>
                  <a:srgbClr val="000000"/>
                </a:solidFill>
                <a:latin typeface="TDTD고딕M"/>
                <a:ea typeface="TDTD고딕M"/>
              </a:rPr>
              <a:t>다음의 사진은 XML 로 호출한 예시입니다. JSON 방식은 보고서 파악하기가 어려워 XML 로 대체했습니다.</a:t>
            </a:r>
          </a:p>
        </p:txBody>
      </p:sp>
      <p:grpSp>
        <p:nvGrpSpPr>
          <p:cNvPr id="11" name="Group 11"/>
          <p:cNvGrpSpPr/>
          <p:nvPr/>
        </p:nvGrpSpPr>
        <p:grpSpPr>
          <a:xfrm rot="0">
            <a:off x="6028479" y="292987"/>
            <a:ext cx="6773121" cy="2024584"/>
            <a:chOff x="0" y="0"/>
            <a:chExt cx="9030828" cy="2699447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0" y="0"/>
              <a:ext cx="8767469" cy="2699447"/>
              <a:chOff x="0" y="0"/>
              <a:chExt cx="80507216" cy="2478765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72390" y="72390"/>
                <a:ext cx="80362440" cy="24642876"/>
              </a:xfrm>
              <a:custGeom>
                <a:avLst/>
                <a:gdLst/>
                <a:rect l="l" t="t" r="r" b="b"/>
                <a:pathLst>
                  <a:path w="80362440" h="24642876">
                    <a:moveTo>
                      <a:pt x="0" y="0"/>
                    </a:moveTo>
                    <a:lnTo>
                      <a:pt x="80362440" y="0"/>
                    </a:lnTo>
                    <a:lnTo>
                      <a:pt x="80362440" y="24642876"/>
                    </a:lnTo>
                    <a:lnTo>
                      <a:pt x="0" y="24642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80507216" cy="24787656"/>
              </a:xfrm>
              <a:custGeom>
                <a:avLst/>
                <a:gdLst/>
                <a:rect l="l" t="t" r="r" b="b"/>
                <a:pathLst>
                  <a:path w="80507216" h="24787656">
                    <a:moveTo>
                      <a:pt x="80362440" y="24642876"/>
                    </a:moveTo>
                    <a:lnTo>
                      <a:pt x="80507216" y="24642876"/>
                    </a:lnTo>
                    <a:lnTo>
                      <a:pt x="80507216" y="24787656"/>
                    </a:lnTo>
                    <a:lnTo>
                      <a:pt x="80362440" y="24787656"/>
                    </a:lnTo>
                    <a:lnTo>
                      <a:pt x="80362440" y="24642876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4642876"/>
                    </a:lnTo>
                    <a:lnTo>
                      <a:pt x="0" y="24642876"/>
                    </a:lnTo>
                    <a:lnTo>
                      <a:pt x="0" y="144780"/>
                    </a:lnTo>
                    <a:close/>
                    <a:moveTo>
                      <a:pt x="0" y="24642876"/>
                    </a:moveTo>
                    <a:lnTo>
                      <a:pt x="144780" y="24642876"/>
                    </a:lnTo>
                    <a:lnTo>
                      <a:pt x="144780" y="24787656"/>
                    </a:lnTo>
                    <a:lnTo>
                      <a:pt x="0" y="24787656"/>
                    </a:lnTo>
                    <a:lnTo>
                      <a:pt x="0" y="24642876"/>
                    </a:lnTo>
                    <a:close/>
                    <a:moveTo>
                      <a:pt x="80362440" y="144780"/>
                    </a:moveTo>
                    <a:lnTo>
                      <a:pt x="80507216" y="144780"/>
                    </a:lnTo>
                    <a:lnTo>
                      <a:pt x="80507216" y="24642876"/>
                    </a:lnTo>
                    <a:lnTo>
                      <a:pt x="80362440" y="24642876"/>
                    </a:lnTo>
                    <a:lnTo>
                      <a:pt x="80362440" y="144780"/>
                    </a:lnTo>
                    <a:close/>
                    <a:moveTo>
                      <a:pt x="144780" y="24642876"/>
                    </a:moveTo>
                    <a:lnTo>
                      <a:pt x="80362440" y="24642876"/>
                    </a:lnTo>
                    <a:lnTo>
                      <a:pt x="80362440" y="24787656"/>
                    </a:lnTo>
                    <a:lnTo>
                      <a:pt x="144780" y="24787656"/>
                    </a:lnTo>
                    <a:lnTo>
                      <a:pt x="144780" y="24642876"/>
                    </a:lnTo>
                    <a:close/>
                    <a:moveTo>
                      <a:pt x="80362440" y="0"/>
                    </a:moveTo>
                    <a:lnTo>
                      <a:pt x="80507216" y="0"/>
                    </a:lnTo>
                    <a:lnTo>
                      <a:pt x="80507216" y="144780"/>
                    </a:lnTo>
                    <a:lnTo>
                      <a:pt x="80362440" y="144780"/>
                    </a:lnTo>
                    <a:lnTo>
                      <a:pt x="80362440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80362440" y="0"/>
                    </a:lnTo>
                    <a:lnTo>
                      <a:pt x="80362440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>
              <a:off x="207728" y="282961"/>
              <a:ext cx="3369791" cy="2133526"/>
            </a:xfrm>
            <a:custGeom>
              <a:avLst/>
              <a:gdLst/>
              <a:rect l="l" t="t" r="r" b="b"/>
              <a:pathLst>
                <a:path w="3369791" h="2133526">
                  <a:moveTo>
                    <a:pt x="0" y="0"/>
                  </a:moveTo>
                  <a:lnTo>
                    <a:pt x="3369791" y="0"/>
                  </a:lnTo>
                  <a:lnTo>
                    <a:pt x="3369791" y="2133526"/>
                  </a:lnTo>
                  <a:lnTo>
                    <a:pt x="0" y="21335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t="-6590" r="-1320" b="-30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3753758" y="1047281"/>
              <a:ext cx="5277069" cy="56866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>
                <a:lnSpc>
                  <a:spcPts val="3415"/>
                </a:lnSpc>
                <a:spcBef>
                  <a:spcPct val="0"/>
                </a:spcBef>
                <a:defRPr/>
              </a:pPr>
              <a:r>
                <a:rPr lang="en-US" sz="2439" u="sng">
                  <a:solidFill>
                    <a:srgbClr val="000000"/>
                  </a:solidFill>
                  <a:latin typeface="TDTD고딕M"/>
                  <a:ea typeface="TDTD고딕M"/>
                  <a:hlinkClick r:id="rId4" tooltip="https://www.kobis.or.kr/kobisopenapi/homepg/apiservice/searchServiceInfo.do"/>
                </a:rPr>
                <a:t>KOFIC 영화진흥위원회 API</a:t>
              </a:r>
              <a:endParaRPr lang="en-US" sz="2439" u="sng">
                <a:solidFill>
                  <a:srgbClr val="000000"/>
                </a:solidFill>
                <a:latin typeface="TDTD고딕M"/>
                <a:ea typeface="TDTD고딕M"/>
              </a:endParaR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888571" y="292987"/>
            <a:ext cx="4879198" cy="2024585"/>
            <a:chOff x="0" y="0"/>
            <a:chExt cx="6505597" cy="26994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6505597" cy="2699447"/>
              <a:chOff x="0" y="0"/>
              <a:chExt cx="72422420" cy="3005112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72390" y="72390"/>
                <a:ext cx="72277637" cy="29906341"/>
              </a:xfrm>
              <a:custGeom>
                <a:avLst/>
                <a:gdLst/>
                <a:ahLst/>
                <a:cxnLst/>
                <a:rect r="r" b="b" t="t" l="l"/>
                <a:pathLst>
                  <a:path h="29906341" w="72277637">
                    <a:moveTo>
                      <a:pt x="0" y="0"/>
                    </a:moveTo>
                    <a:lnTo>
                      <a:pt x="72277637" y="0"/>
                    </a:lnTo>
                    <a:lnTo>
                      <a:pt x="72277637" y="29906341"/>
                    </a:lnTo>
                    <a:lnTo>
                      <a:pt x="0" y="29906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5ED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72422420" cy="30051121"/>
              </a:xfrm>
              <a:custGeom>
                <a:avLst/>
                <a:gdLst/>
                <a:ahLst/>
                <a:cxnLst/>
                <a:rect r="r" b="b" t="t" l="l"/>
                <a:pathLst>
                  <a:path h="30051121" w="72422420">
                    <a:moveTo>
                      <a:pt x="72277641" y="29906342"/>
                    </a:moveTo>
                    <a:lnTo>
                      <a:pt x="72422420" y="29906342"/>
                    </a:lnTo>
                    <a:lnTo>
                      <a:pt x="72422420" y="30051121"/>
                    </a:lnTo>
                    <a:lnTo>
                      <a:pt x="72277641" y="30051121"/>
                    </a:lnTo>
                    <a:lnTo>
                      <a:pt x="72277641" y="29906342"/>
                    </a:lnTo>
                    <a:close/>
                    <a:moveTo>
                      <a:pt x="0" y="144780"/>
                    </a:moveTo>
                    <a:lnTo>
                      <a:pt x="144780" y="144780"/>
                    </a:lnTo>
                    <a:lnTo>
                      <a:pt x="144780" y="29906342"/>
                    </a:lnTo>
                    <a:lnTo>
                      <a:pt x="0" y="29906342"/>
                    </a:lnTo>
                    <a:lnTo>
                      <a:pt x="0" y="144780"/>
                    </a:lnTo>
                    <a:close/>
                    <a:moveTo>
                      <a:pt x="0" y="29906342"/>
                    </a:moveTo>
                    <a:lnTo>
                      <a:pt x="144780" y="29906342"/>
                    </a:lnTo>
                    <a:lnTo>
                      <a:pt x="144780" y="30051121"/>
                    </a:lnTo>
                    <a:lnTo>
                      <a:pt x="0" y="30051121"/>
                    </a:lnTo>
                    <a:lnTo>
                      <a:pt x="0" y="29906342"/>
                    </a:lnTo>
                    <a:close/>
                    <a:moveTo>
                      <a:pt x="72277641" y="144780"/>
                    </a:moveTo>
                    <a:lnTo>
                      <a:pt x="72422420" y="144780"/>
                    </a:lnTo>
                    <a:lnTo>
                      <a:pt x="72422420" y="29906342"/>
                    </a:lnTo>
                    <a:lnTo>
                      <a:pt x="72277641" y="29906342"/>
                    </a:lnTo>
                    <a:lnTo>
                      <a:pt x="72277641" y="144780"/>
                    </a:lnTo>
                    <a:close/>
                    <a:moveTo>
                      <a:pt x="144780" y="29906342"/>
                    </a:moveTo>
                    <a:lnTo>
                      <a:pt x="72277641" y="29906342"/>
                    </a:lnTo>
                    <a:lnTo>
                      <a:pt x="72277641" y="30051121"/>
                    </a:lnTo>
                    <a:lnTo>
                      <a:pt x="144780" y="30051121"/>
                    </a:lnTo>
                    <a:lnTo>
                      <a:pt x="144780" y="29906342"/>
                    </a:lnTo>
                    <a:close/>
                    <a:moveTo>
                      <a:pt x="72277641" y="0"/>
                    </a:moveTo>
                    <a:lnTo>
                      <a:pt x="72422420" y="0"/>
                    </a:lnTo>
                    <a:lnTo>
                      <a:pt x="72422420" y="144780"/>
                    </a:lnTo>
                    <a:lnTo>
                      <a:pt x="72277641" y="144780"/>
                    </a:lnTo>
                    <a:lnTo>
                      <a:pt x="72277641" y="0"/>
                    </a:lnTo>
                    <a:close/>
                    <a:moveTo>
                      <a:pt x="0" y="0"/>
                    </a:moveTo>
                    <a:lnTo>
                      <a:pt x="144780" y="0"/>
                    </a:lnTo>
                    <a:lnTo>
                      <a:pt x="144780" y="144780"/>
                    </a:lnTo>
                    <a:lnTo>
                      <a:pt x="0" y="144780"/>
                    </a:lnTo>
                    <a:lnTo>
                      <a:pt x="0" y="0"/>
                    </a:lnTo>
                    <a:close/>
                    <a:moveTo>
                      <a:pt x="144780" y="0"/>
                    </a:moveTo>
                    <a:lnTo>
                      <a:pt x="72277641" y="0"/>
                    </a:lnTo>
                    <a:lnTo>
                      <a:pt x="72277641" y="144780"/>
                    </a:lnTo>
                    <a:lnTo>
                      <a:pt x="144780" y="144780"/>
                    </a:lnTo>
                    <a:lnTo>
                      <a:pt x="14478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39820" y="1011526"/>
              <a:ext cx="3225957" cy="609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801"/>
                </a:lnSpc>
                <a:spcBef>
                  <a:spcPct val="0"/>
                </a:spcBef>
              </a:pPr>
              <a:r>
                <a:rPr lang="en-US" sz="2715" u="sng">
                  <a:solidFill>
                    <a:srgbClr val="000000"/>
                  </a:solidFill>
                  <a:latin typeface="TDTD고딕M"/>
                  <a:ea typeface="TDTD고딕M"/>
                  <a:hlinkClick r:id="rId5" tooltip="https://colab.research.google.com/drive/1jVPFbBK2oFQPwJ8gkgnmelOEu3FaqqHQ#scrollTo=4sLmL81f-xq-&amp;uniqifier=1"/>
                </a:rPr>
                <a:t>Colab 소스코드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391</ep:Words>
  <ep:PresentationFormat>On-screen Show (4:3)</ep:PresentationFormat>
  <ep:Paragraphs>43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2023-12-04T04:43:24.716</dcterms:modified>
  <cp:revision>2</cp:revision>
  <dc:title>초록색 보라색 디지털리즘 단순하고 기본적인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