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60" r:id="rId1"/>
  </p:sldMasterIdLst>
  <p:notesMasterIdLst>
    <p:notesMasterId r:id="rId9"/>
  </p:notesMasterIdLst>
  <p:handoutMasterIdLst>
    <p:handoutMasterId r:id="rId10"/>
  </p:handoutMasterIdLst>
  <p:sldIdLst>
    <p:sldId id="280" r:id="rId2"/>
    <p:sldId id="288" r:id="rId3"/>
    <p:sldId id="289" r:id="rId4"/>
    <p:sldId id="290" r:id="rId5"/>
    <p:sldId id="291" r:id="rId6"/>
    <p:sldId id="292" r:id="rId7"/>
    <p:sldId id="294" r:id="rId8"/>
  </p:sldIdLst>
  <p:sldSz cx="10691813" cy="7559675"/>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381">
          <p15:clr>
            <a:srgbClr val="A4A3A4"/>
          </p15:clr>
        </p15:guide>
        <p15:guide id="2" pos="336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8AAAA"/>
    <a:srgbClr val="FF9999"/>
    <a:srgbClr val="4FD1FF"/>
    <a:srgbClr val="F1995D"/>
    <a:srgbClr val="69D8FF"/>
    <a:srgbClr val="00FF00"/>
    <a:srgbClr val="0000FF"/>
    <a:srgbClr val="CCFFFF"/>
    <a:srgbClr val="FFFEE6"/>
    <a:srgbClr val="FFF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中間スタイル 1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845" autoAdjust="0"/>
    <p:restoredTop sz="79252" autoAdjust="0"/>
  </p:normalViewPr>
  <p:slideViewPr>
    <p:cSldViewPr snapToGrid="0">
      <p:cViewPr varScale="1">
        <p:scale>
          <a:sx n="66" d="100"/>
          <a:sy n="66" d="100"/>
        </p:scale>
        <p:origin x="-468" y="-108"/>
      </p:cViewPr>
      <p:guideLst>
        <p:guide orient="horz" pos="2381"/>
        <p:guide pos="3367"/>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978"/>
    </p:cViewPr>
  </p:sorterViewPr>
  <p:notesViewPr>
    <p:cSldViewPr snapToGrid="0" showGuides="1">
      <p:cViewPr varScale="1">
        <p:scale>
          <a:sx n="68" d="100"/>
          <a:sy n="68" d="100"/>
        </p:scale>
        <p:origin x="3492" y="5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F6FEFA14-D4A9-4E19-BD83-A0CD05B29D4F}" type="datetimeFigureOut">
              <a:rPr kumimoji="1" lang="ja-JP" altLang="en-US" smtClean="0"/>
              <a:pPr/>
              <a:t>2018/2/8</a:t>
            </a:fld>
            <a:endParaRPr kumimoji="1" lang="ja-JP" altLang="en-US"/>
          </a:p>
        </p:txBody>
      </p:sp>
      <p:sp>
        <p:nvSpPr>
          <p:cNvPr id="4" name="フッター プレースホルダー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ED15F9F1-455C-41CD-892F-25F546C046FF}" type="slidenum">
              <a:rPr kumimoji="1" lang="ja-JP" altLang="en-US" smtClean="0"/>
              <a:pPr/>
              <a:t>‹#›</a:t>
            </a:fld>
            <a:endParaRPr kumimoji="1" lang="ja-JP" altLang="en-US"/>
          </a:p>
        </p:txBody>
      </p:sp>
    </p:spTree>
    <p:extLst>
      <p:ext uri="{BB962C8B-B14F-4D97-AF65-F5344CB8AC3E}">
        <p14:creationId xmlns:p14="http://schemas.microsoft.com/office/powerpoint/2010/main" val="19219548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95A87A75-16D9-47B0-9F40-C1CE136AAC68}" type="datetimeFigureOut">
              <a:rPr kumimoji="1" lang="ja-JP" altLang="en-US" smtClean="0"/>
              <a:pPr/>
              <a:t>2018/2/8</a:t>
            </a:fld>
            <a:endParaRPr kumimoji="1" lang="ja-JP" altLang="en-US"/>
          </a:p>
        </p:txBody>
      </p:sp>
      <p:sp>
        <p:nvSpPr>
          <p:cNvPr id="4" name="スライド イメージ プレースホルダー 3"/>
          <p:cNvSpPr>
            <a:spLocks noGrp="1" noRot="1" noChangeAspect="1"/>
          </p:cNvSpPr>
          <p:nvPr>
            <p:ph type="sldImg" idx="2"/>
          </p:nvPr>
        </p:nvSpPr>
        <p:spPr>
          <a:xfrm>
            <a:off x="1106488" y="1279525"/>
            <a:ext cx="4886325" cy="34544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A0EF0C54-EEA9-4961-B058-DEF6AB23F47D}" type="slidenum">
              <a:rPr kumimoji="1" lang="ja-JP" altLang="en-US" smtClean="0"/>
              <a:pPr/>
              <a:t>‹#›</a:t>
            </a:fld>
            <a:endParaRPr kumimoji="1" lang="ja-JP" altLang="en-US"/>
          </a:p>
        </p:txBody>
      </p:sp>
    </p:spTree>
    <p:extLst>
      <p:ext uri="{BB962C8B-B14F-4D97-AF65-F5344CB8AC3E}">
        <p14:creationId xmlns:p14="http://schemas.microsoft.com/office/powerpoint/2010/main" val="229140379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1</a:t>
            </a:fld>
            <a:endParaRPr kumimoji="1" lang="ja-JP" altLang="en-US"/>
          </a:p>
        </p:txBody>
      </p:sp>
    </p:spTree>
    <p:extLst>
      <p:ext uri="{BB962C8B-B14F-4D97-AF65-F5344CB8AC3E}">
        <p14:creationId xmlns:p14="http://schemas.microsoft.com/office/powerpoint/2010/main" val="2204808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3</a:t>
            </a:fld>
            <a:endParaRPr kumimoji="1" lang="ja-JP" altLang="en-US"/>
          </a:p>
        </p:txBody>
      </p:sp>
    </p:spTree>
    <p:extLst>
      <p:ext uri="{BB962C8B-B14F-4D97-AF65-F5344CB8AC3E}">
        <p14:creationId xmlns:p14="http://schemas.microsoft.com/office/powerpoint/2010/main" val="35547542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4</a:t>
            </a:fld>
            <a:endParaRPr kumimoji="1" lang="ja-JP" altLang="en-US"/>
          </a:p>
        </p:txBody>
      </p:sp>
    </p:spTree>
    <p:extLst>
      <p:ext uri="{BB962C8B-B14F-4D97-AF65-F5344CB8AC3E}">
        <p14:creationId xmlns:p14="http://schemas.microsoft.com/office/powerpoint/2010/main" val="32353310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アクションは</a:t>
            </a:r>
            <a:r>
              <a:rPr kumimoji="1" lang="en-US" altLang="ja-JP" dirty="0" smtClean="0"/>
              <a:t>STEP2</a:t>
            </a:r>
            <a:r>
              <a:rPr kumimoji="1" lang="ja-JP" altLang="en-US" dirty="0" smtClean="0"/>
              <a:t>開始に合わせて実施→今後どう変わったか振り返る</a:t>
            </a:r>
            <a:endParaRPr kumimoji="1" lang="en-US" altLang="ja-JP" dirty="0" smtClean="0"/>
          </a:p>
          <a:p>
            <a:endParaRPr kumimoji="1" lang="en-US" altLang="ja-JP" dirty="0" smtClean="0"/>
          </a:p>
          <a:p>
            <a:r>
              <a:rPr kumimoji="1" lang="ja-JP" altLang="en-US" dirty="0" smtClean="0"/>
              <a:t>質問対応を考える</a:t>
            </a:r>
            <a:endParaRPr kumimoji="1" lang="en-US" altLang="ja-JP" dirty="0" smtClean="0"/>
          </a:p>
          <a:p>
            <a:r>
              <a:rPr kumimoji="1" lang="en-US" altLang="ja-JP" dirty="0" smtClean="0"/>
              <a:t>	</a:t>
            </a:r>
            <a:r>
              <a:rPr kumimoji="1" lang="ja-JP" altLang="en-US" dirty="0" smtClean="0"/>
              <a:t>開発部門とはそれなりに連携を取れたが、シンガポールのオーバーヘッドとのやり取りに難があった</a:t>
            </a:r>
            <a:endParaRPr kumimoji="1" lang="en-US" altLang="ja-JP" dirty="0" smtClean="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5</a:t>
            </a:fld>
            <a:endParaRPr kumimoji="1" lang="ja-JP" altLang="en-US"/>
          </a:p>
        </p:txBody>
      </p:sp>
    </p:spTree>
    <p:extLst>
      <p:ext uri="{BB962C8B-B14F-4D97-AF65-F5344CB8AC3E}">
        <p14:creationId xmlns:p14="http://schemas.microsoft.com/office/powerpoint/2010/main" val="137186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A0EF0C54-EEA9-4961-B058-DEF6AB23F47D}" type="slidenum">
              <a:rPr kumimoji="1" lang="ja-JP" altLang="en-US" smtClean="0"/>
              <a:pPr/>
              <a:t>6</a:t>
            </a:fld>
            <a:endParaRPr kumimoji="1" lang="ja-JP" altLang="en-US"/>
          </a:p>
        </p:txBody>
      </p:sp>
    </p:spTree>
    <p:extLst>
      <p:ext uri="{BB962C8B-B14F-4D97-AF65-F5344CB8AC3E}">
        <p14:creationId xmlns:p14="http://schemas.microsoft.com/office/powerpoint/2010/main" val="2157196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4.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6.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20.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4.png"/><Relationship Id="rId18" Type="http://schemas.openxmlformats.org/officeDocument/2006/relationships/image" Target="../media/image29.png"/><Relationship Id="rId3" Type="http://schemas.openxmlformats.org/officeDocument/2006/relationships/image" Target="../media/image5.png"/><Relationship Id="rId21" Type="http://schemas.openxmlformats.org/officeDocument/2006/relationships/image" Target="../media/image32.png"/><Relationship Id="rId7" Type="http://schemas.openxmlformats.org/officeDocument/2006/relationships/image" Target="../media/image15.png"/><Relationship Id="rId12" Type="http://schemas.openxmlformats.org/officeDocument/2006/relationships/image" Target="../media/image23.png"/><Relationship Id="rId17" Type="http://schemas.openxmlformats.org/officeDocument/2006/relationships/image" Target="../media/image28.png"/><Relationship Id="rId2" Type="http://schemas.openxmlformats.org/officeDocument/2006/relationships/image" Target="../media/image4.png"/><Relationship Id="rId16" Type="http://schemas.openxmlformats.org/officeDocument/2006/relationships/image" Target="../media/image27.png"/><Relationship Id="rId20" Type="http://schemas.openxmlformats.org/officeDocument/2006/relationships/image" Target="../media/image31.png"/><Relationship Id="rId1" Type="http://schemas.openxmlformats.org/officeDocument/2006/relationships/slideMaster" Target="../slideMasters/slideMaster1.xml"/><Relationship Id="rId6" Type="http://schemas.openxmlformats.org/officeDocument/2006/relationships/image" Target="../media/image13.png"/><Relationship Id="rId11" Type="http://schemas.openxmlformats.org/officeDocument/2006/relationships/image" Target="../media/image22.png"/><Relationship Id="rId5" Type="http://schemas.openxmlformats.org/officeDocument/2006/relationships/image" Target="../media/image11.png"/><Relationship Id="rId15" Type="http://schemas.openxmlformats.org/officeDocument/2006/relationships/image" Target="../media/image26.png"/><Relationship Id="rId10" Type="http://schemas.openxmlformats.org/officeDocument/2006/relationships/image" Target="../media/image21.png"/><Relationship Id="rId19" Type="http://schemas.openxmlformats.org/officeDocument/2006/relationships/image" Target="../media/image30.png"/><Relationship Id="rId4" Type="http://schemas.openxmlformats.org/officeDocument/2006/relationships/image" Target="../media/image9.png"/><Relationship Id="rId9" Type="http://schemas.openxmlformats.org/officeDocument/2006/relationships/image" Target="../media/image19.png"/><Relationship Id="rId14" Type="http://schemas.openxmlformats.org/officeDocument/2006/relationships/image" Target="../media/image25.png"/><Relationship Id="rId22" Type="http://schemas.openxmlformats.org/officeDocument/2006/relationships/image" Target="../media/image3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タイトル">
    <p:spTree>
      <p:nvGrpSpPr>
        <p:cNvPr id="1" name=""/>
        <p:cNvGrpSpPr/>
        <p:nvPr/>
      </p:nvGrpSpPr>
      <p:grpSpPr>
        <a:xfrm>
          <a:off x="0" y="0"/>
          <a:ext cx="0" cy="0"/>
          <a:chOff x="0" y="0"/>
          <a:chExt cx="0" cy="0"/>
        </a:xfrm>
      </p:grpSpPr>
      <p:pic>
        <p:nvPicPr>
          <p:cNvPr id="3" name="図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6060" y="441014"/>
            <a:ext cx="2769131" cy="1493396"/>
          </a:xfrm>
          <a:prstGeom prst="rect">
            <a:avLst/>
          </a:prstGeom>
        </p:spPr>
      </p:pic>
      <p:pic>
        <p:nvPicPr>
          <p:cNvPr id="4" name="図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74791" y="6488896"/>
            <a:ext cx="7436505" cy="828987"/>
          </a:xfrm>
          <a:prstGeom prst="rect">
            <a:avLst/>
          </a:prstGeom>
        </p:spPr>
      </p:pic>
    </p:spTree>
    <p:extLst>
      <p:ext uri="{BB962C8B-B14F-4D97-AF65-F5344CB8AC3E}">
        <p14:creationId xmlns:p14="http://schemas.microsoft.com/office/powerpoint/2010/main" val="1548042770"/>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2">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91087" cy="490475"/>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1"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_01">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2"/>
            <a:ext cx="4497125" cy="2029782"/>
          </a:xfrm>
          <a:prstGeom prst="rect">
            <a:avLst/>
          </a:prstGeom>
          <a:noFill/>
          <a:ln>
            <a:noFill/>
          </a:ln>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5_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9"/>
            <a:ext cx="1085213" cy="489812"/>
          </a:xfrm>
          <a:prstGeom prst="rect">
            <a:avLst/>
          </a:prstGeom>
          <a:noFill/>
          <a:ln>
            <a:noFill/>
          </a:ln>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5_01">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1"/>
            <a:ext cx="4527509"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2">
    <p:spTree>
      <p:nvGrpSpPr>
        <p:cNvPr id="1" name=""/>
        <p:cNvGrpSpPr/>
        <p:nvPr/>
      </p:nvGrpSpPr>
      <p:grpSpPr>
        <a:xfrm>
          <a:off x="0" y="0"/>
          <a:ext cx="0" cy="0"/>
          <a:chOff x="0" y="0"/>
          <a:chExt cx="0" cy="0"/>
        </a:xfrm>
      </p:grpSpPr>
      <p:pic>
        <p:nvPicPr>
          <p:cNvPr id="11" name="図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94024" cy="490475"/>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0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pic>
        <p:nvPicPr>
          <p:cNvPr id="10" name="図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2668510"/>
            <a:ext cx="4546256" cy="2094414"/>
          </a:xfrm>
          <a:prstGeom prst="rect">
            <a:avLst/>
          </a:prstGeom>
        </p:spPr>
      </p:pic>
      <p:sp>
        <p:nvSpPr>
          <p:cNvPr id="11"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3612224482"/>
      </p:ext>
    </p:extLst>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8_2">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pic>
        <p:nvPicPr>
          <p:cNvPr id="13" name="図 1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18378"/>
            <a:ext cx="1064653" cy="490475"/>
          </a:xfrm>
          <a:prstGeom prst="rect">
            <a:avLst/>
          </a:prstGeom>
        </p:spPr>
      </p:pic>
      <p:sp>
        <p:nvSpPr>
          <p:cNvPr id="11"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2598099392"/>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7_2">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0"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1"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3431914399"/>
      </p:ext>
    </p:extLst>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数字">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2" name="図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3238320" y="1169014"/>
            <a:ext cx="1819642" cy="822409"/>
          </a:xfrm>
          <a:prstGeom prst="rect">
            <a:avLst/>
          </a:prstGeom>
        </p:spPr>
      </p:pic>
      <p:pic>
        <p:nvPicPr>
          <p:cNvPr id="3" name="図 2"/>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5538493" y="1169012"/>
            <a:ext cx="1822114" cy="822413"/>
          </a:xfrm>
          <a:prstGeom prst="rect">
            <a:avLst/>
          </a:prstGeom>
        </p:spPr>
      </p:pic>
      <p:pic>
        <p:nvPicPr>
          <p:cNvPr id="4" name="図 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7841137" y="1169004"/>
            <a:ext cx="1829532" cy="822427"/>
          </a:xfrm>
          <a:prstGeom prst="rect">
            <a:avLst/>
          </a:prstGeom>
        </p:spPr>
      </p:pic>
      <p:pic>
        <p:nvPicPr>
          <p:cNvPr id="5" name="図 4"/>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951010" y="2340466"/>
            <a:ext cx="1822114" cy="822413"/>
          </a:xfrm>
          <a:prstGeom prst="rect">
            <a:avLst/>
          </a:prstGeom>
          <a:noFill/>
          <a:ln>
            <a:noFill/>
          </a:ln>
        </p:spPr>
      </p:pic>
      <p:pic>
        <p:nvPicPr>
          <p:cNvPr id="6" name="図 5"/>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3238320" y="2340454"/>
            <a:ext cx="1834476" cy="822436"/>
          </a:xfrm>
          <a:prstGeom prst="rect">
            <a:avLst/>
          </a:prstGeom>
        </p:spPr>
      </p:pic>
      <p:pic>
        <p:nvPicPr>
          <p:cNvPr id="7" name="図 6"/>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5541387" y="2341264"/>
            <a:ext cx="1781713" cy="820817"/>
          </a:xfrm>
          <a:prstGeom prst="rect">
            <a:avLst/>
          </a:prstGeom>
        </p:spPr>
      </p:pic>
      <p:pic>
        <p:nvPicPr>
          <p:cNvPr id="8" name="図 7"/>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7842936" y="2341264"/>
            <a:ext cx="1828406" cy="820817"/>
          </a:xfrm>
          <a:prstGeom prst="rect">
            <a:avLst/>
          </a:prstGeom>
        </p:spPr>
      </p:pic>
      <p:pic>
        <p:nvPicPr>
          <p:cNvPr id="11" name="図 10"/>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956453" y="3440257"/>
            <a:ext cx="1823589" cy="828234"/>
          </a:xfrm>
          <a:prstGeom prst="rect">
            <a:avLst/>
          </a:prstGeom>
        </p:spPr>
      </p:pic>
      <p:pic>
        <p:nvPicPr>
          <p:cNvPr id="12" name="図 11"/>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a:off x="3240926" y="3443966"/>
            <a:ext cx="1685869" cy="820817"/>
          </a:xfrm>
          <a:prstGeom prst="rect">
            <a:avLst/>
          </a:prstGeom>
        </p:spPr>
      </p:pic>
      <p:pic>
        <p:nvPicPr>
          <p:cNvPr id="13" name="図 12"/>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5540615" y="3455091"/>
            <a:ext cx="1484104" cy="798566"/>
          </a:xfrm>
          <a:prstGeom prst="rect">
            <a:avLst/>
          </a:prstGeom>
        </p:spPr>
      </p:pic>
      <p:pic>
        <p:nvPicPr>
          <p:cNvPr id="17" name="図 1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7841137" y="3447606"/>
            <a:ext cx="1673774" cy="813537"/>
          </a:xfrm>
          <a:prstGeom prst="rect">
            <a:avLst/>
          </a:prstGeom>
        </p:spPr>
      </p:pic>
      <p:pic>
        <p:nvPicPr>
          <p:cNvPr id="18" name="図 17"/>
          <p:cNvPicPr>
            <a:picLocks noChangeAspect="1"/>
          </p:cNvPicPr>
          <p:nvPr userDrawn="1"/>
        </p:nvPicPr>
        <p:blipFill>
          <a:blip r:embed="rId15" cstate="print">
            <a:extLst>
              <a:ext uri="{28A0092B-C50C-407E-A947-70E740481C1C}">
                <a14:useLocalDpi xmlns:a14="http://schemas.microsoft.com/office/drawing/2010/main" val="0"/>
              </a:ext>
            </a:extLst>
          </a:blip>
          <a:stretch>
            <a:fillRect/>
          </a:stretch>
        </p:blipFill>
        <p:spPr>
          <a:xfrm>
            <a:off x="952343" y="4599582"/>
            <a:ext cx="1673581" cy="820817"/>
          </a:xfrm>
          <a:prstGeom prst="rect">
            <a:avLst/>
          </a:prstGeom>
        </p:spPr>
      </p:pic>
      <p:pic>
        <p:nvPicPr>
          <p:cNvPr id="19" name="図 18"/>
          <p:cNvPicPr>
            <a:picLocks noChangeAspect="1"/>
          </p:cNvPicPr>
          <p:nvPr userDrawn="1"/>
        </p:nvPicPr>
        <p:blipFill>
          <a:blip r:embed="rId16" cstate="print">
            <a:extLst>
              <a:ext uri="{28A0092B-C50C-407E-A947-70E740481C1C}">
                <a14:useLocalDpi xmlns:a14="http://schemas.microsoft.com/office/drawing/2010/main" val="0"/>
              </a:ext>
            </a:extLst>
          </a:blip>
          <a:stretch>
            <a:fillRect/>
          </a:stretch>
        </p:blipFill>
        <p:spPr>
          <a:xfrm>
            <a:off x="3238320" y="4610010"/>
            <a:ext cx="1671301" cy="799959"/>
          </a:xfrm>
          <a:prstGeom prst="rect">
            <a:avLst/>
          </a:prstGeom>
        </p:spPr>
      </p:pic>
      <p:pic>
        <p:nvPicPr>
          <p:cNvPr id="20" name="図 19"/>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5539887" y="4605763"/>
            <a:ext cx="1668513" cy="808455"/>
          </a:xfrm>
          <a:prstGeom prst="rect">
            <a:avLst/>
          </a:prstGeom>
        </p:spPr>
      </p:pic>
      <p:pic>
        <p:nvPicPr>
          <p:cNvPr id="21" name="図 20"/>
          <p:cNvPicPr>
            <a:picLocks noChangeAspect="1"/>
          </p:cNvPicPr>
          <p:nvPr userDrawn="1"/>
        </p:nvPicPr>
        <p:blipFill>
          <a:blip r:embed="rId18" cstate="print">
            <a:extLst>
              <a:ext uri="{28A0092B-C50C-407E-A947-70E740481C1C}">
                <a14:useLocalDpi xmlns:a14="http://schemas.microsoft.com/office/drawing/2010/main" val="0"/>
              </a:ext>
            </a:extLst>
          </a:blip>
          <a:stretch>
            <a:fillRect/>
          </a:stretch>
        </p:blipFill>
        <p:spPr>
          <a:xfrm>
            <a:off x="7842499" y="4599582"/>
            <a:ext cx="1683411" cy="820817"/>
          </a:xfrm>
          <a:prstGeom prst="rect">
            <a:avLst/>
          </a:prstGeom>
        </p:spPr>
      </p:pic>
      <p:pic>
        <p:nvPicPr>
          <p:cNvPr id="22" name="図 21"/>
          <p:cNvPicPr>
            <a:picLocks noChangeAspect="1"/>
          </p:cNvPicPr>
          <p:nvPr userDrawn="1"/>
        </p:nvPicPr>
        <p:blipFill>
          <a:blip r:embed="rId19" cstate="print">
            <a:extLst>
              <a:ext uri="{28A0092B-C50C-407E-A947-70E740481C1C}">
                <a14:useLocalDpi xmlns:a14="http://schemas.microsoft.com/office/drawing/2010/main" val="0"/>
              </a:ext>
            </a:extLst>
          </a:blip>
          <a:stretch>
            <a:fillRect/>
          </a:stretch>
        </p:blipFill>
        <p:spPr>
          <a:xfrm>
            <a:off x="951010" y="5866287"/>
            <a:ext cx="1631744" cy="802335"/>
          </a:xfrm>
          <a:prstGeom prst="rect">
            <a:avLst/>
          </a:prstGeom>
        </p:spPr>
      </p:pic>
      <p:pic>
        <p:nvPicPr>
          <p:cNvPr id="23" name="図 22"/>
          <p:cNvPicPr>
            <a:picLocks noChangeAspect="1"/>
          </p:cNvPicPr>
          <p:nvPr userDrawn="1"/>
        </p:nvPicPr>
        <p:blipFill>
          <a:blip r:embed="rId20" cstate="print">
            <a:extLst>
              <a:ext uri="{28A0092B-C50C-407E-A947-70E740481C1C}">
                <a14:useLocalDpi xmlns:a14="http://schemas.microsoft.com/office/drawing/2010/main" val="0"/>
              </a:ext>
            </a:extLst>
          </a:blip>
          <a:stretch>
            <a:fillRect/>
          </a:stretch>
        </p:blipFill>
        <p:spPr>
          <a:xfrm>
            <a:off x="3239689" y="5857046"/>
            <a:ext cx="1685869" cy="820817"/>
          </a:xfrm>
          <a:prstGeom prst="rect">
            <a:avLst/>
          </a:prstGeom>
        </p:spPr>
      </p:pic>
      <p:pic>
        <p:nvPicPr>
          <p:cNvPr id="24" name="図 23"/>
          <p:cNvPicPr>
            <a:picLocks noChangeAspect="1"/>
          </p:cNvPicPr>
          <p:nvPr userDrawn="1"/>
        </p:nvPicPr>
        <p:blipFill>
          <a:blip r:embed="rId21" cstate="print">
            <a:extLst>
              <a:ext uri="{28A0092B-C50C-407E-A947-70E740481C1C}">
                <a14:useLocalDpi xmlns:a14="http://schemas.microsoft.com/office/drawing/2010/main" val="0"/>
              </a:ext>
            </a:extLst>
          </a:blip>
          <a:stretch>
            <a:fillRect/>
          </a:stretch>
        </p:blipFill>
        <p:spPr>
          <a:xfrm>
            <a:off x="5543481" y="5853337"/>
            <a:ext cx="1671214" cy="828234"/>
          </a:xfrm>
          <a:prstGeom prst="rect">
            <a:avLst/>
          </a:prstGeom>
        </p:spPr>
      </p:pic>
      <p:pic>
        <p:nvPicPr>
          <p:cNvPr id="25" name="図 24"/>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951010" y="1127167"/>
            <a:ext cx="1806779" cy="906102"/>
          </a:xfrm>
          <a:prstGeom prst="rect">
            <a:avLst/>
          </a:prstGeom>
        </p:spPr>
      </p:pic>
      <p:sp>
        <p:nvSpPr>
          <p:cNvPr id="27"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28"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125714900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インデックス">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2" name="図 1"/>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57644" y="3279871"/>
            <a:ext cx="3746999" cy="920420"/>
          </a:xfrm>
          <a:prstGeom prst="rect">
            <a:avLst/>
          </a:prstGeom>
        </p:spPr>
      </p:pic>
      <p:sp>
        <p:nvSpPr>
          <p:cNvPr id="7"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2833277648"/>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16" name="図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0" y="2733141"/>
            <a:ext cx="4047409" cy="2029782"/>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233146038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1_2">
    <p:spTree>
      <p:nvGrpSpPr>
        <p:cNvPr id="1" name=""/>
        <p:cNvGrpSpPr/>
        <p:nvPr/>
      </p:nvGrpSpPr>
      <p:grpSpPr>
        <a:xfrm>
          <a:off x="0" y="0"/>
          <a:ext cx="0" cy="0"/>
          <a:chOff x="0" y="0"/>
          <a:chExt cx="0" cy="0"/>
        </a:xfrm>
      </p:grpSpPr>
      <p:pic>
        <p:nvPicPr>
          <p:cNvPr id="14" name="図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pic>
        <p:nvPicPr>
          <p:cNvPr id="16" name="図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 y="218380"/>
            <a:ext cx="978009" cy="49047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6"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2213143804"/>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01">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8" y="2733141"/>
            <a:ext cx="4491046"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0"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264653455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2">
    <p:spTree>
      <p:nvGrpSpPr>
        <p:cNvPr id="1" name=""/>
        <p:cNvGrpSpPr/>
        <p:nvPr/>
      </p:nvGrpSpPr>
      <p:grpSpPr>
        <a:xfrm>
          <a:off x="0" y="0"/>
          <a:ext cx="0" cy="0"/>
          <a:chOff x="0" y="0"/>
          <a:chExt cx="0" cy="0"/>
        </a:xfrm>
      </p:grpSpPr>
      <p:pic>
        <p:nvPicPr>
          <p:cNvPr id="9" name="図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8"/>
            <a:ext cx="1085213" cy="490475"/>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10"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1"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419447764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01">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1"/>
            <a:ext cx="4497125"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2">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218379"/>
            <a:ext cx="1085213" cy="48981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テキスト プレースホルダー 11"/>
          <p:cNvSpPr>
            <a:spLocks noGrp="1"/>
          </p:cNvSpPr>
          <p:nvPr>
            <p:ph type="body" sz="quarter" idx="11"/>
          </p:nvPr>
        </p:nvSpPr>
        <p:spPr>
          <a:xfrm>
            <a:off x="365125" y="865188"/>
            <a:ext cx="9990724" cy="6082782"/>
          </a:xfrm>
          <a:prstGeom prst="rect">
            <a:avLst/>
          </a:prstGeom>
        </p:spPr>
        <p:txBody>
          <a:bodyPr/>
          <a:lstStyle>
            <a:lvl1pPr marL="251986" indent="-251986">
              <a:buFont typeface="Wingdings" panose="05000000000000000000" pitchFamily="2" charset="2"/>
              <a:buChar char="l"/>
              <a:defRPr sz="2000">
                <a:solidFill>
                  <a:schemeClr val="tx1"/>
                </a:solidFill>
              </a:defRPr>
            </a:lvl1pPr>
            <a:lvl2pPr marL="755957" indent="-251986">
              <a:buFont typeface="Calibri" panose="020F0502020204030204" pitchFamily="34" charset="0"/>
              <a:buChar char="○"/>
              <a:defRPr sz="1800">
                <a:solidFill>
                  <a:schemeClr val="tx1"/>
                </a:solidFill>
              </a:defRPr>
            </a:lvl2pPr>
            <a:lvl3pPr marL="1259929" indent="-251986">
              <a:buFont typeface="Calibri" panose="020F0502020204030204" pitchFamily="34" charset="0"/>
              <a:buChar char="-"/>
              <a:defRPr sz="1800">
                <a:solidFill>
                  <a:schemeClr val="tx1"/>
                </a:solidFill>
              </a:defRPr>
            </a:lvl3pPr>
            <a:lvl4pPr marL="1763900" indent="-251986">
              <a:buFont typeface="Calibri" panose="020F0502020204030204" pitchFamily="34" charset="0"/>
              <a:buChar char="+"/>
              <a:defRPr sz="1800">
                <a:solidFill>
                  <a:schemeClr val="tx1"/>
                </a:solidFill>
              </a:defRPr>
            </a:lvl4pPr>
            <a:lvl5pPr marL="2015886" indent="0">
              <a:buNone/>
              <a:defRPr sz="2000"/>
            </a:lvl5pPr>
          </a:lstStyle>
          <a:p>
            <a:pPr lvl="0"/>
            <a:r>
              <a:rPr kumimoji="1" lang="ja-JP" altLang="en-US" dirty="0" smtClean="0"/>
              <a:t>マスター テキストの書式設定</a:t>
            </a:r>
          </a:p>
          <a:p>
            <a:pPr lvl="1"/>
            <a:r>
              <a:rPr kumimoji="1" lang="ja-JP" altLang="en-US" dirty="0" smtClean="0"/>
              <a:t>第 </a:t>
            </a:r>
            <a:r>
              <a:rPr kumimoji="1" lang="en-US" altLang="ja-JP" dirty="0" smtClean="0"/>
              <a:t>2 </a:t>
            </a:r>
            <a:r>
              <a:rPr kumimoji="1" lang="ja-JP" altLang="en-US" dirty="0" smtClean="0"/>
              <a:t>レベル</a:t>
            </a:r>
          </a:p>
          <a:p>
            <a:pPr lvl="2"/>
            <a:r>
              <a:rPr kumimoji="1" lang="ja-JP" altLang="en-US" dirty="0" smtClean="0"/>
              <a:t>第 </a:t>
            </a:r>
            <a:r>
              <a:rPr kumimoji="1" lang="en-US" altLang="ja-JP" dirty="0" smtClean="0"/>
              <a:t>3 </a:t>
            </a:r>
            <a:r>
              <a:rPr kumimoji="1" lang="ja-JP" altLang="en-US" dirty="0" smtClean="0"/>
              <a:t>レベル</a:t>
            </a:r>
          </a:p>
          <a:p>
            <a:pPr lvl="3"/>
            <a:r>
              <a:rPr kumimoji="1" lang="ja-JP" altLang="en-US" dirty="0" smtClean="0"/>
              <a:t>第 </a:t>
            </a:r>
            <a:r>
              <a:rPr kumimoji="1" lang="en-US" altLang="ja-JP" dirty="0" smtClean="0"/>
              <a:t>4 </a:t>
            </a:r>
            <a:r>
              <a:rPr kumimoji="1" lang="ja-JP" altLang="en-US" dirty="0" smtClean="0"/>
              <a:t>レベル</a:t>
            </a:r>
          </a:p>
        </p:txBody>
      </p:sp>
      <p:sp>
        <p:nvSpPr>
          <p:cNvPr id="11" name="テキスト プレースホルダー 5"/>
          <p:cNvSpPr>
            <a:spLocks noGrp="1"/>
          </p:cNvSpPr>
          <p:nvPr>
            <p:ph type="body" sz="quarter" idx="10"/>
          </p:nvPr>
        </p:nvSpPr>
        <p:spPr>
          <a:xfrm>
            <a:off x="1163637" y="219075"/>
            <a:ext cx="8288495" cy="424732"/>
          </a:xfrm>
          <a:prstGeom prst="rect">
            <a:avLst/>
          </a:prstGeom>
        </p:spPr>
        <p:txBody>
          <a:bodyPr>
            <a:spAutoFit/>
          </a:bodyPr>
          <a:lstStyle>
            <a:lvl1pPr marL="0" indent="0">
              <a:buNone/>
              <a:defRPr sz="2400">
                <a:solidFill>
                  <a:schemeClr val="tx1"/>
                </a:solidFill>
              </a:defRPr>
            </a:lvl1pPr>
          </a:lstStyle>
          <a:p>
            <a:pPr lvl="0"/>
            <a:endParaRPr kumimoji="1" lang="ja-JP" altLang="en-US" dirty="0"/>
          </a:p>
        </p:txBody>
      </p:sp>
      <p:sp>
        <p:nvSpPr>
          <p:cNvPr id="12"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3460746755"/>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01">
    <p:spTree>
      <p:nvGrpSpPr>
        <p:cNvPr id="1" name=""/>
        <p:cNvGrpSpPr/>
        <p:nvPr/>
      </p:nvGrpSpPr>
      <p:grpSpPr>
        <a:xfrm>
          <a:off x="0" y="0"/>
          <a:ext cx="0" cy="0"/>
          <a:chOff x="0" y="0"/>
          <a:chExt cx="0" cy="0"/>
        </a:xfrm>
      </p:grpSpPr>
      <p:pic>
        <p:nvPicPr>
          <p:cNvPr id="10" name="図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8747" y="2733142"/>
            <a:ext cx="4515357" cy="2029782"/>
          </a:xfrm>
          <a:prstGeom prst="rect">
            <a:avLst/>
          </a:prstGeom>
        </p:spPr>
      </p:pic>
      <p:pic>
        <p:nvPicPr>
          <p:cNvPr id="14" name="図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512760" y="6947970"/>
            <a:ext cx="3949881" cy="377921"/>
          </a:xfrm>
          <a:prstGeom prst="rect">
            <a:avLst/>
          </a:prstGeom>
        </p:spPr>
      </p:pic>
      <p:pic>
        <p:nvPicPr>
          <p:cNvPr id="15" name="図 14"/>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452133" y="218378"/>
            <a:ext cx="951496" cy="513143"/>
          </a:xfrm>
          <a:prstGeom prst="rect">
            <a:avLst/>
          </a:prstGeom>
        </p:spPr>
      </p:pic>
      <p:sp>
        <p:nvSpPr>
          <p:cNvPr id="8" name="スライド番号プレースホルダ 2"/>
          <p:cNvSpPr txBox="1">
            <a:spLocks/>
          </p:cNvSpPr>
          <p:nvPr userDrawn="1"/>
        </p:nvSpPr>
        <p:spPr bwMode="auto">
          <a:xfrm>
            <a:off x="10041092" y="7063754"/>
            <a:ext cx="314757" cy="241980"/>
          </a:xfrm>
          <a:prstGeom prst="rect">
            <a:avLst/>
          </a:prstGeom>
          <a:noFill/>
          <a:ln w="9525">
            <a:noFill/>
            <a:miter lim="800000"/>
            <a:headEnd/>
            <a:tailEnd/>
          </a:ln>
        </p:spPr>
        <p:txBody>
          <a:bodyPr wrap="none" lIns="36000" tIns="36000" rIns="36000" bIns="36000" anchor="ctr" anchorCtr="0">
            <a:noAutofit/>
          </a:bodyPr>
          <a:lstStyle/>
          <a:p>
            <a:pPr algn="ctr" eaLnBrk="1" hangingPunct="1">
              <a:defRPr/>
            </a:pPr>
            <a:fld id="{7D1B2A4D-92C8-471E-8E98-382C04639E94}" type="slidenum">
              <a:rPr lang="en-US" altLang="ja-JP" sz="1100" b="1">
                <a:solidFill>
                  <a:schemeClr val="bg1"/>
                </a:solidFill>
                <a:latin typeface="Helvetica" pitchFamily="34" charset="0"/>
                <a:ea typeface="HGPｺﾞｼｯｸE" pitchFamily="50" charset="-128"/>
                <a:cs typeface="Helvetica" pitchFamily="34" charset="0"/>
              </a:rPr>
              <a:pPr algn="ctr" eaLnBrk="1" hangingPunct="1">
                <a:defRPr/>
              </a:pPr>
              <a:t>‹#›</a:t>
            </a:fld>
            <a:endParaRPr lang="en-US" altLang="ja-JP" sz="1100" b="1" dirty="0">
              <a:solidFill>
                <a:schemeClr val="bg1"/>
              </a:solidFill>
              <a:latin typeface="Helvetica" pitchFamily="34" charset="0"/>
              <a:ea typeface="HGPｺﾞｼｯｸE" pitchFamily="50" charset="-128"/>
              <a:cs typeface="Helvetica" pitchFamily="34" charset="0"/>
            </a:endParaRPr>
          </a:p>
        </p:txBody>
      </p:sp>
      <p:sp>
        <p:nvSpPr>
          <p:cNvPr id="9" name="Text Box 21"/>
          <p:cNvSpPr txBox="1">
            <a:spLocks noChangeArrowheads="1"/>
          </p:cNvSpPr>
          <p:nvPr userDrawn="1"/>
        </p:nvSpPr>
        <p:spPr bwMode="auto">
          <a:xfrm>
            <a:off x="2778657" y="7166709"/>
            <a:ext cx="3729153" cy="195814"/>
          </a:xfrm>
          <a:prstGeom prst="rect">
            <a:avLst/>
          </a:prstGeom>
          <a:noFill/>
          <a:ln w="9525">
            <a:noFill/>
            <a:miter lim="800000"/>
            <a:headEnd/>
            <a:tailEnd/>
          </a:ln>
        </p:spPr>
        <p:txBody>
          <a:bodyPr wrap="none" lIns="36000" tIns="36000" rIns="36000" bIns="36000" anchor="ctr">
            <a:spAutoFit/>
          </a:bodyPr>
          <a:lstStyle/>
          <a:p>
            <a:pPr>
              <a:defRPr/>
            </a:pPr>
            <a:r>
              <a:rPr lang="en-US" altLang="ja-JP" sz="800" dirty="0">
                <a:solidFill>
                  <a:srgbClr val="0068B7"/>
                </a:solidFill>
                <a:latin typeface="Helvetica" pitchFamily="34" charset="0"/>
                <a:ea typeface="HGPｺﾞｼｯｸE" pitchFamily="50" charset="-128"/>
                <a:cs typeface="Helvetica" pitchFamily="34" charset="0"/>
              </a:rPr>
              <a:t>Copyright © </a:t>
            </a:r>
            <a:r>
              <a:rPr lang="en-US" altLang="ja-JP" sz="800" dirty="0" smtClean="0">
                <a:solidFill>
                  <a:srgbClr val="0068B7"/>
                </a:solidFill>
                <a:latin typeface="Helvetica" pitchFamily="34" charset="0"/>
                <a:ea typeface="HGPｺﾞｼｯｸE" pitchFamily="50" charset="-128"/>
                <a:cs typeface="Helvetica" pitchFamily="34" charset="0"/>
              </a:rPr>
              <a:t>2018 </a:t>
            </a:r>
            <a:r>
              <a:rPr lang="en-US" altLang="ja-JP" sz="800" dirty="0">
                <a:solidFill>
                  <a:srgbClr val="0068B7"/>
                </a:solidFill>
                <a:latin typeface="Helvetica" pitchFamily="34" charset="0"/>
                <a:ea typeface="HGPｺﾞｼｯｸE" pitchFamily="50" charset="-128"/>
                <a:cs typeface="Helvetica" pitchFamily="34" charset="0"/>
              </a:rPr>
              <a:t>NTT PC Communications Incorporated, All Rights Reserved.</a:t>
            </a:r>
          </a:p>
        </p:txBody>
      </p:sp>
    </p:spTree>
    <p:extLst>
      <p:ext uri="{BB962C8B-B14F-4D97-AF65-F5344CB8AC3E}">
        <p14:creationId xmlns:p14="http://schemas.microsoft.com/office/powerpoint/2010/main" val="135641976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図 4"/>
          <p:cNvPicPr>
            <a:picLocks noChangeAspect="1"/>
          </p:cNvPicPr>
          <p:nvPr/>
        </p:nvPicPr>
        <p:blipFill>
          <a:blip r:embed="rId20" cstate="print">
            <a:extLst>
              <a:ext uri="{28A0092B-C50C-407E-A947-70E740481C1C}">
                <a14:useLocalDpi xmlns:a14="http://schemas.microsoft.com/office/drawing/2010/main" val="0"/>
              </a:ext>
            </a:extLst>
          </a:blip>
          <a:stretch>
            <a:fillRect/>
          </a:stretch>
        </p:blipFill>
        <p:spPr>
          <a:xfrm>
            <a:off x="206733" y="7082067"/>
            <a:ext cx="2486962" cy="304775"/>
          </a:xfrm>
          <a:prstGeom prst="rect">
            <a:avLst/>
          </a:prstGeom>
        </p:spPr>
      </p:pic>
    </p:spTree>
    <p:extLst>
      <p:ext uri="{BB962C8B-B14F-4D97-AF65-F5344CB8AC3E}">
        <p14:creationId xmlns:p14="http://schemas.microsoft.com/office/powerpoint/2010/main" val="3457536837"/>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661" r:id="rId3"/>
    <p:sldLayoutId id="2147483703"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6" r:id="rId15"/>
    <p:sldLayoutId id="2147483717" r:id="rId16"/>
    <p:sldLayoutId id="2147483715" r:id="rId17"/>
    <p:sldLayoutId id="2147483704" r:id="rId18"/>
  </p:sldLayoutIdLst>
  <p:timing>
    <p:tnLst>
      <p:par>
        <p:cTn id="1" dur="indefinite" restart="never" nodeType="tmRoot"/>
      </p:par>
    </p:tnLst>
  </p:timing>
  <p:hf sldNum="0" hdr="0" ftr="0" dt="0"/>
  <p:txStyles>
    <p:titleStyle>
      <a:lvl1pPr algn="l" defTabSz="1007943" rtl="0" eaLnBrk="1" latinLnBrk="0" hangingPunct="1">
        <a:lnSpc>
          <a:spcPct val="90000"/>
        </a:lnSpc>
        <a:spcBef>
          <a:spcPct val="0"/>
        </a:spcBef>
        <a:buNone/>
        <a:defRPr kumimoji="1"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kumimoji="1"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kumimoji="1"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kumimoji="1"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kumimoji="1" sz="1984" kern="1200">
          <a:solidFill>
            <a:schemeClr val="tx1"/>
          </a:solidFill>
          <a:latin typeface="+mn-lt"/>
          <a:ea typeface="+mn-ea"/>
          <a:cs typeface="+mn-cs"/>
        </a:defRPr>
      </a:lvl9pPr>
    </p:bodyStyle>
    <p:otherStyle>
      <a:defPPr>
        <a:defRPr lang="en-US"/>
      </a:defPPr>
      <a:lvl1pPr marL="0" algn="l" defTabSz="1007943" rtl="0" eaLnBrk="1" latinLnBrk="0" hangingPunct="1">
        <a:defRPr kumimoji="1" sz="1984" kern="1200">
          <a:solidFill>
            <a:schemeClr val="tx1"/>
          </a:solidFill>
          <a:latin typeface="+mn-lt"/>
          <a:ea typeface="+mn-ea"/>
          <a:cs typeface="+mn-cs"/>
        </a:defRPr>
      </a:lvl1pPr>
      <a:lvl2pPr marL="503972" algn="l" defTabSz="1007943" rtl="0" eaLnBrk="1" latinLnBrk="0" hangingPunct="1">
        <a:defRPr kumimoji="1" sz="1984" kern="1200">
          <a:solidFill>
            <a:schemeClr val="tx1"/>
          </a:solidFill>
          <a:latin typeface="+mn-lt"/>
          <a:ea typeface="+mn-ea"/>
          <a:cs typeface="+mn-cs"/>
        </a:defRPr>
      </a:lvl2pPr>
      <a:lvl3pPr marL="1007943" algn="l" defTabSz="1007943" rtl="0" eaLnBrk="1" latinLnBrk="0" hangingPunct="1">
        <a:defRPr kumimoji="1" sz="1984" kern="1200">
          <a:solidFill>
            <a:schemeClr val="tx1"/>
          </a:solidFill>
          <a:latin typeface="+mn-lt"/>
          <a:ea typeface="+mn-ea"/>
          <a:cs typeface="+mn-cs"/>
        </a:defRPr>
      </a:lvl3pPr>
      <a:lvl4pPr marL="1511915" algn="l" defTabSz="1007943" rtl="0" eaLnBrk="1" latinLnBrk="0" hangingPunct="1">
        <a:defRPr kumimoji="1" sz="1984" kern="1200">
          <a:solidFill>
            <a:schemeClr val="tx1"/>
          </a:solidFill>
          <a:latin typeface="+mn-lt"/>
          <a:ea typeface="+mn-ea"/>
          <a:cs typeface="+mn-cs"/>
        </a:defRPr>
      </a:lvl4pPr>
      <a:lvl5pPr marL="2015886" algn="l" defTabSz="1007943" rtl="0" eaLnBrk="1" latinLnBrk="0" hangingPunct="1">
        <a:defRPr kumimoji="1" sz="1984" kern="1200">
          <a:solidFill>
            <a:schemeClr val="tx1"/>
          </a:solidFill>
          <a:latin typeface="+mn-lt"/>
          <a:ea typeface="+mn-ea"/>
          <a:cs typeface="+mn-cs"/>
        </a:defRPr>
      </a:lvl5pPr>
      <a:lvl6pPr marL="2519858" algn="l" defTabSz="1007943" rtl="0" eaLnBrk="1" latinLnBrk="0" hangingPunct="1">
        <a:defRPr kumimoji="1" sz="1984" kern="1200">
          <a:solidFill>
            <a:schemeClr val="tx1"/>
          </a:solidFill>
          <a:latin typeface="+mn-lt"/>
          <a:ea typeface="+mn-ea"/>
          <a:cs typeface="+mn-cs"/>
        </a:defRPr>
      </a:lvl6pPr>
      <a:lvl7pPr marL="3023829" algn="l" defTabSz="1007943" rtl="0" eaLnBrk="1" latinLnBrk="0" hangingPunct="1">
        <a:defRPr kumimoji="1" sz="1984" kern="1200">
          <a:solidFill>
            <a:schemeClr val="tx1"/>
          </a:solidFill>
          <a:latin typeface="+mn-lt"/>
          <a:ea typeface="+mn-ea"/>
          <a:cs typeface="+mn-cs"/>
        </a:defRPr>
      </a:lvl7pPr>
      <a:lvl8pPr marL="3527801" algn="l" defTabSz="1007943" rtl="0" eaLnBrk="1" latinLnBrk="0" hangingPunct="1">
        <a:defRPr kumimoji="1" sz="1984" kern="1200">
          <a:solidFill>
            <a:schemeClr val="tx1"/>
          </a:solidFill>
          <a:latin typeface="+mn-lt"/>
          <a:ea typeface="+mn-ea"/>
          <a:cs typeface="+mn-cs"/>
        </a:defRPr>
      </a:lvl8pPr>
      <a:lvl9pPr marL="4031772" algn="l" defTabSz="1007943" rtl="0" eaLnBrk="1" latinLnBrk="0" hangingPunct="1">
        <a:defRPr kumimoji="1"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6"/>
          <p:cNvSpPr txBox="1"/>
          <p:nvPr/>
        </p:nvSpPr>
        <p:spPr>
          <a:xfrm>
            <a:off x="780329" y="2520701"/>
            <a:ext cx="9131154" cy="954107"/>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lang="ja-JP" altLang="en-US" sz="2800" b="1" dirty="0" smtClean="0">
                <a:latin typeface="Meiryo UI" pitchFamily="50" charset="-128"/>
                <a:ea typeface="Meiryo UI" pitchFamily="50" charset="-128"/>
                <a:cs typeface="Meiryo UI" pitchFamily="50" charset="-128"/>
              </a:rPr>
              <a:t>平成</a:t>
            </a:r>
            <a:r>
              <a:rPr lang="en-US" altLang="ja-JP" sz="2800" b="1" smtClean="0">
                <a:latin typeface="Meiryo UI" pitchFamily="50" charset="-128"/>
                <a:ea typeface="Meiryo UI" pitchFamily="50" charset="-128"/>
                <a:cs typeface="Meiryo UI" pitchFamily="50" charset="-128"/>
              </a:rPr>
              <a:t>29</a:t>
            </a:r>
            <a:r>
              <a:rPr lang="ja-JP" altLang="en-US" sz="2800" b="1" smtClean="0">
                <a:latin typeface="Meiryo UI" pitchFamily="50" charset="-128"/>
                <a:ea typeface="Meiryo UI" pitchFamily="50" charset="-128"/>
                <a:cs typeface="Meiryo UI" pitchFamily="50" charset="-128"/>
              </a:rPr>
              <a:t>年度</a:t>
            </a:r>
            <a:endParaRPr lang="en-US" altLang="ja-JP" sz="2800" b="1" dirty="0" smtClean="0">
              <a:latin typeface="Meiryo UI" pitchFamily="50" charset="-128"/>
              <a:ea typeface="Meiryo UI" pitchFamily="50" charset="-128"/>
              <a:cs typeface="Meiryo UI" pitchFamily="50" charset="-128"/>
            </a:endParaRPr>
          </a:p>
          <a:p>
            <a:pPr algn="ctr"/>
            <a:r>
              <a:rPr lang="ja-JP" altLang="en-US" sz="2800" b="1" dirty="0" smtClean="0">
                <a:latin typeface="Meiryo UI" pitchFamily="50" charset="-128"/>
                <a:ea typeface="Meiryo UI" pitchFamily="50" charset="-128"/>
                <a:cs typeface="Meiryo UI" pitchFamily="50" charset="-128"/>
              </a:rPr>
              <a:t>新入社員業務報告</a:t>
            </a:r>
            <a:endParaRPr lang="en-US" altLang="ja-JP" sz="2800" b="1" dirty="0">
              <a:latin typeface="Meiryo UI" pitchFamily="50" charset="-128"/>
              <a:ea typeface="Meiryo UI" pitchFamily="50" charset="-128"/>
              <a:cs typeface="Meiryo UI" pitchFamily="50" charset="-128"/>
            </a:endParaRPr>
          </a:p>
        </p:txBody>
      </p:sp>
      <p:sp>
        <p:nvSpPr>
          <p:cNvPr id="3" name="テキスト ボックス 8"/>
          <p:cNvSpPr txBox="1"/>
          <p:nvPr/>
        </p:nvSpPr>
        <p:spPr>
          <a:xfrm>
            <a:off x="2654607" y="3863161"/>
            <a:ext cx="5382598" cy="1846659"/>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lgn="ctr"/>
            <a:r>
              <a:rPr kumimoji="1" lang="en-US" altLang="ja-JP" dirty="0" smtClean="0">
                <a:latin typeface="Meiryo UI" pitchFamily="50" charset="-128"/>
                <a:ea typeface="Meiryo UI" pitchFamily="50" charset="-128"/>
                <a:cs typeface="Meiryo UI" pitchFamily="50" charset="-128"/>
              </a:rPr>
              <a:t>2018/02/09</a:t>
            </a:r>
          </a:p>
          <a:p>
            <a:pPr algn="ctr"/>
            <a:endParaRPr kumimoji="1" lang="en-US" altLang="ja-JP" dirty="0" smtClean="0">
              <a:latin typeface="Meiryo UI" pitchFamily="50" charset="-128"/>
              <a:ea typeface="Meiryo UI" pitchFamily="50" charset="-128"/>
              <a:cs typeface="Meiryo UI" pitchFamily="50" charset="-128"/>
            </a:endParaRPr>
          </a:p>
          <a:p>
            <a:pPr algn="ctr"/>
            <a:r>
              <a:rPr lang="ja-JP" altLang="en-US" dirty="0" smtClean="0">
                <a:latin typeface="Meiryo UI" pitchFamily="50" charset="-128"/>
                <a:ea typeface="Meiryo UI" pitchFamily="50" charset="-128"/>
                <a:cs typeface="Meiryo UI" pitchFamily="50" charset="-128"/>
              </a:rPr>
              <a:t>テクノロジー</a:t>
            </a:r>
            <a:r>
              <a:rPr lang="en-US" altLang="ja-JP" dirty="0" smtClean="0">
                <a:latin typeface="Meiryo UI" pitchFamily="50" charset="-128"/>
                <a:ea typeface="Meiryo UI" pitchFamily="50" charset="-128"/>
                <a:cs typeface="Meiryo UI" pitchFamily="50" charset="-128"/>
              </a:rPr>
              <a:t>&amp;</a:t>
            </a:r>
            <a:r>
              <a:rPr lang="ja-JP" altLang="en-US" dirty="0" smtClean="0">
                <a:latin typeface="Meiryo UI" pitchFamily="50" charset="-128"/>
                <a:ea typeface="Meiryo UI" pitchFamily="50" charset="-128"/>
                <a:cs typeface="Meiryo UI" pitchFamily="50" charset="-128"/>
              </a:rPr>
              <a:t>オペレーション開発本部</a:t>
            </a:r>
            <a:endParaRPr kumimoji="1" lang="en-US" altLang="ja-JP" dirty="0" smtClean="0">
              <a:latin typeface="Meiryo UI" pitchFamily="50" charset="-128"/>
              <a:ea typeface="Meiryo UI" pitchFamily="50" charset="-128"/>
              <a:cs typeface="Meiryo UI" pitchFamily="50" charset="-128"/>
            </a:endParaRPr>
          </a:p>
          <a:p>
            <a:pPr algn="ctr"/>
            <a:r>
              <a:rPr lang="ja-JP" altLang="en-US" dirty="0">
                <a:latin typeface="Meiryo UI" pitchFamily="50" charset="-128"/>
                <a:ea typeface="Meiryo UI" pitchFamily="50" charset="-128"/>
                <a:cs typeface="Meiryo UI" pitchFamily="50" charset="-128"/>
              </a:rPr>
              <a:t>第二オペレーション</a:t>
            </a:r>
            <a:r>
              <a:rPr lang="ja-JP" altLang="en-US" dirty="0" smtClean="0">
                <a:latin typeface="Meiryo UI" pitchFamily="50" charset="-128"/>
                <a:ea typeface="Meiryo UI" pitchFamily="50" charset="-128"/>
                <a:cs typeface="Meiryo UI" pitchFamily="50" charset="-128"/>
              </a:rPr>
              <a:t>開発部</a:t>
            </a:r>
            <a:r>
              <a:rPr lang="ja-JP" altLang="en-US" dirty="0">
                <a:latin typeface="Meiryo UI" pitchFamily="50" charset="-128"/>
                <a:ea typeface="Meiryo UI" pitchFamily="50" charset="-128"/>
                <a:cs typeface="Meiryo UI" pitchFamily="50" charset="-128"/>
              </a:rPr>
              <a:t>　</a:t>
            </a:r>
            <a:r>
              <a:rPr lang="ja-JP" altLang="en-US" dirty="0" smtClean="0">
                <a:latin typeface="Meiryo UI" pitchFamily="50" charset="-128"/>
                <a:ea typeface="Meiryo UI" pitchFamily="50" charset="-128"/>
                <a:cs typeface="Meiryo UI" pitchFamily="50" charset="-128"/>
              </a:rPr>
              <a:t>ソフトウェア</a:t>
            </a:r>
            <a:r>
              <a:rPr lang="ja-JP" altLang="en-US" dirty="0">
                <a:latin typeface="Meiryo UI" pitchFamily="50" charset="-128"/>
                <a:ea typeface="Meiryo UI" pitchFamily="50" charset="-128"/>
                <a:cs typeface="Meiryo UI" pitchFamily="50" charset="-128"/>
              </a:rPr>
              <a:t>開発</a:t>
            </a:r>
            <a:r>
              <a:rPr lang="ja-JP" altLang="en-US" dirty="0" smtClean="0">
                <a:latin typeface="Meiryo UI" pitchFamily="50" charset="-128"/>
                <a:ea typeface="Meiryo UI" pitchFamily="50" charset="-128"/>
                <a:cs typeface="Meiryo UI" pitchFamily="50" charset="-128"/>
              </a:rPr>
              <a:t>担当</a:t>
            </a:r>
            <a:endParaRPr lang="en-US" altLang="ja-JP" dirty="0" smtClean="0">
              <a:latin typeface="Meiryo UI" pitchFamily="50" charset="-128"/>
              <a:ea typeface="Meiryo UI" pitchFamily="50" charset="-128"/>
              <a:cs typeface="Meiryo UI" pitchFamily="50" charset="-128"/>
            </a:endParaRPr>
          </a:p>
          <a:p>
            <a:pPr algn="ctr"/>
            <a:endParaRPr lang="en-US" altLang="ja-JP" dirty="0" smtClean="0">
              <a:latin typeface="Meiryo UI" pitchFamily="50" charset="-128"/>
              <a:ea typeface="Meiryo UI" pitchFamily="50" charset="-128"/>
              <a:cs typeface="Meiryo UI" pitchFamily="50" charset="-128"/>
            </a:endParaRPr>
          </a:p>
          <a:p>
            <a:pPr algn="ctr"/>
            <a:r>
              <a:rPr lang="ja-JP" altLang="en-US" sz="2400" dirty="0" smtClean="0">
                <a:latin typeface="Meiryo UI" pitchFamily="50" charset="-128"/>
                <a:ea typeface="Meiryo UI" pitchFamily="50" charset="-128"/>
                <a:cs typeface="Meiryo UI" pitchFamily="50" charset="-128"/>
              </a:rPr>
              <a:t>大沢　幸平</a:t>
            </a:r>
            <a:endParaRPr lang="en-US" altLang="ja-JP" sz="2400" dirty="0">
              <a:latin typeface="Meiryo UI" pitchFamily="50" charset="-128"/>
              <a:ea typeface="Meiryo UI" pitchFamily="50" charset="-128"/>
              <a:cs typeface="Meiryo UI" pitchFamily="50" charset="-128"/>
            </a:endParaRPr>
          </a:p>
        </p:txBody>
      </p:sp>
    </p:spTree>
    <p:extLst>
      <p:ext uri="{BB962C8B-B14F-4D97-AF65-F5344CB8AC3E}">
        <p14:creationId xmlns:p14="http://schemas.microsoft.com/office/powerpoint/2010/main" val="12972754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lang="ja-JP" altLang="en-US" sz="2800" dirty="0" smtClean="0"/>
              <a:t>業務</a:t>
            </a:r>
            <a:r>
              <a:rPr lang="ja-JP" altLang="en-US" sz="2800" dirty="0"/>
              <a:t>内容</a:t>
            </a:r>
            <a:endParaRPr kumimoji="1" lang="ja-JP" altLang="en-US" sz="2800" dirty="0"/>
          </a:p>
        </p:txBody>
      </p:sp>
      <p:sp>
        <p:nvSpPr>
          <p:cNvPr id="2" name="角丸四角形 1"/>
          <p:cNvSpPr/>
          <p:nvPr/>
        </p:nvSpPr>
        <p:spPr>
          <a:xfrm>
            <a:off x="305906" y="942976"/>
            <a:ext cx="10080000" cy="1071562"/>
          </a:xfrm>
          <a:prstGeom prst="roundRect">
            <a:avLst>
              <a:gd name="adj" fmla="val 8667"/>
            </a:avLst>
          </a:prstGeom>
          <a:solidFill>
            <a:schemeClr val="accent6">
              <a:lumMod val="40000"/>
              <a:lumOff val="60000"/>
            </a:schemeClr>
          </a:solidFill>
          <a:ln>
            <a:solidFill>
              <a:srgbClr val="00B050"/>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kumimoji="1" lang="ja-JP" altLang="en-US" sz="2000" b="1" dirty="0" smtClean="0">
                <a:latin typeface="メイリオ" panose="020B0604030504040204" pitchFamily="50" charset="-128"/>
                <a:ea typeface="メイリオ" panose="020B0604030504040204" pitchFamily="50" charset="-128"/>
              </a:rPr>
              <a:t>ソフトウェア開発担当の業務</a:t>
            </a:r>
            <a:endParaRPr kumimoji="1"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・ビリング系・</a:t>
            </a:r>
            <a:r>
              <a:rPr lang="en-US" altLang="ja-JP" sz="2000" dirty="0" smtClean="0">
                <a:latin typeface="メイリオ" panose="020B0604030504040204" pitchFamily="50" charset="-128"/>
                <a:ea typeface="メイリオ" panose="020B0604030504040204" pitchFamily="50" charset="-128"/>
              </a:rPr>
              <a:t>SO</a:t>
            </a:r>
            <a:r>
              <a:rPr lang="ja-JP" altLang="en-US" sz="2000" dirty="0" smtClean="0">
                <a:latin typeface="メイリオ" panose="020B0604030504040204" pitchFamily="50" charset="-128"/>
                <a:ea typeface="メイリオ" panose="020B0604030504040204" pitchFamily="50" charset="-128"/>
              </a:rPr>
              <a:t>系システムの開発（</a:t>
            </a:r>
            <a:r>
              <a:rPr lang="en-US" altLang="ja-JP" sz="2000" dirty="0" err="1" smtClean="0">
                <a:latin typeface="メイリオ" panose="020B0604030504040204" pitchFamily="50" charset="-128"/>
                <a:ea typeface="メイリオ" panose="020B0604030504040204" pitchFamily="50" charset="-128"/>
              </a:rPr>
              <a:t>AtMOS</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COSMOS</a:t>
            </a:r>
            <a:r>
              <a:rPr lang="ja-JP" altLang="en-US" sz="2000" dirty="0" smtClean="0">
                <a:latin typeface="メイリオ" panose="020B0604030504040204" pitchFamily="50" charset="-128"/>
                <a:ea typeface="メイリオ" panose="020B0604030504040204" pitchFamily="50" charset="-128"/>
              </a:rPr>
              <a:t>・</a:t>
            </a:r>
            <a:r>
              <a:rPr lang="en-US" altLang="ja-JP" sz="2000" dirty="0" err="1" smtClean="0">
                <a:latin typeface="メイリオ" panose="020B0604030504040204" pitchFamily="50" charset="-128"/>
                <a:ea typeface="メイリオ" panose="020B0604030504040204" pitchFamily="50" charset="-128"/>
              </a:rPr>
              <a:t>MOCS</a:t>
            </a:r>
            <a:r>
              <a:rPr lang="ja-JP" altLang="en-US" sz="2000" dirty="0">
                <a:latin typeface="メイリオ" panose="020B0604030504040204" pitchFamily="50" charset="-128"/>
                <a:ea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rPr>
              <a:t>業務支援</a:t>
            </a:r>
            <a:r>
              <a:rPr lang="en-US" altLang="ja-JP" sz="2000" dirty="0" smtClean="0">
                <a:latin typeface="メイリオ" panose="020B0604030504040204" pitchFamily="50" charset="-128"/>
                <a:ea typeface="メイリオ" panose="020B0604030504040204" pitchFamily="50" charset="-128"/>
              </a:rPr>
              <a:t>PF</a:t>
            </a: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etc.</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・既存システムのマイグレーション（</a:t>
            </a:r>
            <a:r>
              <a:rPr lang="en-US" altLang="ja-JP" sz="2000" dirty="0" smtClean="0">
                <a:latin typeface="メイリオ" panose="020B0604030504040204" pitchFamily="50" charset="-128"/>
                <a:ea typeface="メイリオ" panose="020B0604030504040204" pitchFamily="50" charset="-128"/>
              </a:rPr>
              <a:t>SOMS</a:t>
            </a:r>
            <a:r>
              <a:rPr lang="ja-JP" altLang="en-US" sz="2000" dirty="0" smtClean="0">
                <a:latin typeface="メイリオ" panose="020B0604030504040204" pitchFamily="50" charset="-128"/>
                <a:ea typeface="メイリオ" panose="020B0604030504040204" pitchFamily="50" charset="-128"/>
              </a:rPr>
              <a:t>・</a:t>
            </a:r>
            <a:r>
              <a:rPr lang="en-US" altLang="ja-JP" sz="2000" dirty="0" err="1" smtClean="0">
                <a:latin typeface="メイリオ" panose="020B0604030504040204" pitchFamily="50" charset="-128"/>
                <a:ea typeface="メイリオ" panose="020B0604030504040204" pitchFamily="50" charset="-128"/>
              </a:rPr>
              <a:t>XION</a:t>
            </a:r>
            <a:r>
              <a:rPr lang="en-US" altLang="ja-JP" sz="2000" dirty="0" smtClean="0">
                <a:latin typeface="メイリオ" panose="020B0604030504040204" pitchFamily="50" charset="-128"/>
                <a:ea typeface="メイリオ" panose="020B0604030504040204" pitchFamily="50" charset="-128"/>
              </a:rPr>
              <a:t> etc.</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p:txBody>
      </p:sp>
      <p:grpSp>
        <p:nvGrpSpPr>
          <p:cNvPr id="11" name="グループ化 10"/>
          <p:cNvGrpSpPr/>
          <p:nvPr/>
        </p:nvGrpSpPr>
        <p:grpSpPr>
          <a:xfrm>
            <a:off x="305906" y="2166938"/>
            <a:ext cx="10080000" cy="4680000"/>
            <a:chOff x="305906" y="2166938"/>
            <a:chExt cx="10080000" cy="4680000"/>
          </a:xfrm>
        </p:grpSpPr>
        <p:sp>
          <p:nvSpPr>
            <p:cNvPr id="6" name="角丸四角形 5"/>
            <p:cNvSpPr/>
            <p:nvPr/>
          </p:nvSpPr>
          <p:spPr>
            <a:xfrm>
              <a:off x="305906" y="2166938"/>
              <a:ext cx="10080000" cy="4680000"/>
            </a:xfrm>
            <a:prstGeom prst="roundRect">
              <a:avLst>
                <a:gd name="adj" fmla="val 0"/>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lang="en-US" altLang="ja-JP" sz="2000" b="1" dirty="0" smtClean="0">
                  <a:latin typeface="メイリオ" panose="020B0604030504040204" pitchFamily="50" charset="-128"/>
                  <a:ea typeface="メイリオ" panose="020B0604030504040204" pitchFamily="50" charset="-128"/>
                </a:rPr>
                <a:t>1</a:t>
              </a:r>
              <a:r>
                <a:rPr lang="ja-JP" altLang="en-US" sz="2000" b="1" dirty="0" smtClean="0">
                  <a:latin typeface="メイリオ" panose="020B0604030504040204" pitchFamily="50" charset="-128"/>
                  <a:ea typeface="メイリオ" panose="020B0604030504040204" pitchFamily="50" charset="-128"/>
                </a:rPr>
                <a:t>年間で担当した案件</a:t>
              </a:r>
              <a:endParaRPr lang="en-US" altLang="ja-JP" sz="2000" b="1" dirty="0" smtClean="0">
                <a:latin typeface="メイリオ" panose="020B0604030504040204" pitchFamily="50" charset="-128"/>
                <a:ea typeface="メイリオ" panose="020B0604030504040204" pitchFamily="50" charset="-128"/>
              </a:endParaRPr>
            </a:p>
          </p:txBody>
        </p:sp>
        <p:sp>
          <p:nvSpPr>
            <p:cNvPr id="7" name="角丸四角形 6"/>
            <p:cNvSpPr/>
            <p:nvPr/>
          </p:nvSpPr>
          <p:spPr>
            <a:xfrm>
              <a:off x="485906" y="2671766"/>
              <a:ext cx="9720000" cy="1260000"/>
            </a:xfrm>
            <a:prstGeom prst="roundRect">
              <a:avLst>
                <a:gd name="adj" fmla="val 3812"/>
              </a:avLst>
            </a:prstGeom>
            <a:solidFill>
              <a:schemeClr val="accent2">
                <a:lumMod val="40000"/>
                <a:lumOff val="60000"/>
              </a:schemeClr>
            </a:solidFill>
            <a:ln>
              <a:solidFill>
                <a:schemeClr val="accent2"/>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ja-JP" altLang="en-US" sz="2000" dirty="0" smtClean="0">
                  <a:latin typeface="+mn-ea"/>
                </a:rPr>
                <a:t>■</a:t>
              </a:r>
              <a:r>
                <a:rPr lang="ja-JP" altLang="en-US" sz="2000" b="1" dirty="0" smtClean="0">
                  <a:latin typeface="メイリオ" panose="020B0604030504040204" pitchFamily="50" charset="-128"/>
                  <a:ea typeface="メイリオ" panose="020B0604030504040204" pitchFamily="50" charset="-128"/>
                </a:rPr>
                <a:t>モバイル系オーダーシステム</a:t>
              </a:r>
              <a:r>
                <a:rPr lang="ja-JP" altLang="en-US" sz="2000" b="1" dirty="0" smtClean="0">
                  <a:latin typeface="メイリオ" panose="020B0604030504040204" pitchFamily="50" charset="-128"/>
                  <a:ea typeface="メイリオ" panose="020B0604030504040204" pitchFamily="50" charset="-128"/>
                </a:rPr>
                <a:t>関連開発</a:t>
              </a:r>
              <a:r>
                <a:rPr lang="ja-JP" altLang="en-US" sz="2000" b="1" dirty="0">
                  <a:latin typeface="メイリオ" panose="020B0604030504040204" pitchFamily="50" charset="-128"/>
                  <a:ea typeface="メイリオ" panose="020B0604030504040204" pitchFamily="50" charset="-128"/>
                </a:rPr>
                <a:t>：</a:t>
              </a:r>
              <a:endParaRPr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a:t>
              </a:r>
              <a:r>
                <a:rPr lang="en-US" altLang="ja-JP" sz="2000" smtClean="0">
                  <a:latin typeface="メイリオ" panose="020B0604030504040204" pitchFamily="50" charset="-128"/>
                  <a:ea typeface="メイリオ" panose="020B0604030504040204" pitchFamily="50" charset="-128"/>
                </a:rPr>
                <a:t>COM-SIM</a:t>
              </a:r>
              <a:r>
                <a:rPr lang="ja-JP" altLang="en-US" sz="2000" smtClean="0">
                  <a:latin typeface="メイリオ" panose="020B0604030504040204" pitchFamily="50" charset="-128"/>
                  <a:ea typeface="メイリオ" panose="020B0604030504040204" pitchFamily="50" charset="-128"/>
                </a:rPr>
                <a:t>オーダー</a:t>
              </a:r>
              <a:r>
                <a:rPr lang="ja-JP" altLang="en-US" sz="2000" dirty="0">
                  <a:latin typeface="メイリオ" panose="020B0604030504040204" pitchFamily="50" charset="-128"/>
                  <a:ea typeface="メイリオ" panose="020B0604030504040204" pitchFamily="50" charset="-128"/>
                </a:rPr>
                <a:t>連携</a:t>
              </a:r>
              <a:r>
                <a:rPr lang="ja-JP" altLang="en-US" sz="2000" dirty="0" smtClean="0">
                  <a:latin typeface="メイリオ" panose="020B0604030504040204" pitchFamily="50" charset="-128"/>
                  <a:ea typeface="メイリオ" panose="020B0604030504040204" pitchFamily="50" charset="-128"/>
                </a:rPr>
                <a:t>システム</a:t>
              </a:r>
              <a:r>
                <a:rPr lang="en-US" altLang="ja-JP" sz="2000" dirty="0" smtClean="0">
                  <a:latin typeface="メイリオ" panose="020B0604030504040204" pitchFamily="50" charset="-128"/>
                  <a:ea typeface="メイリオ" panose="020B0604030504040204" pitchFamily="50" charset="-128"/>
                </a:rPr>
                <a:t>(COSMOS)</a:t>
              </a:r>
              <a:r>
                <a:rPr lang="ja-JP" altLang="en-US" sz="2000" dirty="0" smtClean="0">
                  <a:latin typeface="メイリオ" panose="020B0604030504040204" pitchFamily="50" charset="-128"/>
                  <a:ea typeface="メイリオ" panose="020B0604030504040204" pitchFamily="50" charset="-128"/>
                </a:rPr>
                <a:t>の課金</a:t>
              </a:r>
              <a:r>
                <a:rPr lang="ja-JP" altLang="en-US" sz="2000" dirty="0">
                  <a:latin typeface="メイリオ" panose="020B0604030504040204" pitchFamily="50" charset="-128"/>
                  <a:ea typeface="メイリオ" panose="020B0604030504040204" pitchFamily="50" charset="-128"/>
                </a:rPr>
                <a:t>機能を内製</a:t>
              </a:r>
              <a:r>
                <a:rPr lang="ja-JP" altLang="en-US" sz="2000" dirty="0" smtClean="0">
                  <a:latin typeface="メイリオ" panose="020B0604030504040204" pitchFamily="50" charset="-128"/>
                  <a:ea typeface="メイリオ" panose="020B0604030504040204" pitchFamily="50" charset="-128"/>
                </a:rPr>
                <a:t>開発</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a:t>
              </a:r>
              <a:r>
                <a:rPr lang="ja-JP" altLang="en-US" sz="2000" dirty="0">
                  <a:latin typeface="メイリオ" panose="020B0604030504040204" pitchFamily="50" charset="-128"/>
                  <a:ea typeface="メイリオ" panose="020B0604030504040204" pitchFamily="50" charset="-128"/>
                </a:rPr>
                <a:t>モバイル</a:t>
              </a:r>
              <a:r>
                <a:rPr lang="ja-JP" altLang="en-US" sz="2000" dirty="0" smtClean="0">
                  <a:latin typeface="メイリオ" panose="020B0604030504040204" pitchFamily="50" charset="-128"/>
                  <a:ea typeface="メイリオ" panose="020B0604030504040204" pitchFamily="50" charset="-128"/>
                </a:rPr>
                <a:t>オーダーゼロタッチシステム</a:t>
              </a:r>
              <a:r>
                <a:rPr lang="ja-JP" altLang="en-US" sz="2000" dirty="0" smtClean="0">
                  <a:latin typeface="メイリオ" panose="020B0604030504040204" pitchFamily="50" charset="-128"/>
                  <a:ea typeface="メイリオ" panose="020B0604030504040204" pitchFamily="50" charset="-128"/>
                </a:rPr>
                <a:t>（</a:t>
              </a:r>
              <a:r>
                <a:rPr lang="en-US" altLang="ja-JP" sz="2000" dirty="0" err="1" smtClean="0">
                  <a:latin typeface="メイリオ" panose="020B0604030504040204" pitchFamily="50" charset="-128"/>
                  <a:ea typeface="メイリオ" panose="020B0604030504040204" pitchFamily="50" charset="-128"/>
                </a:rPr>
                <a:t>AtMOS</a:t>
              </a:r>
              <a:r>
                <a:rPr lang="ja-JP" altLang="en-US" sz="2000" dirty="0" smtClean="0">
                  <a:latin typeface="メイリオ" panose="020B0604030504040204" pitchFamily="50" charset="-128"/>
                  <a:ea typeface="メイリオ" panose="020B0604030504040204" pitchFamily="50" charset="-128"/>
                </a:rPr>
                <a:t>）開発の</a:t>
              </a:r>
              <a:r>
                <a:rPr lang="ja-JP" altLang="en-US" sz="2000" dirty="0">
                  <a:latin typeface="メイリオ" panose="020B0604030504040204" pitchFamily="50" charset="-128"/>
                  <a:ea typeface="メイリオ" panose="020B0604030504040204" pitchFamily="50" charset="-128"/>
                </a:rPr>
                <a:t>受入</a:t>
              </a:r>
              <a:r>
                <a:rPr lang="ja-JP" altLang="en-US" sz="2000" dirty="0" smtClean="0">
                  <a:latin typeface="メイリオ" panose="020B0604030504040204" pitchFamily="50" charset="-128"/>
                  <a:ea typeface="メイリオ" panose="020B0604030504040204" pitchFamily="50" charset="-128"/>
                </a:rPr>
                <a:t>試験補佐</a:t>
              </a:r>
              <a:endParaRPr lang="ja-JP" altLang="en-US" sz="2000" dirty="0">
                <a:latin typeface="メイリオ" panose="020B0604030504040204" pitchFamily="50" charset="-128"/>
                <a:ea typeface="メイリオ" panose="020B0604030504040204" pitchFamily="50" charset="-128"/>
              </a:endParaRPr>
            </a:p>
          </p:txBody>
        </p:sp>
        <p:sp>
          <p:nvSpPr>
            <p:cNvPr id="8" name="角丸四角形 7"/>
            <p:cNvSpPr/>
            <p:nvPr/>
          </p:nvSpPr>
          <p:spPr>
            <a:xfrm>
              <a:off x="485906" y="3931766"/>
              <a:ext cx="9720000" cy="1260000"/>
            </a:xfrm>
            <a:prstGeom prst="roundRect">
              <a:avLst>
                <a:gd name="adj" fmla="val 3812"/>
              </a:avLst>
            </a:prstGeom>
            <a:solidFill>
              <a:schemeClr val="accent2">
                <a:lumMod val="40000"/>
                <a:lumOff val="60000"/>
              </a:schemeClr>
            </a:solidFill>
            <a:ln>
              <a:solidFill>
                <a:schemeClr val="accent2"/>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ja-JP" altLang="en-US" sz="2000" dirty="0" smtClean="0">
                  <a:latin typeface="+mn-ea"/>
                </a:rPr>
                <a:t>■</a:t>
              </a:r>
              <a:r>
                <a:rPr lang="en-US" altLang="ja-JP" sz="2000" b="1" dirty="0" smtClean="0">
                  <a:latin typeface="メイリオ" panose="020B0604030504040204" pitchFamily="50" charset="-128"/>
                  <a:ea typeface="メイリオ" panose="020B0604030504040204" pitchFamily="50" charset="-128"/>
                </a:rPr>
                <a:t>OEM</a:t>
              </a:r>
              <a:r>
                <a:rPr lang="ja-JP" altLang="en-US" sz="2000" b="1" dirty="0">
                  <a:latin typeface="メイリオ" panose="020B0604030504040204" pitchFamily="50" charset="-128"/>
                  <a:ea typeface="メイリオ" panose="020B0604030504040204" pitchFamily="50" charset="-128"/>
                </a:rPr>
                <a:t>向け</a:t>
              </a:r>
              <a:r>
                <a:rPr lang="en-US" altLang="ja-JP" sz="2000" b="1" dirty="0">
                  <a:latin typeface="メイリオ" panose="020B0604030504040204" pitchFamily="50" charset="-128"/>
                  <a:ea typeface="メイリオ" panose="020B0604030504040204" pitchFamily="50" charset="-128"/>
                </a:rPr>
                <a:t>VoIP</a:t>
              </a:r>
              <a:r>
                <a:rPr lang="ja-JP" altLang="en-US" sz="2000" b="1" dirty="0">
                  <a:latin typeface="メイリオ" panose="020B0604030504040204" pitchFamily="50" charset="-128"/>
                  <a:ea typeface="メイリオ" panose="020B0604030504040204" pitchFamily="50" charset="-128"/>
                </a:rPr>
                <a:t>課金システム</a:t>
              </a:r>
              <a:r>
                <a:rPr lang="ja-JP" altLang="en-US" sz="2000" b="1" dirty="0" smtClean="0">
                  <a:latin typeface="メイリオ" panose="020B0604030504040204" pitchFamily="50" charset="-128"/>
                  <a:ea typeface="メイリオ" panose="020B0604030504040204" pitchFamily="50" charset="-128"/>
                </a:rPr>
                <a:t>開発：</a:t>
              </a:r>
              <a:endParaRPr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CD-R</a:t>
              </a:r>
              <a:r>
                <a:rPr lang="ja-JP" altLang="en-US" sz="2000" dirty="0">
                  <a:latin typeface="メイリオ" panose="020B0604030504040204" pitchFamily="50" charset="-128"/>
                  <a:ea typeface="メイリオ" panose="020B0604030504040204" pitchFamily="50" charset="-128"/>
                </a:rPr>
                <a:t>で配送している</a:t>
              </a:r>
              <a:r>
                <a:rPr lang="en-US" altLang="ja-JP" sz="2000" dirty="0">
                  <a:latin typeface="メイリオ" panose="020B0604030504040204" pitchFamily="50" charset="-128"/>
                  <a:ea typeface="メイリオ" panose="020B0604030504040204" pitchFamily="50" charset="-128"/>
                </a:rPr>
                <a:t>COM</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VoIP</a:t>
              </a:r>
              <a:r>
                <a:rPr lang="ja-JP" altLang="en-US" sz="2000" dirty="0">
                  <a:latin typeface="メイリオ" panose="020B0604030504040204" pitchFamily="50" charset="-128"/>
                  <a:ea typeface="メイリオ" panose="020B0604030504040204" pitchFamily="50" charset="-128"/>
                </a:rPr>
                <a:t>サービスの料金情報を</a:t>
              </a:r>
              <a:r>
                <a:rPr lang="ja-JP" altLang="en-US" sz="2000" dirty="0" smtClean="0">
                  <a:latin typeface="メイリオ" panose="020B0604030504040204" pitchFamily="50" charset="-128"/>
                  <a:ea typeface="メイリオ" panose="020B0604030504040204" pitchFamily="50" charset="-128"/>
                </a:rPr>
                <a:t>、</a:t>
              </a:r>
              <a:r>
                <a:rPr lang="en-US" altLang="ja-JP" sz="2000" dirty="0" smtClean="0">
                  <a:latin typeface="メイリオ" panose="020B0604030504040204" pitchFamily="50" charset="-128"/>
                  <a:ea typeface="メイリオ" panose="020B0604030504040204" pitchFamily="50" charset="-128"/>
                </a:rPr>
                <a:t/>
              </a:r>
              <a:br>
                <a:rPr lang="en-US" altLang="ja-JP" sz="2000" dirty="0" smtClean="0">
                  <a:latin typeface="メイリオ" panose="020B0604030504040204" pitchFamily="50" charset="-128"/>
                  <a:ea typeface="メイリオ" panose="020B0604030504040204" pitchFamily="50" charset="-128"/>
                </a:rPr>
              </a:br>
              <a:r>
                <a:rPr lang="ja-JP" altLang="en-US" sz="2000" dirty="0" smtClean="0">
                  <a:latin typeface="メイリオ" panose="020B0604030504040204" pitchFamily="50" charset="-128"/>
                  <a:ea typeface="メイリオ" panose="020B0604030504040204" pitchFamily="50" charset="-128"/>
                </a:rPr>
                <a:t>　</a:t>
              </a:r>
              <a:r>
                <a:rPr lang="en-US" altLang="ja-JP" sz="2000" dirty="0" smtClean="0">
                  <a:latin typeface="メイリオ" panose="020B0604030504040204" pitchFamily="50" charset="-128"/>
                  <a:ea typeface="メイリオ" panose="020B0604030504040204" pitchFamily="50" charset="-128"/>
                </a:rPr>
                <a:t>API/Web</a:t>
              </a:r>
              <a:r>
                <a:rPr lang="ja-JP" altLang="en-US" sz="2000" dirty="0">
                  <a:latin typeface="メイリオ" panose="020B0604030504040204" pitchFamily="50" charset="-128"/>
                  <a:ea typeface="メイリオ" panose="020B0604030504040204" pitchFamily="50" charset="-128"/>
                </a:rPr>
                <a:t>画面経由で提供する為のシステムを開発</a:t>
              </a:r>
            </a:p>
            <a:p>
              <a:r>
                <a:rPr lang="ja-JP" altLang="en-US" sz="2000" dirty="0" smtClean="0">
                  <a:latin typeface="メイリオ" panose="020B0604030504040204" pitchFamily="50" charset="-128"/>
                  <a:ea typeface="メイリオ" panose="020B0604030504040204" pitchFamily="50" charset="-128"/>
                </a:rPr>
                <a:t>・海外</a:t>
              </a:r>
              <a:r>
                <a:rPr lang="ja-JP" altLang="en-US" sz="2000" dirty="0">
                  <a:latin typeface="メイリオ" panose="020B0604030504040204" pitchFamily="50" charset="-128"/>
                  <a:ea typeface="メイリオ" panose="020B0604030504040204" pitchFamily="50" charset="-128"/>
                </a:rPr>
                <a:t>オフショア開発施策としてインドの</a:t>
              </a:r>
              <a:r>
                <a:rPr lang="en-US" altLang="ja-JP" sz="2000" dirty="0">
                  <a:latin typeface="メイリオ" panose="020B0604030504040204" pitchFamily="50" charset="-128"/>
                  <a:ea typeface="メイリオ" panose="020B0604030504040204" pitchFamily="50" charset="-128"/>
                </a:rPr>
                <a:t>Emerio</a:t>
              </a:r>
              <a:r>
                <a:rPr lang="ja-JP" altLang="en-US" sz="2000" dirty="0">
                  <a:latin typeface="メイリオ" panose="020B0604030504040204" pitchFamily="50" charset="-128"/>
                  <a:ea typeface="メイリオ" panose="020B0604030504040204" pitchFamily="50" charset="-128"/>
                </a:rPr>
                <a:t>社（</a:t>
              </a:r>
              <a:r>
                <a:rPr lang="en-US" altLang="ja-JP" sz="2000" dirty="0">
                  <a:latin typeface="メイリオ" panose="020B0604030504040204" pitchFamily="50" charset="-128"/>
                  <a:ea typeface="メイリオ" panose="020B0604030504040204" pitchFamily="50" charset="-128"/>
                </a:rPr>
                <a:t>COM</a:t>
              </a:r>
              <a:r>
                <a:rPr lang="ja-JP" altLang="en-US" sz="2000" dirty="0">
                  <a:latin typeface="メイリオ" panose="020B0604030504040204" pitchFamily="50" charset="-128"/>
                  <a:ea typeface="メイリオ" panose="020B0604030504040204" pitchFamily="50" charset="-128"/>
                </a:rPr>
                <a:t>グループ</a:t>
              </a:r>
              <a:r>
                <a:rPr lang="ja-JP" altLang="en-US" sz="2000" dirty="0" smtClean="0">
                  <a:latin typeface="メイリオ" panose="020B0604030504040204" pitchFamily="50" charset="-128"/>
                  <a:ea typeface="メイリオ" panose="020B0604030504040204" pitchFamily="50" charset="-128"/>
                </a:rPr>
                <a:t>）と協業</a:t>
              </a:r>
              <a:endParaRPr lang="ja-JP" altLang="en-US" sz="2000" dirty="0">
                <a:latin typeface="メイリオ" panose="020B0604030504040204" pitchFamily="50" charset="-128"/>
                <a:ea typeface="メイリオ" panose="020B0604030504040204" pitchFamily="50" charset="-128"/>
              </a:endParaRPr>
            </a:p>
          </p:txBody>
        </p:sp>
        <p:sp>
          <p:nvSpPr>
            <p:cNvPr id="9" name="角丸四角形 8"/>
            <p:cNvSpPr/>
            <p:nvPr/>
          </p:nvSpPr>
          <p:spPr>
            <a:xfrm>
              <a:off x="485906" y="5191766"/>
              <a:ext cx="9720000" cy="1260000"/>
            </a:xfrm>
            <a:prstGeom prst="roundRect">
              <a:avLst>
                <a:gd name="adj" fmla="val 3812"/>
              </a:avLst>
            </a:prstGeom>
            <a:solidFill>
              <a:schemeClr val="accent2">
                <a:lumMod val="40000"/>
                <a:lumOff val="60000"/>
              </a:schemeClr>
            </a:solidFill>
            <a:ln>
              <a:solidFill>
                <a:schemeClr val="accent2"/>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ja-JP" altLang="en-US" sz="2000" dirty="0" smtClean="0">
                  <a:latin typeface="+mn-ea"/>
                </a:rPr>
                <a:t>■</a:t>
              </a:r>
              <a:r>
                <a:rPr lang="en-US" altLang="ja-JP" sz="2000" b="1" dirty="0" smtClean="0">
                  <a:latin typeface="メイリオ" panose="020B0604030504040204" pitchFamily="50" charset="-128"/>
                  <a:ea typeface="メイリオ" panose="020B0604030504040204" pitchFamily="50" charset="-128"/>
                </a:rPr>
                <a:t>SOMS</a:t>
              </a:r>
              <a:r>
                <a:rPr lang="ja-JP" altLang="en-US" sz="2000" b="1" dirty="0">
                  <a:latin typeface="メイリオ" panose="020B0604030504040204" pitchFamily="50" charset="-128"/>
                  <a:ea typeface="メイリオ" panose="020B0604030504040204" pitchFamily="50" charset="-128"/>
                </a:rPr>
                <a:t>関連</a:t>
              </a:r>
              <a:r>
                <a:rPr lang="ja-JP" altLang="en-US" sz="2000" b="1" dirty="0" smtClean="0">
                  <a:latin typeface="メイリオ" panose="020B0604030504040204" pitchFamily="50" charset="-128"/>
                  <a:ea typeface="メイリオ" panose="020B0604030504040204" pitchFamily="50" charset="-128"/>
                </a:rPr>
                <a:t>開発：</a:t>
              </a:r>
              <a:endParaRPr lang="en-US" altLang="ja-JP" sz="2000" b="1" dirty="0" smtClean="0">
                <a:latin typeface="メイリオ" panose="020B0604030504040204" pitchFamily="50" charset="-128"/>
                <a:ea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rPr>
                <a:t>・西日本</a:t>
              </a:r>
              <a:r>
                <a:rPr lang="ja-JP" altLang="en-US" sz="2000" dirty="0">
                  <a:latin typeface="メイリオ" panose="020B0604030504040204" pitchFamily="50" charset="-128"/>
                  <a:ea typeface="メイリオ" panose="020B0604030504040204" pitchFamily="50" charset="-128"/>
                </a:rPr>
                <a:t>の</a:t>
              </a:r>
              <a:r>
                <a:rPr lang="en-US" altLang="ja-JP" sz="2000" dirty="0">
                  <a:latin typeface="メイリオ" panose="020B0604030504040204" pitchFamily="50" charset="-128"/>
                  <a:ea typeface="メイリオ" panose="020B0604030504040204" pitchFamily="50" charset="-128"/>
                </a:rPr>
                <a:t>B</a:t>
              </a:r>
              <a:r>
                <a:rPr lang="ja-JP" altLang="en-US" sz="2000" dirty="0">
                  <a:latin typeface="メイリオ" panose="020B0604030504040204" pitchFamily="50" charset="-128"/>
                  <a:ea typeface="メイリオ" panose="020B0604030504040204" pitchFamily="50" charset="-128"/>
                </a:rPr>
                <a:t>フレッツ廃止に伴う回線変更に対応するため</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rPr>
                <a:t>毎月</a:t>
              </a:r>
              <a:r>
                <a:rPr lang="en-US" altLang="ja-JP" sz="2000" dirty="0">
                  <a:latin typeface="メイリオ" panose="020B0604030504040204" pitchFamily="50" charset="-128"/>
                  <a:ea typeface="メイリオ" panose="020B0604030504040204" pitchFamily="50" charset="-128"/>
                </a:rPr>
                <a:t>SOMS</a:t>
              </a:r>
              <a:r>
                <a:rPr lang="ja-JP" altLang="en-US" sz="2000" dirty="0">
                  <a:latin typeface="メイリオ" panose="020B0604030504040204" pitchFamily="50" charset="-128"/>
                  <a:ea typeface="メイリオ" panose="020B0604030504040204" pitchFamily="50" charset="-128"/>
                </a:rPr>
                <a:t>の回線情報を更新するシステムを内製</a:t>
              </a:r>
              <a:r>
                <a:rPr lang="ja-JP" altLang="en-US" sz="2000" dirty="0" smtClean="0">
                  <a:latin typeface="メイリオ" panose="020B0604030504040204" pitchFamily="50" charset="-128"/>
                  <a:ea typeface="メイリオ" panose="020B0604030504040204" pitchFamily="50" charset="-128"/>
                </a:rPr>
                <a:t>開発</a:t>
              </a:r>
              <a:endParaRPr lang="ja-JP" altLang="en-US" sz="2000" dirty="0">
                <a:latin typeface="メイリオ" panose="020B0604030504040204" pitchFamily="50" charset="-128"/>
                <a:ea typeface="メイリオ" panose="020B0604030504040204" pitchFamily="50" charset="-128"/>
              </a:endParaRPr>
            </a:p>
          </p:txBody>
        </p:sp>
      </p:grpSp>
    </p:spTree>
    <p:extLst>
      <p:ext uri="{BB962C8B-B14F-4D97-AF65-F5344CB8AC3E}">
        <p14:creationId xmlns:p14="http://schemas.microsoft.com/office/powerpoint/2010/main" val="372212577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0"/>
          </p:nvPr>
        </p:nvSpPr>
        <p:spPr>
          <a:xfrm>
            <a:off x="1163637" y="219075"/>
            <a:ext cx="8288495" cy="480131"/>
          </a:xfrm>
        </p:spPr>
        <p:txBody>
          <a:bodyPr/>
          <a:lstStyle/>
          <a:p>
            <a:r>
              <a:rPr lang="ja-JP" altLang="en-US" sz="2800" dirty="0" smtClean="0"/>
              <a:t>キャリアプラン</a:t>
            </a:r>
            <a:endParaRPr lang="en-US" altLang="ja-JP" sz="2800" dirty="0" smtClean="0"/>
          </a:p>
        </p:txBody>
      </p:sp>
      <p:grpSp>
        <p:nvGrpSpPr>
          <p:cNvPr id="23" name="グループ化 22"/>
          <p:cNvGrpSpPr/>
          <p:nvPr/>
        </p:nvGrpSpPr>
        <p:grpSpPr>
          <a:xfrm>
            <a:off x="268015" y="912357"/>
            <a:ext cx="10137226" cy="1948830"/>
            <a:chOff x="268015" y="912357"/>
            <a:chExt cx="10137226" cy="1948830"/>
          </a:xfrm>
        </p:grpSpPr>
        <p:sp>
          <p:nvSpPr>
            <p:cNvPr id="8" name="正方形/長方形 7"/>
            <p:cNvSpPr>
              <a:spLocks/>
            </p:cNvSpPr>
            <p:nvPr/>
          </p:nvSpPr>
          <p:spPr>
            <a:xfrm>
              <a:off x="268015" y="1179871"/>
              <a:ext cx="10137226" cy="1681316"/>
            </a:xfrm>
            <a:prstGeom prst="rect">
              <a:avLst/>
            </a:prstGeom>
            <a:solidFill>
              <a:schemeClr val="accent2"/>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6" name="テキスト ボックス 5"/>
            <p:cNvSpPr txBox="1"/>
            <p:nvPr/>
          </p:nvSpPr>
          <p:spPr>
            <a:xfrm>
              <a:off x="595592" y="1601168"/>
              <a:ext cx="9595897" cy="430887"/>
            </a:xfrm>
            <a:prstGeom prst="rect">
              <a:avLst/>
            </a:prstGeom>
            <a:solidFill>
              <a:schemeClr val="bg2"/>
            </a:solidFill>
            <a:ln>
              <a:solidFill>
                <a:schemeClr val="tx1"/>
              </a:solidFill>
            </a:ln>
          </p:spPr>
          <p:txBody>
            <a:bodyPr wrap="none" rtlCol="0">
              <a:spAutoFit/>
            </a:bodyPr>
            <a:lstStyle/>
            <a:p>
              <a:r>
                <a:rPr lang="en-US" altLang="ja-JP" sz="2200" dirty="0" smtClean="0"/>
                <a:t>1. </a:t>
              </a:r>
              <a:r>
                <a:rPr lang="ja-JP" altLang="en-US" sz="2200" dirty="0" smtClean="0"/>
                <a:t>難易度</a:t>
              </a:r>
              <a:r>
                <a:rPr lang="ja-JP" altLang="en-US" sz="2200" dirty="0"/>
                <a:t>の高いプロジェクトの</a:t>
              </a:r>
              <a:r>
                <a:rPr lang="en-US" altLang="ja-JP" sz="2200" dirty="0"/>
                <a:t>PM</a:t>
              </a:r>
              <a:r>
                <a:rPr lang="ja-JP" altLang="en-US" sz="2200" dirty="0"/>
                <a:t>として、他部署の人と連携して案件を牽引</a:t>
              </a:r>
              <a:r>
                <a:rPr lang="ja-JP" altLang="en-US" sz="2200" dirty="0" smtClean="0"/>
                <a:t>する</a:t>
              </a:r>
              <a:endParaRPr lang="en-US" altLang="ja-JP" sz="2200" dirty="0" smtClean="0"/>
            </a:p>
          </p:txBody>
        </p:sp>
        <p:sp>
          <p:nvSpPr>
            <p:cNvPr id="7" name="正方形/長方形 6"/>
            <p:cNvSpPr/>
            <p:nvPr/>
          </p:nvSpPr>
          <p:spPr>
            <a:xfrm>
              <a:off x="595592" y="2202434"/>
              <a:ext cx="9595897" cy="430887"/>
            </a:xfrm>
            <a:prstGeom prst="rect">
              <a:avLst/>
            </a:prstGeom>
            <a:solidFill>
              <a:schemeClr val="bg2"/>
            </a:solidFill>
            <a:ln>
              <a:solidFill>
                <a:schemeClr val="tx1"/>
              </a:solidFill>
            </a:ln>
          </p:spPr>
          <p:txBody>
            <a:bodyPr wrap="square">
              <a:spAutoFit/>
            </a:bodyPr>
            <a:lstStyle/>
            <a:p>
              <a:r>
                <a:rPr lang="en-US" altLang="ja-JP" sz="2200" dirty="0"/>
                <a:t>2. </a:t>
              </a:r>
              <a:r>
                <a:rPr lang="ja-JP" altLang="en-US" sz="2200" dirty="0"/>
                <a:t>最新技術を積極的に取り入れると共に、自ら発信していく</a:t>
              </a:r>
            </a:p>
          </p:txBody>
        </p:sp>
        <p:sp>
          <p:nvSpPr>
            <p:cNvPr id="10" name="円/楕円 9"/>
            <p:cNvSpPr/>
            <p:nvPr/>
          </p:nvSpPr>
          <p:spPr>
            <a:xfrm>
              <a:off x="757594" y="912357"/>
              <a:ext cx="3145304" cy="535027"/>
            </a:xfrm>
            <a:prstGeom prst="ellipse">
              <a:avLst/>
            </a:prstGeom>
            <a:solidFill>
              <a:schemeClr val="accent4">
                <a:lumMod val="20000"/>
                <a:lumOff val="80000"/>
              </a:schemeClr>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ja-JP" altLang="en-US" sz="2000" dirty="0"/>
                <a:t>技術者としての目標</a:t>
              </a:r>
              <a:endParaRPr kumimoji="1" lang="ja-JP" altLang="en-US" sz="2000" dirty="0" smtClean="0">
                <a:latin typeface="メイリオ" panose="020B0604030504040204" pitchFamily="50" charset="-128"/>
                <a:ea typeface="メイリオ" panose="020B0604030504040204" pitchFamily="50" charset="-128"/>
              </a:endParaRPr>
            </a:p>
          </p:txBody>
        </p:sp>
      </p:grpSp>
      <p:sp>
        <p:nvSpPr>
          <p:cNvPr id="11" name="下矢印 10"/>
          <p:cNvSpPr/>
          <p:nvPr/>
        </p:nvSpPr>
        <p:spPr>
          <a:xfrm>
            <a:off x="3376997" y="3052919"/>
            <a:ext cx="3937819" cy="899652"/>
          </a:xfrm>
          <a:prstGeom prst="downArrow">
            <a:avLst/>
          </a:prstGeom>
          <a:solidFill>
            <a:schemeClr val="accent4"/>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20" name="角丸四角形 19"/>
          <p:cNvSpPr/>
          <p:nvPr/>
        </p:nvSpPr>
        <p:spPr>
          <a:xfrm>
            <a:off x="268014" y="4017092"/>
            <a:ext cx="10137227" cy="2752417"/>
          </a:xfrm>
          <a:prstGeom prst="roundRect">
            <a:avLst>
              <a:gd name="adj" fmla="val 6486"/>
            </a:avLst>
          </a:prstGeom>
          <a:solidFill>
            <a:srgbClr val="92D050"/>
          </a:solidFill>
          <a:ln>
            <a:solidFill>
              <a:schemeClr val="tx1"/>
            </a:solidFill>
          </a:ln>
        </p:spPr>
        <p:txBody>
          <a:bodyPr rot="0" spcFirstLastPara="0" vertOverflow="overflow" horzOverflow="overflow" vert="horz" wrap="none" lIns="36000" tIns="36000" rIns="36000" bIns="36000" numCol="1" spcCol="0" rtlCol="0" fromWordArt="0" anchor="t" anchorCtr="0" forceAA="0" compatLnSpc="1">
            <a:prstTxWarp prst="textNoShape">
              <a:avLst/>
            </a:prstTxWarp>
            <a:noAutofit/>
          </a:bodyPr>
          <a:lstStyle/>
          <a:p>
            <a:r>
              <a:rPr kumimoji="1" lang="ja-JP" altLang="en-US" sz="2000" dirty="0" smtClean="0">
                <a:latin typeface="メイリオ" panose="020B0604030504040204" pitchFamily="50" charset="-128"/>
                <a:ea typeface="メイリオ" panose="020B0604030504040204" pitchFamily="50" charset="-128"/>
              </a:rPr>
              <a:t>目標達成のための成長の軸</a:t>
            </a:r>
          </a:p>
        </p:txBody>
      </p:sp>
      <p:grpSp>
        <p:nvGrpSpPr>
          <p:cNvPr id="9" name="グループ化 8"/>
          <p:cNvGrpSpPr/>
          <p:nvPr/>
        </p:nvGrpSpPr>
        <p:grpSpPr>
          <a:xfrm>
            <a:off x="426242" y="4552353"/>
            <a:ext cx="9839329" cy="1798950"/>
            <a:chOff x="471807" y="4552353"/>
            <a:chExt cx="9839329" cy="1798950"/>
          </a:xfrm>
        </p:grpSpPr>
        <p:grpSp>
          <p:nvGrpSpPr>
            <p:cNvPr id="3" name="グループ化 2"/>
            <p:cNvGrpSpPr/>
            <p:nvPr/>
          </p:nvGrpSpPr>
          <p:grpSpPr>
            <a:xfrm>
              <a:off x="471807" y="4552353"/>
              <a:ext cx="2811630" cy="1798950"/>
              <a:chOff x="330904" y="4552353"/>
              <a:chExt cx="2811630" cy="1798950"/>
            </a:xfrm>
          </p:grpSpPr>
          <p:sp>
            <p:nvSpPr>
              <p:cNvPr id="12" name="円/楕円 11"/>
              <p:cNvSpPr>
                <a:spLocks noChangeAspect="1"/>
              </p:cNvSpPr>
              <p:nvPr/>
            </p:nvSpPr>
            <p:spPr>
              <a:xfrm>
                <a:off x="330904" y="4762832"/>
                <a:ext cx="2811630" cy="1588471"/>
              </a:xfrm>
              <a:prstGeom prst="ellipse">
                <a:avLst/>
              </a:prstGeom>
              <a:solidFill>
                <a:srgbClr val="69D8FF"/>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marL="0" lvl="2" algn="ctr"/>
                <a:r>
                  <a:rPr lang="ja-JP" altLang="en-US" dirty="0"/>
                  <a:t>自己研鑽</a:t>
                </a:r>
                <a:r>
                  <a:rPr lang="ja-JP" altLang="en-US" dirty="0" smtClean="0"/>
                  <a:t>や</a:t>
                </a:r>
                <a:endParaRPr lang="en-US" altLang="ja-JP" dirty="0" smtClean="0"/>
              </a:p>
              <a:p>
                <a:pPr marL="0" lvl="2" algn="ctr"/>
                <a:r>
                  <a:rPr lang="ja-JP" altLang="en-US" dirty="0" smtClean="0"/>
                  <a:t>案件を通じて</a:t>
                </a:r>
                <a:endParaRPr lang="en-US" altLang="ja-JP" dirty="0" smtClean="0"/>
              </a:p>
              <a:p>
                <a:pPr marL="0" lvl="2" algn="ctr"/>
                <a:r>
                  <a:rPr lang="ja-JP" altLang="en-US" dirty="0" smtClean="0"/>
                  <a:t>システム</a:t>
                </a:r>
                <a:r>
                  <a:rPr lang="ja-JP" altLang="en-US" dirty="0"/>
                  <a:t>開発</a:t>
                </a:r>
                <a:r>
                  <a:rPr lang="ja-JP" altLang="en-US" dirty="0" smtClean="0"/>
                  <a:t>の</a:t>
                </a:r>
                <a:endParaRPr lang="en-US" altLang="ja-JP" dirty="0" smtClean="0"/>
              </a:p>
              <a:p>
                <a:pPr marL="0" lvl="2" algn="ctr"/>
                <a:r>
                  <a:rPr lang="ja-JP" altLang="en-US" dirty="0" smtClean="0"/>
                  <a:t>スペシャリスト</a:t>
                </a:r>
                <a:r>
                  <a:rPr lang="ja-JP" altLang="en-US" dirty="0"/>
                  <a:t>と</a:t>
                </a:r>
                <a:r>
                  <a:rPr lang="ja-JP" altLang="en-US" dirty="0" smtClean="0"/>
                  <a:t>なる</a:t>
                </a:r>
                <a:endParaRPr lang="en-US" altLang="ja-JP" dirty="0"/>
              </a:p>
            </p:txBody>
          </p:sp>
          <p:sp>
            <p:nvSpPr>
              <p:cNvPr id="17" name="角丸四角形 16"/>
              <p:cNvSpPr/>
              <p:nvPr/>
            </p:nvSpPr>
            <p:spPr>
              <a:xfrm>
                <a:off x="915340" y="4552353"/>
                <a:ext cx="1642758" cy="420956"/>
              </a:xfrm>
              <a:prstGeom prst="round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kumimoji="1" lang="ja-JP" altLang="en-US" sz="2000" dirty="0" smtClean="0">
                    <a:latin typeface="メイリオ" panose="020B0604030504040204" pitchFamily="50" charset="-128"/>
                    <a:ea typeface="メイリオ" panose="020B0604030504040204" pitchFamily="50" charset="-128"/>
                  </a:rPr>
                  <a:t>技術力の向上</a:t>
                </a:r>
              </a:p>
            </p:txBody>
          </p:sp>
        </p:grpSp>
        <p:grpSp>
          <p:nvGrpSpPr>
            <p:cNvPr id="4" name="グループ化 3"/>
            <p:cNvGrpSpPr/>
            <p:nvPr/>
          </p:nvGrpSpPr>
          <p:grpSpPr>
            <a:xfrm>
              <a:off x="3544378" y="4552353"/>
              <a:ext cx="3069253" cy="1798950"/>
              <a:chOff x="3590438" y="4552353"/>
              <a:chExt cx="3069253" cy="1798950"/>
            </a:xfrm>
          </p:grpSpPr>
          <p:sp>
            <p:nvSpPr>
              <p:cNvPr id="13" name="円/楕円 12"/>
              <p:cNvSpPr>
                <a:spLocks noChangeAspect="1"/>
              </p:cNvSpPr>
              <p:nvPr/>
            </p:nvSpPr>
            <p:spPr>
              <a:xfrm>
                <a:off x="3590438" y="4762832"/>
                <a:ext cx="3069253" cy="1588471"/>
              </a:xfrm>
              <a:prstGeom prst="ellipse">
                <a:avLst/>
              </a:prstGeom>
              <a:solidFill>
                <a:srgbClr val="69D8FF"/>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smtClean="0"/>
                  <a:t>社内や業界の動向を</a:t>
                </a:r>
                <a:endParaRPr lang="en-US" altLang="ja-JP" dirty="0" smtClean="0"/>
              </a:p>
              <a:p>
                <a:pPr algn="ctr"/>
                <a:r>
                  <a:rPr lang="ja-JP" altLang="en-US" dirty="0" smtClean="0"/>
                  <a:t>いち早くキャッチし、</a:t>
                </a:r>
                <a:endParaRPr lang="en-US" altLang="ja-JP" dirty="0" smtClean="0"/>
              </a:p>
              <a:p>
                <a:pPr algn="ctr"/>
                <a:r>
                  <a:rPr lang="ja-JP" altLang="en-US" dirty="0" smtClean="0"/>
                  <a:t>新技術の導入・展開を促進する</a:t>
                </a:r>
                <a:endParaRPr kumimoji="1" lang="en-US" altLang="ja-JP" dirty="0" smtClean="0">
                  <a:latin typeface="メイリオ" panose="020B0604030504040204" pitchFamily="50" charset="-128"/>
                  <a:ea typeface="メイリオ" panose="020B0604030504040204" pitchFamily="50" charset="-128"/>
                </a:endParaRPr>
              </a:p>
            </p:txBody>
          </p:sp>
          <p:sp>
            <p:nvSpPr>
              <p:cNvPr id="18" name="角丸四角形 17"/>
              <p:cNvSpPr/>
              <p:nvPr/>
            </p:nvSpPr>
            <p:spPr>
              <a:xfrm>
                <a:off x="4052518" y="4552353"/>
                <a:ext cx="2145094" cy="420956"/>
              </a:xfrm>
              <a:prstGeom prst="round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kumimoji="1" lang="ja-JP" altLang="en-US" sz="2000" dirty="0" smtClean="0">
                    <a:latin typeface="メイリオ" panose="020B0604030504040204" pitchFamily="50" charset="-128"/>
                    <a:ea typeface="メイリオ" panose="020B0604030504040204" pitchFamily="50" charset="-128"/>
                  </a:rPr>
                  <a:t>社内外の動向把握</a:t>
                </a:r>
              </a:p>
            </p:txBody>
          </p:sp>
        </p:grpSp>
        <p:grpSp>
          <p:nvGrpSpPr>
            <p:cNvPr id="5" name="グループ化 4"/>
            <p:cNvGrpSpPr/>
            <p:nvPr/>
          </p:nvGrpSpPr>
          <p:grpSpPr>
            <a:xfrm>
              <a:off x="6873585" y="4552353"/>
              <a:ext cx="3437551" cy="1798950"/>
              <a:chOff x="7015475" y="4552353"/>
              <a:chExt cx="3437551" cy="1798950"/>
            </a:xfrm>
          </p:grpSpPr>
          <p:sp>
            <p:nvSpPr>
              <p:cNvPr id="14" name="円/楕円 13"/>
              <p:cNvSpPr>
                <a:spLocks noChangeAspect="1"/>
              </p:cNvSpPr>
              <p:nvPr/>
            </p:nvSpPr>
            <p:spPr>
              <a:xfrm>
                <a:off x="7015475" y="4762832"/>
                <a:ext cx="3437551" cy="1588471"/>
              </a:xfrm>
              <a:prstGeom prst="ellipse">
                <a:avLst/>
              </a:prstGeom>
              <a:solidFill>
                <a:srgbClr val="69D8FF"/>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r>
                  <a:rPr lang="ja-JP" altLang="en-US" dirty="0" smtClean="0"/>
                  <a:t>海外ベンダとの連携や</a:t>
                </a:r>
                <a:endParaRPr lang="en-US" altLang="ja-JP" dirty="0" smtClean="0"/>
              </a:p>
              <a:p>
                <a:pPr algn="ctr"/>
                <a:r>
                  <a:rPr lang="ja-JP" altLang="en-US" dirty="0"/>
                  <a:t>海外</a:t>
                </a:r>
                <a:r>
                  <a:rPr lang="ja-JP" altLang="en-US" dirty="0" smtClean="0"/>
                  <a:t>研修参加を通じて</a:t>
                </a:r>
                <a:endParaRPr lang="en-US" altLang="ja-JP" dirty="0"/>
              </a:p>
              <a:p>
                <a:pPr algn="ctr"/>
                <a:r>
                  <a:rPr lang="ja-JP" altLang="en-US" dirty="0" smtClean="0"/>
                  <a:t>グローバル人材としての</a:t>
                </a:r>
                <a:endParaRPr lang="en-US" altLang="ja-JP" dirty="0" smtClean="0"/>
              </a:p>
              <a:p>
                <a:pPr algn="ctr"/>
                <a:r>
                  <a:rPr lang="ja-JP" altLang="en-US" dirty="0" smtClean="0"/>
                  <a:t>キャリア</a:t>
                </a:r>
                <a:r>
                  <a:rPr lang="ja-JP" altLang="en-US" dirty="0"/>
                  <a:t>を形成する</a:t>
                </a:r>
                <a:endParaRPr kumimoji="1" lang="en-US" altLang="ja-JP" dirty="0" smtClean="0">
                  <a:latin typeface="メイリオ" panose="020B0604030504040204" pitchFamily="50" charset="-128"/>
                  <a:ea typeface="メイリオ" panose="020B0604030504040204" pitchFamily="50" charset="-128"/>
                </a:endParaRPr>
              </a:p>
            </p:txBody>
          </p:sp>
          <p:sp>
            <p:nvSpPr>
              <p:cNvPr id="19" name="角丸四角形 18"/>
              <p:cNvSpPr/>
              <p:nvPr/>
            </p:nvSpPr>
            <p:spPr>
              <a:xfrm>
                <a:off x="7782152" y="4552353"/>
                <a:ext cx="1904199" cy="420956"/>
              </a:xfrm>
              <a:prstGeom prst="round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ja-JP" altLang="en-US" sz="2000" dirty="0">
                    <a:latin typeface="メイリオ" panose="020B0604030504040204" pitchFamily="50" charset="-128"/>
                    <a:ea typeface="メイリオ" panose="020B0604030504040204" pitchFamily="50" charset="-128"/>
                  </a:rPr>
                  <a:t>グローバル経験</a:t>
                </a:r>
                <a:endParaRPr kumimoji="1" lang="ja-JP" altLang="en-US" sz="2000" dirty="0" smtClean="0">
                  <a:latin typeface="メイリオ" panose="020B0604030504040204" pitchFamily="50" charset="-128"/>
                  <a:ea typeface="メイリオ" panose="020B0604030504040204" pitchFamily="50" charset="-128"/>
                </a:endParaRPr>
              </a:p>
            </p:txBody>
          </p:sp>
        </p:grpSp>
      </p:grpSp>
    </p:spTree>
    <p:extLst>
      <p:ext uri="{BB962C8B-B14F-4D97-AF65-F5344CB8AC3E}">
        <p14:creationId xmlns:p14="http://schemas.microsoft.com/office/powerpoint/2010/main" val="1526079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kumimoji="1" lang="ja-JP" altLang="en-US" sz="2800" dirty="0" smtClean="0"/>
              <a:t>成長の軸①</a:t>
            </a:r>
            <a:r>
              <a:rPr kumimoji="1" lang="en-US" altLang="ja-JP" sz="2800" dirty="0" smtClean="0"/>
              <a:t>: </a:t>
            </a:r>
            <a:r>
              <a:rPr lang="ja-JP" altLang="en-US" sz="2800" dirty="0" smtClean="0"/>
              <a:t>技術力</a:t>
            </a:r>
            <a:r>
              <a:rPr lang="ja-JP" altLang="en-US" sz="2800" dirty="0"/>
              <a:t>の</a:t>
            </a:r>
            <a:r>
              <a:rPr lang="ja-JP" altLang="en-US" sz="2800" dirty="0" smtClean="0"/>
              <a:t>向上</a:t>
            </a:r>
            <a:endParaRPr lang="ja-JP" altLang="en-US" sz="2800" dirty="0"/>
          </a:p>
        </p:txBody>
      </p:sp>
      <p:grpSp>
        <p:nvGrpSpPr>
          <p:cNvPr id="5" name="グループ化 4"/>
          <p:cNvGrpSpPr/>
          <p:nvPr/>
        </p:nvGrpSpPr>
        <p:grpSpPr>
          <a:xfrm>
            <a:off x="411226" y="832250"/>
            <a:ext cx="9869362" cy="6007425"/>
            <a:chOff x="411226" y="832250"/>
            <a:chExt cx="9869362" cy="6007425"/>
          </a:xfrm>
        </p:grpSpPr>
        <p:grpSp>
          <p:nvGrpSpPr>
            <p:cNvPr id="3" name="グループ化 2"/>
            <p:cNvGrpSpPr/>
            <p:nvPr/>
          </p:nvGrpSpPr>
          <p:grpSpPr>
            <a:xfrm>
              <a:off x="411226" y="832250"/>
              <a:ext cx="9869360" cy="1642819"/>
              <a:chOff x="574803" y="781301"/>
              <a:chExt cx="9869360" cy="1642819"/>
            </a:xfrm>
          </p:grpSpPr>
          <p:sp>
            <p:nvSpPr>
              <p:cNvPr id="6" name="正方形/長方形 5"/>
              <p:cNvSpPr>
                <a:spLocks/>
              </p:cNvSpPr>
              <p:nvPr/>
            </p:nvSpPr>
            <p:spPr>
              <a:xfrm>
                <a:off x="574803" y="961997"/>
                <a:ext cx="9869360" cy="1462123"/>
              </a:xfrm>
              <a:prstGeom prst="rect">
                <a:avLst/>
              </a:prstGeom>
              <a:solidFill>
                <a:srgbClr val="69D8FF"/>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lang="ja-JP" altLang="en-US" sz="2000" dirty="0"/>
                  <a:t>■</a:t>
                </a:r>
                <a:r>
                  <a:rPr lang="en-US" altLang="ja-JP" sz="2000" dirty="0" smtClean="0"/>
                  <a:t>COSMOS</a:t>
                </a:r>
                <a:r>
                  <a:rPr lang="ja-JP" altLang="en-US" sz="2000" dirty="0">
                    <a:latin typeface="+mn-ea"/>
                  </a:rPr>
                  <a:t>課金</a:t>
                </a:r>
                <a:r>
                  <a:rPr lang="ja-JP" altLang="en-US" sz="2000" dirty="0" smtClean="0">
                    <a:latin typeface="+mn-ea"/>
                  </a:rPr>
                  <a:t>機能開発時の経験</a:t>
                </a:r>
                <a:endParaRPr lang="en-US" altLang="ja-JP" sz="2000" dirty="0" smtClean="0">
                  <a:latin typeface="+mn-ea"/>
                </a:endParaRPr>
              </a:p>
              <a:p>
                <a:r>
                  <a:rPr lang="ja-JP" altLang="en-US" sz="2000" dirty="0">
                    <a:latin typeface="+mn-ea"/>
                  </a:rPr>
                  <a:t>　</a:t>
                </a:r>
                <a:r>
                  <a:rPr lang="ja-JP" altLang="en-US" sz="2000" dirty="0" smtClean="0">
                    <a:latin typeface="+mn-ea"/>
                  </a:rPr>
                  <a:t>・部長向け開発</a:t>
                </a:r>
                <a:r>
                  <a:rPr lang="ja-JP" altLang="en-US" sz="2000" dirty="0">
                    <a:latin typeface="+mn-ea"/>
                  </a:rPr>
                  <a:t>完了</a:t>
                </a:r>
                <a:r>
                  <a:rPr lang="ja-JP" altLang="en-US" sz="2000" dirty="0" smtClean="0">
                    <a:latin typeface="+mn-ea"/>
                  </a:rPr>
                  <a:t>報告</a:t>
                </a:r>
                <a:r>
                  <a:rPr lang="ja-JP" altLang="en-US" sz="2000" dirty="0">
                    <a:latin typeface="+mn-ea"/>
                  </a:rPr>
                  <a:t>の</a:t>
                </a:r>
                <a:r>
                  <a:rPr lang="ja-JP" altLang="en-US" sz="2000" dirty="0" smtClean="0">
                    <a:latin typeface="+mn-ea"/>
                  </a:rPr>
                  <a:t>際に品質を重点的</a:t>
                </a:r>
                <a:r>
                  <a:rPr lang="ja-JP" altLang="en-US" sz="2000" dirty="0">
                    <a:latin typeface="+mn-ea"/>
                  </a:rPr>
                  <a:t>に確認</a:t>
                </a:r>
                <a:r>
                  <a:rPr lang="ja-JP" altLang="en-US" sz="2000" dirty="0" smtClean="0">
                    <a:latin typeface="+mn-ea"/>
                  </a:rPr>
                  <a:t>され、解答に窮した</a:t>
                </a:r>
                <a:endParaRPr lang="en-US" altLang="ja-JP" sz="2000" dirty="0" smtClean="0">
                  <a:latin typeface="+mn-ea"/>
                </a:endParaRPr>
              </a:p>
              <a:p>
                <a:r>
                  <a:rPr lang="ja-JP" altLang="en-US" sz="2000" dirty="0" smtClean="0"/>
                  <a:t>　・システムの</a:t>
                </a:r>
                <a:r>
                  <a:rPr lang="ja-JP" altLang="en-US" sz="2000" dirty="0" smtClean="0">
                    <a:latin typeface="+mn-ea"/>
                  </a:rPr>
                  <a:t>稼働開始後に仕様確認不足による不具合を発生させてしまった</a:t>
                </a:r>
                <a:endParaRPr kumimoji="1" lang="ja-JP" altLang="en-US" sz="2000" dirty="0" smtClean="0">
                  <a:latin typeface="+mn-ea"/>
                </a:endParaRPr>
              </a:p>
            </p:txBody>
          </p:sp>
          <p:sp>
            <p:nvSpPr>
              <p:cNvPr id="2" name="正方形/長方形 1"/>
              <p:cNvSpPr/>
              <p:nvPr/>
            </p:nvSpPr>
            <p:spPr>
              <a:xfrm>
                <a:off x="735870" y="781301"/>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経験</a:t>
                </a:r>
              </a:p>
            </p:txBody>
          </p:sp>
        </p:grpSp>
        <p:grpSp>
          <p:nvGrpSpPr>
            <p:cNvPr id="12" name="グループ化 11"/>
            <p:cNvGrpSpPr/>
            <p:nvPr/>
          </p:nvGrpSpPr>
          <p:grpSpPr>
            <a:xfrm>
              <a:off x="411226" y="3078000"/>
              <a:ext cx="9869361" cy="1823771"/>
              <a:chOff x="574802" y="2976829"/>
              <a:chExt cx="9869361" cy="1823771"/>
            </a:xfrm>
          </p:grpSpPr>
          <p:sp>
            <p:nvSpPr>
              <p:cNvPr id="10" name="正方形/長方形 9"/>
              <p:cNvSpPr>
                <a:spLocks/>
              </p:cNvSpPr>
              <p:nvPr/>
            </p:nvSpPr>
            <p:spPr>
              <a:xfrm>
                <a:off x="574802" y="3156316"/>
                <a:ext cx="9869361" cy="1644284"/>
              </a:xfrm>
              <a:prstGeom prst="rect">
                <a:avLst/>
              </a:prstGeom>
              <a:solidFill>
                <a:srgbClr val="92D050"/>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p>
              <a:p>
                <a:r>
                  <a:rPr kumimoji="1" lang="ja-JP" altLang="en-US" sz="2000" dirty="0" smtClean="0"/>
                  <a:t>■実装能力だけでなく、細かな仕様を漏らさず実装する能力が求められる</a:t>
                </a:r>
                <a:endParaRPr kumimoji="1" lang="en-US" altLang="ja-JP" sz="2000" dirty="0" smtClean="0"/>
              </a:p>
              <a:p>
                <a:r>
                  <a:rPr lang="ja-JP" altLang="en-US" sz="2000" dirty="0" smtClean="0"/>
                  <a:t>　・第三者レビューなど、複数人で協力して品質を高める事も重要</a:t>
                </a:r>
                <a:endParaRPr kumimoji="1" lang="en-US" altLang="ja-JP" sz="2000" dirty="0" smtClean="0"/>
              </a:p>
              <a:p>
                <a:r>
                  <a:rPr lang="ja-JP" altLang="en-US" sz="2000" dirty="0" smtClean="0"/>
                  <a:t>■経験に基づく品質確認・分析で周囲を納得させることは困難である</a:t>
                </a:r>
                <a:endParaRPr lang="en-US" altLang="ja-JP" sz="2000" dirty="0" smtClean="0"/>
              </a:p>
              <a:p>
                <a:r>
                  <a:rPr kumimoji="1" lang="ja-JP" altLang="en-US" sz="2000" dirty="0" smtClean="0"/>
                  <a:t>■開発したシステムの先には運用部門があり、密に連携する必要がある</a:t>
                </a:r>
                <a:endParaRPr kumimoji="1" lang="en-US" altLang="ja-JP" sz="2000" dirty="0" smtClean="0"/>
              </a:p>
            </p:txBody>
          </p:sp>
          <p:sp>
            <p:nvSpPr>
              <p:cNvPr id="8" name="正方形/長方形 7"/>
              <p:cNvSpPr/>
              <p:nvPr/>
            </p:nvSpPr>
            <p:spPr>
              <a:xfrm>
                <a:off x="735870" y="2976829"/>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2000" dirty="0" smtClean="0">
                    <a:latin typeface="メイリオ" panose="020B0604030504040204" pitchFamily="50" charset="-128"/>
                    <a:ea typeface="メイリオ" panose="020B0604030504040204" pitchFamily="50" charset="-128"/>
                  </a:rPr>
                  <a:t>気付き</a:t>
                </a:r>
                <a:endParaRPr kumimoji="1" lang="ja-JP" altLang="en-US" sz="2000" dirty="0" smtClean="0">
                  <a:latin typeface="メイリオ" panose="020B0604030504040204" pitchFamily="50" charset="-128"/>
                  <a:ea typeface="メイリオ" panose="020B0604030504040204" pitchFamily="50" charset="-128"/>
                </a:endParaRPr>
              </a:p>
            </p:txBody>
          </p:sp>
        </p:grpSp>
        <p:grpSp>
          <p:nvGrpSpPr>
            <p:cNvPr id="13" name="グループ化 12"/>
            <p:cNvGrpSpPr/>
            <p:nvPr/>
          </p:nvGrpSpPr>
          <p:grpSpPr>
            <a:xfrm>
              <a:off x="411226" y="5504070"/>
              <a:ext cx="9869362" cy="1335605"/>
              <a:chOff x="574801" y="5179504"/>
              <a:chExt cx="9869362" cy="1335605"/>
            </a:xfrm>
          </p:grpSpPr>
          <p:sp>
            <p:nvSpPr>
              <p:cNvPr id="11" name="正方形/長方形 10"/>
              <p:cNvSpPr>
                <a:spLocks/>
              </p:cNvSpPr>
              <p:nvPr/>
            </p:nvSpPr>
            <p:spPr>
              <a:xfrm>
                <a:off x="574801" y="5369744"/>
                <a:ext cx="9869362" cy="1145365"/>
              </a:xfrm>
              <a:prstGeom prst="rect">
                <a:avLst/>
              </a:prstGeom>
              <a:solidFill>
                <a:srgbClr val="F1995D"/>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kumimoji="1" lang="ja-JP" altLang="en-US" sz="2000" dirty="0" smtClean="0">
                    <a:latin typeface="+mn-ea"/>
                  </a:rPr>
                  <a:t>■運用部門の連携等、お客様や利用者視点を意識して開発</a:t>
                </a:r>
                <a:r>
                  <a:rPr lang="ja-JP" altLang="en-US" sz="2000" dirty="0">
                    <a:latin typeface="+mn-ea"/>
                  </a:rPr>
                  <a:t>する</a:t>
                </a:r>
                <a:r>
                  <a:rPr kumimoji="1" lang="ja-JP" altLang="en-US" sz="2000" dirty="0" smtClean="0">
                    <a:latin typeface="+mn-ea"/>
                  </a:rPr>
                  <a:t>必要である事を学んだ</a:t>
                </a:r>
                <a:endParaRPr kumimoji="1" lang="en-US" altLang="ja-JP" sz="2000" dirty="0" smtClean="0">
                  <a:latin typeface="+mn-ea"/>
                </a:endParaRPr>
              </a:p>
              <a:p>
                <a:r>
                  <a:rPr lang="ja-JP" altLang="en-US" sz="2000" dirty="0" smtClean="0">
                    <a:latin typeface="+mn-ea"/>
                  </a:rPr>
                  <a:t>■</a:t>
                </a:r>
                <a:r>
                  <a:rPr lang="ja-JP" altLang="en-US" sz="2000" dirty="0"/>
                  <a:t>試験方法や品質を分析するにあたって体系的な</a:t>
                </a:r>
                <a:r>
                  <a:rPr lang="ja-JP" altLang="en-US" sz="2000" dirty="0" smtClean="0"/>
                  <a:t>知識が必要となる事を学んだ</a:t>
                </a:r>
                <a:endParaRPr kumimoji="1" lang="ja-JP" altLang="en-US" sz="2000" dirty="0" smtClean="0">
                  <a:latin typeface="+mn-ea"/>
                </a:endParaRPr>
              </a:p>
            </p:txBody>
          </p:sp>
          <p:sp>
            <p:nvSpPr>
              <p:cNvPr id="9" name="正方形/長方形 8"/>
              <p:cNvSpPr/>
              <p:nvPr/>
            </p:nvSpPr>
            <p:spPr>
              <a:xfrm>
                <a:off x="735870" y="5179504"/>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成長</a:t>
                </a:r>
              </a:p>
            </p:txBody>
          </p:sp>
        </p:grpSp>
      </p:grpSp>
    </p:spTree>
    <p:extLst>
      <p:ext uri="{BB962C8B-B14F-4D97-AF65-F5344CB8AC3E}">
        <p14:creationId xmlns:p14="http://schemas.microsoft.com/office/powerpoint/2010/main" val="13334237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lang="ja-JP" altLang="en-US" sz="2800" dirty="0" smtClean="0"/>
              <a:t>成長の軸②</a:t>
            </a:r>
            <a:r>
              <a:rPr lang="en-US" altLang="ja-JP" sz="2800" dirty="0" smtClean="0"/>
              <a:t>: </a:t>
            </a:r>
            <a:r>
              <a:rPr lang="ja-JP" altLang="en-US" sz="2800" dirty="0" smtClean="0"/>
              <a:t>社内外</a:t>
            </a:r>
            <a:r>
              <a:rPr lang="ja-JP" altLang="en-US" sz="2800" dirty="0"/>
              <a:t>の動向</a:t>
            </a:r>
            <a:r>
              <a:rPr lang="ja-JP" altLang="en-US" sz="2800" dirty="0" smtClean="0"/>
              <a:t>把握</a:t>
            </a:r>
            <a:endParaRPr lang="ja-JP" altLang="en-US" sz="2800" dirty="0"/>
          </a:p>
        </p:txBody>
      </p:sp>
      <p:grpSp>
        <p:nvGrpSpPr>
          <p:cNvPr id="2" name="グループ化 1"/>
          <p:cNvGrpSpPr/>
          <p:nvPr/>
        </p:nvGrpSpPr>
        <p:grpSpPr>
          <a:xfrm>
            <a:off x="411226" y="831600"/>
            <a:ext cx="9869362" cy="6008075"/>
            <a:chOff x="411226" y="831600"/>
            <a:chExt cx="9869362" cy="6008075"/>
          </a:xfrm>
        </p:grpSpPr>
        <p:grpSp>
          <p:nvGrpSpPr>
            <p:cNvPr id="7" name="グループ化 6"/>
            <p:cNvGrpSpPr/>
            <p:nvPr/>
          </p:nvGrpSpPr>
          <p:grpSpPr>
            <a:xfrm>
              <a:off x="411226" y="831600"/>
              <a:ext cx="9869360" cy="1327798"/>
              <a:chOff x="574803" y="788898"/>
              <a:chExt cx="9869360" cy="1327798"/>
            </a:xfrm>
          </p:grpSpPr>
          <p:sp>
            <p:nvSpPr>
              <p:cNvPr id="8" name="正方形/長方形 7"/>
              <p:cNvSpPr>
                <a:spLocks/>
              </p:cNvSpPr>
              <p:nvPr/>
            </p:nvSpPr>
            <p:spPr>
              <a:xfrm>
                <a:off x="574803" y="968897"/>
                <a:ext cx="9869360" cy="1147799"/>
              </a:xfrm>
              <a:prstGeom prst="rect">
                <a:avLst/>
              </a:prstGeom>
              <a:solidFill>
                <a:srgbClr val="69D8FF"/>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lang="ja-JP" altLang="en-US" sz="2000" dirty="0" smtClean="0"/>
                  <a:t>■毎月展示会に参加して</a:t>
                </a:r>
                <a:r>
                  <a:rPr lang="ja-JP" altLang="en-US" sz="2000" dirty="0"/>
                  <a:t>最新技術や業界動向を</a:t>
                </a:r>
                <a:r>
                  <a:rPr lang="ja-JP" altLang="en-US" sz="2000" dirty="0" smtClean="0"/>
                  <a:t>キャッチし、その</a:t>
                </a:r>
                <a:r>
                  <a:rPr lang="ja-JP" altLang="en-US" sz="2000" dirty="0"/>
                  <a:t>内容を担当内に共有</a:t>
                </a:r>
                <a:r>
                  <a:rPr lang="ja-JP" altLang="en-US" sz="2000" dirty="0" smtClean="0"/>
                  <a:t>した。</a:t>
                </a:r>
                <a:endParaRPr lang="en-US" altLang="ja-JP" sz="2000" dirty="0" smtClean="0"/>
              </a:p>
              <a:p>
                <a:r>
                  <a:rPr lang="ja-JP" altLang="en-US" sz="2000" dirty="0" smtClean="0"/>
                  <a:t>■テクノ会議に参加し、社内サービスの動向についても担当内に共有した。</a:t>
                </a:r>
              </a:p>
            </p:txBody>
          </p:sp>
          <p:sp>
            <p:nvSpPr>
              <p:cNvPr id="9" name="正方形/長方形 8"/>
              <p:cNvSpPr/>
              <p:nvPr/>
            </p:nvSpPr>
            <p:spPr>
              <a:xfrm>
                <a:off x="735870" y="788898"/>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経験</a:t>
                </a:r>
              </a:p>
            </p:txBody>
          </p:sp>
        </p:grpSp>
        <p:grpSp>
          <p:nvGrpSpPr>
            <p:cNvPr id="13" name="グループ化 12"/>
            <p:cNvGrpSpPr/>
            <p:nvPr/>
          </p:nvGrpSpPr>
          <p:grpSpPr>
            <a:xfrm>
              <a:off x="411226" y="5333964"/>
              <a:ext cx="9869362" cy="1505711"/>
              <a:chOff x="574801" y="5179504"/>
              <a:chExt cx="9869362" cy="1505711"/>
            </a:xfrm>
          </p:grpSpPr>
          <p:sp>
            <p:nvSpPr>
              <p:cNvPr id="14" name="正方形/長方形 13"/>
              <p:cNvSpPr>
                <a:spLocks/>
              </p:cNvSpPr>
              <p:nvPr/>
            </p:nvSpPr>
            <p:spPr>
              <a:xfrm>
                <a:off x="574801" y="5369744"/>
                <a:ext cx="9869362" cy="1315471"/>
              </a:xfrm>
              <a:prstGeom prst="rect">
                <a:avLst/>
              </a:prstGeom>
              <a:solidFill>
                <a:srgbClr val="F1995D"/>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pPr marL="0" lvl="1"/>
                <a:r>
                  <a:rPr kumimoji="1" lang="ja-JP" altLang="en-US" sz="2000" dirty="0" smtClean="0">
                    <a:latin typeface="+mn-ea"/>
                  </a:rPr>
                  <a:t>■</a:t>
                </a:r>
                <a:r>
                  <a:rPr lang="ja-JP" altLang="en-US" dirty="0"/>
                  <a:t>新たな事を学ぶ際には、どう活用できるのか、既存技術との差異は何か等を考えることで理解が深まる</a:t>
                </a:r>
                <a:r>
                  <a:rPr lang="ja-JP" altLang="en-US" dirty="0" smtClean="0"/>
                  <a:t>と</a:t>
                </a:r>
                <a:r>
                  <a:rPr lang="ja-JP" altLang="en-US" dirty="0"/>
                  <a:t>共に</a:t>
                </a:r>
                <a:r>
                  <a:rPr lang="ja-JP" altLang="en-US" dirty="0" smtClean="0"/>
                  <a:t>、</a:t>
                </a:r>
                <a:r>
                  <a:rPr lang="ja-JP" altLang="en-US" dirty="0"/>
                  <a:t>周辺知識の獲得にも繋がる事を</a:t>
                </a:r>
                <a:r>
                  <a:rPr lang="ja-JP" altLang="en-US" dirty="0" smtClean="0"/>
                  <a:t>学んだ</a:t>
                </a:r>
                <a:endParaRPr lang="en-US" altLang="ja-JP" dirty="0" smtClean="0"/>
              </a:p>
              <a:p>
                <a:pPr marL="0" lvl="1"/>
                <a:r>
                  <a:rPr lang="ja-JP" altLang="en-US" dirty="0" smtClean="0"/>
                  <a:t>■</a:t>
                </a:r>
                <a:r>
                  <a:rPr lang="ja-JP" altLang="en-US" dirty="0"/>
                  <a:t>社外に出て見聞を広げた結果、自社サービスや担当内の課題・取り組みについて理解が深まった</a:t>
                </a:r>
                <a:endParaRPr lang="en-US" altLang="ja-JP" dirty="0"/>
              </a:p>
              <a:p>
                <a:endParaRPr kumimoji="1" lang="ja-JP" altLang="en-US" sz="2000" dirty="0" smtClean="0">
                  <a:latin typeface="+mn-ea"/>
                </a:endParaRPr>
              </a:p>
            </p:txBody>
          </p:sp>
          <p:sp>
            <p:nvSpPr>
              <p:cNvPr id="15" name="正方形/長方形 14"/>
              <p:cNvSpPr/>
              <p:nvPr/>
            </p:nvSpPr>
            <p:spPr>
              <a:xfrm>
                <a:off x="735870" y="5179504"/>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成長</a:t>
                </a:r>
              </a:p>
            </p:txBody>
          </p:sp>
        </p:grpSp>
        <p:grpSp>
          <p:nvGrpSpPr>
            <p:cNvPr id="20" name="グループ化 19"/>
            <p:cNvGrpSpPr/>
            <p:nvPr/>
          </p:nvGrpSpPr>
          <p:grpSpPr>
            <a:xfrm>
              <a:off x="411226" y="2462400"/>
              <a:ext cx="9869361" cy="2572497"/>
              <a:chOff x="411226" y="2556715"/>
              <a:chExt cx="9869361" cy="2572497"/>
            </a:xfrm>
          </p:grpSpPr>
          <p:grpSp>
            <p:nvGrpSpPr>
              <p:cNvPr id="10" name="グループ化 9"/>
              <p:cNvGrpSpPr/>
              <p:nvPr/>
            </p:nvGrpSpPr>
            <p:grpSpPr>
              <a:xfrm>
                <a:off x="411226" y="2556715"/>
                <a:ext cx="9869361" cy="2572497"/>
                <a:chOff x="574802" y="2976829"/>
                <a:chExt cx="9869361" cy="2572497"/>
              </a:xfrm>
            </p:grpSpPr>
            <p:sp>
              <p:nvSpPr>
                <p:cNvPr id="11" name="正方形/長方形 10"/>
                <p:cNvSpPr>
                  <a:spLocks/>
                </p:cNvSpPr>
                <p:nvPr/>
              </p:nvSpPr>
              <p:spPr>
                <a:xfrm>
                  <a:off x="574802" y="3156315"/>
                  <a:ext cx="9869361" cy="2393011"/>
                </a:xfrm>
                <a:prstGeom prst="rect">
                  <a:avLst/>
                </a:prstGeom>
                <a:solidFill>
                  <a:srgbClr val="92D050"/>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p>
                <a:p>
                  <a:r>
                    <a:rPr kumimoji="1" lang="ja-JP" altLang="en-US" sz="2000" dirty="0" smtClean="0"/>
                    <a:t>■</a:t>
                  </a:r>
                  <a:r>
                    <a:rPr lang="ja-JP" altLang="en-US" sz="2000" dirty="0" smtClean="0"/>
                    <a:t>担当内に共有するだけでは知識を獲得しただけで完了してしまい次に繋がらない</a:t>
                  </a:r>
                  <a:endParaRPr lang="en-US" altLang="ja-JP" sz="2000" dirty="0" smtClean="0"/>
                </a:p>
                <a:p>
                  <a:endParaRPr lang="en-US" altLang="ja-JP" sz="2000" dirty="0"/>
                </a:p>
                <a:p>
                  <a:endParaRPr lang="en-US" altLang="ja-JP" sz="2000" dirty="0" smtClean="0"/>
                </a:p>
                <a:p>
                  <a:endParaRPr lang="en-US" altLang="ja-JP" sz="2000" dirty="0" smtClean="0"/>
                </a:p>
                <a:p>
                  <a:r>
                    <a:rPr lang="ja-JP" altLang="en-US" sz="2000" dirty="0" smtClean="0"/>
                    <a:t>■新た</a:t>
                  </a:r>
                  <a:r>
                    <a:rPr lang="ja-JP" altLang="en-US" sz="2000" dirty="0"/>
                    <a:t>な技術や製品を現在の仕事に適用可能か検討する為には自社の現状について理解する必要がある</a:t>
                  </a:r>
                  <a:endParaRPr kumimoji="1" lang="en-US" altLang="ja-JP" sz="2000" dirty="0" smtClean="0"/>
                </a:p>
              </p:txBody>
            </p:sp>
            <p:sp>
              <p:nvSpPr>
                <p:cNvPr id="12" name="正方形/長方形 11"/>
                <p:cNvSpPr/>
                <p:nvPr/>
              </p:nvSpPr>
              <p:spPr>
                <a:xfrm>
                  <a:off x="735870" y="2976829"/>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2000" dirty="0" smtClean="0">
                      <a:latin typeface="メイリオ" panose="020B0604030504040204" pitchFamily="50" charset="-128"/>
                      <a:ea typeface="メイリオ" panose="020B0604030504040204" pitchFamily="50" charset="-128"/>
                    </a:rPr>
                    <a:t>気付き・アクション</a:t>
                  </a:r>
                  <a:endParaRPr kumimoji="1" lang="ja-JP" altLang="en-US" sz="2000" dirty="0" smtClean="0">
                    <a:latin typeface="メイリオ" panose="020B0604030504040204" pitchFamily="50" charset="-128"/>
                    <a:ea typeface="メイリオ" panose="020B0604030504040204" pitchFamily="50" charset="-128"/>
                  </a:endParaRPr>
                </a:p>
              </p:txBody>
            </p:sp>
          </p:grpSp>
          <p:sp>
            <p:nvSpPr>
              <p:cNvPr id="17" name="正方形/長方形 16"/>
              <p:cNvSpPr/>
              <p:nvPr/>
            </p:nvSpPr>
            <p:spPr>
              <a:xfrm>
                <a:off x="806938" y="3478747"/>
                <a:ext cx="8388820" cy="707886"/>
              </a:xfrm>
              <a:prstGeom prst="rect">
                <a:avLst/>
              </a:prstGeom>
              <a:solidFill>
                <a:srgbClr val="FFFF00"/>
              </a:solidFill>
              <a:ln>
                <a:solidFill>
                  <a:schemeClr val="tx1"/>
                </a:solidFill>
              </a:ln>
            </p:spPr>
            <p:txBody>
              <a:bodyPr wrap="square">
                <a:spAutoFit/>
              </a:bodyPr>
              <a:lstStyle/>
              <a:p>
                <a:r>
                  <a:rPr lang="ja-JP" altLang="en-US" sz="2000" b="1" dirty="0" smtClean="0"/>
                  <a:t>アクション：</a:t>
                </a:r>
                <a:endParaRPr lang="en-US" altLang="ja-JP" sz="2000" b="1" dirty="0" smtClean="0"/>
              </a:p>
              <a:p>
                <a:r>
                  <a:rPr lang="ja-JP" altLang="en-US" sz="2000" dirty="0" smtClean="0"/>
                  <a:t>■どの</a:t>
                </a:r>
                <a:r>
                  <a:rPr lang="ja-JP" altLang="en-US" sz="2000" dirty="0"/>
                  <a:t>ように現在の仕事に適用可能かを意識して催事に</a:t>
                </a:r>
                <a:r>
                  <a:rPr lang="ja-JP" altLang="en-US" sz="2000" dirty="0" smtClean="0"/>
                  <a:t>参加</a:t>
                </a:r>
                <a:endParaRPr lang="ja-JP" altLang="en-US" sz="2000" dirty="0"/>
              </a:p>
            </p:txBody>
          </p:sp>
        </p:grpSp>
      </p:grpSp>
    </p:spTree>
    <p:extLst>
      <p:ext uri="{BB962C8B-B14F-4D97-AF65-F5344CB8AC3E}">
        <p14:creationId xmlns:p14="http://schemas.microsoft.com/office/powerpoint/2010/main" val="36033559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lang="ja-JP" altLang="en-US" sz="2800" dirty="0"/>
              <a:t>成長の</a:t>
            </a:r>
            <a:r>
              <a:rPr lang="ja-JP" altLang="en-US" sz="2800" dirty="0" smtClean="0"/>
              <a:t>軸③</a:t>
            </a:r>
            <a:r>
              <a:rPr lang="en-US" altLang="ja-JP" sz="2800" dirty="0" smtClean="0"/>
              <a:t>: </a:t>
            </a:r>
            <a:r>
              <a:rPr lang="ja-JP" altLang="en-US" sz="2800" dirty="0" smtClean="0"/>
              <a:t>グローバル経験</a:t>
            </a:r>
            <a:endParaRPr kumimoji="1" lang="ja-JP" altLang="en-US" sz="2800" dirty="0"/>
          </a:p>
        </p:txBody>
      </p:sp>
      <p:grpSp>
        <p:nvGrpSpPr>
          <p:cNvPr id="2" name="グループ化 1"/>
          <p:cNvGrpSpPr/>
          <p:nvPr/>
        </p:nvGrpSpPr>
        <p:grpSpPr>
          <a:xfrm>
            <a:off x="411226" y="831600"/>
            <a:ext cx="9869362" cy="6008075"/>
            <a:chOff x="411226" y="831600"/>
            <a:chExt cx="9869362" cy="6008075"/>
          </a:xfrm>
        </p:grpSpPr>
        <p:grpSp>
          <p:nvGrpSpPr>
            <p:cNvPr id="7" name="グループ化 6"/>
            <p:cNvGrpSpPr/>
            <p:nvPr/>
          </p:nvGrpSpPr>
          <p:grpSpPr>
            <a:xfrm>
              <a:off x="411226" y="831600"/>
              <a:ext cx="9869360" cy="1217777"/>
              <a:chOff x="574803" y="781301"/>
              <a:chExt cx="9869360" cy="1217777"/>
            </a:xfrm>
          </p:grpSpPr>
          <p:sp>
            <p:nvSpPr>
              <p:cNvPr id="8" name="正方形/長方形 7"/>
              <p:cNvSpPr>
                <a:spLocks/>
              </p:cNvSpPr>
              <p:nvPr/>
            </p:nvSpPr>
            <p:spPr>
              <a:xfrm>
                <a:off x="574803" y="961998"/>
                <a:ext cx="9869360" cy="1037080"/>
              </a:xfrm>
              <a:prstGeom prst="rect">
                <a:avLst/>
              </a:prstGeom>
              <a:solidFill>
                <a:srgbClr val="69D8FF"/>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pPr marL="0" lvl="1"/>
                <a:r>
                  <a:rPr lang="ja-JP" altLang="en-US" sz="2000" dirty="0" smtClean="0"/>
                  <a:t>■</a:t>
                </a:r>
                <a:r>
                  <a:rPr lang="ja-JP" altLang="en-US" dirty="0"/>
                  <a:t>インドのグループ会社への開発委託</a:t>
                </a:r>
                <a:r>
                  <a:rPr lang="ja-JP" altLang="en-US" dirty="0" smtClean="0"/>
                  <a:t>案件の際にコミュニケーション</a:t>
                </a:r>
                <a:r>
                  <a:rPr lang="ja-JP" altLang="en-US" dirty="0"/>
                  <a:t>不足から手戻りが生じ</a:t>
                </a:r>
                <a:r>
                  <a:rPr lang="ja-JP" altLang="en-US" dirty="0" smtClean="0"/>
                  <a:t>、</a:t>
                </a:r>
                <a:endParaRPr lang="en-US" altLang="ja-JP" dirty="0" smtClean="0"/>
              </a:p>
              <a:p>
                <a:pPr marL="0" lvl="1"/>
                <a:r>
                  <a:rPr lang="ja-JP" altLang="en-US" dirty="0" smtClean="0"/>
                  <a:t>　 開発期間を延長した</a:t>
                </a:r>
                <a:endParaRPr lang="en-US" altLang="ja-JP" dirty="0"/>
              </a:p>
            </p:txBody>
          </p:sp>
          <p:sp>
            <p:nvSpPr>
              <p:cNvPr id="9" name="正方形/長方形 8"/>
              <p:cNvSpPr/>
              <p:nvPr/>
            </p:nvSpPr>
            <p:spPr>
              <a:xfrm>
                <a:off x="735870" y="781301"/>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経験</a:t>
                </a:r>
              </a:p>
            </p:txBody>
          </p:sp>
        </p:grpSp>
        <p:grpSp>
          <p:nvGrpSpPr>
            <p:cNvPr id="13" name="グループ化 12"/>
            <p:cNvGrpSpPr/>
            <p:nvPr/>
          </p:nvGrpSpPr>
          <p:grpSpPr>
            <a:xfrm>
              <a:off x="411226" y="4886809"/>
              <a:ext cx="9869362" cy="1952866"/>
              <a:chOff x="574801" y="5179504"/>
              <a:chExt cx="9869362" cy="1952866"/>
            </a:xfrm>
          </p:grpSpPr>
          <p:sp>
            <p:nvSpPr>
              <p:cNvPr id="14" name="正方形/長方形 13"/>
              <p:cNvSpPr>
                <a:spLocks/>
              </p:cNvSpPr>
              <p:nvPr/>
            </p:nvSpPr>
            <p:spPr>
              <a:xfrm>
                <a:off x="574801" y="5369744"/>
                <a:ext cx="9869362" cy="1762626"/>
              </a:xfrm>
              <a:prstGeom prst="rect">
                <a:avLst/>
              </a:prstGeom>
              <a:solidFill>
                <a:srgbClr val="F1995D"/>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latin typeface="+mn-ea"/>
                </a:endParaRPr>
              </a:p>
              <a:p>
                <a:r>
                  <a:rPr kumimoji="1" lang="ja-JP" altLang="en-US" sz="2000" dirty="0" smtClean="0">
                    <a:latin typeface="+mn-ea"/>
                  </a:rPr>
                  <a:t>■</a:t>
                </a:r>
                <a:r>
                  <a:rPr lang="ja-JP" altLang="en-US" sz="2000" dirty="0"/>
                  <a:t>ドキュメントを読み書きする際の注意点</a:t>
                </a:r>
                <a:r>
                  <a:rPr lang="ja-JP" altLang="en-US" sz="2000" dirty="0" smtClean="0"/>
                  <a:t>を学んだ</a:t>
                </a:r>
                <a:endParaRPr lang="en-US" altLang="ja-JP" sz="2000" dirty="0" smtClean="0"/>
              </a:p>
              <a:p>
                <a:r>
                  <a:rPr kumimoji="1" lang="ja-JP" altLang="en-US" sz="2000" dirty="0" smtClean="0">
                    <a:latin typeface="+mn-ea"/>
                  </a:rPr>
                  <a:t>■</a:t>
                </a:r>
                <a:r>
                  <a:rPr lang="ja-JP" altLang="en-US" sz="2000" dirty="0"/>
                  <a:t>言語の壁以外にも解決を要する課題が存在することを認識</a:t>
                </a:r>
                <a:r>
                  <a:rPr lang="ja-JP" altLang="en-US" sz="2000" dirty="0" smtClean="0"/>
                  <a:t>した</a:t>
                </a:r>
                <a:endParaRPr lang="en-US" altLang="ja-JP" sz="2000" dirty="0" smtClean="0"/>
              </a:p>
              <a:p>
                <a:r>
                  <a:rPr kumimoji="1" lang="ja-JP" altLang="en-US" sz="2000" dirty="0">
                    <a:latin typeface="+mn-ea"/>
                  </a:rPr>
                  <a:t>　</a:t>
                </a:r>
                <a:r>
                  <a:rPr kumimoji="1" lang="ja-JP" altLang="en-US" sz="2000" dirty="0" smtClean="0">
                    <a:latin typeface="+mn-ea"/>
                  </a:rPr>
                  <a:t>・</a:t>
                </a:r>
                <a:r>
                  <a:rPr lang="ja-JP" altLang="en-US" sz="2000" dirty="0"/>
                  <a:t>文化の違いからか理解度合いや解釈が日本とインドで異なることが</a:t>
                </a:r>
                <a:r>
                  <a:rPr lang="ja-JP" altLang="en-US" sz="2000" dirty="0" smtClean="0"/>
                  <a:t>ある</a:t>
                </a:r>
                <a:endParaRPr lang="en-US" altLang="ja-JP" sz="2000" dirty="0" smtClean="0"/>
              </a:p>
              <a:p>
                <a:r>
                  <a:rPr kumimoji="1" lang="ja-JP" altLang="en-US" sz="2000" dirty="0">
                    <a:latin typeface="+mn-ea"/>
                  </a:rPr>
                  <a:t>　</a:t>
                </a:r>
                <a:r>
                  <a:rPr kumimoji="1" lang="ja-JP" altLang="en-US" sz="2000" dirty="0" smtClean="0">
                    <a:latin typeface="+mn-ea"/>
                  </a:rPr>
                  <a:t>・</a:t>
                </a:r>
                <a:r>
                  <a:rPr lang="ja-JP" altLang="en-US" sz="2000" dirty="0"/>
                  <a:t>時差があるため</a:t>
                </a:r>
                <a:r>
                  <a:rPr lang="ja-JP" altLang="en-US" sz="2000" dirty="0" smtClean="0"/>
                  <a:t>、ミーティングの時間設定に工夫を要する</a:t>
                </a:r>
                <a:endParaRPr kumimoji="1" lang="ja-JP" altLang="en-US" sz="2000" dirty="0" smtClean="0">
                  <a:latin typeface="+mn-ea"/>
                </a:endParaRPr>
              </a:p>
            </p:txBody>
          </p:sp>
          <p:sp>
            <p:nvSpPr>
              <p:cNvPr id="15" name="正方形/長方形 14"/>
              <p:cNvSpPr/>
              <p:nvPr/>
            </p:nvSpPr>
            <p:spPr>
              <a:xfrm>
                <a:off x="735870" y="5179504"/>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kumimoji="1" lang="ja-JP" altLang="en-US" sz="2000" dirty="0" smtClean="0">
                    <a:latin typeface="メイリオ" panose="020B0604030504040204" pitchFamily="50" charset="-128"/>
                    <a:ea typeface="メイリオ" panose="020B0604030504040204" pitchFamily="50" charset="-128"/>
                  </a:rPr>
                  <a:t>成長</a:t>
                </a:r>
              </a:p>
            </p:txBody>
          </p:sp>
        </p:grpSp>
        <p:grpSp>
          <p:nvGrpSpPr>
            <p:cNvPr id="3" name="グループ化 2"/>
            <p:cNvGrpSpPr/>
            <p:nvPr/>
          </p:nvGrpSpPr>
          <p:grpSpPr>
            <a:xfrm>
              <a:off x="411226" y="2152800"/>
              <a:ext cx="9869361" cy="2627053"/>
              <a:chOff x="411226" y="2239915"/>
              <a:chExt cx="9869361" cy="2627053"/>
            </a:xfrm>
          </p:grpSpPr>
          <p:grpSp>
            <p:nvGrpSpPr>
              <p:cNvPr id="10" name="グループ化 9"/>
              <p:cNvGrpSpPr/>
              <p:nvPr/>
            </p:nvGrpSpPr>
            <p:grpSpPr>
              <a:xfrm>
                <a:off x="411226" y="2239915"/>
                <a:ext cx="9869361" cy="2627053"/>
                <a:chOff x="574802" y="2976829"/>
                <a:chExt cx="9869361" cy="2627053"/>
              </a:xfrm>
            </p:grpSpPr>
            <p:sp>
              <p:nvSpPr>
                <p:cNvPr id="11" name="正方形/長方形 10"/>
                <p:cNvSpPr>
                  <a:spLocks/>
                </p:cNvSpPr>
                <p:nvPr/>
              </p:nvSpPr>
              <p:spPr>
                <a:xfrm>
                  <a:off x="574802" y="3156316"/>
                  <a:ext cx="9869361" cy="2447566"/>
                </a:xfrm>
                <a:prstGeom prst="rect">
                  <a:avLst/>
                </a:prstGeom>
                <a:solidFill>
                  <a:srgbClr val="92D050"/>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endParaRPr kumimoji="1" lang="en-US" altLang="ja-JP" sz="2000" dirty="0" smtClean="0"/>
                </a:p>
                <a:p>
                  <a:r>
                    <a:rPr kumimoji="1" lang="ja-JP" altLang="en-US" sz="2000" dirty="0" smtClean="0"/>
                    <a:t>■</a:t>
                  </a:r>
                  <a:r>
                    <a:rPr lang="ja-JP" altLang="en-US" sz="2000" dirty="0"/>
                    <a:t>ドキュメントの内容確認が非常に</a:t>
                  </a:r>
                  <a:r>
                    <a:rPr lang="ja-JP" altLang="en-US" sz="2000" dirty="0" smtClean="0"/>
                    <a:t>重要である</a:t>
                  </a:r>
                  <a:endParaRPr lang="en-US" altLang="ja-JP" sz="2000" dirty="0" smtClean="0"/>
                </a:p>
                <a:p>
                  <a:pPr marL="0" lvl="2"/>
                  <a:r>
                    <a:rPr kumimoji="1" lang="ja-JP" altLang="en-US" sz="2000" dirty="0"/>
                    <a:t>　</a:t>
                  </a:r>
                  <a:r>
                    <a:rPr kumimoji="1" lang="ja-JP" altLang="en-US" sz="2000" dirty="0" smtClean="0"/>
                    <a:t>・</a:t>
                  </a:r>
                  <a:r>
                    <a:rPr lang="ja-JP" altLang="en-US" dirty="0"/>
                    <a:t>曖昧な表記は無い</a:t>
                  </a:r>
                  <a:r>
                    <a:rPr lang="ja-JP" altLang="en-US" dirty="0" smtClean="0"/>
                    <a:t>か、</a:t>
                  </a:r>
                  <a:r>
                    <a:rPr lang="ja-JP" altLang="en-US" dirty="0"/>
                    <a:t>日本語と英語が正しく訳されているかと言った</a:t>
                  </a:r>
                  <a:r>
                    <a:rPr lang="ja-JP" altLang="en-US" dirty="0" smtClean="0"/>
                    <a:t>確認が必要</a:t>
                  </a:r>
                  <a:endParaRPr lang="en-US" altLang="ja-JP" dirty="0"/>
                </a:p>
                <a:p>
                  <a:pPr marL="0" lvl="1"/>
                  <a:r>
                    <a:rPr kumimoji="1" lang="ja-JP" altLang="en-US" sz="2000" dirty="0" smtClean="0"/>
                    <a:t>■</a:t>
                  </a:r>
                  <a:r>
                    <a:rPr lang="ja-JP" altLang="en-US" dirty="0"/>
                    <a:t>チケット管理（</a:t>
                  </a:r>
                  <a:r>
                    <a:rPr lang="en-US" altLang="ja-JP" dirty="0"/>
                    <a:t>Redmine</a:t>
                  </a:r>
                  <a:r>
                    <a:rPr lang="ja-JP" altLang="en-US" dirty="0" smtClean="0"/>
                    <a:t>）やメールでは</a:t>
                  </a:r>
                  <a:r>
                    <a:rPr lang="ja-JP" altLang="en-US" dirty="0"/>
                    <a:t>細か</a:t>
                  </a:r>
                  <a:r>
                    <a:rPr lang="ja-JP" altLang="en-US" dirty="0" smtClean="0"/>
                    <a:t>な認識齟齬の表面化が遅れる</a:t>
                  </a:r>
                  <a:endParaRPr lang="en-US" altLang="ja-JP" dirty="0" smtClean="0"/>
                </a:p>
                <a:p>
                  <a:pPr marL="0" lvl="1"/>
                  <a:r>
                    <a:rPr lang="ja-JP" altLang="en-US" dirty="0"/>
                    <a:t>　</a:t>
                  </a:r>
                  <a:r>
                    <a:rPr lang="ja-JP" altLang="en-US" dirty="0" smtClean="0"/>
                    <a:t>・</a:t>
                  </a:r>
                  <a:r>
                    <a:rPr lang="ja-JP" altLang="en-US" dirty="0"/>
                    <a:t>気軽にやり取りできる信頼</a:t>
                  </a:r>
                  <a:r>
                    <a:rPr lang="ja-JP" altLang="en-US" dirty="0" smtClean="0"/>
                    <a:t>関係の構築やインタラクティブ</a:t>
                  </a:r>
                  <a:r>
                    <a:rPr lang="ja-JP" altLang="en-US" dirty="0"/>
                    <a:t>なコミュニケーション</a:t>
                  </a:r>
                  <a:r>
                    <a:rPr lang="ja-JP" altLang="en-US" dirty="0" smtClean="0"/>
                    <a:t>方法が必要</a:t>
                  </a:r>
                  <a:endParaRPr lang="en-US" altLang="ja-JP" dirty="0"/>
                </a:p>
              </p:txBody>
            </p:sp>
            <p:sp>
              <p:nvSpPr>
                <p:cNvPr id="12" name="正方形/長方形 11"/>
                <p:cNvSpPr/>
                <p:nvPr/>
              </p:nvSpPr>
              <p:spPr>
                <a:xfrm>
                  <a:off x="735870" y="2976829"/>
                  <a:ext cx="2712180" cy="380480"/>
                </a:xfrm>
                <a:prstGeom prst="rect">
                  <a:avLst/>
                </a:prstGeom>
                <a:solidFill>
                  <a:schemeClr val="bg1"/>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Autofit/>
                </a:bodyPr>
                <a:lstStyle/>
                <a:p>
                  <a:pPr algn="ctr"/>
                  <a:r>
                    <a:rPr lang="ja-JP" altLang="en-US" sz="2000" dirty="0" smtClean="0">
                      <a:latin typeface="メイリオ" panose="020B0604030504040204" pitchFamily="50" charset="-128"/>
                      <a:ea typeface="メイリオ" panose="020B0604030504040204" pitchFamily="50" charset="-128"/>
                    </a:rPr>
                    <a:t>気付き・アクション</a:t>
                  </a:r>
                  <a:endParaRPr kumimoji="1" lang="ja-JP" altLang="en-US" sz="2000" dirty="0" smtClean="0">
                    <a:latin typeface="メイリオ" panose="020B0604030504040204" pitchFamily="50" charset="-128"/>
                    <a:ea typeface="メイリオ" panose="020B0604030504040204" pitchFamily="50" charset="-128"/>
                  </a:endParaRPr>
                </a:p>
              </p:txBody>
            </p:sp>
          </p:grpSp>
          <p:sp>
            <p:nvSpPr>
              <p:cNvPr id="16" name="正方形/長方形 15"/>
              <p:cNvSpPr/>
              <p:nvPr/>
            </p:nvSpPr>
            <p:spPr>
              <a:xfrm>
                <a:off x="572294" y="4034550"/>
                <a:ext cx="6786562" cy="707886"/>
              </a:xfrm>
              <a:prstGeom prst="rect">
                <a:avLst/>
              </a:prstGeom>
              <a:solidFill>
                <a:srgbClr val="FFFF00"/>
              </a:solidFill>
              <a:ln>
                <a:solidFill>
                  <a:schemeClr val="tx1"/>
                </a:solidFill>
              </a:ln>
            </p:spPr>
            <p:txBody>
              <a:bodyPr wrap="square">
                <a:spAutoFit/>
              </a:bodyPr>
              <a:lstStyle/>
              <a:p>
                <a:r>
                  <a:rPr lang="ja-JP" altLang="en-US" sz="2000" b="1" dirty="0" smtClean="0"/>
                  <a:t>アクション：</a:t>
                </a:r>
                <a:endParaRPr lang="en-US" altLang="ja-JP" sz="2000" b="1" dirty="0" smtClean="0"/>
              </a:p>
              <a:p>
                <a:r>
                  <a:rPr lang="ja-JP" altLang="en-US" sz="2000" dirty="0" smtClean="0"/>
                  <a:t>■チャットツールとして</a:t>
                </a:r>
                <a:r>
                  <a:rPr lang="en-US" altLang="ja-JP" sz="2000" dirty="0" smtClean="0"/>
                  <a:t>Slack</a:t>
                </a:r>
                <a:r>
                  <a:rPr lang="ja-JP" altLang="en-US" sz="2000" dirty="0" smtClean="0"/>
                  <a:t>を導入し、</a:t>
                </a:r>
                <a:r>
                  <a:rPr lang="en-US" altLang="ja-JP" sz="2000" dirty="0" smtClean="0"/>
                  <a:t>Redmine</a:t>
                </a:r>
                <a:r>
                  <a:rPr lang="ja-JP" altLang="en-US" sz="2000" dirty="0" smtClean="0"/>
                  <a:t>と連携</a:t>
                </a:r>
                <a:endParaRPr lang="ja-JP" altLang="en-US" sz="2000" dirty="0"/>
              </a:p>
            </p:txBody>
          </p:sp>
        </p:grpSp>
      </p:grpSp>
    </p:spTree>
    <p:extLst>
      <p:ext uri="{BB962C8B-B14F-4D97-AF65-F5344CB8AC3E}">
        <p14:creationId xmlns:p14="http://schemas.microsoft.com/office/powerpoint/2010/main" val="28664836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p:cNvSpPr>
            <a:spLocks noGrp="1"/>
          </p:cNvSpPr>
          <p:nvPr>
            <p:ph type="body" sz="quarter" idx="10"/>
          </p:nvPr>
        </p:nvSpPr>
        <p:spPr>
          <a:xfrm>
            <a:off x="1163637" y="219075"/>
            <a:ext cx="8288495" cy="480131"/>
          </a:xfrm>
        </p:spPr>
        <p:txBody>
          <a:bodyPr/>
          <a:lstStyle/>
          <a:p>
            <a:r>
              <a:rPr kumimoji="1" lang="ja-JP" altLang="en-US" sz="2800" dirty="0" smtClean="0"/>
              <a:t>課題と今後のアクション</a:t>
            </a:r>
            <a:endParaRPr kumimoji="1" lang="ja-JP" altLang="en-US" sz="2800" dirty="0"/>
          </a:p>
        </p:txBody>
      </p:sp>
      <p:sp>
        <p:nvSpPr>
          <p:cNvPr id="13" name="角丸四角形 12"/>
          <p:cNvSpPr/>
          <p:nvPr/>
        </p:nvSpPr>
        <p:spPr>
          <a:xfrm>
            <a:off x="215153" y="4013418"/>
            <a:ext cx="1362635" cy="696299"/>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a:latin typeface="メイリオ" panose="020B0604030504040204" pitchFamily="50" charset="-128"/>
                <a:ea typeface="メイリオ" panose="020B0604030504040204" pitchFamily="50" charset="-128"/>
              </a:rPr>
              <a:t>社内外</a:t>
            </a:r>
            <a:r>
              <a:rPr lang="ja-JP" altLang="en-US" sz="2000" dirty="0" smtClean="0">
                <a:latin typeface="メイリオ" panose="020B0604030504040204" pitchFamily="50" charset="-128"/>
                <a:ea typeface="メイリオ" panose="020B0604030504040204" pitchFamily="50" charset="-128"/>
              </a:rPr>
              <a:t>の</a:t>
            </a:r>
            <a:endParaRPr lang="en-US" altLang="ja-JP" sz="2000" dirty="0" smtClean="0">
              <a:latin typeface="メイリオ" panose="020B0604030504040204" pitchFamily="50" charset="-128"/>
              <a:ea typeface="メイリオ" panose="020B0604030504040204" pitchFamily="50" charset="-128"/>
            </a:endParaRPr>
          </a:p>
          <a:p>
            <a:pPr algn="ctr"/>
            <a:r>
              <a:rPr lang="ja-JP" altLang="en-US" sz="2000" dirty="0" smtClean="0">
                <a:latin typeface="メイリオ" panose="020B0604030504040204" pitchFamily="50" charset="-128"/>
                <a:ea typeface="メイリオ" panose="020B0604030504040204" pitchFamily="50" charset="-128"/>
              </a:rPr>
              <a:t>動向</a:t>
            </a:r>
            <a:r>
              <a:rPr lang="ja-JP" altLang="en-US" sz="2000" dirty="0">
                <a:latin typeface="メイリオ" panose="020B0604030504040204" pitchFamily="50" charset="-128"/>
                <a:ea typeface="メイリオ" panose="020B0604030504040204" pitchFamily="50" charset="-128"/>
              </a:rPr>
              <a:t>把握</a:t>
            </a:r>
          </a:p>
        </p:txBody>
      </p:sp>
      <p:sp>
        <p:nvSpPr>
          <p:cNvPr id="14" name="角丸四角形 13"/>
          <p:cNvSpPr/>
          <p:nvPr/>
        </p:nvSpPr>
        <p:spPr>
          <a:xfrm>
            <a:off x="215153" y="5765824"/>
            <a:ext cx="1362635" cy="696298"/>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smtClean="0">
                <a:latin typeface="+mn-ea"/>
              </a:rPr>
              <a:t>グローバル</a:t>
            </a:r>
            <a:endParaRPr lang="en-US" altLang="ja-JP" sz="2000" dirty="0" smtClean="0">
              <a:latin typeface="+mn-ea"/>
            </a:endParaRPr>
          </a:p>
          <a:p>
            <a:pPr algn="ctr"/>
            <a:r>
              <a:rPr lang="ja-JP" altLang="en-US" sz="2000" dirty="0" smtClean="0">
                <a:latin typeface="+mn-ea"/>
              </a:rPr>
              <a:t>経験</a:t>
            </a:r>
            <a:endParaRPr lang="en-US" altLang="ja-JP" sz="2000" dirty="0" smtClean="0">
              <a:latin typeface="+mn-ea"/>
            </a:endParaRPr>
          </a:p>
        </p:txBody>
      </p:sp>
      <p:sp>
        <p:nvSpPr>
          <p:cNvPr id="15" name="角丸四角形 14"/>
          <p:cNvSpPr/>
          <p:nvPr/>
        </p:nvSpPr>
        <p:spPr>
          <a:xfrm>
            <a:off x="215153" y="2251649"/>
            <a:ext cx="1362635" cy="696299"/>
          </a:xfrm>
          <a:prstGeom prst="roundRect">
            <a:avLst>
              <a:gd name="adj" fmla="val 5962"/>
            </a:avLst>
          </a:prstGeom>
          <a:solidFill>
            <a:schemeClr val="bg1"/>
          </a:solidFill>
          <a:ln>
            <a:solidFill>
              <a:schemeClr val="tx1"/>
            </a:solidFill>
          </a:ln>
        </p:spPr>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ja-JP" altLang="en-US" sz="2000" dirty="0" smtClean="0">
                <a:latin typeface="+mn-ea"/>
              </a:rPr>
              <a:t>技術力の</a:t>
            </a:r>
            <a:endParaRPr lang="en-US" altLang="ja-JP" sz="2000" dirty="0" smtClean="0">
              <a:latin typeface="+mn-ea"/>
            </a:endParaRPr>
          </a:p>
          <a:p>
            <a:pPr algn="ctr"/>
            <a:r>
              <a:rPr lang="ja-JP" altLang="en-US" sz="2000" dirty="0" smtClean="0">
                <a:latin typeface="+mn-ea"/>
              </a:rPr>
              <a:t>向上</a:t>
            </a:r>
            <a:endParaRPr lang="en-US" altLang="ja-JP" sz="2000" dirty="0" smtClean="0">
              <a:latin typeface="+mn-ea"/>
            </a:endParaRPr>
          </a:p>
        </p:txBody>
      </p:sp>
      <p:sp>
        <p:nvSpPr>
          <p:cNvPr id="5" name="円/楕円 4"/>
          <p:cNvSpPr/>
          <p:nvPr/>
        </p:nvSpPr>
        <p:spPr>
          <a:xfrm>
            <a:off x="2428135" y="851961"/>
            <a:ext cx="2294365" cy="745002"/>
          </a:xfrm>
          <a:prstGeom prst="ellipse">
            <a:avLst/>
          </a:prstGeom>
          <a:solidFill>
            <a:srgbClr val="4FD1FF"/>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kumimoji="1" lang="ja-JP" altLang="en-US" sz="2000" b="1" dirty="0" smtClean="0">
                <a:latin typeface="メイリオ" panose="020B0604030504040204" pitchFamily="50" charset="-128"/>
                <a:ea typeface="メイリオ" panose="020B0604030504040204" pitchFamily="50" charset="-128"/>
              </a:rPr>
              <a:t>課題</a:t>
            </a:r>
          </a:p>
        </p:txBody>
      </p:sp>
      <p:sp>
        <p:nvSpPr>
          <p:cNvPr id="18" name="円/楕円 17"/>
          <p:cNvSpPr/>
          <p:nvPr/>
        </p:nvSpPr>
        <p:spPr>
          <a:xfrm>
            <a:off x="7411953" y="851961"/>
            <a:ext cx="2294365" cy="745002"/>
          </a:xfrm>
          <a:prstGeom prst="ellipse">
            <a:avLst/>
          </a:prstGeom>
          <a:solidFill>
            <a:srgbClr val="F8AAAA"/>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normAutofit/>
          </a:bodyPr>
          <a:lstStyle/>
          <a:p>
            <a:pPr algn="ctr"/>
            <a:r>
              <a:rPr lang="ja-JP" altLang="en-US" sz="2000" b="1" dirty="0">
                <a:latin typeface="メイリオ" panose="020B0604030504040204" pitchFamily="50" charset="-128"/>
                <a:ea typeface="メイリオ" panose="020B0604030504040204" pitchFamily="50" charset="-128"/>
              </a:rPr>
              <a:t>今後の</a:t>
            </a:r>
            <a:r>
              <a:rPr lang="ja-JP" altLang="en-US" sz="2000" b="1" dirty="0" smtClean="0">
                <a:latin typeface="メイリオ" panose="020B0604030504040204" pitchFamily="50" charset="-128"/>
                <a:ea typeface="メイリオ" panose="020B0604030504040204" pitchFamily="50" charset="-128"/>
              </a:rPr>
              <a:t>アクション</a:t>
            </a:r>
            <a:endParaRPr lang="en-US" altLang="ja-JP" sz="2000" b="1" dirty="0" smtClean="0">
              <a:latin typeface="メイリオ" panose="020B0604030504040204" pitchFamily="50" charset="-128"/>
              <a:ea typeface="メイリオ" panose="020B0604030504040204" pitchFamily="50" charset="-128"/>
            </a:endParaRPr>
          </a:p>
        </p:txBody>
      </p:sp>
      <p:sp>
        <p:nvSpPr>
          <p:cNvPr id="6" name="右矢印 5"/>
          <p:cNvSpPr/>
          <p:nvPr/>
        </p:nvSpPr>
        <p:spPr>
          <a:xfrm>
            <a:off x="5245125" y="3907916"/>
            <a:ext cx="1509184" cy="907299"/>
          </a:xfrm>
          <a:prstGeom prst="rightArrow">
            <a:avLst/>
          </a:prstGeom>
          <a:solidFill>
            <a:schemeClr val="accent4"/>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20" name="円/楕円 19"/>
          <p:cNvSpPr/>
          <p:nvPr/>
        </p:nvSpPr>
        <p:spPr>
          <a:xfrm>
            <a:off x="1905512" y="1899494"/>
            <a:ext cx="3339613" cy="1400611"/>
          </a:xfrm>
          <a:prstGeom prst="ellipse">
            <a:avLst/>
          </a:prstGeom>
          <a:solidFill>
            <a:srgbClr val="4FD1FF"/>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a:latin typeface="メイリオ" panose="020B0604030504040204" pitchFamily="50" charset="-128"/>
                <a:ea typeface="メイリオ" panose="020B0604030504040204" pitchFamily="50" charset="-128"/>
              </a:rPr>
              <a:t>製造工程以外</a:t>
            </a:r>
            <a:r>
              <a:rPr lang="ja-JP" altLang="en-US" sz="2000" dirty="0" smtClean="0">
                <a:latin typeface="メイリオ" panose="020B0604030504040204" pitchFamily="50" charset="-128"/>
                <a:ea typeface="メイリオ" panose="020B0604030504040204" pitchFamily="50" charset="-128"/>
              </a:rPr>
              <a:t>の</a:t>
            </a:r>
            <a:endParaRPr lang="en-US" altLang="ja-JP" sz="2000" dirty="0" smtClean="0">
              <a:latin typeface="メイリオ" panose="020B0604030504040204" pitchFamily="50" charset="-128"/>
              <a:ea typeface="メイリオ" panose="020B0604030504040204" pitchFamily="50" charset="-128"/>
            </a:endParaRPr>
          </a:p>
          <a:p>
            <a:pPr algn="ctr"/>
            <a:r>
              <a:rPr lang="ja-JP" altLang="en-US" sz="2000" dirty="0" smtClean="0">
                <a:latin typeface="メイリオ" panose="020B0604030504040204" pitchFamily="50" charset="-128"/>
                <a:ea typeface="メイリオ" panose="020B0604030504040204" pitchFamily="50" charset="-128"/>
              </a:rPr>
              <a:t>知識</a:t>
            </a:r>
            <a:r>
              <a:rPr lang="ja-JP" altLang="en-US" sz="2000" dirty="0">
                <a:latin typeface="メイリオ" panose="020B0604030504040204" pitchFamily="50" charset="-128"/>
                <a:ea typeface="メイリオ" panose="020B0604030504040204" pitchFamily="50" charset="-128"/>
              </a:rPr>
              <a:t>や技術</a:t>
            </a:r>
            <a:r>
              <a:rPr lang="ja-JP" altLang="en-US" sz="2000" dirty="0" smtClean="0">
                <a:latin typeface="メイリオ" panose="020B0604030504040204" pitchFamily="50" charset="-128"/>
                <a:ea typeface="メイリオ" panose="020B0604030504040204" pitchFamily="50" charset="-128"/>
              </a:rPr>
              <a:t>・</a:t>
            </a:r>
            <a:endParaRPr lang="en-US" altLang="ja-JP" sz="2000" dirty="0" smtClean="0">
              <a:latin typeface="メイリオ" panose="020B0604030504040204" pitchFamily="50" charset="-128"/>
              <a:ea typeface="メイリオ" panose="020B0604030504040204" pitchFamily="50" charset="-128"/>
            </a:endParaRPr>
          </a:p>
          <a:p>
            <a:pPr algn="ctr"/>
            <a:r>
              <a:rPr lang="ja-JP" altLang="en-US" sz="2000" dirty="0" smtClean="0">
                <a:latin typeface="メイリオ" panose="020B0604030504040204" pitchFamily="50" charset="-128"/>
                <a:ea typeface="メイリオ" panose="020B0604030504040204" pitchFamily="50" charset="-128"/>
              </a:rPr>
              <a:t>経験の不足</a:t>
            </a:r>
            <a:endParaRPr lang="en-US" altLang="ja-JP" sz="2000" dirty="0" smtClean="0">
              <a:latin typeface="メイリオ" panose="020B0604030504040204" pitchFamily="50" charset="-128"/>
              <a:ea typeface="メイリオ" panose="020B0604030504040204" pitchFamily="50" charset="-128"/>
            </a:endParaRPr>
          </a:p>
        </p:txBody>
      </p:sp>
      <p:sp>
        <p:nvSpPr>
          <p:cNvPr id="21" name="円/楕円 20"/>
          <p:cNvSpPr/>
          <p:nvPr/>
        </p:nvSpPr>
        <p:spPr>
          <a:xfrm>
            <a:off x="1905511" y="3661261"/>
            <a:ext cx="3339613" cy="1400611"/>
          </a:xfrm>
          <a:prstGeom prst="ellipse">
            <a:avLst/>
          </a:prstGeom>
          <a:solidFill>
            <a:srgbClr val="4FD1FF"/>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smtClean="0"/>
              <a:t>見聞を広げ、</a:t>
            </a:r>
            <a:endParaRPr lang="en-US" altLang="ja-JP" sz="2000" dirty="0" smtClean="0"/>
          </a:p>
          <a:p>
            <a:pPr algn="ctr"/>
            <a:r>
              <a:rPr lang="ja-JP" altLang="en-US" sz="2000" dirty="0" smtClean="0"/>
              <a:t>導入可否の考慮で</a:t>
            </a:r>
            <a:endParaRPr lang="en-US" altLang="ja-JP" sz="2000" dirty="0" smtClean="0"/>
          </a:p>
          <a:p>
            <a:pPr algn="ctr"/>
            <a:r>
              <a:rPr lang="ja-JP" altLang="en-US" sz="2000" dirty="0" smtClean="0"/>
              <a:t>留まっている</a:t>
            </a:r>
            <a:endParaRPr lang="en-US" altLang="ja-JP" sz="2000" b="1" dirty="0">
              <a:latin typeface="+mn-ea"/>
            </a:endParaRPr>
          </a:p>
        </p:txBody>
      </p:sp>
      <p:sp>
        <p:nvSpPr>
          <p:cNvPr id="22" name="円/楕円 21"/>
          <p:cNvSpPr/>
          <p:nvPr/>
        </p:nvSpPr>
        <p:spPr>
          <a:xfrm>
            <a:off x="1905512" y="5197272"/>
            <a:ext cx="3339613" cy="1833403"/>
          </a:xfrm>
          <a:prstGeom prst="ellipse">
            <a:avLst/>
          </a:prstGeom>
          <a:solidFill>
            <a:srgbClr val="4FD1FF"/>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smtClean="0"/>
              <a:t>ベンダとの会議は</a:t>
            </a:r>
            <a:endParaRPr lang="en-US" altLang="ja-JP" sz="2000" dirty="0" smtClean="0"/>
          </a:p>
          <a:p>
            <a:pPr algn="ctr"/>
            <a:r>
              <a:rPr lang="ja-JP" altLang="en-US" sz="2000" dirty="0" smtClean="0"/>
              <a:t>バイリンガルが</a:t>
            </a:r>
            <a:endParaRPr lang="en-US" altLang="ja-JP" sz="2000" dirty="0" smtClean="0"/>
          </a:p>
          <a:p>
            <a:pPr algn="ctr"/>
            <a:r>
              <a:rPr lang="ja-JP" altLang="en-US" sz="2000" dirty="0" smtClean="0"/>
              <a:t>仲介している為、</a:t>
            </a:r>
            <a:endParaRPr lang="en-US" altLang="ja-JP" sz="2000" dirty="0" smtClean="0"/>
          </a:p>
          <a:p>
            <a:pPr algn="ctr"/>
            <a:r>
              <a:rPr lang="ja-JP" altLang="en-US" sz="2000" dirty="0" smtClean="0"/>
              <a:t>英語</a:t>
            </a:r>
            <a:r>
              <a:rPr lang="ja-JP" altLang="en-US" sz="2000" dirty="0"/>
              <a:t>対応の経験</a:t>
            </a:r>
            <a:r>
              <a:rPr lang="ja-JP" altLang="en-US" sz="2000" dirty="0" smtClean="0"/>
              <a:t>不足</a:t>
            </a:r>
            <a:endParaRPr lang="en-US" altLang="ja-JP" sz="2000" dirty="0" smtClean="0"/>
          </a:p>
        </p:txBody>
      </p:sp>
      <p:sp>
        <p:nvSpPr>
          <p:cNvPr id="23" name="円/楕円 22"/>
          <p:cNvSpPr/>
          <p:nvPr/>
        </p:nvSpPr>
        <p:spPr>
          <a:xfrm>
            <a:off x="6754309" y="1899494"/>
            <a:ext cx="3609654" cy="1400611"/>
          </a:xfrm>
          <a:prstGeom prst="ellipse">
            <a:avLst/>
          </a:prstGeom>
          <a:solidFill>
            <a:srgbClr val="F8AAAA"/>
          </a:solidFill>
          <a:ln>
            <a:solidFill>
              <a:schemeClr val="tx1"/>
            </a:solidFill>
          </a:ln>
        </p:spPr>
        <p:txBody>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p>
            <a:pPr algn="ctr"/>
            <a:r>
              <a:rPr lang="ja-JP" altLang="en-US" sz="2000" dirty="0"/>
              <a:t>開発の全工程</a:t>
            </a:r>
            <a:r>
              <a:rPr lang="ja-JP" altLang="en-US" sz="2000" dirty="0" smtClean="0"/>
              <a:t>を</a:t>
            </a:r>
            <a:endParaRPr lang="en-US" altLang="ja-JP" sz="2000" dirty="0" smtClean="0"/>
          </a:p>
          <a:p>
            <a:pPr algn="ctr"/>
            <a:r>
              <a:rPr lang="ja-JP" altLang="en-US" sz="2000" dirty="0" smtClean="0"/>
              <a:t>一人称</a:t>
            </a:r>
            <a:r>
              <a:rPr lang="ja-JP" altLang="en-US" sz="2000" dirty="0"/>
              <a:t>で完遂する為</a:t>
            </a:r>
            <a:r>
              <a:rPr lang="ja-JP" altLang="en-US" sz="2000" dirty="0" smtClean="0"/>
              <a:t>の</a:t>
            </a:r>
            <a:endParaRPr lang="en-US" altLang="ja-JP" sz="2000" dirty="0" smtClean="0"/>
          </a:p>
          <a:p>
            <a:pPr algn="ctr"/>
            <a:r>
              <a:rPr lang="ja-JP" altLang="en-US" sz="2000" dirty="0" smtClean="0"/>
              <a:t>知識</a:t>
            </a:r>
            <a:r>
              <a:rPr lang="ja-JP" altLang="en-US" sz="2000" dirty="0"/>
              <a:t>や</a:t>
            </a:r>
            <a:r>
              <a:rPr lang="ja-JP" altLang="en-US" sz="2000" dirty="0" smtClean="0"/>
              <a:t>技術の獲得</a:t>
            </a:r>
            <a:endParaRPr lang="en-US" altLang="ja-JP" sz="2000" dirty="0" smtClean="0">
              <a:latin typeface="メイリオ" panose="020B0604030504040204" pitchFamily="50" charset="-128"/>
              <a:ea typeface="メイリオ" panose="020B0604030504040204" pitchFamily="50" charset="-128"/>
            </a:endParaRPr>
          </a:p>
        </p:txBody>
      </p:sp>
      <p:sp>
        <p:nvSpPr>
          <p:cNvPr id="25" name="円/楕円 24"/>
          <p:cNvSpPr/>
          <p:nvPr/>
        </p:nvSpPr>
        <p:spPr>
          <a:xfrm>
            <a:off x="6754308" y="3661262"/>
            <a:ext cx="3609654" cy="1400611"/>
          </a:xfrm>
          <a:prstGeom prst="ellipse">
            <a:avLst/>
          </a:prstGeom>
          <a:solidFill>
            <a:srgbClr val="F8AAAA"/>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smtClean="0"/>
              <a:t>自身</a:t>
            </a:r>
            <a:r>
              <a:rPr lang="ja-JP" altLang="en-US" sz="2000" dirty="0"/>
              <a:t>で</a:t>
            </a:r>
            <a:r>
              <a:rPr lang="ja-JP" altLang="en-US" sz="2000" dirty="0" smtClean="0"/>
              <a:t>導入</a:t>
            </a:r>
            <a:r>
              <a:rPr lang="ja-JP" altLang="en-US" sz="2000" dirty="0"/>
              <a:t>をやり遂げ</a:t>
            </a:r>
            <a:r>
              <a:rPr lang="ja-JP" altLang="en-US" sz="2000" dirty="0" smtClean="0"/>
              <a:t>、</a:t>
            </a:r>
            <a:endParaRPr lang="en-US" altLang="ja-JP" sz="2000" dirty="0" smtClean="0"/>
          </a:p>
          <a:p>
            <a:pPr algn="ctr"/>
            <a:r>
              <a:rPr lang="ja-JP" altLang="en-US" sz="2000" dirty="0" smtClean="0"/>
              <a:t>ノウハウの展開や</a:t>
            </a:r>
            <a:endParaRPr lang="en-US" altLang="ja-JP" sz="2000" dirty="0" smtClean="0"/>
          </a:p>
          <a:p>
            <a:pPr algn="ctr"/>
            <a:r>
              <a:rPr lang="ja-JP" altLang="en-US" sz="2000" dirty="0" smtClean="0"/>
              <a:t>普及</a:t>
            </a:r>
            <a:r>
              <a:rPr lang="ja-JP" altLang="en-US" sz="2000" dirty="0"/>
              <a:t>を</a:t>
            </a:r>
            <a:r>
              <a:rPr lang="ja-JP" altLang="en-US" sz="2000" dirty="0" smtClean="0"/>
              <a:t>進める</a:t>
            </a:r>
            <a:endParaRPr lang="en-US" altLang="ja-JP" sz="2000" b="1" dirty="0">
              <a:latin typeface="+mn-ea"/>
            </a:endParaRPr>
          </a:p>
        </p:txBody>
      </p:sp>
      <p:sp>
        <p:nvSpPr>
          <p:cNvPr id="26" name="円/楕円 25"/>
          <p:cNvSpPr/>
          <p:nvPr/>
        </p:nvSpPr>
        <p:spPr>
          <a:xfrm>
            <a:off x="6754309" y="5413667"/>
            <a:ext cx="3609654" cy="1400611"/>
          </a:xfrm>
          <a:prstGeom prst="ellipse">
            <a:avLst/>
          </a:prstGeom>
          <a:solidFill>
            <a:srgbClr val="F8AAAA"/>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r>
              <a:rPr lang="ja-JP" altLang="en-US" sz="2000" dirty="0"/>
              <a:t>海外展示会</a:t>
            </a:r>
            <a:r>
              <a:rPr lang="ja-JP" altLang="en-US" sz="2000" dirty="0" smtClean="0"/>
              <a:t>・</a:t>
            </a:r>
            <a:endParaRPr lang="en-US" altLang="ja-JP" sz="2000" dirty="0"/>
          </a:p>
          <a:p>
            <a:pPr algn="ctr"/>
            <a:r>
              <a:rPr lang="ja-JP" altLang="en-US" sz="2000" dirty="0" smtClean="0"/>
              <a:t>研修</a:t>
            </a:r>
            <a:r>
              <a:rPr lang="ja-JP" altLang="en-US" sz="2000" dirty="0"/>
              <a:t>の参加や</a:t>
            </a:r>
            <a:r>
              <a:rPr lang="ja-JP" altLang="en-US" sz="2000" dirty="0" smtClean="0"/>
              <a:t>、</a:t>
            </a:r>
            <a:endParaRPr lang="en-US" altLang="ja-JP" sz="2000" dirty="0" smtClean="0"/>
          </a:p>
          <a:p>
            <a:pPr algn="ctr"/>
            <a:r>
              <a:rPr lang="ja-JP" altLang="en-US" sz="2000" dirty="0" smtClean="0"/>
              <a:t>ベンダと英語で会議</a:t>
            </a:r>
            <a:endParaRPr lang="en-US" altLang="ja-JP" sz="2000" dirty="0" smtClean="0"/>
          </a:p>
        </p:txBody>
      </p:sp>
      <p:sp>
        <p:nvSpPr>
          <p:cNvPr id="16" name="右矢印 15"/>
          <p:cNvSpPr/>
          <p:nvPr/>
        </p:nvSpPr>
        <p:spPr>
          <a:xfrm>
            <a:off x="5245124" y="2146149"/>
            <a:ext cx="1509184" cy="907299"/>
          </a:xfrm>
          <a:prstGeom prst="rightArrow">
            <a:avLst/>
          </a:prstGeom>
          <a:solidFill>
            <a:schemeClr val="accent4"/>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
        <p:nvSpPr>
          <p:cNvPr id="17" name="右矢印 16"/>
          <p:cNvSpPr/>
          <p:nvPr/>
        </p:nvSpPr>
        <p:spPr>
          <a:xfrm>
            <a:off x="5245125" y="5660323"/>
            <a:ext cx="1509184" cy="907299"/>
          </a:xfrm>
          <a:prstGeom prst="rightArrow">
            <a:avLst/>
          </a:prstGeom>
          <a:solidFill>
            <a:schemeClr val="accent4"/>
          </a:solidFill>
          <a:ln>
            <a:solidFill>
              <a:schemeClr val="tx1"/>
            </a:solidFill>
          </a:ln>
        </p:spPr>
        <p:txBody>
          <a:bodyPr rot="0" spcFirstLastPara="0" vertOverflow="overflow" horzOverflow="overflow" vert="horz" wrap="square" lIns="36000" tIns="36000" rIns="36000" bIns="36000" numCol="1" spcCol="0" rtlCol="0" fromWordArt="0" anchor="ctr" anchorCtr="0" forceAA="0" compatLnSpc="1">
            <a:prstTxWarp prst="textNoShape">
              <a:avLst/>
            </a:prstTxWarp>
            <a:spAutoFit/>
          </a:bodyPr>
          <a:lstStyle/>
          <a:p>
            <a:pPr algn="ctr"/>
            <a:endParaRPr kumimoji="1" lang="ja-JP" altLang="en-US" sz="2000" dirty="0" smtClean="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2967775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マスター">
  <a:themeElements>
    <a:clrScheme name="Office テーマ">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テーマ">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a:solidFill>
            <a:schemeClr val="tx1"/>
          </a:solidFill>
        </a:ln>
      </a:spPr>
      <a:bodyPr rot="0" spcFirstLastPara="0" vertOverflow="overflow" horzOverflow="overflow" vert="horz" wrap="none" lIns="36000" tIns="36000" rIns="36000" bIns="36000" numCol="1" spcCol="0" rtlCol="0" fromWordArt="0" anchor="ctr" anchorCtr="0" forceAA="0" compatLnSpc="1">
        <a:prstTxWarp prst="textNoShape">
          <a:avLst/>
        </a:prstTxWarp>
        <a:spAutoFit/>
      </a:bodyPr>
      <a:lstStyle>
        <a:defPPr algn="ctr">
          <a:defRPr kumimoji="1" sz="2000" dirty="0" smtClean="0">
            <a:latin typeface="メイリオ" panose="020B0604030504040204" pitchFamily="50" charset="-128"/>
            <a:ea typeface="メイリオ" panose="020B0604030504040204" pitchFamily="50" charset="-128"/>
          </a:defRPr>
        </a:defPPr>
      </a:lstStyle>
    </a:spDef>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16818</TotalTime>
  <Words>725</Words>
  <Application>Microsoft Office PowerPoint</Application>
  <PresentationFormat>ユーザー設定</PresentationFormat>
  <Paragraphs>131</Paragraphs>
  <Slides>7</Slides>
  <Notes>5</Notes>
  <HiddenSlides>0</HiddenSlides>
  <MMClips>0</MMClips>
  <ScaleCrop>false</ScaleCrop>
  <HeadingPairs>
    <vt:vector size="4" baseType="variant">
      <vt:variant>
        <vt:lpstr>テーマ</vt:lpstr>
      </vt:variant>
      <vt:variant>
        <vt:i4>1</vt:i4>
      </vt:variant>
      <vt:variant>
        <vt:lpstr>スライド タイトル</vt:lpstr>
      </vt:variant>
      <vt:variant>
        <vt:i4>7</vt:i4>
      </vt:variant>
    </vt:vector>
  </HeadingPairs>
  <TitlesOfParts>
    <vt:vector size="8" baseType="lpstr">
      <vt:lpstr>マスター</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(株)NTTPCコミュニケーションズ</dc:creator>
  <cp:lastModifiedBy>大沢　幸平</cp:lastModifiedBy>
  <cp:revision>815</cp:revision>
  <dcterms:created xsi:type="dcterms:W3CDTF">2015-03-18T04:26:30Z</dcterms:created>
  <dcterms:modified xsi:type="dcterms:W3CDTF">2018-02-08T01:47:51Z</dcterms:modified>
</cp:coreProperties>
</file>