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17"/>
  </p:notesMasterIdLst>
  <p:handoutMasterIdLst>
    <p:handoutMasterId r:id="rId18"/>
  </p:handoutMasterIdLst>
  <p:sldIdLst>
    <p:sldId id="280" r:id="rId2"/>
    <p:sldId id="288" r:id="rId3"/>
    <p:sldId id="289" r:id="rId4"/>
    <p:sldId id="290" r:id="rId5"/>
    <p:sldId id="291" r:id="rId6"/>
    <p:sldId id="292" r:id="rId7"/>
    <p:sldId id="294" r:id="rId8"/>
    <p:sldId id="293" r:id="rId9"/>
    <p:sldId id="279" r:id="rId10"/>
    <p:sldId id="281" r:id="rId11"/>
    <p:sldId id="287" r:id="rId12"/>
    <p:sldId id="282" r:id="rId13"/>
    <p:sldId id="283" r:id="rId14"/>
    <p:sldId id="284" r:id="rId15"/>
    <p:sldId id="285" r:id="rId16"/>
  </p:sldIdLst>
  <p:sldSz cx="10691813" cy="7559675"/>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1">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00FF00"/>
    <a:srgbClr val="0000FF"/>
    <a:srgbClr val="CCFFFF"/>
    <a:srgbClr val="FFFEE6"/>
    <a:srgbClr val="FFFDCD"/>
    <a:srgbClr val="FFCCFF"/>
    <a:srgbClr val="0068B7"/>
    <a:srgbClr val="2E75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45" autoAdjust="0"/>
    <p:restoredTop sz="79252" autoAdjust="0"/>
  </p:normalViewPr>
  <p:slideViewPr>
    <p:cSldViewPr snapToGrid="0">
      <p:cViewPr varScale="1">
        <p:scale>
          <a:sx n="55" d="100"/>
          <a:sy n="55" d="100"/>
        </p:scale>
        <p:origin x="-1536" y="-84"/>
      </p:cViewPr>
      <p:guideLst>
        <p:guide orient="horz" pos="2381"/>
        <p:guide pos="336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78"/>
    </p:cViewPr>
  </p:sorterViewPr>
  <p:notesViewPr>
    <p:cSldViewPr snapToGrid="0" showGuides="1">
      <p:cViewPr varScale="1">
        <p:scale>
          <a:sx n="68" d="100"/>
          <a:sy n="68" d="100"/>
        </p:scale>
        <p:origin x="349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F6FEFA14-D4A9-4E19-BD83-A0CD05B29D4F}" type="datetimeFigureOut">
              <a:rPr kumimoji="1" lang="ja-JP" altLang="en-US" smtClean="0"/>
              <a:pPr/>
              <a:t>2018/2/5</a:t>
            </a:fld>
            <a:endParaRPr kumimoji="1" lang="ja-JP" altLang="en-US"/>
          </a:p>
        </p:txBody>
      </p:sp>
      <p:sp>
        <p:nvSpPr>
          <p:cNvPr id="4" name="フッター プレースホルダー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ED15F9F1-455C-41CD-892F-25F546C046FF}" type="slidenum">
              <a:rPr kumimoji="1" lang="ja-JP" altLang="en-US" smtClean="0"/>
              <a:pPr/>
              <a:t>‹#›</a:t>
            </a:fld>
            <a:endParaRPr kumimoji="1" lang="ja-JP" altLang="en-US"/>
          </a:p>
        </p:txBody>
      </p:sp>
    </p:spTree>
    <p:extLst>
      <p:ext uri="{BB962C8B-B14F-4D97-AF65-F5344CB8AC3E}">
        <p14:creationId xmlns:p14="http://schemas.microsoft.com/office/powerpoint/2010/main" val="1921954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95A87A75-16D9-47B0-9F40-C1CE136AAC68}" type="datetimeFigureOut">
              <a:rPr kumimoji="1" lang="ja-JP" altLang="en-US" smtClean="0"/>
              <a:pPr/>
              <a:t>2018/2/5</a:t>
            </a:fld>
            <a:endParaRPr kumimoji="1" lang="ja-JP" altLang="en-US"/>
          </a:p>
        </p:txBody>
      </p:sp>
      <p:sp>
        <p:nvSpPr>
          <p:cNvPr id="4" name="スライド イメージ プレースホルダー 3"/>
          <p:cNvSpPr>
            <a:spLocks noGrp="1" noRot="1" noChangeAspect="1"/>
          </p:cNvSpPr>
          <p:nvPr>
            <p:ph type="sldImg" idx="2"/>
          </p:nvPr>
        </p:nvSpPr>
        <p:spPr>
          <a:xfrm>
            <a:off x="1106488" y="1279525"/>
            <a:ext cx="4886325" cy="34544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A0EF0C54-EEA9-4961-B058-DEF6AB23F47D}" type="slidenum">
              <a:rPr kumimoji="1" lang="ja-JP" altLang="en-US" smtClean="0"/>
              <a:pPr/>
              <a:t>‹#›</a:t>
            </a:fld>
            <a:endParaRPr kumimoji="1" lang="ja-JP" altLang="en-US"/>
          </a:p>
        </p:txBody>
      </p:sp>
    </p:spTree>
    <p:extLst>
      <p:ext uri="{BB962C8B-B14F-4D97-AF65-F5344CB8AC3E}">
        <p14:creationId xmlns:p14="http://schemas.microsoft.com/office/powerpoint/2010/main" val="22914037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PC</a:t>
            </a:r>
            <a:r>
              <a:rPr kumimoji="1" lang="ja-JP" altLang="en-US" dirty="0" smtClean="0"/>
              <a:t>内資料ではソフ開の開発システムを書く</a:t>
            </a:r>
            <a:endParaRPr kumimoji="1" lang="en-US" altLang="ja-JP" dirty="0" smtClean="0"/>
          </a:p>
          <a:p>
            <a:endParaRPr kumimoji="1" lang="en-US" altLang="ja-JP" dirty="0" smtClean="0"/>
          </a:p>
          <a:p>
            <a:r>
              <a:rPr kumimoji="1" lang="ja-JP" altLang="en-US" dirty="0" smtClean="0"/>
              <a:t>ボリュームを増やすなら</a:t>
            </a:r>
            <a:endParaRPr kumimoji="1" lang="en-US" altLang="ja-JP" dirty="0" smtClean="0"/>
          </a:p>
          <a:p>
            <a:r>
              <a:rPr kumimoji="1" lang="en-US" altLang="ja-JP" dirty="0" smtClean="0"/>
              <a:t>COSMOS</a:t>
            </a:r>
            <a:r>
              <a:rPr kumimoji="1" lang="ja-JP" altLang="en-US" dirty="0" smtClean="0"/>
              <a:t>開発→</a:t>
            </a:r>
            <a:r>
              <a:rPr kumimoji="1" lang="en-US" altLang="ja-JP" dirty="0" smtClean="0"/>
              <a:t>MVNO</a:t>
            </a:r>
            <a:r>
              <a:rPr kumimoji="1" lang="ja-JP" altLang="en-US" dirty="0" smtClean="0"/>
              <a:t>関連システム開発にして</a:t>
            </a:r>
            <a:r>
              <a:rPr kumimoji="1" lang="en-US" altLang="ja-JP" dirty="0" err="1" smtClean="0"/>
              <a:t>AtMOS</a:t>
            </a:r>
            <a:r>
              <a:rPr kumimoji="1" lang="ja-JP" altLang="en-US" dirty="0" smtClean="0"/>
              <a:t>も足すか？</a:t>
            </a:r>
            <a:endParaRPr kumimoji="1" lang="en-US" altLang="ja-JP" dirty="0" smtClean="0"/>
          </a:p>
          <a:p>
            <a:r>
              <a:rPr kumimoji="1" lang="en-US" altLang="ja-JP" dirty="0" smtClean="0"/>
              <a:t>	</a:t>
            </a:r>
            <a:r>
              <a:rPr kumimoji="1" lang="en-US" altLang="ja-JP" dirty="0" err="1" smtClean="0"/>
              <a:t>AtMOS</a:t>
            </a:r>
            <a:r>
              <a:rPr kumimoji="1" lang="ja-JP" altLang="en-US" dirty="0" smtClean="0"/>
              <a:t>はベンダ調整関連の話</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1</a:t>
            </a:fld>
            <a:endParaRPr kumimoji="1" lang="ja-JP" altLang="en-US"/>
          </a:p>
        </p:txBody>
      </p:sp>
    </p:spTree>
    <p:extLst>
      <p:ext uri="{BB962C8B-B14F-4D97-AF65-F5344CB8AC3E}">
        <p14:creationId xmlns:p14="http://schemas.microsoft.com/office/powerpoint/2010/main" val="2204808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経験</a:t>
            </a:r>
            <a:r>
              <a:rPr kumimoji="1" lang="en-US" altLang="ja-JP" dirty="0" smtClean="0"/>
              <a:t>: </a:t>
            </a:r>
            <a:r>
              <a:rPr kumimoji="1" lang="ja-JP" altLang="en-US" dirty="0" smtClean="0"/>
              <a:t>不具合を発生させてしまっている</a:t>
            </a:r>
            <a:endParaRPr kumimoji="1" lang="en-US" altLang="ja-JP" dirty="0" smtClean="0"/>
          </a:p>
          <a:p>
            <a:endParaRPr kumimoji="1" lang="en-US" altLang="ja-JP" dirty="0" smtClean="0"/>
          </a:p>
          <a:p>
            <a:r>
              <a:rPr kumimoji="1" lang="ja-JP" altLang="en-US" dirty="0" smtClean="0"/>
              <a:t>仕様の細かいところを落としている→お金を扱うシステム（お客様との接点・直結しているシステム）ではより慎重に開発を進める必要がある</a:t>
            </a:r>
            <a:endParaRPr kumimoji="1" lang="en-US" altLang="ja-JP" dirty="0" smtClean="0"/>
          </a:p>
          <a:p>
            <a:r>
              <a:rPr kumimoji="1" lang="en-US" altLang="ja-JP" dirty="0" smtClean="0"/>
              <a:t>	</a:t>
            </a:r>
            <a:r>
              <a:rPr kumimoji="1" lang="ja-JP" altLang="en-US" dirty="0" smtClean="0"/>
              <a:t>品質が高くて当たり前→</a:t>
            </a:r>
            <a:endParaRPr kumimoji="1" lang="en-US" altLang="ja-JP" dirty="0" smtClean="0"/>
          </a:p>
          <a:p>
            <a:r>
              <a:rPr kumimoji="1" lang="ja-JP" altLang="en-US" dirty="0" smtClean="0"/>
              <a:t>開発フェーズ：要件定義～試験まで取組めていないところは？→要件定義（</a:t>
            </a:r>
            <a:r>
              <a:rPr kumimoji="1" lang="en-US" altLang="ja-JP" dirty="0" err="1" smtClean="0"/>
              <a:t>voip</a:t>
            </a:r>
            <a:r>
              <a:rPr kumimoji="1" lang="en-US" altLang="ja-JP" baseline="0" dirty="0" smtClean="0"/>
              <a:t> tool</a:t>
            </a:r>
            <a:r>
              <a:rPr kumimoji="1" lang="ja-JP" altLang="en-US" dirty="0" smtClean="0"/>
              <a:t>）</a:t>
            </a:r>
            <a:endParaRPr kumimoji="1" lang="en-US" altLang="ja-JP" dirty="0" smtClean="0"/>
          </a:p>
          <a:p>
            <a:r>
              <a:rPr kumimoji="1" lang="ja-JP" altLang="en-US" dirty="0" smtClean="0"/>
              <a:t>運用部門との連携とか</a:t>
            </a:r>
            <a:endParaRPr kumimoji="1" lang="en-US" altLang="ja-JP" dirty="0" smtClean="0"/>
          </a:p>
          <a:p>
            <a:r>
              <a:rPr kumimoji="1" lang="en-US" altLang="ja-JP" dirty="0" smtClean="0"/>
              <a:t>	</a:t>
            </a:r>
            <a:r>
              <a:rPr kumimoji="1" lang="ja-JP" altLang="en-US" dirty="0" smtClean="0"/>
              <a:t>利用者視点の意識</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3</a:t>
            </a:fld>
            <a:endParaRPr kumimoji="1" lang="ja-JP" altLang="en-US"/>
          </a:p>
        </p:txBody>
      </p:sp>
    </p:spTree>
    <p:extLst>
      <p:ext uri="{BB962C8B-B14F-4D97-AF65-F5344CB8AC3E}">
        <p14:creationId xmlns:p14="http://schemas.microsoft.com/office/powerpoint/2010/main" val="3554754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社内動向については？</a:t>
            </a:r>
            <a:endParaRPr kumimoji="1" lang="en-US" altLang="ja-JP" dirty="0" smtClean="0"/>
          </a:p>
          <a:p>
            <a:r>
              <a:rPr kumimoji="1" lang="ja-JP" altLang="en-US" dirty="0" smtClean="0"/>
              <a:t>社内の技術部門会議に参加して社内サービスの動向についてもキャッチする取り組みを実施していた話を書く</a:t>
            </a:r>
            <a:endParaRPr kumimoji="1" lang="en-US" altLang="ja-JP" dirty="0" smtClean="0"/>
          </a:p>
          <a:p>
            <a:endParaRPr kumimoji="1" lang="en-US" altLang="ja-JP" dirty="0" smtClean="0"/>
          </a:p>
          <a:p>
            <a:r>
              <a:rPr kumimoji="1" lang="en-US" altLang="ja-JP" dirty="0" smtClean="0"/>
              <a:t>1</a:t>
            </a:r>
            <a:r>
              <a:rPr kumimoji="1" lang="ja-JP" altLang="en-US" dirty="0" smtClean="0"/>
              <a:t>個目の気づきを経験にマージする</a:t>
            </a:r>
            <a:endParaRPr kumimoji="1" lang="ja-JP" altLang="en-US" dirty="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4</a:t>
            </a:fld>
            <a:endParaRPr kumimoji="1" lang="ja-JP" altLang="en-US"/>
          </a:p>
        </p:txBody>
      </p:sp>
    </p:spTree>
    <p:extLst>
      <p:ext uri="{BB962C8B-B14F-4D97-AF65-F5344CB8AC3E}">
        <p14:creationId xmlns:p14="http://schemas.microsoft.com/office/powerpoint/2010/main" val="3235331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理解度の到達度合が日本側とインド側で異なることがある→解消のために要工夫</a:t>
            </a:r>
            <a:endParaRPr kumimoji="1" lang="en-US" altLang="ja-JP" dirty="0" smtClean="0"/>
          </a:p>
          <a:p>
            <a:endParaRPr kumimoji="1" lang="en-US" altLang="ja-JP" dirty="0" smtClean="0"/>
          </a:p>
          <a:p>
            <a:r>
              <a:rPr kumimoji="1" lang="ja-JP" altLang="en-US" dirty="0" smtClean="0"/>
              <a:t>アクションは</a:t>
            </a:r>
            <a:r>
              <a:rPr kumimoji="1" lang="en-US" altLang="ja-JP" dirty="0" smtClean="0"/>
              <a:t>STEP2</a:t>
            </a:r>
            <a:r>
              <a:rPr kumimoji="1" lang="ja-JP" altLang="en-US" dirty="0" smtClean="0"/>
              <a:t>開始に合わせて実施→今後どう変わったか振り返る</a:t>
            </a:r>
            <a:endParaRPr kumimoji="1" lang="en-US" altLang="ja-JP" dirty="0" smtClean="0"/>
          </a:p>
          <a:p>
            <a:endParaRPr kumimoji="1" lang="en-US" altLang="ja-JP" dirty="0" smtClean="0"/>
          </a:p>
          <a:p>
            <a:r>
              <a:rPr kumimoji="1" lang="ja-JP" altLang="en-US" dirty="0" smtClean="0"/>
              <a:t>質問対応を考える</a:t>
            </a:r>
            <a:endParaRPr kumimoji="1" lang="en-US" altLang="ja-JP" dirty="0" smtClean="0"/>
          </a:p>
          <a:p>
            <a:r>
              <a:rPr kumimoji="1" lang="en-US" altLang="ja-JP" dirty="0" smtClean="0"/>
              <a:t>	</a:t>
            </a:r>
            <a:r>
              <a:rPr kumimoji="1" lang="ja-JP" altLang="en-US" dirty="0" smtClean="0"/>
              <a:t>開発部門とはそれなりに連携を取れたが、シンガポールのオーバーヘッドとのやり取りに難があった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5</a:t>
            </a:fld>
            <a:endParaRPr kumimoji="1" lang="ja-JP" altLang="en-US"/>
          </a:p>
        </p:txBody>
      </p:sp>
    </p:spTree>
    <p:extLst>
      <p:ext uri="{BB962C8B-B14F-4D97-AF65-F5344CB8AC3E}">
        <p14:creationId xmlns:p14="http://schemas.microsoft.com/office/powerpoint/2010/main" val="137186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配色・・・</a:t>
            </a:r>
            <a:endParaRPr kumimoji="1" lang="en-US" altLang="ja-JP" dirty="0" smtClean="0"/>
          </a:p>
          <a:p>
            <a:r>
              <a:rPr kumimoji="1" lang="ja-JP" altLang="en-US" dirty="0" smtClean="0"/>
              <a:t>濃い背景→淡い文字</a:t>
            </a:r>
            <a:endParaRPr kumimoji="1" lang="en-US" altLang="ja-JP" dirty="0" smtClean="0"/>
          </a:p>
          <a:p>
            <a:r>
              <a:rPr kumimoji="1" lang="ja-JP" altLang="en-US" dirty="0" smtClean="0"/>
              <a:t>淡い背景→黒</a:t>
            </a:r>
            <a:endParaRPr kumimoji="1" lang="en-US" altLang="ja-JP" dirty="0" smtClean="0"/>
          </a:p>
          <a:p>
            <a:r>
              <a:rPr kumimoji="1" lang="ja-JP" altLang="en-US" dirty="0" smtClean="0"/>
              <a:t>とか？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6</a:t>
            </a:fld>
            <a:endParaRPr kumimoji="1" lang="ja-JP" altLang="en-US"/>
          </a:p>
        </p:txBody>
      </p:sp>
    </p:spTree>
    <p:extLst>
      <p:ext uri="{BB962C8B-B14F-4D97-AF65-F5344CB8AC3E}">
        <p14:creationId xmlns:p14="http://schemas.microsoft.com/office/powerpoint/2010/main" val="2157196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a:t>
            </a:r>
            <a:r>
              <a:rPr kumimoji="1" lang="ja-JP" altLang="en-US" dirty="0" smtClean="0"/>
              <a:t>～</a:t>
            </a:r>
            <a:r>
              <a:rPr kumimoji="1" lang="en-US" altLang="ja-JP" dirty="0" smtClean="0"/>
              <a:t>6</a:t>
            </a:r>
            <a:r>
              <a:rPr kumimoji="1" lang="ja-JP" altLang="en-US" dirty="0" smtClean="0"/>
              <a:t>で反省までするか？</a:t>
            </a:r>
            <a:endParaRPr kumimoji="1" lang="en-US" altLang="ja-JP" dirty="0" smtClean="0"/>
          </a:p>
          <a:p>
            <a:r>
              <a:rPr kumimoji="1" lang="en-US" altLang="ja-JP" dirty="0" smtClean="0"/>
              <a:t>7</a:t>
            </a:r>
            <a:r>
              <a:rPr kumimoji="1" lang="ja-JP" altLang="en-US" dirty="0" smtClean="0"/>
              <a:t>で全体のサマリ</a:t>
            </a:r>
            <a:endParaRPr kumimoji="1" lang="en-US" altLang="ja-JP" dirty="0" smtClean="0"/>
          </a:p>
          <a:p>
            <a:r>
              <a:rPr kumimoji="1" lang="en-US" altLang="ja-JP" dirty="0" smtClean="0"/>
              <a:t>	</a:t>
            </a:r>
            <a:r>
              <a:rPr kumimoji="1" lang="ja-JP" altLang="en-US" dirty="0" smtClean="0"/>
              <a:t>短期・中期的なアクションとビジョン</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8</a:t>
            </a:fld>
            <a:endParaRPr kumimoji="1" lang="ja-JP" altLang="en-US"/>
          </a:p>
        </p:txBody>
      </p:sp>
    </p:spTree>
    <p:extLst>
      <p:ext uri="{BB962C8B-B14F-4D97-AF65-F5344CB8AC3E}">
        <p14:creationId xmlns:p14="http://schemas.microsoft.com/office/powerpoint/2010/main" val="2485789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経験</a:t>
            </a:r>
            <a:r>
              <a:rPr kumimoji="1" lang="en-US" altLang="ja-JP" dirty="0" smtClean="0"/>
              <a:t>: </a:t>
            </a:r>
            <a:r>
              <a:rPr kumimoji="1" lang="ja-JP" altLang="en-US" dirty="0" smtClean="0"/>
              <a:t>不具合を発生させてしまっている</a:t>
            </a:r>
            <a:endParaRPr kumimoji="1" lang="en-US" altLang="ja-JP" dirty="0" smtClean="0"/>
          </a:p>
          <a:p>
            <a:endParaRPr kumimoji="1" lang="en-US" altLang="ja-JP" dirty="0" smtClean="0"/>
          </a:p>
          <a:p>
            <a:r>
              <a:rPr kumimoji="1" lang="ja-JP" altLang="en-US" dirty="0" smtClean="0"/>
              <a:t>仕様の細かいところを落としている→お金を扱うシステム（お客様との接点・直結しているシステム）ではより慎重に開発を進める必要がある</a:t>
            </a:r>
            <a:endParaRPr kumimoji="1" lang="en-US" altLang="ja-JP" dirty="0" smtClean="0"/>
          </a:p>
          <a:p>
            <a:r>
              <a:rPr kumimoji="1" lang="en-US" altLang="ja-JP" dirty="0" smtClean="0"/>
              <a:t>	</a:t>
            </a:r>
            <a:r>
              <a:rPr kumimoji="1" lang="ja-JP" altLang="en-US" dirty="0" smtClean="0"/>
              <a:t>品質が高くて当たり前→</a:t>
            </a:r>
            <a:endParaRPr kumimoji="1" lang="en-US" altLang="ja-JP" dirty="0" smtClean="0"/>
          </a:p>
          <a:p>
            <a:r>
              <a:rPr kumimoji="1" lang="ja-JP" altLang="en-US" dirty="0" smtClean="0"/>
              <a:t>開発フェーズ：要件定義～試験まで取組めていないところは？→要件定義（</a:t>
            </a:r>
            <a:r>
              <a:rPr kumimoji="1" lang="en-US" altLang="ja-JP" dirty="0" err="1" smtClean="0"/>
              <a:t>voip</a:t>
            </a:r>
            <a:r>
              <a:rPr kumimoji="1" lang="en-US" altLang="ja-JP" baseline="0" dirty="0" smtClean="0"/>
              <a:t> tool</a:t>
            </a:r>
            <a:r>
              <a:rPr kumimoji="1" lang="ja-JP" altLang="en-US" dirty="0" smtClean="0"/>
              <a:t>）</a:t>
            </a:r>
            <a:endParaRPr kumimoji="1" lang="en-US" altLang="ja-JP" dirty="0" smtClean="0"/>
          </a:p>
          <a:p>
            <a:r>
              <a:rPr kumimoji="1" lang="ja-JP" altLang="en-US" dirty="0" smtClean="0"/>
              <a:t>運用部門との連携とか</a:t>
            </a:r>
            <a:endParaRPr kumimoji="1" lang="en-US" altLang="ja-JP" dirty="0" smtClean="0"/>
          </a:p>
          <a:p>
            <a:r>
              <a:rPr kumimoji="1" lang="en-US" altLang="ja-JP" dirty="0" smtClean="0"/>
              <a:t>	</a:t>
            </a:r>
            <a:r>
              <a:rPr kumimoji="1" lang="ja-JP" altLang="en-US" dirty="0" smtClean="0"/>
              <a:t>利用者視点の意識</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11</a:t>
            </a:fld>
            <a:endParaRPr kumimoji="1" lang="ja-JP" altLang="en-US"/>
          </a:p>
        </p:txBody>
      </p:sp>
    </p:spTree>
    <p:extLst>
      <p:ext uri="{BB962C8B-B14F-4D97-AF65-F5344CB8AC3E}">
        <p14:creationId xmlns:p14="http://schemas.microsoft.com/office/powerpoint/2010/main" val="3554754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理解度の到達度合が日本側とインド側で異なることがある→解消のために要工夫</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13</a:t>
            </a:fld>
            <a:endParaRPr kumimoji="1" lang="ja-JP" altLang="en-US"/>
          </a:p>
        </p:txBody>
      </p:sp>
    </p:spTree>
    <p:extLst>
      <p:ext uri="{BB962C8B-B14F-4D97-AF65-F5344CB8AC3E}">
        <p14:creationId xmlns:p14="http://schemas.microsoft.com/office/powerpoint/2010/main" val="1371868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5.png"/><Relationship Id="rId21" Type="http://schemas.openxmlformats.org/officeDocument/2006/relationships/image" Target="../media/image32.png"/><Relationship Id="rId7" Type="http://schemas.openxmlformats.org/officeDocument/2006/relationships/image" Target="../media/image15.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image" Target="../media/image4.png"/><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22.png"/><Relationship Id="rId5" Type="http://schemas.openxmlformats.org/officeDocument/2006/relationships/image" Target="../media/image11.pn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9.png"/><Relationship Id="rId9" Type="http://schemas.openxmlformats.org/officeDocument/2006/relationships/image" Target="../media/image19.png"/><Relationship Id="rId14" Type="http://schemas.openxmlformats.org/officeDocument/2006/relationships/image" Target="../media/image25.png"/><Relationship Id="rId22" Type="http://schemas.openxmlformats.org/officeDocument/2006/relationships/image" Target="../media/image3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6060" y="441014"/>
            <a:ext cx="2769131" cy="1493396"/>
          </a:xfrm>
          <a:prstGeom prst="rect">
            <a:avLst/>
          </a:prstGeom>
        </p:spPr>
      </p:pic>
      <p:pic>
        <p:nvPicPr>
          <p:cNvPr id="4" name="図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74791" y="6488896"/>
            <a:ext cx="7436505" cy="828987"/>
          </a:xfrm>
          <a:prstGeom prst="rect">
            <a:avLst/>
          </a:prstGeom>
        </p:spPr>
      </p:pic>
    </p:spTree>
    <p:extLst>
      <p:ext uri="{BB962C8B-B14F-4D97-AF65-F5344CB8AC3E}">
        <p14:creationId xmlns:p14="http://schemas.microsoft.com/office/powerpoint/2010/main" val="15480427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2">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8378"/>
            <a:ext cx="1091087" cy="490475"/>
          </a:xfrm>
          <a:prstGeom prst="rect">
            <a:avLst/>
          </a:prstGeom>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7"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2017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9"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000">
                <a:solidFill>
                  <a:schemeClr val="tx1"/>
                </a:solidFill>
              </a:defRPr>
            </a:lvl1pPr>
            <a:lvl2pPr marL="755957" indent="-251986">
              <a:buFont typeface="Calibri" panose="020F0502020204030204" pitchFamily="34" charset="0"/>
              <a:buChar char="○"/>
              <a:defRPr sz="1800">
                <a:solidFill>
                  <a:schemeClr val="tx1"/>
                </a:solidFill>
              </a:defRPr>
            </a:lvl2pPr>
            <a:lvl3pPr marL="1259929" indent="-251986">
              <a:buFont typeface="Calibri" panose="020F0502020204030204" pitchFamily="34" charset="0"/>
              <a:buChar char="-"/>
              <a:defRPr sz="1800">
                <a:solidFill>
                  <a:schemeClr val="tx1"/>
                </a:solidFill>
              </a:defRPr>
            </a:lvl3pPr>
            <a:lvl4pPr marL="1763900" indent="-251986">
              <a:buFont typeface="Calibri" panose="020F0502020204030204" pitchFamily="34" charset="0"/>
              <a:buChar char="+"/>
              <a:defRPr sz="1800">
                <a:solidFill>
                  <a:schemeClr val="tx1"/>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
        <p:nvSpPr>
          <p:cNvPr id="11" name="テキスト プレースホルダー 5"/>
          <p:cNvSpPr>
            <a:spLocks noGrp="1"/>
          </p:cNvSpPr>
          <p:nvPr>
            <p:ph type="body" sz="quarter" idx="10"/>
          </p:nvPr>
        </p:nvSpPr>
        <p:spPr>
          <a:xfrm>
            <a:off x="1163637" y="219075"/>
            <a:ext cx="8288495" cy="424732"/>
          </a:xfrm>
          <a:prstGeom prst="rect">
            <a:avLst/>
          </a:prstGeom>
        </p:spPr>
        <p:txBody>
          <a:bodyPr>
            <a:spAutoFit/>
          </a:bodyPr>
          <a:lstStyle>
            <a:lvl1pPr marL="0" indent="0">
              <a:buNone/>
              <a:defRPr sz="2400">
                <a:solidFill>
                  <a:schemeClr val="tx1"/>
                </a:solidFill>
              </a:defRPr>
            </a:lvl1pPr>
          </a:lstStyle>
          <a:p>
            <a:pPr lvl="0"/>
            <a:endParaRPr kumimoji="1" lang="ja-JP" altLang="en-US" dirty="0"/>
          </a:p>
        </p:txBody>
      </p:sp>
    </p:spTree>
    <p:extLst>
      <p:ext uri="{BB962C8B-B14F-4D97-AF65-F5344CB8AC3E}">
        <p14:creationId xmlns:p14="http://schemas.microsoft.com/office/powerpoint/2010/main" val="34607467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01">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47" y="2733142"/>
            <a:ext cx="4497125" cy="2029782"/>
          </a:xfrm>
          <a:prstGeom prst="rect">
            <a:avLst/>
          </a:prstGeom>
          <a:noFill/>
          <a:ln>
            <a:noFill/>
          </a:ln>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7"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2017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Tree>
    <p:extLst>
      <p:ext uri="{BB962C8B-B14F-4D97-AF65-F5344CB8AC3E}">
        <p14:creationId xmlns:p14="http://schemas.microsoft.com/office/powerpoint/2010/main" val="13564197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2">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8379"/>
            <a:ext cx="1085213" cy="489812"/>
          </a:xfrm>
          <a:prstGeom prst="rect">
            <a:avLst/>
          </a:prstGeom>
          <a:noFill/>
          <a:ln>
            <a:noFill/>
          </a:ln>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7"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2017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9"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000">
                <a:solidFill>
                  <a:schemeClr val="tx1"/>
                </a:solidFill>
              </a:defRPr>
            </a:lvl1pPr>
            <a:lvl2pPr marL="755957" indent="-251986">
              <a:buFont typeface="Calibri" panose="020F0502020204030204" pitchFamily="34" charset="0"/>
              <a:buChar char="○"/>
              <a:defRPr sz="1800">
                <a:solidFill>
                  <a:schemeClr val="tx1"/>
                </a:solidFill>
              </a:defRPr>
            </a:lvl2pPr>
            <a:lvl3pPr marL="1259929" indent="-251986">
              <a:buFont typeface="Calibri" panose="020F0502020204030204" pitchFamily="34" charset="0"/>
              <a:buChar char="-"/>
              <a:defRPr sz="1800">
                <a:solidFill>
                  <a:schemeClr val="tx1"/>
                </a:solidFill>
              </a:defRPr>
            </a:lvl3pPr>
            <a:lvl4pPr marL="1763900" indent="-251986">
              <a:buFont typeface="Calibri" panose="020F0502020204030204" pitchFamily="34" charset="0"/>
              <a:buChar char="+"/>
              <a:defRPr sz="1800">
                <a:solidFill>
                  <a:schemeClr val="tx1"/>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
        <p:nvSpPr>
          <p:cNvPr id="10" name="テキスト プレースホルダー 5"/>
          <p:cNvSpPr>
            <a:spLocks noGrp="1"/>
          </p:cNvSpPr>
          <p:nvPr>
            <p:ph type="body" sz="quarter" idx="10"/>
          </p:nvPr>
        </p:nvSpPr>
        <p:spPr>
          <a:xfrm>
            <a:off x="1163637" y="219075"/>
            <a:ext cx="8288495" cy="424732"/>
          </a:xfrm>
          <a:prstGeom prst="rect">
            <a:avLst/>
          </a:prstGeom>
        </p:spPr>
        <p:txBody>
          <a:bodyPr>
            <a:spAutoFit/>
          </a:bodyPr>
          <a:lstStyle>
            <a:lvl1pPr marL="0" indent="0">
              <a:buNone/>
              <a:defRPr sz="2400">
                <a:solidFill>
                  <a:schemeClr val="tx1"/>
                </a:solidFill>
              </a:defRPr>
            </a:lvl1pPr>
          </a:lstStyle>
          <a:p>
            <a:pPr lvl="0"/>
            <a:endParaRPr kumimoji="1" lang="ja-JP" altLang="en-US" dirty="0"/>
          </a:p>
        </p:txBody>
      </p:sp>
    </p:spTree>
    <p:extLst>
      <p:ext uri="{BB962C8B-B14F-4D97-AF65-F5344CB8AC3E}">
        <p14:creationId xmlns:p14="http://schemas.microsoft.com/office/powerpoint/2010/main" val="346074675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01">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47" y="2733141"/>
            <a:ext cx="4527509" cy="2029782"/>
          </a:xfrm>
          <a:prstGeom prst="rect">
            <a:avLst/>
          </a:prstGeom>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7"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2017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Tree>
    <p:extLst>
      <p:ext uri="{BB962C8B-B14F-4D97-AF65-F5344CB8AC3E}">
        <p14:creationId xmlns:p14="http://schemas.microsoft.com/office/powerpoint/2010/main" val="13564197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2">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8378"/>
            <a:ext cx="1094024" cy="490475"/>
          </a:xfrm>
          <a:prstGeom prst="rect">
            <a:avLst/>
          </a:prstGeom>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7"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2017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9"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000">
                <a:solidFill>
                  <a:schemeClr val="tx1"/>
                </a:solidFill>
              </a:defRPr>
            </a:lvl1pPr>
            <a:lvl2pPr marL="755957" indent="-251986">
              <a:buFont typeface="Calibri" panose="020F0502020204030204" pitchFamily="34" charset="0"/>
              <a:buChar char="○"/>
              <a:defRPr sz="1800">
                <a:solidFill>
                  <a:schemeClr val="tx1"/>
                </a:solidFill>
              </a:defRPr>
            </a:lvl2pPr>
            <a:lvl3pPr marL="1259929" indent="-251986">
              <a:buFont typeface="Calibri" panose="020F0502020204030204" pitchFamily="34" charset="0"/>
              <a:buChar char="-"/>
              <a:defRPr sz="1800">
                <a:solidFill>
                  <a:schemeClr val="tx1"/>
                </a:solidFill>
              </a:defRPr>
            </a:lvl3pPr>
            <a:lvl4pPr marL="1763900" indent="-251986">
              <a:buFont typeface="Calibri" panose="020F0502020204030204" pitchFamily="34" charset="0"/>
              <a:buChar char="+"/>
              <a:defRPr sz="1800">
                <a:solidFill>
                  <a:schemeClr val="tx1"/>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
        <p:nvSpPr>
          <p:cNvPr id="10" name="テキスト プレースホルダー 5"/>
          <p:cNvSpPr>
            <a:spLocks noGrp="1"/>
          </p:cNvSpPr>
          <p:nvPr>
            <p:ph type="body" sz="quarter" idx="10"/>
          </p:nvPr>
        </p:nvSpPr>
        <p:spPr>
          <a:xfrm>
            <a:off x="1163637" y="219075"/>
            <a:ext cx="8288495" cy="424732"/>
          </a:xfrm>
          <a:prstGeom prst="rect">
            <a:avLst/>
          </a:prstGeom>
        </p:spPr>
        <p:txBody>
          <a:bodyPr>
            <a:spAutoFit/>
          </a:bodyPr>
          <a:lstStyle>
            <a:lvl1pPr marL="0" indent="0">
              <a:buNone/>
              <a:defRPr sz="2400">
                <a:solidFill>
                  <a:schemeClr val="tx1"/>
                </a:solidFill>
              </a:defRPr>
            </a:lvl1pPr>
          </a:lstStyle>
          <a:p>
            <a:pPr lvl="0"/>
            <a:endParaRPr kumimoji="1" lang="ja-JP" altLang="en-US" dirty="0"/>
          </a:p>
        </p:txBody>
      </p:sp>
    </p:spTree>
    <p:extLst>
      <p:ext uri="{BB962C8B-B14F-4D97-AF65-F5344CB8AC3E}">
        <p14:creationId xmlns:p14="http://schemas.microsoft.com/office/powerpoint/2010/main" val="34607467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0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7"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2017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pic>
        <p:nvPicPr>
          <p:cNvPr id="10" name="図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2668510"/>
            <a:ext cx="4546256" cy="2094414"/>
          </a:xfrm>
          <a:prstGeom prst="rect">
            <a:avLst/>
          </a:prstGeom>
        </p:spPr>
      </p:pic>
    </p:spTree>
    <p:extLst>
      <p:ext uri="{BB962C8B-B14F-4D97-AF65-F5344CB8AC3E}">
        <p14:creationId xmlns:p14="http://schemas.microsoft.com/office/powerpoint/2010/main" val="361222448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2">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7"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2017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9"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000">
                <a:solidFill>
                  <a:schemeClr val="tx1"/>
                </a:solidFill>
              </a:defRPr>
            </a:lvl1pPr>
            <a:lvl2pPr marL="755957" indent="-251986">
              <a:buFont typeface="Calibri" panose="020F0502020204030204" pitchFamily="34" charset="0"/>
              <a:buChar char="○"/>
              <a:defRPr sz="1800">
                <a:solidFill>
                  <a:schemeClr val="tx1"/>
                </a:solidFill>
              </a:defRPr>
            </a:lvl2pPr>
            <a:lvl3pPr marL="1259929" indent="-251986">
              <a:buFont typeface="Calibri" panose="020F0502020204030204" pitchFamily="34" charset="0"/>
              <a:buChar char="-"/>
              <a:defRPr sz="1800">
                <a:solidFill>
                  <a:schemeClr val="tx1"/>
                </a:solidFill>
              </a:defRPr>
            </a:lvl3pPr>
            <a:lvl4pPr marL="1763900" indent="-251986">
              <a:buFont typeface="Calibri" panose="020F0502020204030204" pitchFamily="34" charset="0"/>
              <a:buChar char="+"/>
              <a:defRPr sz="1800">
                <a:solidFill>
                  <a:schemeClr val="tx1"/>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
        <p:nvSpPr>
          <p:cNvPr id="10" name="テキスト プレースホルダー 5"/>
          <p:cNvSpPr>
            <a:spLocks noGrp="1"/>
          </p:cNvSpPr>
          <p:nvPr>
            <p:ph type="body" sz="quarter" idx="10"/>
          </p:nvPr>
        </p:nvSpPr>
        <p:spPr>
          <a:xfrm>
            <a:off x="1163637" y="219075"/>
            <a:ext cx="8288495" cy="424732"/>
          </a:xfrm>
          <a:prstGeom prst="rect">
            <a:avLst/>
          </a:prstGeom>
        </p:spPr>
        <p:txBody>
          <a:bodyPr>
            <a:spAutoFit/>
          </a:bodyPr>
          <a:lstStyle>
            <a:lvl1pPr marL="0" indent="0">
              <a:buNone/>
              <a:defRPr sz="2400">
                <a:solidFill>
                  <a:schemeClr val="tx1"/>
                </a:solidFill>
              </a:defRPr>
            </a:lvl1pPr>
          </a:lstStyle>
          <a:p>
            <a:pPr lvl="0"/>
            <a:endParaRPr kumimoji="1" lang="ja-JP" altLang="en-US" dirty="0"/>
          </a:p>
        </p:txBody>
      </p:sp>
      <p:pic>
        <p:nvPicPr>
          <p:cNvPr id="13" name="図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218378"/>
            <a:ext cx="1064653" cy="490475"/>
          </a:xfrm>
          <a:prstGeom prst="rect">
            <a:avLst/>
          </a:prstGeom>
        </p:spPr>
      </p:pic>
    </p:spTree>
    <p:extLst>
      <p:ext uri="{BB962C8B-B14F-4D97-AF65-F5344CB8AC3E}">
        <p14:creationId xmlns:p14="http://schemas.microsoft.com/office/powerpoint/2010/main" val="259809939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2">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7"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2017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9"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000">
                <a:solidFill>
                  <a:schemeClr val="tx1"/>
                </a:solidFill>
              </a:defRPr>
            </a:lvl1pPr>
            <a:lvl2pPr marL="755957" indent="-251986">
              <a:buFont typeface="Calibri" panose="020F0502020204030204" pitchFamily="34" charset="0"/>
              <a:buChar char="○"/>
              <a:defRPr sz="1800">
                <a:solidFill>
                  <a:schemeClr val="tx1"/>
                </a:solidFill>
              </a:defRPr>
            </a:lvl2pPr>
            <a:lvl3pPr marL="1259929" indent="-251986">
              <a:buFont typeface="Calibri" panose="020F0502020204030204" pitchFamily="34" charset="0"/>
              <a:buChar char="-"/>
              <a:defRPr sz="1800">
                <a:solidFill>
                  <a:schemeClr val="tx1"/>
                </a:solidFill>
              </a:defRPr>
            </a:lvl3pPr>
            <a:lvl4pPr marL="1763900" indent="-251986">
              <a:buFont typeface="Calibri" panose="020F0502020204030204" pitchFamily="34" charset="0"/>
              <a:buChar char="+"/>
              <a:defRPr sz="1800">
                <a:solidFill>
                  <a:schemeClr val="tx1"/>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
        <p:nvSpPr>
          <p:cNvPr id="10" name="テキスト プレースホルダー 5"/>
          <p:cNvSpPr>
            <a:spLocks noGrp="1"/>
          </p:cNvSpPr>
          <p:nvPr>
            <p:ph type="body" sz="quarter" idx="10"/>
          </p:nvPr>
        </p:nvSpPr>
        <p:spPr>
          <a:xfrm>
            <a:off x="1163637" y="219075"/>
            <a:ext cx="8288495" cy="424732"/>
          </a:xfrm>
          <a:prstGeom prst="rect">
            <a:avLst/>
          </a:prstGeom>
        </p:spPr>
        <p:txBody>
          <a:bodyPr>
            <a:spAutoFit/>
          </a:bodyPr>
          <a:lstStyle>
            <a:lvl1pPr marL="0" indent="0">
              <a:buNone/>
              <a:defRPr sz="2400">
                <a:solidFill>
                  <a:schemeClr val="tx1"/>
                </a:solidFill>
              </a:defRPr>
            </a:lvl1pPr>
          </a:lstStyle>
          <a:p>
            <a:pPr lvl="0"/>
            <a:endParaRPr kumimoji="1" lang="ja-JP" altLang="en-US" dirty="0"/>
          </a:p>
        </p:txBody>
      </p:sp>
    </p:spTree>
    <p:extLst>
      <p:ext uri="{BB962C8B-B14F-4D97-AF65-F5344CB8AC3E}">
        <p14:creationId xmlns:p14="http://schemas.microsoft.com/office/powerpoint/2010/main" val="343191439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数字">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pic>
        <p:nvPicPr>
          <p:cNvPr id="2" name="図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38320" y="1169014"/>
            <a:ext cx="1819642" cy="822409"/>
          </a:xfrm>
          <a:prstGeom prst="rect">
            <a:avLst/>
          </a:prstGeom>
        </p:spPr>
      </p:pic>
      <p:pic>
        <p:nvPicPr>
          <p:cNvPr id="3" name="図 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538493" y="1169012"/>
            <a:ext cx="1822114" cy="822413"/>
          </a:xfrm>
          <a:prstGeom prst="rect">
            <a:avLst/>
          </a:prstGeom>
        </p:spPr>
      </p:pic>
      <p:pic>
        <p:nvPicPr>
          <p:cNvPr id="4" name="図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841137" y="1169004"/>
            <a:ext cx="1829532" cy="822427"/>
          </a:xfrm>
          <a:prstGeom prst="rect">
            <a:avLst/>
          </a:prstGeom>
        </p:spPr>
      </p:pic>
      <p:pic>
        <p:nvPicPr>
          <p:cNvPr id="5" name="図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51010" y="2340466"/>
            <a:ext cx="1822114" cy="822413"/>
          </a:xfrm>
          <a:prstGeom prst="rect">
            <a:avLst/>
          </a:prstGeom>
          <a:noFill/>
          <a:ln>
            <a:noFill/>
          </a:ln>
        </p:spPr>
      </p:pic>
      <p:pic>
        <p:nvPicPr>
          <p:cNvPr id="6" name="図 5"/>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238320" y="2340454"/>
            <a:ext cx="1834476" cy="822436"/>
          </a:xfrm>
          <a:prstGeom prst="rect">
            <a:avLst/>
          </a:prstGeom>
        </p:spPr>
      </p:pic>
      <p:pic>
        <p:nvPicPr>
          <p:cNvPr id="7" name="図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5541387" y="2341264"/>
            <a:ext cx="1781713" cy="820817"/>
          </a:xfrm>
          <a:prstGeom prst="rect">
            <a:avLst/>
          </a:prstGeom>
        </p:spPr>
      </p:pic>
      <p:pic>
        <p:nvPicPr>
          <p:cNvPr id="8" name="図 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842936" y="2341264"/>
            <a:ext cx="1828406" cy="820817"/>
          </a:xfrm>
          <a:prstGeom prst="rect">
            <a:avLst/>
          </a:prstGeom>
        </p:spPr>
      </p:pic>
      <p:pic>
        <p:nvPicPr>
          <p:cNvPr id="11" name="図 1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56453" y="3440257"/>
            <a:ext cx="1823589" cy="828234"/>
          </a:xfrm>
          <a:prstGeom prst="rect">
            <a:avLst/>
          </a:prstGeom>
        </p:spPr>
      </p:pic>
      <p:pic>
        <p:nvPicPr>
          <p:cNvPr id="12" name="図 1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240926" y="3443966"/>
            <a:ext cx="1685869" cy="820817"/>
          </a:xfrm>
          <a:prstGeom prst="rect">
            <a:avLst/>
          </a:prstGeom>
        </p:spPr>
      </p:pic>
      <p:pic>
        <p:nvPicPr>
          <p:cNvPr id="13" name="図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540615" y="3455091"/>
            <a:ext cx="1484104" cy="798566"/>
          </a:xfrm>
          <a:prstGeom prst="rect">
            <a:avLst/>
          </a:prstGeom>
        </p:spPr>
      </p:pic>
      <p:pic>
        <p:nvPicPr>
          <p:cNvPr id="17" name="図 1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841137" y="3447606"/>
            <a:ext cx="1673774" cy="813537"/>
          </a:xfrm>
          <a:prstGeom prst="rect">
            <a:avLst/>
          </a:prstGeom>
        </p:spPr>
      </p:pic>
      <p:pic>
        <p:nvPicPr>
          <p:cNvPr id="18" name="図 1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52343" y="4599582"/>
            <a:ext cx="1673581" cy="820817"/>
          </a:xfrm>
          <a:prstGeom prst="rect">
            <a:avLst/>
          </a:prstGeom>
        </p:spPr>
      </p:pic>
      <p:pic>
        <p:nvPicPr>
          <p:cNvPr id="19" name="図 18"/>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3238320" y="4610010"/>
            <a:ext cx="1671301" cy="799959"/>
          </a:xfrm>
          <a:prstGeom prst="rect">
            <a:avLst/>
          </a:prstGeom>
        </p:spPr>
      </p:pic>
      <p:pic>
        <p:nvPicPr>
          <p:cNvPr id="20" name="図 19"/>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539887" y="4605763"/>
            <a:ext cx="1668513" cy="808455"/>
          </a:xfrm>
          <a:prstGeom prst="rect">
            <a:avLst/>
          </a:prstGeom>
        </p:spPr>
      </p:pic>
      <p:pic>
        <p:nvPicPr>
          <p:cNvPr id="21" name="図 20"/>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7842499" y="4599582"/>
            <a:ext cx="1683411" cy="820817"/>
          </a:xfrm>
          <a:prstGeom prst="rect">
            <a:avLst/>
          </a:prstGeom>
        </p:spPr>
      </p:pic>
      <p:pic>
        <p:nvPicPr>
          <p:cNvPr id="22" name="図 2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51010" y="5866287"/>
            <a:ext cx="1631744" cy="802335"/>
          </a:xfrm>
          <a:prstGeom prst="rect">
            <a:avLst/>
          </a:prstGeom>
        </p:spPr>
      </p:pic>
      <p:pic>
        <p:nvPicPr>
          <p:cNvPr id="23" name="図 22"/>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239689" y="5857046"/>
            <a:ext cx="1685869" cy="820817"/>
          </a:xfrm>
          <a:prstGeom prst="rect">
            <a:avLst/>
          </a:prstGeom>
        </p:spPr>
      </p:pic>
      <p:pic>
        <p:nvPicPr>
          <p:cNvPr id="24" name="図 2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5543481" y="5853337"/>
            <a:ext cx="1671214" cy="828234"/>
          </a:xfrm>
          <a:prstGeom prst="rect">
            <a:avLst/>
          </a:prstGeom>
        </p:spPr>
      </p:pic>
      <p:pic>
        <p:nvPicPr>
          <p:cNvPr id="25" name="図 24"/>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951010" y="1127167"/>
            <a:ext cx="1806779" cy="906102"/>
          </a:xfrm>
          <a:prstGeom prst="rect">
            <a:avLst/>
          </a:prstGeom>
        </p:spPr>
      </p:pic>
      <p:sp>
        <p:nvSpPr>
          <p:cNvPr id="26"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2017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
        <p:nvSpPr>
          <p:cNvPr id="27"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Tree>
    <p:extLst>
      <p:ext uri="{BB962C8B-B14F-4D97-AF65-F5344CB8AC3E}">
        <p14:creationId xmlns:p14="http://schemas.microsoft.com/office/powerpoint/2010/main" val="12571490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インデックス">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pic>
        <p:nvPicPr>
          <p:cNvPr id="2" name="図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7644" y="3279871"/>
            <a:ext cx="3746999" cy="920420"/>
          </a:xfrm>
          <a:prstGeom prst="rect">
            <a:avLst/>
          </a:prstGeom>
        </p:spPr>
      </p:pic>
      <p:sp>
        <p:nvSpPr>
          <p:cNvPr id="8"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2017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
        <p:nvSpPr>
          <p:cNvPr id="7"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Tree>
    <p:extLst>
      <p:ext uri="{BB962C8B-B14F-4D97-AF65-F5344CB8AC3E}">
        <p14:creationId xmlns:p14="http://schemas.microsoft.com/office/powerpoint/2010/main" val="28332776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pic>
        <p:nvPicPr>
          <p:cNvPr id="16" name="図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2733141"/>
            <a:ext cx="4047409" cy="2029782"/>
          </a:xfrm>
          <a:prstGeom prst="rect">
            <a:avLst/>
          </a:prstGeom>
        </p:spPr>
      </p:pic>
      <p:sp>
        <p:nvSpPr>
          <p:cNvPr id="7"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2017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Tree>
    <p:extLst>
      <p:ext uri="{BB962C8B-B14F-4D97-AF65-F5344CB8AC3E}">
        <p14:creationId xmlns:p14="http://schemas.microsoft.com/office/powerpoint/2010/main" val="23314603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1_2">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pic>
        <p:nvPicPr>
          <p:cNvPr id="16" name="図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218380"/>
            <a:ext cx="978009" cy="490473"/>
          </a:xfrm>
          <a:prstGeom prst="rect">
            <a:avLst/>
          </a:prstGeom>
        </p:spPr>
      </p:pic>
      <p:sp>
        <p:nvSpPr>
          <p:cNvPr id="7"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2017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6" name="テキスト プレースホルダー 5"/>
          <p:cNvSpPr>
            <a:spLocks noGrp="1"/>
          </p:cNvSpPr>
          <p:nvPr>
            <p:ph type="body" sz="quarter" idx="10"/>
          </p:nvPr>
        </p:nvSpPr>
        <p:spPr>
          <a:xfrm>
            <a:off x="1163637" y="219075"/>
            <a:ext cx="8288495" cy="424732"/>
          </a:xfrm>
          <a:prstGeom prst="rect">
            <a:avLst/>
          </a:prstGeom>
        </p:spPr>
        <p:txBody>
          <a:bodyPr>
            <a:spAutoFit/>
          </a:bodyPr>
          <a:lstStyle>
            <a:lvl1pPr marL="0" indent="0">
              <a:buNone/>
              <a:defRPr sz="2400">
                <a:solidFill>
                  <a:schemeClr val="tx1"/>
                </a:solidFill>
              </a:defRPr>
            </a:lvl1pPr>
          </a:lstStyle>
          <a:p>
            <a:pPr lvl="0"/>
            <a:endParaRPr kumimoji="1" lang="ja-JP" altLang="en-US" dirty="0"/>
          </a:p>
        </p:txBody>
      </p:sp>
      <p:sp>
        <p:nvSpPr>
          <p:cNvPr id="12"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000">
                <a:solidFill>
                  <a:schemeClr val="tx1"/>
                </a:solidFill>
              </a:defRPr>
            </a:lvl1pPr>
            <a:lvl2pPr marL="755957" indent="-251986">
              <a:buFont typeface="Calibri" panose="020F0502020204030204" pitchFamily="34" charset="0"/>
              <a:buChar char="○"/>
              <a:defRPr sz="1800">
                <a:solidFill>
                  <a:schemeClr val="tx1"/>
                </a:solidFill>
              </a:defRPr>
            </a:lvl2pPr>
            <a:lvl3pPr marL="1259929" indent="-251986">
              <a:buFont typeface="Calibri" panose="020F0502020204030204" pitchFamily="34" charset="0"/>
              <a:buChar char="-"/>
              <a:defRPr sz="1800">
                <a:solidFill>
                  <a:schemeClr val="tx1"/>
                </a:solidFill>
              </a:defRPr>
            </a:lvl3pPr>
            <a:lvl4pPr marL="1763900" indent="-251986">
              <a:buFont typeface="Calibri" panose="020F0502020204030204" pitchFamily="34" charset="0"/>
              <a:buChar char="+"/>
              <a:defRPr sz="1800">
                <a:solidFill>
                  <a:schemeClr val="tx1"/>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22131438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48" y="2733141"/>
            <a:ext cx="4491046" cy="2029782"/>
          </a:xfrm>
          <a:prstGeom prst="rect">
            <a:avLst/>
          </a:prstGeom>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7"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2017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Tree>
    <p:extLst>
      <p:ext uri="{BB962C8B-B14F-4D97-AF65-F5344CB8AC3E}">
        <p14:creationId xmlns:p14="http://schemas.microsoft.com/office/powerpoint/2010/main" val="26465345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2">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8378"/>
            <a:ext cx="1085213" cy="490475"/>
          </a:xfrm>
          <a:prstGeom prst="rect">
            <a:avLst/>
          </a:prstGeom>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7"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2017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10"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000">
                <a:solidFill>
                  <a:schemeClr val="tx1"/>
                </a:solidFill>
              </a:defRPr>
            </a:lvl1pPr>
            <a:lvl2pPr marL="755957" indent="-251986">
              <a:buFont typeface="Calibri" panose="020F0502020204030204" pitchFamily="34" charset="0"/>
              <a:buChar char="○"/>
              <a:defRPr sz="1800">
                <a:solidFill>
                  <a:schemeClr val="tx1"/>
                </a:solidFill>
              </a:defRPr>
            </a:lvl2pPr>
            <a:lvl3pPr marL="1259929" indent="-251986">
              <a:buFont typeface="Calibri" panose="020F0502020204030204" pitchFamily="34" charset="0"/>
              <a:buChar char="-"/>
              <a:defRPr sz="1800">
                <a:solidFill>
                  <a:schemeClr val="tx1"/>
                </a:solidFill>
              </a:defRPr>
            </a:lvl3pPr>
            <a:lvl4pPr marL="1763900" indent="-251986">
              <a:buFont typeface="Calibri" panose="020F0502020204030204" pitchFamily="34" charset="0"/>
              <a:buChar char="+"/>
              <a:defRPr sz="1800">
                <a:solidFill>
                  <a:schemeClr val="tx1"/>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
        <p:nvSpPr>
          <p:cNvPr id="11" name="テキスト プレースホルダー 5"/>
          <p:cNvSpPr>
            <a:spLocks noGrp="1"/>
          </p:cNvSpPr>
          <p:nvPr>
            <p:ph type="body" sz="quarter" idx="10"/>
          </p:nvPr>
        </p:nvSpPr>
        <p:spPr>
          <a:xfrm>
            <a:off x="1163637" y="219075"/>
            <a:ext cx="8288495" cy="424732"/>
          </a:xfrm>
          <a:prstGeom prst="rect">
            <a:avLst/>
          </a:prstGeom>
        </p:spPr>
        <p:txBody>
          <a:bodyPr>
            <a:spAutoFit/>
          </a:bodyPr>
          <a:lstStyle>
            <a:lvl1pPr marL="0" indent="0">
              <a:buNone/>
              <a:defRPr sz="2400">
                <a:solidFill>
                  <a:schemeClr val="tx1"/>
                </a:solidFill>
              </a:defRPr>
            </a:lvl1pPr>
          </a:lstStyle>
          <a:p>
            <a:pPr lvl="0"/>
            <a:endParaRPr kumimoji="1" lang="ja-JP" altLang="en-US" dirty="0"/>
          </a:p>
        </p:txBody>
      </p:sp>
    </p:spTree>
    <p:extLst>
      <p:ext uri="{BB962C8B-B14F-4D97-AF65-F5344CB8AC3E}">
        <p14:creationId xmlns:p14="http://schemas.microsoft.com/office/powerpoint/2010/main" val="419447764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01">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47" y="2733141"/>
            <a:ext cx="4497125" cy="2029782"/>
          </a:xfrm>
          <a:prstGeom prst="rect">
            <a:avLst/>
          </a:prstGeom>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7"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2017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Tree>
    <p:extLst>
      <p:ext uri="{BB962C8B-B14F-4D97-AF65-F5344CB8AC3E}">
        <p14:creationId xmlns:p14="http://schemas.microsoft.com/office/powerpoint/2010/main" val="13564197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2">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8379"/>
            <a:ext cx="1085213" cy="489812"/>
          </a:xfrm>
          <a:prstGeom prst="rect">
            <a:avLst/>
          </a:prstGeom>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7"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2017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9"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000">
                <a:solidFill>
                  <a:schemeClr val="tx1"/>
                </a:solidFill>
              </a:defRPr>
            </a:lvl1pPr>
            <a:lvl2pPr marL="755957" indent="-251986">
              <a:buFont typeface="Calibri" panose="020F0502020204030204" pitchFamily="34" charset="0"/>
              <a:buChar char="○"/>
              <a:defRPr sz="1800">
                <a:solidFill>
                  <a:schemeClr val="tx1"/>
                </a:solidFill>
              </a:defRPr>
            </a:lvl2pPr>
            <a:lvl3pPr marL="1259929" indent="-251986">
              <a:buFont typeface="Calibri" panose="020F0502020204030204" pitchFamily="34" charset="0"/>
              <a:buChar char="-"/>
              <a:defRPr sz="1800">
                <a:solidFill>
                  <a:schemeClr val="tx1"/>
                </a:solidFill>
              </a:defRPr>
            </a:lvl3pPr>
            <a:lvl4pPr marL="1763900" indent="-251986">
              <a:buFont typeface="Calibri" panose="020F0502020204030204" pitchFamily="34" charset="0"/>
              <a:buChar char="+"/>
              <a:defRPr sz="1800">
                <a:solidFill>
                  <a:schemeClr val="tx1"/>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
        <p:nvSpPr>
          <p:cNvPr id="11" name="テキスト プレースホルダー 5"/>
          <p:cNvSpPr>
            <a:spLocks noGrp="1"/>
          </p:cNvSpPr>
          <p:nvPr>
            <p:ph type="body" sz="quarter" idx="10"/>
          </p:nvPr>
        </p:nvSpPr>
        <p:spPr>
          <a:xfrm>
            <a:off x="1163637" y="219075"/>
            <a:ext cx="8288495" cy="424732"/>
          </a:xfrm>
          <a:prstGeom prst="rect">
            <a:avLst/>
          </a:prstGeom>
        </p:spPr>
        <p:txBody>
          <a:bodyPr>
            <a:spAutoFit/>
          </a:bodyPr>
          <a:lstStyle>
            <a:lvl1pPr marL="0" indent="0">
              <a:buNone/>
              <a:defRPr sz="2400">
                <a:solidFill>
                  <a:schemeClr val="tx1"/>
                </a:solidFill>
              </a:defRPr>
            </a:lvl1pPr>
          </a:lstStyle>
          <a:p>
            <a:pPr lvl="0"/>
            <a:endParaRPr kumimoji="1" lang="ja-JP" altLang="en-US" dirty="0"/>
          </a:p>
        </p:txBody>
      </p:sp>
    </p:spTree>
    <p:extLst>
      <p:ext uri="{BB962C8B-B14F-4D97-AF65-F5344CB8AC3E}">
        <p14:creationId xmlns:p14="http://schemas.microsoft.com/office/powerpoint/2010/main" val="34607467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01">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47" y="2733142"/>
            <a:ext cx="4515357" cy="2029782"/>
          </a:xfrm>
          <a:prstGeom prst="rect">
            <a:avLst/>
          </a:prstGeom>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7"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2017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Tree>
    <p:extLst>
      <p:ext uri="{BB962C8B-B14F-4D97-AF65-F5344CB8AC3E}">
        <p14:creationId xmlns:p14="http://schemas.microsoft.com/office/powerpoint/2010/main" val="13564197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06733" y="7082067"/>
            <a:ext cx="2486962" cy="304775"/>
          </a:xfrm>
          <a:prstGeom prst="rect">
            <a:avLst/>
          </a:prstGeom>
        </p:spPr>
      </p:pic>
    </p:spTree>
    <p:extLst>
      <p:ext uri="{BB962C8B-B14F-4D97-AF65-F5344CB8AC3E}">
        <p14:creationId xmlns:p14="http://schemas.microsoft.com/office/powerpoint/2010/main" val="345753683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661" r:id="rId3"/>
    <p:sldLayoutId id="2147483703"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6" r:id="rId15"/>
    <p:sldLayoutId id="2147483717" r:id="rId16"/>
    <p:sldLayoutId id="2147483715" r:id="rId17"/>
    <p:sldLayoutId id="2147483704" r:id="rId18"/>
  </p:sldLayoutIdLst>
  <p:timing>
    <p:tnLst>
      <p:par>
        <p:cTn id="1" dur="indefinite" restart="never" nodeType="tmRoot"/>
      </p:par>
    </p:tnLst>
  </p:timing>
  <p:hf sldNum="0" hdr="0" ftr="0" dt="0"/>
  <p:txStyles>
    <p:titleStyle>
      <a:lvl1pPr algn="l" defTabSz="1007943" rtl="0" eaLnBrk="1" latinLnBrk="0" hangingPunct="1">
        <a:lnSpc>
          <a:spcPct val="90000"/>
        </a:lnSpc>
        <a:spcBef>
          <a:spcPct val="0"/>
        </a:spcBef>
        <a:buNone/>
        <a:defRPr kumimoji="1"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kumimoji="1"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kumimoji="1"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kumimoji="1"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9pPr>
    </p:bodyStyle>
    <p:otherStyle>
      <a:defPPr>
        <a:defRPr lang="en-US"/>
      </a:defPPr>
      <a:lvl1pPr marL="0" algn="l" defTabSz="1007943" rtl="0" eaLnBrk="1" latinLnBrk="0" hangingPunct="1">
        <a:defRPr kumimoji="1" sz="1984" kern="1200">
          <a:solidFill>
            <a:schemeClr val="tx1"/>
          </a:solidFill>
          <a:latin typeface="+mn-lt"/>
          <a:ea typeface="+mn-ea"/>
          <a:cs typeface="+mn-cs"/>
        </a:defRPr>
      </a:lvl1pPr>
      <a:lvl2pPr marL="503972" algn="l" defTabSz="1007943" rtl="0" eaLnBrk="1" latinLnBrk="0" hangingPunct="1">
        <a:defRPr kumimoji="1" sz="1984" kern="1200">
          <a:solidFill>
            <a:schemeClr val="tx1"/>
          </a:solidFill>
          <a:latin typeface="+mn-lt"/>
          <a:ea typeface="+mn-ea"/>
          <a:cs typeface="+mn-cs"/>
        </a:defRPr>
      </a:lvl2pPr>
      <a:lvl3pPr marL="1007943" algn="l" defTabSz="1007943" rtl="0" eaLnBrk="1" latinLnBrk="0" hangingPunct="1">
        <a:defRPr kumimoji="1" sz="1984" kern="1200">
          <a:solidFill>
            <a:schemeClr val="tx1"/>
          </a:solidFill>
          <a:latin typeface="+mn-lt"/>
          <a:ea typeface="+mn-ea"/>
          <a:cs typeface="+mn-cs"/>
        </a:defRPr>
      </a:lvl3pPr>
      <a:lvl4pPr marL="1511915" algn="l" defTabSz="1007943" rtl="0" eaLnBrk="1" latinLnBrk="0" hangingPunct="1">
        <a:defRPr kumimoji="1" sz="1984" kern="1200">
          <a:solidFill>
            <a:schemeClr val="tx1"/>
          </a:solidFill>
          <a:latin typeface="+mn-lt"/>
          <a:ea typeface="+mn-ea"/>
          <a:cs typeface="+mn-cs"/>
        </a:defRPr>
      </a:lvl4pPr>
      <a:lvl5pPr marL="2015886" algn="l" defTabSz="1007943" rtl="0" eaLnBrk="1" latinLnBrk="0" hangingPunct="1">
        <a:defRPr kumimoji="1" sz="1984" kern="1200">
          <a:solidFill>
            <a:schemeClr val="tx1"/>
          </a:solidFill>
          <a:latin typeface="+mn-lt"/>
          <a:ea typeface="+mn-ea"/>
          <a:cs typeface="+mn-cs"/>
        </a:defRPr>
      </a:lvl5pPr>
      <a:lvl6pPr marL="2519858" algn="l" defTabSz="1007943" rtl="0" eaLnBrk="1" latinLnBrk="0" hangingPunct="1">
        <a:defRPr kumimoji="1" sz="1984" kern="1200">
          <a:solidFill>
            <a:schemeClr val="tx1"/>
          </a:solidFill>
          <a:latin typeface="+mn-lt"/>
          <a:ea typeface="+mn-ea"/>
          <a:cs typeface="+mn-cs"/>
        </a:defRPr>
      </a:lvl6pPr>
      <a:lvl7pPr marL="3023829" algn="l" defTabSz="1007943" rtl="0" eaLnBrk="1" latinLnBrk="0" hangingPunct="1">
        <a:defRPr kumimoji="1" sz="1984" kern="1200">
          <a:solidFill>
            <a:schemeClr val="tx1"/>
          </a:solidFill>
          <a:latin typeface="+mn-lt"/>
          <a:ea typeface="+mn-ea"/>
          <a:cs typeface="+mn-cs"/>
        </a:defRPr>
      </a:lvl7pPr>
      <a:lvl8pPr marL="3527801" algn="l" defTabSz="1007943" rtl="0" eaLnBrk="1" latinLnBrk="0" hangingPunct="1">
        <a:defRPr kumimoji="1" sz="1984" kern="1200">
          <a:solidFill>
            <a:schemeClr val="tx1"/>
          </a:solidFill>
          <a:latin typeface="+mn-lt"/>
          <a:ea typeface="+mn-ea"/>
          <a:cs typeface="+mn-cs"/>
        </a:defRPr>
      </a:lvl8pPr>
      <a:lvl9pPr marL="4031772" algn="l" defTabSz="1007943" rtl="0" eaLnBrk="1" latinLnBrk="0" hangingPunct="1">
        <a:defRPr kumimoji="1"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6"/>
          <p:cNvSpPr txBox="1"/>
          <p:nvPr/>
        </p:nvSpPr>
        <p:spPr>
          <a:xfrm>
            <a:off x="780329" y="2520701"/>
            <a:ext cx="9131154" cy="46166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2400" b="1" dirty="0" smtClean="0">
                <a:latin typeface="Meiryo UI" pitchFamily="50" charset="-128"/>
                <a:ea typeface="Meiryo UI" pitchFamily="50" charset="-128"/>
                <a:cs typeface="Meiryo UI" pitchFamily="50" charset="-128"/>
              </a:rPr>
              <a:t>業務報告</a:t>
            </a:r>
            <a:endParaRPr lang="en-US" altLang="ja-JP" sz="2400" b="1" dirty="0">
              <a:latin typeface="Meiryo UI" pitchFamily="50" charset="-128"/>
              <a:ea typeface="Meiryo UI" pitchFamily="50" charset="-128"/>
              <a:cs typeface="Meiryo UI" pitchFamily="50" charset="-128"/>
            </a:endParaRPr>
          </a:p>
        </p:txBody>
      </p:sp>
      <p:sp>
        <p:nvSpPr>
          <p:cNvPr id="3" name="テキスト ボックス 8"/>
          <p:cNvSpPr txBox="1"/>
          <p:nvPr/>
        </p:nvSpPr>
        <p:spPr>
          <a:xfrm>
            <a:off x="2654607" y="3863161"/>
            <a:ext cx="5382598" cy="175432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dirty="0" smtClean="0">
                <a:latin typeface="Meiryo UI" pitchFamily="50" charset="-128"/>
                <a:ea typeface="Meiryo UI" pitchFamily="50" charset="-128"/>
                <a:cs typeface="Meiryo UI" pitchFamily="50" charset="-128"/>
              </a:rPr>
              <a:t>2018/02/09</a:t>
            </a:r>
          </a:p>
          <a:p>
            <a:pPr algn="ctr"/>
            <a:endParaRPr kumimoji="1" lang="en-US" altLang="ja-JP" dirty="0" smtClean="0">
              <a:latin typeface="Meiryo UI" pitchFamily="50" charset="-128"/>
              <a:ea typeface="Meiryo UI" pitchFamily="50" charset="-128"/>
              <a:cs typeface="Meiryo UI" pitchFamily="50" charset="-128"/>
            </a:endParaRPr>
          </a:p>
          <a:p>
            <a:pPr algn="ctr"/>
            <a:r>
              <a:rPr lang="ja-JP" altLang="en-US" dirty="0" smtClean="0">
                <a:latin typeface="Meiryo UI" pitchFamily="50" charset="-128"/>
                <a:ea typeface="Meiryo UI" pitchFamily="50" charset="-128"/>
                <a:cs typeface="Meiryo UI" pitchFamily="50" charset="-128"/>
              </a:rPr>
              <a:t>テクノロジー</a:t>
            </a:r>
            <a:r>
              <a:rPr lang="en-US" altLang="ja-JP" dirty="0" smtClean="0">
                <a:latin typeface="Meiryo UI" pitchFamily="50" charset="-128"/>
                <a:ea typeface="Meiryo UI" pitchFamily="50" charset="-128"/>
                <a:cs typeface="Meiryo UI" pitchFamily="50" charset="-128"/>
              </a:rPr>
              <a:t>&amp;</a:t>
            </a:r>
            <a:r>
              <a:rPr lang="ja-JP" altLang="en-US" dirty="0" smtClean="0">
                <a:latin typeface="Meiryo UI" pitchFamily="50" charset="-128"/>
                <a:ea typeface="Meiryo UI" pitchFamily="50" charset="-128"/>
                <a:cs typeface="Meiryo UI" pitchFamily="50" charset="-128"/>
              </a:rPr>
              <a:t>オペレーション開発本部</a:t>
            </a:r>
            <a:endParaRPr kumimoji="1" lang="en-US" altLang="ja-JP" dirty="0" smtClean="0">
              <a:latin typeface="Meiryo UI" pitchFamily="50" charset="-128"/>
              <a:ea typeface="Meiryo UI" pitchFamily="50" charset="-128"/>
              <a:cs typeface="Meiryo UI" pitchFamily="50" charset="-128"/>
            </a:endParaRPr>
          </a:p>
          <a:p>
            <a:pPr algn="ctr"/>
            <a:r>
              <a:rPr lang="ja-JP" altLang="en-US" dirty="0">
                <a:latin typeface="Meiryo UI" pitchFamily="50" charset="-128"/>
                <a:ea typeface="Meiryo UI" pitchFamily="50" charset="-128"/>
                <a:cs typeface="Meiryo UI" pitchFamily="50" charset="-128"/>
              </a:rPr>
              <a:t>第二オペレーション</a:t>
            </a:r>
            <a:r>
              <a:rPr lang="ja-JP" altLang="en-US" dirty="0" smtClean="0">
                <a:latin typeface="Meiryo UI" pitchFamily="50" charset="-128"/>
                <a:ea typeface="Meiryo UI" pitchFamily="50" charset="-128"/>
                <a:cs typeface="Meiryo UI" pitchFamily="50" charset="-128"/>
              </a:rPr>
              <a:t>開発部</a:t>
            </a:r>
            <a:endParaRPr lang="en-US" altLang="ja-JP" dirty="0" smtClean="0">
              <a:latin typeface="Meiryo UI" pitchFamily="50" charset="-128"/>
              <a:ea typeface="Meiryo UI" pitchFamily="50" charset="-128"/>
              <a:cs typeface="Meiryo UI" pitchFamily="50" charset="-128"/>
            </a:endParaRPr>
          </a:p>
          <a:p>
            <a:pPr algn="ctr"/>
            <a:r>
              <a:rPr lang="ja-JP" altLang="en-US" dirty="0" smtClean="0">
                <a:latin typeface="Meiryo UI" pitchFamily="50" charset="-128"/>
                <a:ea typeface="Meiryo UI" pitchFamily="50" charset="-128"/>
                <a:cs typeface="Meiryo UI" pitchFamily="50" charset="-128"/>
              </a:rPr>
              <a:t>ソフトウェア</a:t>
            </a:r>
            <a:r>
              <a:rPr lang="ja-JP" altLang="en-US" dirty="0">
                <a:latin typeface="Meiryo UI" pitchFamily="50" charset="-128"/>
                <a:ea typeface="Meiryo UI" pitchFamily="50" charset="-128"/>
                <a:cs typeface="Meiryo UI" pitchFamily="50" charset="-128"/>
              </a:rPr>
              <a:t>開発</a:t>
            </a:r>
            <a:r>
              <a:rPr lang="ja-JP" altLang="en-US" dirty="0" smtClean="0">
                <a:latin typeface="Meiryo UI" pitchFamily="50" charset="-128"/>
                <a:ea typeface="Meiryo UI" pitchFamily="50" charset="-128"/>
                <a:cs typeface="Meiryo UI" pitchFamily="50" charset="-128"/>
              </a:rPr>
              <a:t>担当</a:t>
            </a:r>
            <a:endParaRPr lang="en-US" altLang="ja-JP" dirty="0" smtClean="0">
              <a:latin typeface="Meiryo UI" pitchFamily="50" charset="-128"/>
              <a:ea typeface="Meiryo UI" pitchFamily="50" charset="-128"/>
              <a:cs typeface="Meiryo UI" pitchFamily="50" charset="-128"/>
            </a:endParaRPr>
          </a:p>
          <a:p>
            <a:pPr algn="ctr"/>
            <a:r>
              <a:rPr lang="ja-JP" altLang="en-US" dirty="0" smtClean="0">
                <a:latin typeface="Meiryo UI" pitchFamily="50" charset="-128"/>
                <a:ea typeface="Meiryo UI" pitchFamily="50" charset="-128"/>
                <a:cs typeface="Meiryo UI" pitchFamily="50" charset="-128"/>
              </a:rPr>
              <a:t>大沢　幸平</a:t>
            </a:r>
            <a:endParaRPr lang="en-US" altLang="ja-JP"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297275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lstStyle/>
          <a:p>
            <a:r>
              <a:rPr lang="ja-JP" altLang="en-US" dirty="0"/>
              <a:t>業務内容</a:t>
            </a:r>
            <a:endParaRPr kumimoji="1" lang="ja-JP" altLang="en-US" dirty="0"/>
          </a:p>
        </p:txBody>
      </p:sp>
      <p:sp>
        <p:nvSpPr>
          <p:cNvPr id="5" name="テキスト プレースホルダー 4"/>
          <p:cNvSpPr>
            <a:spLocks noGrp="1"/>
          </p:cNvSpPr>
          <p:nvPr>
            <p:ph type="body" sz="quarter" idx="11"/>
          </p:nvPr>
        </p:nvSpPr>
        <p:spPr/>
        <p:txBody>
          <a:bodyPr/>
          <a:lstStyle/>
          <a:p>
            <a:r>
              <a:rPr lang="ja-JP" altLang="en-US" dirty="0"/>
              <a:t>担当内</a:t>
            </a:r>
            <a:r>
              <a:rPr lang="ja-JP" altLang="en-US" dirty="0" smtClean="0"/>
              <a:t>の業務概要</a:t>
            </a:r>
            <a:endParaRPr lang="en-US" altLang="ja-JP" dirty="0" smtClean="0"/>
          </a:p>
          <a:p>
            <a:pPr lvl="1"/>
            <a:r>
              <a:rPr kumimoji="1" lang="ja-JP" altLang="en-US" dirty="0" smtClean="0"/>
              <a:t>ビリング系・</a:t>
            </a:r>
            <a:r>
              <a:rPr kumimoji="1" lang="en-US" altLang="ja-JP" dirty="0" smtClean="0"/>
              <a:t>SO</a:t>
            </a:r>
            <a:r>
              <a:rPr kumimoji="1" lang="ja-JP" altLang="en-US" dirty="0" smtClean="0"/>
              <a:t>系</a:t>
            </a:r>
            <a:r>
              <a:rPr lang="ja-JP" altLang="en-US" dirty="0"/>
              <a:t>システム</a:t>
            </a:r>
            <a:r>
              <a:rPr lang="ja-JP" altLang="en-US" dirty="0" smtClean="0"/>
              <a:t>の開発</a:t>
            </a:r>
            <a:endParaRPr kumimoji="1" lang="en-US" altLang="ja-JP" dirty="0"/>
          </a:p>
          <a:p>
            <a:r>
              <a:rPr lang="en-US" altLang="ja-JP" dirty="0"/>
              <a:t>1</a:t>
            </a:r>
            <a:r>
              <a:rPr lang="ja-JP" altLang="en-US" dirty="0" smtClean="0"/>
              <a:t>年間で担当した案件</a:t>
            </a:r>
            <a:endParaRPr lang="en-US" altLang="ja-JP" dirty="0" smtClean="0"/>
          </a:p>
          <a:p>
            <a:pPr lvl="1"/>
            <a:r>
              <a:rPr kumimoji="1" lang="en-US" altLang="ja-JP" dirty="0" smtClean="0"/>
              <a:t>COSMOS</a:t>
            </a:r>
            <a:r>
              <a:rPr kumimoji="1" lang="ja-JP" altLang="en-US" dirty="0" smtClean="0"/>
              <a:t>課金機能開発</a:t>
            </a:r>
            <a:endParaRPr kumimoji="1" lang="en-US" altLang="ja-JP" dirty="0" smtClean="0"/>
          </a:p>
          <a:p>
            <a:pPr lvl="2"/>
            <a:r>
              <a:rPr lang="en-US" altLang="ja-JP" dirty="0" smtClean="0"/>
              <a:t>COM-MVNO</a:t>
            </a:r>
            <a:r>
              <a:rPr lang="ja-JP" altLang="en-US" dirty="0" smtClean="0"/>
              <a:t>オーダー連携システム課金機能を内製開発</a:t>
            </a:r>
            <a:endParaRPr kumimoji="1" lang="en-US" altLang="ja-JP" dirty="0" smtClean="0"/>
          </a:p>
          <a:p>
            <a:pPr lvl="1"/>
            <a:r>
              <a:rPr lang="en-US" altLang="ja-JP" dirty="0" smtClean="0"/>
              <a:t>OEM</a:t>
            </a:r>
            <a:r>
              <a:rPr lang="ja-JP" altLang="en-US" dirty="0" smtClean="0"/>
              <a:t>向け</a:t>
            </a:r>
            <a:r>
              <a:rPr lang="en-US" altLang="ja-JP" dirty="0" smtClean="0"/>
              <a:t>VoIP</a:t>
            </a:r>
            <a:r>
              <a:rPr lang="ja-JP" altLang="en-US" dirty="0" smtClean="0"/>
              <a:t>課金システム開発</a:t>
            </a:r>
            <a:endParaRPr lang="en-US" altLang="ja-JP" dirty="0" smtClean="0"/>
          </a:p>
          <a:p>
            <a:pPr lvl="2"/>
            <a:r>
              <a:rPr lang="en-US" altLang="ja-JP" dirty="0" smtClean="0"/>
              <a:t>CD-R</a:t>
            </a:r>
            <a:r>
              <a:rPr lang="ja-JP" altLang="en-US" dirty="0" smtClean="0"/>
              <a:t>で配送している</a:t>
            </a:r>
            <a:r>
              <a:rPr lang="en-US" altLang="ja-JP" dirty="0" smtClean="0"/>
              <a:t>COM</a:t>
            </a:r>
            <a:r>
              <a:rPr lang="ja-JP" altLang="en-US" dirty="0" smtClean="0"/>
              <a:t>の</a:t>
            </a:r>
            <a:r>
              <a:rPr lang="en-US" altLang="ja-JP" dirty="0" smtClean="0"/>
              <a:t>VoIP</a:t>
            </a:r>
            <a:r>
              <a:rPr lang="ja-JP" altLang="en-US" dirty="0" smtClean="0"/>
              <a:t>サービスの料金情報を、</a:t>
            </a:r>
            <a:r>
              <a:rPr lang="en-US" altLang="ja-JP" dirty="0" smtClean="0"/>
              <a:t>API/Web</a:t>
            </a:r>
            <a:r>
              <a:rPr lang="ja-JP" altLang="en-US" dirty="0" smtClean="0"/>
              <a:t>画面経由で提供する為のシステムを開発</a:t>
            </a:r>
            <a:endParaRPr lang="en-US" altLang="ja-JP" dirty="0" smtClean="0"/>
          </a:p>
          <a:p>
            <a:pPr lvl="2"/>
            <a:r>
              <a:rPr lang="ja-JP" altLang="en-US" dirty="0" smtClean="0"/>
              <a:t>海外オフショア開発施策としてインド</a:t>
            </a:r>
            <a:r>
              <a:rPr lang="ja-JP" altLang="en-US" dirty="0"/>
              <a:t>の</a:t>
            </a:r>
            <a:r>
              <a:rPr lang="en-US" altLang="ja-JP" dirty="0" smtClean="0"/>
              <a:t>Emerio</a:t>
            </a:r>
            <a:r>
              <a:rPr lang="ja-JP" altLang="en-US" dirty="0" smtClean="0"/>
              <a:t>社（</a:t>
            </a:r>
            <a:r>
              <a:rPr lang="en-US" altLang="ja-JP" dirty="0" smtClean="0"/>
              <a:t>COM</a:t>
            </a:r>
            <a:r>
              <a:rPr lang="ja-JP" altLang="en-US" dirty="0" smtClean="0"/>
              <a:t>グループ）を開発委託先に</a:t>
            </a:r>
            <a:endParaRPr lang="en-US" altLang="ja-JP" dirty="0" smtClean="0"/>
          </a:p>
          <a:p>
            <a:pPr lvl="1"/>
            <a:r>
              <a:rPr kumimoji="1" lang="en-US" altLang="ja-JP" dirty="0" smtClean="0"/>
              <a:t>SOMS</a:t>
            </a:r>
            <a:r>
              <a:rPr kumimoji="1" lang="ja-JP" altLang="en-US" dirty="0" smtClean="0"/>
              <a:t>関連開発</a:t>
            </a:r>
            <a:endParaRPr kumimoji="1" lang="en-US" altLang="ja-JP" dirty="0" smtClean="0"/>
          </a:p>
          <a:p>
            <a:pPr lvl="2"/>
            <a:r>
              <a:rPr lang="ja-JP" altLang="en-US" dirty="0" smtClean="0"/>
              <a:t>西日本の</a:t>
            </a:r>
            <a:r>
              <a:rPr lang="en-US" altLang="ja-JP" dirty="0" smtClean="0"/>
              <a:t>B</a:t>
            </a:r>
            <a:r>
              <a:rPr lang="ja-JP" altLang="en-US" dirty="0" smtClean="0"/>
              <a:t>フレッツ廃止に伴う回線変更に対応するため、毎月</a:t>
            </a:r>
            <a:r>
              <a:rPr lang="en-US" altLang="ja-JP" dirty="0" smtClean="0"/>
              <a:t>SOMS</a:t>
            </a:r>
            <a:r>
              <a:rPr lang="ja-JP" altLang="en-US" dirty="0" smtClean="0"/>
              <a:t>の回線情報を更新するシステムを内製開発</a:t>
            </a:r>
            <a:endParaRPr kumimoji="1" lang="ja-JP" altLang="en-US" dirty="0"/>
          </a:p>
        </p:txBody>
      </p:sp>
    </p:spTree>
    <p:extLst>
      <p:ext uri="{BB962C8B-B14F-4D97-AF65-F5344CB8AC3E}">
        <p14:creationId xmlns:p14="http://schemas.microsoft.com/office/powerpoint/2010/main" val="2691549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1"/>
          </p:nvPr>
        </p:nvSpPr>
        <p:spPr/>
        <p:txBody>
          <a:bodyPr/>
          <a:lstStyle/>
          <a:p>
            <a:r>
              <a:rPr lang="ja-JP" altLang="en-US" dirty="0"/>
              <a:t>自身の</a:t>
            </a:r>
            <a:r>
              <a:rPr kumimoji="1" lang="ja-JP" altLang="en-US" dirty="0" smtClean="0"/>
              <a:t>技術者としての</a:t>
            </a:r>
            <a:r>
              <a:rPr lang="ja-JP" altLang="en-US" dirty="0"/>
              <a:t>目標</a:t>
            </a:r>
            <a:endParaRPr lang="en-US" altLang="ja-JP" dirty="0"/>
          </a:p>
          <a:p>
            <a:pPr lvl="1"/>
            <a:r>
              <a:rPr lang="ja-JP" altLang="en-US" dirty="0" smtClean="0"/>
              <a:t>他</a:t>
            </a:r>
            <a:r>
              <a:rPr lang="ja-JP" altLang="en-US" dirty="0"/>
              <a:t>部署の人と連携する難易度の高いプロジェクトにおいて</a:t>
            </a:r>
            <a:r>
              <a:rPr lang="en-US" altLang="ja-JP" dirty="0"/>
              <a:t>PM</a:t>
            </a:r>
            <a:r>
              <a:rPr lang="ja-JP" altLang="en-US" dirty="0"/>
              <a:t>として案件を</a:t>
            </a:r>
            <a:r>
              <a:rPr lang="ja-JP" altLang="en-US" dirty="0" smtClean="0"/>
              <a:t>牽引</a:t>
            </a:r>
            <a:r>
              <a:rPr lang="ja-JP" altLang="en-US" dirty="0"/>
              <a:t>する</a:t>
            </a:r>
            <a:endParaRPr lang="en-US" altLang="ja-JP" dirty="0"/>
          </a:p>
          <a:p>
            <a:pPr lvl="1"/>
            <a:r>
              <a:rPr lang="ja-JP" altLang="en-US" dirty="0" smtClean="0"/>
              <a:t>最新技術を</a:t>
            </a:r>
            <a:r>
              <a:rPr lang="ja-JP" altLang="en-US" dirty="0"/>
              <a:t>積極的に取り入れると共に、自ら発信して</a:t>
            </a:r>
            <a:r>
              <a:rPr lang="ja-JP" altLang="en-US" dirty="0" smtClean="0"/>
              <a:t>いく</a:t>
            </a:r>
            <a:endParaRPr lang="en-US" altLang="ja-JP" dirty="0" smtClean="0"/>
          </a:p>
          <a:p>
            <a:r>
              <a:rPr kumimoji="1" lang="ja-JP" altLang="en-US" dirty="0" smtClean="0"/>
              <a:t>達成に必要な成長の軸</a:t>
            </a:r>
            <a:endParaRPr kumimoji="1" lang="en-US" altLang="ja-JP" dirty="0" smtClean="0"/>
          </a:p>
          <a:p>
            <a:pPr lvl="1"/>
            <a:r>
              <a:rPr lang="ja-JP" altLang="en-US" dirty="0" smtClean="0"/>
              <a:t>技術力の向上</a:t>
            </a:r>
            <a:endParaRPr lang="en-US" altLang="ja-JP" dirty="0" smtClean="0"/>
          </a:p>
          <a:p>
            <a:pPr lvl="2"/>
            <a:r>
              <a:rPr lang="ja-JP" altLang="en-US" dirty="0"/>
              <a:t>自己研鑽</a:t>
            </a:r>
            <a:r>
              <a:rPr lang="ja-JP" altLang="en-US" dirty="0" smtClean="0"/>
              <a:t>や案件への取り組みを通じてシステム</a:t>
            </a:r>
            <a:r>
              <a:rPr lang="ja-JP" altLang="en-US" dirty="0"/>
              <a:t>開発のスペシャリストと</a:t>
            </a:r>
            <a:r>
              <a:rPr lang="ja-JP" altLang="en-US" dirty="0" smtClean="0"/>
              <a:t>なる</a:t>
            </a:r>
            <a:endParaRPr lang="en-US" altLang="ja-JP" dirty="0" smtClean="0"/>
          </a:p>
          <a:p>
            <a:pPr lvl="1"/>
            <a:r>
              <a:rPr lang="ja-JP" altLang="en-US" dirty="0" smtClean="0"/>
              <a:t>社内外の動向への精通</a:t>
            </a:r>
            <a:endParaRPr lang="en-US" altLang="ja-JP" dirty="0" smtClean="0"/>
          </a:p>
          <a:p>
            <a:pPr lvl="2"/>
            <a:r>
              <a:rPr lang="ja-JP" altLang="en-US" dirty="0" smtClean="0"/>
              <a:t>社内の動向だけでなく業界動向をキャッチし、新技術をいち早く導入・展開する</a:t>
            </a:r>
            <a:endParaRPr lang="en-US" altLang="ja-JP" dirty="0" smtClean="0"/>
          </a:p>
          <a:p>
            <a:pPr lvl="1"/>
            <a:r>
              <a:rPr kumimoji="1" lang="ja-JP" altLang="en-US" dirty="0" smtClean="0"/>
              <a:t>グローバル経験</a:t>
            </a:r>
            <a:endParaRPr kumimoji="1" lang="en-US" altLang="ja-JP" dirty="0" smtClean="0"/>
          </a:p>
          <a:p>
            <a:pPr lvl="2"/>
            <a:r>
              <a:rPr kumimoji="1" lang="ja-JP" altLang="en-US" dirty="0" smtClean="0"/>
              <a:t>海外研修や海外</a:t>
            </a:r>
            <a:r>
              <a:rPr lang="ja-JP" altLang="en-US" dirty="0" smtClean="0"/>
              <a:t>ベンダとの連携を通じて</a:t>
            </a:r>
            <a:r>
              <a:rPr kumimoji="1" lang="ja-JP" altLang="en-US" dirty="0" smtClean="0"/>
              <a:t>グローバル</a:t>
            </a:r>
            <a:r>
              <a:rPr lang="ja-JP" altLang="en-US" dirty="0"/>
              <a:t>人材として</a:t>
            </a:r>
            <a:r>
              <a:rPr lang="ja-JP" altLang="en-US" dirty="0" smtClean="0"/>
              <a:t>のキャリアを形成する</a:t>
            </a:r>
            <a:endParaRPr lang="en-US" altLang="ja-JP" dirty="0" smtClean="0"/>
          </a:p>
          <a:p>
            <a:pPr lvl="1"/>
            <a:endParaRPr kumimoji="1" lang="en-US" altLang="ja-JP" dirty="0" smtClean="0"/>
          </a:p>
        </p:txBody>
      </p:sp>
      <p:sp>
        <p:nvSpPr>
          <p:cNvPr id="2" name="テキスト プレースホルダー 1"/>
          <p:cNvSpPr>
            <a:spLocks noGrp="1"/>
          </p:cNvSpPr>
          <p:nvPr>
            <p:ph type="body" sz="quarter" idx="10"/>
          </p:nvPr>
        </p:nvSpPr>
        <p:spPr/>
        <p:txBody>
          <a:bodyPr/>
          <a:lstStyle/>
          <a:p>
            <a:r>
              <a:rPr lang="ja-JP" altLang="en-US" dirty="0" smtClean="0"/>
              <a:t>キャリアプラン</a:t>
            </a:r>
            <a:endParaRPr lang="en-US" altLang="ja-JP" dirty="0" smtClean="0"/>
          </a:p>
        </p:txBody>
      </p:sp>
    </p:spTree>
    <p:extLst>
      <p:ext uri="{BB962C8B-B14F-4D97-AF65-F5344CB8AC3E}">
        <p14:creationId xmlns:p14="http://schemas.microsoft.com/office/powerpoint/2010/main" val="2090496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1"/>
          </p:nvPr>
        </p:nvSpPr>
        <p:spPr/>
        <p:txBody>
          <a:bodyPr/>
          <a:lstStyle/>
          <a:p>
            <a:r>
              <a:rPr kumimoji="1" lang="ja-JP" altLang="en-US" dirty="0" smtClean="0"/>
              <a:t>経験</a:t>
            </a:r>
            <a:endParaRPr kumimoji="1" lang="en-US" altLang="ja-JP" dirty="0" smtClean="0"/>
          </a:p>
          <a:p>
            <a:pPr lvl="1"/>
            <a:r>
              <a:rPr lang="en-US" altLang="ja-JP" dirty="0" smtClean="0"/>
              <a:t>COSMOS</a:t>
            </a:r>
            <a:r>
              <a:rPr lang="ja-JP" altLang="en-US" dirty="0" smtClean="0"/>
              <a:t>課金機能開発時に部長向けに開発完了報告をした際、品質について重点的に確認された。また、稼働開始後に仕様確認不足による不具合を発生させてしまった。</a:t>
            </a:r>
            <a:endParaRPr lang="en-US" altLang="ja-JP" dirty="0"/>
          </a:p>
          <a:p>
            <a:r>
              <a:rPr lang="ja-JP" altLang="en-US" dirty="0"/>
              <a:t>気付き・</a:t>
            </a:r>
            <a:r>
              <a:rPr lang="ja-JP" altLang="en-US" dirty="0" smtClean="0"/>
              <a:t>アクション</a:t>
            </a:r>
            <a:endParaRPr lang="en-US" altLang="ja-JP" dirty="0" smtClean="0"/>
          </a:p>
          <a:p>
            <a:pPr lvl="1"/>
            <a:r>
              <a:rPr lang="ja-JP" altLang="en-US" dirty="0" smtClean="0"/>
              <a:t>自身の技術を大きく超えた開発ではなかったが、仕様の細かな部分の実装が漏れていた</a:t>
            </a:r>
            <a:endParaRPr lang="en-US" altLang="ja-JP" dirty="0" smtClean="0"/>
          </a:p>
          <a:p>
            <a:pPr lvl="2"/>
            <a:r>
              <a:rPr lang="ja-JP" altLang="en-US" dirty="0"/>
              <a:t>課金</a:t>
            </a:r>
            <a:r>
              <a:rPr lang="ja-JP" altLang="en-US" dirty="0" smtClean="0"/>
              <a:t>システムはお客様に直結しているシステムであり、高品質なシステムであることが要求される</a:t>
            </a:r>
            <a:r>
              <a:rPr lang="en-US" altLang="ja-JP" dirty="0" smtClean="0"/>
              <a:t/>
            </a:r>
            <a:br>
              <a:rPr lang="en-US" altLang="ja-JP" dirty="0" smtClean="0"/>
            </a:br>
            <a:r>
              <a:rPr lang="ja-JP" altLang="en-US" dirty="0" smtClean="0"/>
              <a:t>→ 設計書の読み合わせ、第三者レビューなど確認フェーズを多重に実施する必要がある</a:t>
            </a:r>
            <a:endParaRPr lang="en-US" altLang="ja-JP" dirty="0"/>
          </a:p>
          <a:p>
            <a:pPr lvl="1"/>
            <a:r>
              <a:rPr lang="ja-JP" altLang="en-US" dirty="0" smtClean="0"/>
              <a:t>先輩も含めて経験から品質を分析している場合が多く、体系的な知識の獲得が重要である</a:t>
            </a:r>
            <a:endParaRPr lang="en-US" altLang="ja-JP" dirty="0" smtClean="0"/>
          </a:p>
          <a:p>
            <a:pPr lvl="2"/>
            <a:r>
              <a:rPr lang="ja-JP" altLang="en-US" dirty="0" smtClean="0"/>
              <a:t>関連書籍の購入や資格・セミナー等を調査</a:t>
            </a:r>
            <a:endParaRPr kumimoji="1" lang="en-US" altLang="ja-JP" dirty="0" smtClean="0"/>
          </a:p>
          <a:p>
            <a:r>
              <a:rPr lang="ja-JP" altLang="en-US" dirty="0" smtClean="0"/>
              <a:t>成長</a:t>
            </a:r>
            <a:endParaRPr lang="en-US" altLang="ja-JP" dirty="0" smtClean="0"/>
          </a:p>
          <a:p>
            <a:pPr lvl="1"/>
            <a:r>
              <a:rPr lang="ja-JP" altLang="en-US" dirty="0" smtClean="0"/>
              <a:t>課金システムがお客様との接点があるというだけでなく、開発したシステムを運用する部門とも連携する必要があるなど、バリューチェーンを意識して品質向上に努める必要が有ることを学んだ。</a:t>
            </a:r>
            <a:endParaRPr lang="en-US" altLang="ja-JP" dirty="0" smtClean="0"/>
          </a:p>
          <a:p>
            <a:pPr lvl="1"/>
            <a:r>
              <a:rPr lang="ja-JP" altLang="en-US" dirty="0"/>
              <a:t>試験</a:t>
            </a:r>
            <a:r>
              <a:rPr lang="ja-JP" altLang="en-US" dirty="0" smtClean="0"/>
              <a:t>方法や</a:t>
            </a:r>
            <a:r>
              <a:rPr kumimoji="1" lang="ja-JP" altLang="en-US" dirty="0" smtClean="0"/>
              <a:t>品質</a:t>
            </a:r>
            <a:r>
              <a:rPr lang="ja-JP" altLang="en-US" dirty="0" smtClean="0"/>
              <a:t>を</a:t>
            </a:r>
            <a:r>
              <a:rPr lang="ja-JP" altLang="en-US" dirty="0"/>
              <a:t>分析するに</a:t>
            </a:r>
            <a:r>
              <a:rPr lang="ja-JP" altLang="en-US" dirty="0" smtClean="0"/>
              <a:t>あたって体系的な知識が必要となることを学んだ</a:t>
            </a:r>
            <a:endParaRPr lang="en-US" altLang="ja-JP" dirty="0" smtClean="0"/>
          </a:p>
        </p:txBody>
      </p:sp>
      <p:sp>
        <p:nvSpPr>
          <p:cNvPr id="4" name="テキスト プレースホルダー 3"/>
          <p:cNvSpPr>
            <a:spLocks noGrp="1"/>
          </p:cNvSpPr>
          <p:nvPr>
            <p:ph type="body" sz="quarter" idx="10"/>
          </p:nvPr>
        </p:nvSpPr>
        <p:spPr>
          <a:xfrm>
            <a:off x="1163637" y="219075"/>
            <a:ext cx="8288495" cy="424732"/>
          </a:xfrm>
        </p:spPr>
        <p:txBody>
          <a:bodyPr/>
          <a:lstStyle/>
          <a:p>
            <a:r>
              <a:rPr kumimoji="1" lang="ja-JP" altLang="en-US" dirty="0" smtClean="0"/>
              <a:t>成長の軸①</a:t>
            </a:r>
            <a:r>
              <a:rPr kumimoji="1" lang="en-US" altLang="ja-JP" dirty="0" smtClean="0"/>
              <a:t>:</a:t>
            </a:r>
            <a:r>
              <a:rPr lang="ja-JP" altLang="en-US" dirty="0"/>
              <a:t>技術力の</a:t>
            </a:r>
            <a:r>
              <a:rPr lang="ja-JP" altLang="en-US" dirty="0" smtClean="0"/>
              <a:t>向上</a:t>
            </a:r>
            <a:endParaRPr lang="ja-JP" altLang="en-US" dirty="0"/>
          </a:p>
        </p:txBody>
      </p:sp>
    </p:spTree>
    <p:extLst>
      <p:ext uri="{BB962C8B-B14F-4D97-AF65-F5344CB8AC3E}">
        <p14:creationId xmlns:p14="http://schemas.microsoft.com/office/powerpoint/2010/main" val="4230561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163637" y="219075"/>
            <a:ext cx="8288495" cy="424732"/>
          </a:xfrm>
        </p:spPr>
        <p:txBody>
          <a:bodyPr/>
          <a:lstStyle/>
          <a:p>
            <a:r>
              <a:rPr lang="ja-JP" altLang="en-US" dirty="0" smtClean="0"/>
              <a:t>成長の軸②</a:t>
            </a:r>
            <a:r>
              <a:rPr lang="en-US" altLang="ja-JP" dirty="0" smtClean="0"/>
              <a:t>:</a:t>
            </a:r>
            <a:r>
              <a:rPr lang="ja-JP" altLang="en-US" dirty="0"/>
              <a:t>社内外の動向への</a:t>
            </a:r>
            <a:r>
              <a:rPr lang="ja-JP" altLang="en-US" dirty="0" smtClean="0"/>
              <a:t>精通</a:t>
            </a:r>
            <a:endParaRPr lang="ja-JP" altLang="en-US" dirty="0"/>
          </a:p>
        </p:txBody>
      </p:sp>
      <p:sp>
        <p:nvSpPr>
          <p:cNvPr id="6" name="テキスト プレースホルダー 4"/>
          <p:cNvSpPr>
            <a:spLocks noGrp="1"/>
          </p:cNvSpPr>
          <p:nvPr>
            <p:ph type="body" sz="quarter" idx="11"/>
          </p:nvPr>
        </p:nvSpPr>
        <p:spPr>
          <a:xfrm>
            <a:off x="365125" y="865188"/>
            <a:ext cx="9990724" cy="6082782"/>
          </a:xfrm>
        </p:spPr>
        <p:txBody>
          <a:bodyPr/>
          <a:lstStyle/>
          <a:p>
            <a:r>
              <a:rPr kumimoji="1" lang="ja-JP" altLang="en-US" dirty="0" smtClean="0"/>
              <a:t>経験</a:t>
            </a:r>
            <a:endParaRPr kumimoji="1" lang="en-US" altLang="ja-JP" dirty="0" smtClean="0"/>
          </a:p>
          <a:p>
            <a:pPr lvl="1"/>
            <a:r>
              <a:rPr lang="ja-JP" altLang="en-US" dirty="0" smtClean="0"/>
              <a:t>毎月展示会に参加して最新技術や業界動向をキャッチするとともに、その内容を担当内に共有した</a:t>
            </a:r>
            <a:endParaRPr lang="en-US" altLang="ja-JP" dirty="0"/>
          </a:p>
          <a:p>
            <a:r>
              <a:rPr lang="ja-JP" altLang="en-US" dirty="0" smtClean="0"/>
              <a:t>気付き・アクション</a:t>
            </a:r>
            <a:endParaRPr lang="en-US" altLang="ja-JP" dirty="0" smtClean="0"/>
          </a:p>
          <a:p>
            <a:pPr lvl="1"/>
            <a:r>
              <a:rPr lang="ja-JP" altLang="en-US" dirty="0"/>
              <a:t>担当内に共有するだけでは知識を獲得しただけで完了してしまい次に</a:t>
            </a:r>
            <a:r>
              <a:rPr lang="ja-JP" altLang="en-US" dirty="0" smtClean="0"/>
              <a:t>繋がらない</a:t>
            </a:r>
            <a:r>
              <a:rPr lang="en-US" altLang="ja-JP" dirty="0"/>
              <a:t/>
            </a:r>
            <a:br>
              <a:rPr lang="en-US" altLang="ja-JP" dirty="0"/>
            </a:br>
            <a:r>
              <a:rPr lang="ja-JP" altLang="en-US" dirty="0" smtClean="0"/>
              <a:t>→ 知識</a:t>
            </a:r>
            <a:r>
              <a:rPr lang="ja-JP" altLang="en-US" dirty="0"/>
              <a:t>や技術をどのように現在の仕事に適用可能かを意識して催事に</a:t>
            </a:r>
            <a:r>
              <a:rPr lang="ja-JP" altLang="en-US" dirty="0" smtClean="0"/>
              <a:t>参加した</a:t>
            </a:r>
            <a:endParaRPr kumimoji="1" lang="en-US" altLang="ja-JP" dirty="0" smtClean="0"/>
          </a:p>
          <a:p>
            <a:pPr lvl="1"/>
            <a:r>
              <a:rPr kumimoji="1" lang="ja-JP" altLang="en-US" dirty="0" smtClean="0"/>
              <a:t>新たな技術や製品を現在の仕事に適用可能か検討する為には自社の現状について理解する必要がある</a:t>
            </a:r>
            <a:endParaRPr kumimoji="1" lang="en-US" altLang="ja-JP" dirty="0" smtClean="0"/>
          </a:p>
          <a:p>
            <a:r>
              <a:rPr lang="ja-JP" altLang="en-US" dirty="0" smtClean="0"/>
              <a:t>成長</a:t>
            </a:r>
            <a:endParaRPr lang="en-US" altLang="ja-JP" dirty="0" smtClean="0"/>
          </a:p>
          <a:p>
            <a:pPr lvl="1"/>
            <a:r>
              <a:rPr lang="ja-JP" altLang="en-US" dirty="0" smtClean="0"/>
              <a:t>新たな事を学ぶ際には、どう活用できるのか、既存技術との差異は何か等を考えることで理解が深まるとともに、周辺知識の獲得にも繋がる事を学んだ</a:t>
            </a:r>
            <a:endParaRPr lang="en-US" altLang="ja-JP" dirty="0" smtClean="0"/>
          </a:p>
          <a:p>
            <a:pPr lvl="1"/>
            <a:r>
              <a:rPr lang="ja-JP" altLang="en-US" dirty="0" smtClean="0"/>
              <a:t>社外</a:t>
            </a:r>
            <a:r>
              <a:rPr lang="ja-JP" altLang="en-US" dirty="0"/>
              <a:t>に出て見聞を広げた結果、自社サービスや担当内の課題・取り組みについて理解が深まった</a:t>
            </a:r>
            <a:endParaRPr lang="en-US" altLang="ja-JP" dirty="0"/>
          </a:p>
          <a:p>
            <a:pPr lvl="1"/>
            <a:endParaRPr kumimoji="1" lang="ja-JP" altLang="en-US" dirty="0"/>
          </a:p>
        </p:txBody>
      </p:sp>
    </p:spTree>
    <p:extLst>
      <p:ext uri="{BB962C8B-B14F-4D97-AF65-F5344CB8AC3E}">
        <p14:creationId xmlns:p14="http://schemas.microsoft.com/office/powerpoint/2010/main" val="3273282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lstStyle/>
          <a:p>
            <a:r>
              <a:rPr lang="ja-JP" altLang="en-US" dirty="0"/>
              <a:t>成長の</a:t>
            </a:r>
            <a:r>
              <a:rPr lang="ja-JP" altLang="en-US" dirty="0" smtClean="0"/>
              <a:t>軸③</a:t>
            </a:r>
            <a:r>
              <a:rPr lang="en-US" altLang="ja-JP" dirty="0" smtClean="0"/>
              <a:t>: </a:t>
            </a:r>
            <a:r>
              <a:rPr lang="ja-JP" altLang="en-US" dirty="0" smtClean="0"/>
              <a:t>グローバル経験</a:t>
            </a:r>
            <a:endParaRPr kumimoji="1" lang="ja-JP" altLang="en-US" dirty="0"/>
          </a:p>
        </p:txBody>
      </p:sp>
      <p:sp>
        <p:nvSpPr>
          <p:cNvPr id="6" name="テキスト プレースホルダー 4"/>
          <p:cNvSpPr>
            <a:spLocks noGrp="1"/>
          </p:cNvSpPr>
          <p:nvPr>
            <p:ph type="body" sz="quarter" idx="11"/>
          </p:nvPr>
        </p:nvSpPr>
        <p:spPr>
          <a:xfrm>
            <a:off x="365125" y="865188"/>
            <a:ext cx="9990724" cy="6082782"/>
          </a:xfrm>
        </p:spPr>
        <p:txBody>
          <a:bodyPr/>
          <a:lstStyle/>
          <a:p>
            <a:r>
              <a:rPr kumimoji="1" lang="ja-JP" altLang="en-US" dirty="0" smtClean="0"/>
              <a:t>経験</a:t>
            </a:r>
            <a:endParaRPr kumimoji="1" lang="en-US" altLang="ja-JP" dirty="0" smtClean="0"/>
          </a:p>
          <a:p>
            <a:pPr lvl="1"/>
            <a:r>
              <a:rPr lang="ja-JP" altLang="en-US" dirty="0"/>
              <a:t>インド</a:t>
            </a:r>
            <a:r>
              <a:rPr lang="ja-JP" altLang="en-US" dirty="0" smtClean="0"/>
              <a:t>のグループ会社への開発委託案件の際にコミュニケーション不足から手戻りが生じ、開発期間の延長が発生した</a:t>
            </a:r>
            <a:endParaRPr lang="en-US" altLang="ja-JP" dirty="0"/>
          </a:p>
          <a:p>
            <a:r>
              <a:rPr lang="ja-JP" altLang="en-US" dirty="0"/>
              <a:t>気付き</a:t>
            </a:r>
            <a:r>
              <a:rPr lang="ja-JP" altLang="en-US" dirty="0" smtClean="0"/>
              <a:t>・アクション</a:t>
            </a:r>
            <a:endParaRPr lang="en-US" altLang="ja-JP" dirty="0" smtClean="0"/>
          </a:p>
          <a:p>
            <a:pPr lvl="1"/>
            <a:r>
              <a:rPr lang="ja-JP" altLang="en-US" dirty="0"/>
              <a:t>チケット</a:t>
            </a:r>
            <a:r>
              <a:rPr lang="ja-JP" altLang="en-US" dirty="0" smtClean="0"/>
              <a:t>管理（</a:t>
            </a:r>
            <a:r>
              <a:rPr lang="en-US" altLang="ja-JP" dirty="0" err="1" smtClean="0"/>
              <a:t>Redmine</a:t>
            </a:r>
            <a:r>
              <a:rPr lang="ja-JP" altLang="en-US" dirty="0" smtClean="0"/>
              <a:t>）では細か</a:t>
            </a:r>
            <a:r>
              <a:rPr lang="ja-JP" altLang="en-US" dirty="0"/>
              <a:t>な</a:t>
            </a:r>
            <a:r>
              <a:rPr lang="ja-JP" altLang="en-US" dirty="0" smtClean="0"/>
              <a:t>疑問が</a:t>
            </a:r>
            <a:r>
              <a:rPr lang="ja-JP" altLang="en-US" dirty="0"/>
              <a:t>表面化し</a:t>
            </a:r>
            <a:r>
              <a:rPr lang="ja-JP" altLang="en-US" dirty="0" smtClean="0"/>
              <a:t>難い</a:t>
            </a:r>
            <a:endParaRPr lang="en-US" altLang="ja-JP" dirty="0" smtClean="0"/>
          </a:p>
          <a:p>
            <a:pPr lvl="2"/>
            <a:r>
              <a:rPr lang="ja-JP" altLang="en-US" dirty="0" smtClean="0"/>
              <a:t>インタラクティブなコミュニケーション方法の必要性</a:t>
            </a:r>
            <a:r>
              <a:rPr lang="en-US" altLang="ja-JP" dirty="0" smtClean="0"/>
              <a:t/>
            </a:r>
            <a:br>
              <a:rPr lang="en-US" altLang="ja-JP" dirty="0" smtClean="0"/>
            </a:br>
            <a:r>
              <a:rPr lang="ja-JP" altLang="en-US" dirty="0" smtClean="0"/>
              <a:t>→ </a:t>
            </a:r>
            <a:r>
              <a:rPr lang="en-US" altLang="ja-JP" dirty="0" smtClean="0"/>
              <a:t>Slack</a:t>
            </a:r>
            <a:r>
              <a:rPr lang="ja-JP" altLang="en-US" dirty="0" smtClean="0"/>
              <a:t>を導入し、</a:t>
            </a:r>
            <a:r>
              <a:rPr lang="en-US" altLang="ja-JP" dirty="0" smtClean="0"/>
              <a:t>Redmine</a:t>
            </a:r>
            <a:r>
              <a:rPr lang="ja-JP" altLang="en-US" dirty="0"/>
              <a:t>と</a:t>
            </a:r>
            <a:r>
              <a:rPr lang="ja-JP" altLang="en-US" dirty="0" smtClean="0"/>
              <a:t>連携</a:t>
            </a:r>
            <a:endParaRPr lang="en-US" altLang="ja-JP" dirty="0"/>
          </a:p>
          <a:p>
            <a:pPr lvl="1"/>
            <a:r>
              <a:rPr lang="ja-JP" altLang="en-US" dirty="0" smtClean="0"/>
              <a:t>ドキュメントの内容確認が非常に重要</a:t>
            </a:r>
            <a:endParaRPr lang="en-US" altLang="ja-JP" dirty="0" smtClean="0"/>
          </a:p>
          <a:p>
            <a:pPr lvl="2"/>
            <a:r>
              <a:rPr lang="ja-JP" altLang="en-US" dirty="0" smtClean="0"/>
              <a:t>曖昧な</a:t>
            </a:r>
            <a:r>
              <a:rPr lang="ja-JP" altLang="en-US" dirty="0"/>
              <a:t>表記は無</a:t>
            </a:r>
            <a:r>
              <a:rPr lang="ja-JP" altLang="en-US" dirty="0" smtClean="0"/>
              <a:t>いか等の確認だけでなく、日本語と英語が正しく訳されているかと言った確認も重要</a:t>
            </a:r>
            <a:endParaRPr lang="en-US" altLang="ja-JP" dirty="0"/>
          </a:p>
          <a:p>
            <a:r>
              <a:rPr lang="ja-JP" altLang="en-US" dirty="0" smtClean="0"/>
              <a:t>成長</a:t>
            </a:r>
            <a:endParaRPr lang="en-US" altLang="ja-JP" dirty="0"/>
          </a:p>
          <a:p>
            <a:pPr lvl="1"/>
            <a:r>
              <a:rPr kumimoji="1" lang="ja-JP" altLang="en-US" dirty="0" smtClean="0"/>
              <a:t>ドキュメントを読み書きする際の注意点を把握できた</a:t>
            </a:r>
            <a:endParaRPr kumimoji="1" lang="en-US" altLang="ja-JP" dirty="0" smtClean="0"/>
          </a:p>
          <a:p>
            <a:pPr lvl="1"/>
            <a:r>
              <a:rPr lang="ja-JP" altLang="en-US" dirty="0"/>
              <a:t>言語</a:t>
            </a:r>
            <a:r>
              <a:rPr lang="ja-JP" altLang="en-US" dirty="0" smtClean="0"/>
              <a:t>の壁</a:t>
            </a:r>
            <a:r>
              <a:rPr lang="ja-JP" altLang="en-US" dirty="0"/>
              <a:t>以外にも</a:t>
            </a:r>
            <a:r>
              <a:rPr lang="ja-JP" altLang="en-US" dirty="0" smtClean="0"/>
              <a:t>解決を要する課題が存在することを認識した</a:t>
            </a:r>
            <a:endParaRPr lang="en-US" altLang="ja-JP" dirty="0" smtClean="0"/>
          </a:p>
          <a:p>
            <a:pPr lvl="2"/>
            <a:r>
              <a:rPr lang="ja-JP" altLang="en-US" dirty="0" smtClean="0"/>
              <a:t>文化の違いからか理解度合いや解釈が日本とインドで異なることがあり、国内ベンダへの委託以上に密な連携が必要</a:t>
            </a:r>
            <a:endParaRPr lang="en-US" altLang="ja-JP" dirty="0" smtClean="0"/>
          </a:p>
          <a:p>
            <a:pPr lvl="2"/>
            <a:r>
              <a:rPr lang="ja-JP" altLang="en-US" dirty="0" smtClean="0"/>
              <a:t>時差があるため、お互いの業務時間内にミーティングを設定する</a:t>
            </a:r>
            <a:endParaRPr lang="en-US" altLang="ja-JP" dirty="0" smtClean="0"/>
          </a:p>
        </p:txBody>
      </p:sp>
    </p:spTree>
    <p:extLst>
      <p:ext uri="{BB962C8B-B14F-4D97-AF65-F5344CB8AC3E}">
        <p14:creationId xmlns:p14="http://schemas.microsoft.com/office/powerpoint/2010/main" val="69678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1"/>
          </p:nvPr>
        </p:nvSpPr>
        <p:spPr/>
        <p:txBody>
          <a:bodyPr/>
          <a:lstStyle/>
          <a:p>
            <a:r>
              <a:rPr lang="ja-JP" altLang="en-US" dirty="0" smtClean="0"/>
              <a:t>技術力</a:t>
            </a:r>
            <a:r>
              <a:rPr lang="ja-JP" altLang="en-US" dirty="0"/>
              <a:t>の向上</a:t>
            </a:r>
            <a:endParaRPr lang="en-US" altLang="ja-JP" dirty="0"/>
          </a:p>
          <a:p>
            <a:pPr lvl="1"/>
            <a:r>
              <a:rPr lang="ja-JP" altLang="en-US" dirty="0" smtClean="0"/>
              <a:t>ソフトウェア開発全体に対して、製造工程以外の知識や技術・経験が不足している</a:t>
            </a:r>
            <a:endParaRPr lang="en-US" altLang="ja-JP" dirty="0" smtClean="0"/>
          </a:p>
          <a:p>
            <a:pPr lvl="2"/>
            <a:r>
              <a:rPr lang="ja-JP" altLang="en-US" dirty="0"/>
              <a:t>内製</a:t>
            </a:r>
            <a:r>
              <a:rPr lang="ja-JP" altLang="en-US" dirty="0" smtClean="0"/>
              <a:t>力強化に取り組むだけでなく、要件定義から試験まで全ての工程を一人称で取り組める能力を養成する</a:t>
            </a:r>
            <a:r>
              <a:rPr lang="en-US" altLang="ja-JP" dirty="0"/>
              <a:t/>
            </a:r>
            <a:br>
              <a:rPr lang="en-US" altLang="ja-JP" dirty="0"/>
            </a:br>
            <a:r>
              <a:rPr lang="ja-JP" altLang="en-US" dirty="0" smtClean="0"/>
              <a:t>→ テスト技術者資格、システムアーキテクト資格、</a:t>
            </a:r>
            <a:r>
              <a:rPr lang="en-US" altLang="ja-JP" dirty="0" smtClean="0"/>
              <a:t>PMP</a:t>
            </a:r>
            <a:r>
              <a:rPr lang="ja-JP" altLang="en-US" dirty="0" smtClean="0"/>
              <a:t>の取得など</a:t>
            </a:r>
            <a:endParaRPr lang="en-US" altLang="ja-JP" dirty="0"/>
          </a:p>
          <a:p>
            <a:r>
              <a:rPr lang="ja-JP" altLang="en-US" dirty="0"/>
              <a:t>社内外の動向への精通</a:t>
            </a:r>
            <a:endParaRPr lang="en-US" altLang="ja-JP" dirty="0"/>
          </a:p>
          <a:p>
            <a:pPr lvl="1"/>
            <a:r>
              <a:rPr lang="ja-JP" altLang="en-US" dirty="0" smtClean="0"/>
              <a:t>新たな技術や業界動向に対する見聞を広げ、導入可否を考えるのみに留まっている</a:t>
            </a:r>
            <a:r>
              <a:rPr lang="en-US" altLang="ja-JP" dirty="0" smtClean="0"/>
              <a:t/>
            </a:r>
            <a:br>
              <a:rPr lang="en-US" altLang="ja-JP" dirty="0" smtClean="0"/>
            </a:br>
            <a:r>
              <a:rPr lang="ja-JP" altLang="en-US" dirty="0" smtClean="0"/>
              <a:t>→ 自身の業務への導入をやり遂げ、ノウハウの展開や普及に繋げる</a:t>
            </a:r>
            <a:endParaRPr lang="en-US" altLang="ja-JP" dirty="0"/>
          </a:p>
          <a:p>
            <a:r>
              <a:rPr lang="ja-JP" altLang="en-US" dirty="0"/>
              <a:t>グローバル</a:t>
            </a:r>
            <a:r>
              <a:rPr lang="ja-JP" altLang="en-US" dirty="0" smtClean="0"/>
              <a:t>経験</a:t>
            </a:r>
            <a:endParaRPr lang="en-US" altLang="ja-JP" dirty="0"/>
          </a:p>
          <a:p>
            <a:pPr lvl="1"/>
            <a:r>
              <a:rPr lang="ja-JP" altLang="en-US" dirty="0" smtClean="0"/>
              <a:t>海外ベンダと開発しているが、打ち合わせはベンダ側のバイリンガルを介しているため、英語対応の経験不足</a:t>
            </a:r>
            <a:r>
              <a:rPr lang="en-US" altLang="ja-JP" dirty="0" smtClean="0"/>
              <a:t/>
            </a:r>
            <a:br>
              <a:rPr lang="en-US" altLang="ja-JP" dirty="0" smtClean="0"/>
            </a:br>
            <a:r>
              <a:rPr lang="ja-JP" altLang="en-US" dirty="0" smtClean="0"/>
              <a:t>→ 打ち合わせや資料作成の英語対応</a:t>
            </a:r>
            <a:endParaRPr lang="en-US" altLang="ja-JP" dirty="0" smtClean="0"/>
          </a:p>
          <a:p>
            <a:pPr lvl="1"/>
            <a:r>
              <a:rPr lang="ja-JP" altLang="en-US" dirty="0" smtClean="0"/>
              <a:t>自身の英語能力不足</a:t>
            </a:r>
            <a:r>
              <a:rPr lang="en-US" altLang="ja-JP" dirty="0" smtClean="0"/>
              <a:t/>
            </a:r>
            <a:br>
              <a:rPr lang="en-US" altLang="ja-JP" dirty="0" smtClean="0"/>
            </a:br>
            <a:r>
              <a:rPr lang="ja-JP" altLang="en-US" dirty="0" smtClean="0"/>
              <a:t>→ 英語力・英会話力の向上</a:t>
            </a:r>
            <a:endParaRPr lang="en-US" altLang="ja-JP" dirty="0" smtClean="0"/>
          </a:p>
          <a:p>
            <a:endParaRPr lang="en-US" altLang="ja-JP" dirty="0" smtClean="0"/>
          </a:p>
        </p:txBody>
      </p:sp>
      <p:sp>
        <p:nvSpPr>
          <p:cNvPr id="4" name="テキスト プレースホルダー 3"/>
          <p:cNvSpPr>
            <a:spLocks noGrp="1"/>
          </p:cNvSpPr>
          <p:nvPr>
            <p:ph type="body" sz="quarter" idx="10"/>
          </p:nvPr>
        </p:nvSpPr>
        <p:spPr/>
        <p:txBody>
          <a:bodyPr/>
          <a:lstStyle/>
          <a:p>
            <a:r>
              <a:rPr kumimoji="1" lang="ja-JP" altLang="en-US" dirty="0" smtClean="0"/>
              <a:t>課題と今後のアクション</a:t>
            </a:r>
            <a:endParaRPr kumimoji="1" lang="ja-JP" altLang="en-US" dirty="0"/>
          </a:p>
        </p:txBody>
      </p:sp>
    </p:spTree>
    <p:extLst>
      <p:ext uri="{BB962C8B-B14F-4D97-AF65-F5344CB8AC3E}">
        <p14:creationId xmlns:p14="http://schemas.microsoft.com/office/powerpoint/2010/main" val="2467694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163637" y="219075"/>
            <a:ext cx="8288495" cy="480131"/>
          </a:xfrm>
        </p:spPr>
        <p:txBody>
          <a:bodyPr/>
          <a:lstStyle/>
          <a:p>
            <a:r>
              <a:rPr lang="ja-JP" altLang="en-US" sz="2800" dirty="0" smtClean="0"/>
              <a:t>業務</a:t>
            </a:r>
            <a:r>
              <a:rPr lang="ja-JP" altLang="en-US" sz="2800" dirty="0"/>
              <a:t>内容</a:t>
            </a:r>
            <a:endParaRPr kumimoji="1" lang="ja-JP" altLang="en-US" sz="2800" dirty="0"/>
          </a:p>
        </p:txBody>
      </p:sp>
      <p:sp>
        <p:nvSpPr>
          <p:cNvPr id="2" name="角丸四角形 1"/>
          <p:cNvSpPr/>
          <p:nvPr/>
        </p:nvSpPr>
        <p:spPr>
          <a:xfrm>
            <a:off x="305906" y="942976"/>
            <a:ext cx="10080000" cy="1071562"/>
          </a:xfrm>
          <a:prstGeom prst="roundRect">
            <a:avLst>
              <a:gd name="adj" fmla="val 8667"/>
            </a:avLst>
          </a:prstGeom>
          <a:solidFill>
            <a:srgbClr val="92D050"/>
          </a:solidFill>
          <a:ln>
            <a:solidFill>
              <a:srgbClr val="00B050"/>
            </a:solidFill>
          </a:ln>
        </p:spPr>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r>
              <a:rPr kumimoji="1" lang="ja-JP" altLang="en-US" sz="2000" b="1" dirty="0" smtClean="0">
                <a:latin typeface="メイリオ" panose="020B0604030504040204" pitchFamily="50" charset="-128"/>
                <a:ea typeface="メイリオ" panose="020B0604030504040204" pitchFamily="50" charset="-128"/>
              </a:rPr>
              <a:t>ソフトウェア開発担当の業務</a:t>
            </a:r>
            <a:endParaRPr kumimoji="1" lang="en-US" altLang="ja-JP" sz="2000" b="1"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・ビリング系・</a:t>
            </a:r>
            <a:r>
              <a:rPr lang="en-US" altLang="ja-JP" sz="2000" dirty="0" smtClean="0">
                <a:latin typeface="メイリオ" panose="020B0604030504040204" pitchFamily="50" charset="-128"/>
                <a:ea typeface="メイリオ" panose="020B0604030504040204" pitchFamily="50" charset="-128"/>
              </a:rPr>
              <a:t>SO</a:t>
            </a:r>
            <a:r>
              <a:rPr lang="ja-JP" altLang="en-US" sz="2000" dirty="0" smtClean="0">
                <a:latin typeface="メイリオ" panose="020B0604030504040204" pitchFamily="50" charset="-128"/>
                <a:ea typeface="メイリオ" panose="020B0604030504040204" pitchFamily="50" charset="-128"/>
              </a:rPr>
              <a:t>系システムの開発（</a:t>
            </a:r>
            <a:r>
              <a:rPr lang="en-US" altLang="ja-JP" sz="2000" dirty="0" err="1" smtClean="0">
                <a:latin typeface="メイリオ" panose="020B0604030504040204" pitchFamily="50" charset="-128"/>
                <a:ea typeface="メイリオ" panose="020B0604030504040204" pitchFamily="50" charset="-128"/>
              </a:rPr>
              <a:t>AtMOS</a:t>
            </a:r>
            <a:r>
              <a:rPr lang="ja-JP" altLang="en-US" sz="2000" dirty="0" smtClean="0">
                <a:latin typeface="メイリオ" panose="020B0604030504040204" pitchFamily="50" charset="-128"/>
                <a:ea typeface="メイリオ" panose="020B0604030504040204" pitchFamily="50" charset="-128"/>
              </a:rPr>
              <a:t>・</a:t>
            </a:r>
            <a:r>
              <a:rPr lang="en-US" altLang="ja-JP" sz="2000" dirty="0" smtClean="0">
                <a:latin typeface="メイリオ" panose="020B0604030504040204" pitchFamily="50" charset="-128"/>
                <a:ea typeface="メイリオ" panose="020B0604030504040204" pitchFamily="50" charset="-128"/>
              </a:rPr>
              <a:t>COSMOS</a:t>
            </a:r>
            <a:r>
              <a:rPr lang="ja-JP" altLang="en-US" sz="2000" dirty="0" smtClean="0">
                <a:latin typeface="メイリオ" panose="020B0604030504040204" pitchFamily="50" charset="-128"/>
                <a:ea typeface="メイリオ" panose="020B0604030504040204" pitchFamily="50" charset="-128"/>
              </a:rPr>
              <a:t>・</a:t>
            </a:r>
            <a:r>
              <a:rPr lang="en-US" altLang="ja-JP" sz="2000" dirty="0" err="1" smtClean="0">
                <a:latin typeface="メイリオ" panose="020B0604030504040204" pitchFamily="50" charset="-128"/>
                <a:ea typeface="メイリオ" panose="020B0604030504040204" pitchFamily="50" charset="-128"/>
              </a:rPr>
              <a:t>MOCS</a:t>
            </a:r>
            <a:r>
              <a:rPr lang="ja-JP" altLang="en-US" sz="2000" dirty="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業務支援</a:t>
            </a:r>
            <a:r>
              <a:rPr lang="en-US" altLang="ja-JP" sz="2000" dirty="0" smtClean="0">
                <a:latin typeface="メイリオ" panose="020B0604030504040204" pitchFamily="50" charset="-128"/>
                <a:ea typeface="メイリオ" panose="020B0604030504040204" pitchFamily="50" charset="-128"/>
              </a:rPr>
              <a:t>PF</a:t>
            </a: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etc.</a:t>
            </a:r>
            <a:r>
              <a:rPr lang="ja-JP" altLang="en-US" sz="2000" dirty="0" smtClean="0">
                <a:latin typeface="メイリオ" panose="020B0604030504040204" pitchFamily="50" charset="-128"/>
                <a:ea typeface="メイリオ" panose="020B0604030504040204" pitchFamily="50" charset="-128"/>
              </a:rPr>
              <a:t>）</a:t>
            </a:r>
            <a:endParaRPr lang="en-US" altLang="ja-JP" sz="2000"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・既存システムのマイグレーション（</a:t>
            </a:r>
            <a:r>
              <a:rPr lang="en-US" altLang="ja-JP" sz="2000" dirty="0" smtClean="0">
                <a:latin typeface="メイリオ" panose="020B0604030504040204" pitchFamily="50" charset="-128"/>
                <a:ea typeface="メイリオ" panose="020B0604030504040204" pitchFamily="50" charset="-128"/>
              </a:rPr>
              <a:t>SOMS</a:t>
            </a:r>
            <a:r>
              <a:rPr lang="ja-JP" altLang="en-US" sz="2000" dirty="0" smtClean="0">
                <a:latin typeface="メイリオ" panose="020B0604030504040204" pitchFamily="50" charset="-128"/>
                <a:ea typeface="メイリオ" panose="020B0604030504040204" pitchFamily="50" charset="-128"/>
              </a:rPr>
              <a:t>・</a:t>
            </a:r>
            <a:r>
              <a:rPr lang="en-US" altLang="ja-JP" sz="2000" dirty="0" err="1" smtClean="0">
                <a:latin typeface="メイリオ" panose="020B0604030504040204" pitchFamily="50" charset="-128"/>
                <a:ea typeface="メイリオ" panose="020B0604030504040204" pitchFamily="50" charset="-128"/>
              </a:rPr>
              <a:t>XION</a:t>
            </a:r>
            <a:r>
              <a:rPr lang="en-US" altLang="ja-JP" sz="2000" dirty="0" smtClean="0">
                <a:latin typeface="メイリオ" panose="020B0604030504040204" pitchFamily="50" charset="-128"/>
                <a:ea typeface="メイリオ" panose="020B0604030504040204" pitchFamily="50" charset="-128"/>
              </a:rPr>
              <a:t> etc.</a:t>
            </a:r>
            <a:r>
              <a:rPr lang="ja-JP" altLang="en-US" sz="2000" dirty="0" smtClean="0">
                <a:latin typeface="メイリオ" panose="020B0604030504040204" pitchFamily="50" charset="-128"/>
                <a:ea typeface="メイリオ" panose="020B0604030504040204" pitchFamily="50" charset="-128"/>
              </a:rPr>
              <a:t>）</a:t>
            </a:r>
            <a:endParaRPr lang="en-US" altLang="ja-JP" sz="2000" dirty="0" smtClean="0">
              <a:latin typeface="メイリオ" panose="020B0604030504040204" pitchFamily="50" charset="-128"/>
              <a:ea typeface="メイリオ" panose="020B0604030504040204" pitchFamily="50" charset="-128"/>
            </a:endParaRPr>
          </a:p>
        </p:txBody>
      </p:sp>
      <p:grpSp>
        <p:nvGrpSpPr>
          <p:cNvPr id="11" name="グループ化 10"/>
          <p:cNvGrpSpPr/>
          <p:nvPr/>
        </p:nvGrpSpPr>
        <p:grpSpPr>
          <a:xfrm>
            <a:off x="305906" y="2166938"/>
            <a:ext cx="10080000" cy="4680000"/>
            <a:chOff x="305906" y="2166938"/>
            <a:chExt cx="10080000" cy="4680000"/>
          </a:xfrm>
        </p:grpSpPr>
        <p:sp>
          <p:nvSpPr>
            <p:cNvPr id="6" name="角丸四角形 5"/>
            <p:cNvSpPr/>
            <p:nvPr/>
          </p:nvSpPr>
          <p:spPr>
            <a:xfrm>
              <a:off x="305906" y="2166938"/>
              <a:ext cx="10080000" cy="4680000"/>
            </a:xfrm>
            <a:prstGeom prst="roundRect">
              <a:avLst>
                <a:gd name="adj" fmla="val 0"/>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r>
                <a:rPr lang="en-US" altLang="ja-JP" sz="2000" b="1" dirty="0" smtClean="0">
                  <a:latin typeface="メイリオ" panose="020B0604030504040204" pitchFamily="50" charset="-128"/>
                  <a:ea typeface="メイリオ" panose="020B0604030504040204" pitchFamily="50" charset="-128"/>
                </a:rPr>
                <a:t>1</a:t>
              </a:r>
              <a:r>
                <a:rPr lang="ja-JP" altLang="en-US" sz="2000" b="1" dirty="0" smtClean="0">
                  <a:latin typeface="メイリオ" panose="020B0604030504040204" pitchFamily="50" charset="-128"/>
                  <a:ea typeface="メイリオ" panose="020B0604030504040204" pitchFamily="50" charset="-128"/>
                </a:rPr>
                <a:t>年間で担当した案件</a:t>
              </a:r>
              <a:endParaRPr lang="en-US" altLang="ja-JP" sz="2000" b="1" dirty="0" smtClean="0">
                <a:latin typeface="メイリオ" panose="020B0604030504040204" pitchFamily="50" charset="-128"/>
                <a:ea typeface="メイリオ" panose="020B0604030504040204" pitchFamily="50" charset="-128"/>
              </a:endParaRPr>
            </a:p>
          </p:txBody>
        </p:sp>
        <p:sp>
          <p:nvSpPr>
            <p:cNvPr id="7" name="角丸四角形 6"/>
            <p:cNvSpPr/>
            <p:nvPr/>
          </p:nvSpPr>
          <p:spPr>
            <a:xfrm>
              <a:off x="485906" y="2671766"/>
              <a:ext cx="9720000" cy="1260000"/>
            </a:xfrm>
            <a:prstGeom prst="roundRect">
              <a:avLst>
                <a:gd name="adj" fmla="val 3812"/>
              </a:avLst>
            </a:prstGeom>
            <a:solidFill>
              <a:schemeClr val="accent2">
                <a:lumMod val="60000"/>
                <a:lumOff val="40000"/>
              </a:schemeClr>
            </a:solidFill>
            <a:ln>
              <a:solidFill>
                <a:schemeClr val="accent2"/>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r>
                <a:rPr lang="ja-JP" altLang="en-US" sz="2000" dirty="0" smtClean="0">
                  <a:latin typeface="+mn-ea"/>
                </a:rPr>
                <a:t>■</a:t>
              </a:r>
              <a:r>
                <a:rPr lang="en-US" altLang="ja-JP" sz="2000" b="1" dirty="0" smtClean="0">
                  <a:latin typeface="メイリオ" panose="020B0604030504040204" pitchFamily="50" charset="-128"/>
                  <a:ea typeface="メイリオ" panose="020B0604030504040204" pitchFamily="50" charset="-128"/>
                </a:rPr>
                <a:t>MVNO</a:t>
              </a:r>
              <a:r>
                <a:rPr lang="ja-JP" altLang="en-US" sz="2000" b="1" dirty="0" smtClean="0">
                  <a:latin typeface="メイリオ" panose="020B0604030504040204" pitchFamily="50" charset="-128"/>
                  <a:ea typeface="メイリオ" panose="020B0604030504040204" pitchFamily="50" charset="-128"/>
                </a:rPr>
                <a:t>オーダー連携システム関連</a:t>
              </a:r>
              <a:r>
                <a:rPr lang="ja-JP" altLang="en-US" sz="2000" b="1" dirty="0" smtClean="0">
                  <a:latin typeface="メイリオ" panose="020B0604030504040204" pitchFamily="50" charset="-128"/>
                  <a:ea typeface="メイリオ" panose="020B0604030504040204" pitchFamily="50" charset="-128"/>
                </a:rPr>
                <a:t>開発</a:t>
              </a:r>
              <a:r>
                <a:rPr lang="ja-JP" altLang="en-US" sz="2000" b="1" dirty="0">
                  <a:latin typeface="メイリオ" panose="020B0604030504040204" pitchFamily="50" charset="-128"/>
                  <a:ea typeface="メイリオ" panose="020B0604030504040204" pitchFamily="50" charset="-128"/>
                </a:rPr>
                <a:t>：</a:t>
              </a:r>
              <a:endParaRPr lang="en-US" altLang="ja-JP" sz="2000" b="1"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a:t>
              </a:r>
              <a:r>
                <a:rPr lang="en-US" altLang="ja-JP" sz="2000" dirty="0" smtClean="0">
                  <a:latin typeface="メイリオ" panose="020B0604030504040204" pitchFamily="50" charset="-128"/>
                  <a:ea typeface="メイリオ" panose="020B0604030504040204" pitchFamily="50" charset="-128"/>
                </a:rPr>
                <a:t>COM-MVNO</a:t>
              </a:r>
              <a:r>
                <a:rPr lang="ja-JP" altLang="en-US" sz="2000" dirty="0">
                  <a:latin typeface="メイリオ" panose="020B0604030504040204" pitchFamily="50" charset="-128"/>
                  <a:ea typeface="メイリオ" panose="020B0604030504040204" pitchFamily="50" charset="-128"/>
                </a:rPr>
                <a:t>オーダー連携</a:t>
              </a:r>
              <a:r>
                <a:rPr lang="ja-JP" altLang="en-US" sz="2000" dirty="0" smtClean="0">
                  <a:latin typeface="メイリオ" panose="020B0604030504040204" pitchFamily="50" charset="-128"/>
                  <a:ea typeface="メイリオ" panose="020B0604030504040204" pitchFamily="50" charset="-128"/>
                </a:rPr>
                <a:t>システム</a:t>
              </a:r>
              <a:r>
                <a:rPr lang="en-US" altLang="ja-JP" sz="2000" dirty="0" smtClean="0">
                  <a:latin typeface="メイリオ" panose="020B0604030504040204" pitchFamily="50" charset="-128"/>
                  <a:ea typeface="メイリオ" panose="020B0604030504040204" pitchFamily="50" charset="-128"/>
                </a:rPr>
                <a:t>(COSMOS)</a:t>
              </a:r>
              <a:r>
                <a:rPr lang="ja-JP" altLang="en-US" sz="2000" dirty="0" smtClean="0">
                  <a:latin typeface="メイリオ" panose="020B0604030504040204" pitchFamily="50" charset="-128"/>
                  <a:ea typeface="メイリオ" panose="020B0604030504040204" pitchFamily="50" charset="-128"/>
                </a:rPr>
                <a:t>の課金</a:t>
              </a:r>
              <a:r>
                <a:rPr lang="ja-JP" altLang="en-US" sz="2000" dirty="0">
                  <a:latin typeface="メイリオ" panose="020B0604030504040204" pitchFamily="50" charset="-128"/>
                  <a:ea typeface="メイリオ" panose="020B0604030504040204" pitchFamily="50" charset="-128"/>
                </a:rPr>
                <a:t>機能を内製</a:t>
              </a:r>
              <a:r>
                <a:rPr lang="ja-JP" altLang="en-US" sz="2000" dirty="0" smtClean="0">
                  <a:latin typeface="メイリオ" panose="020B0604030504040204" pitchFamily="50" charset="-128"/>
                  <a:ea typeface="メイリオ" panose="020B0604030504040204" pitchFamily="50" charset="-128"/>
                </a:rPr>
                <a:t>開発</a:t>
              </a:r>
              <a:endParaRPr lang="en-US" altLang="ja-JP" sz="2000"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a:t>
              </a:r>
              <a:r>
                <a:rPr lang="en-US" altLang="ja-JP" sz="2000" dirty="0" smtClean="0">
                  <a:latin typeface="メイリオ" panose="020B0604030504040204" pitchFamily="50" charset="-128"/>
                  <a:ea typeface="メイリオ" panose="020B0604030504040204" pitchFamily="50" charset="-128"/>
                </a:rPr>
                <a:t>MVNO</a:t>
              </a:r>
              <a:r>
                <a:rPr lang="ja-JP" altLang="en-US" sz="2000" dirty="0" smtClean="0">
                  <a:latin typeface="メイリオ" panose="020B0604030504040204" pitchFamily="50" charset="-128"/>
                  <a:ea typeface="メイリオ" panose="020B0604030504040204" pitchFamily="50" charset="-128"/>
                </a:rPr>
                <a:t>オーダーゼロタッチシステム（</a:t>
              </a:r>
              <a:r>
                <a:rPr lang="en-US" altLang="ja-JP" sz="2000" dirty="0" err="1" smtClean="0">
                  <a:latin typeface="メイリオ" panose="020B0604030504040204" pitchFamily="50" charset="-128"/>
                  <a:ea typeface="メイリオ" panose="020B0604030504040204" pitchFamily="50" charset="-128"/>
                </a:rPr>
                <a:t>AtMOS</a:t>
              </a:r>
              <a:r>
                <a:rPr lang="ja-JP" altLang="en-US" sz="2000" dirty="0" smtClean="0">
                  <a:latin typeface="メイリオ" panose="020B0604030504040204" pitchFamily="50" charset="-128"/>
                  <a:ea typeface="メイリオ" panose="020B0604030504040204" pitchFamily="50" charset="-128"/>
                </a:rPr>
                <a:t>）開発の</a:t>
              </a:r>
              <a:r>
                <a:rPr lang="ja-JP" altLang="en-US" sz="2000" dirty="0">
                  <a:latin typeface="メイリオ" panose="020B0604030504040204" pitchFamily="50" charset="-128"/>
                  <a:ea typeface="メイリオ" panose="020B0604030504040204" pitchFamily="50" charset="-128"/>
                </a:rPr>
                <a:t>受入</a:t>
              </a:r>
              <a:r>
                <a:rPr lang="ja-JP" altLang="en-US" sz="2000" dirty="0" smtClean="0">
                  <a:latin typeface="メイリオ" panose="020B0604030504040204" pitchFamily="50" charset="-128"/>
                  <a:ea typeface="メイリオ" panose="020B0604030504040204" pitchFamily="50" charset="-128"/>
                </a:rPr>
                <a:t>試験補佐</a:t>
              </a:r>
              <a:endParaRPr lang="ja-JP" altLang="en-US" sz="2000" dirty="0">
                <a:latin typeface="メイリオ" panose="020B0604030504040204" pitchFamily="50" charset="-128"/>
                <a:ea typeface="メイリオ" panose="020B0604030504040204" pitchFamily="50" charset="-128"/>
              </a:endParaRPr>
            </a:p>
          </p:txBody>
        </p:sp>
        <p:sp>
          <p:nvSpPr>
            <p:cNvPr id="8" name="角丸四角形 7"/>
            <p:cNvSpPr/>
            <p:nvPr/>
          </p:nvSpPr>
          <p:spPr>
            <a:xfrm>
              <a:off x="485906" y="3931766"/>
              <a:ext cx="9720000" cy="1260000"/>
            </a:xfrm>
            <a:prstGeom prst="roundRect">
              <a:avLst>
                <a:gd name="adj" fmla="val 3812"/>
              </a:avLst>
            </a:prstGeom>
            <a:solidFill>
              <a:schemeClr val="accent2">
                <a:lumMod val="60000"/>
                <a:lumOff val="40000"/>
              </a:schemeClr>
            </a:solidFill>
            <a:ln>
              <a:solidFill>
                <a:schemeClr val="accent2"/>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r>
                <a:rPr lang="ja-JP" altLang="en-US" sz="2000" dirty="0" smtClean="0">
                  <a:latin typeface="+mn-ea"/>
                </a:rPr>
                <a:t>■</a:t>
              </a:r>
              <a:r>
                <a:rPr lang="en-US" altLang="ja-JP" sz="2000" b="1" dirty="0" smtClean="0">
                  <a:latin typeface="メイリオ" panose="020B0604030504040204" pitchFamily="50" charset="-128"/>
                  <a:ea typeface="メイリオ" panose="020B0604030504040204" pitchFamily="50" charset="-128"/>
                </a:rPr>
                <a:t>OEM</a:t>
              </a:r>
              <a:r>
                <a:rPr lang="ja-JP" altLang="en-US" sz="2000" b="1" dirty="0">
                  <a:latin typeface="メイリオ" panose="020B0604030504040204" pitchFamily="50" charset="-128"/>
                  <a:ea typeface="メイリオ" panose="020B0604030504040204" pitchFamily="50" charset="-128"/>
                </a:rPr>
                <a:t>向け</a:t>
              </a:r>
              <a:r>
                <a:rPr lang="en-US" altLang="ja-JP" sz="2000" b="1" dirty="0">
                  <a:latin typeface="メイリオ" panose="020B0604030504040204" pitchFamily="50" charset="-128"/>
                  <a:ea typeface="メイリオ" panose="020B0604030504040204" pitchFamily="50" charset="-128"/>
                </a:rPr>
                <a:t>VoIP</a:t>
              </a:r>
              <a:r>
                <a:rPr lang="ja-JP" altLang="en-US" sz="2000" b="1" dirty="0">
                  <a:latin typeface="メイリオ" panose="020B0604030504040204" pitchFamily="50" charset="-128"/>
                  <a:ea typeface="メイリオ" panose="020B0604030504040204" pitchFamily="50" charset="-128"/>
                </a:rPr>
                <a:t>課金システム</a:t>
              </a:r>
              <a:r>
                <a:rPr lang="ja-JP" altLang="en-US" sz="2000" b="1" dirty="0" smtClean="0">
                  <a:latin typeface="メイリオ" panose="020B0604030504040204" pitchFamily="50" charset="-128"/>
                  <a:ea typeface="メイリオ" panose="020B0604030504040204" pitchFamily="50" charset="-128"/>
                </a:rPr>
                <a:t>開発：</a:t>
              </a:r>
              <a:endParaRPr lang="en-US" altLang="ja-JP" sz="2000" b="1"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a:t>
              </a:r>
              <a:r>
                <a:rPr lang="en-US" altLang="ja-JP" sz="2000" dirty="0" smtClean="0">
                  <a:latin typeface="メイリオ" panose="020B0604030504040204" pitchFamily="50" charset="-128"/>
                  <a:ea typeface="メイリオ" panose="020B0604030504040204" pitchFamily="50" charset="-128"/>
                </a:rPr>
                <a:t>CD-R</a:t>
              </a:r>
              <a:r>
                <a:rPr lang="ja-JP" altLang="en-US" sz="2000" dirty="0">
                  <a:latin typeface="メイリオ" panose="020B0604030504040204" pitchFamily="50" charset="-128"/>
                  <a:ea typeface="メイリオ" panose="020B0604030504040204" pitchFamily="50" charset="-128"/>
                </a:rPr>
                <a:t>で配送している</a:t>
              </a:r>
              <a:r>
                <a:rPr lang="en-US" altLang="ja-JP" sz="2000" dirty="0">
                  <a:latin typeface="メイリオ" panose="020B0604030504040204" pitchFamily="50" charset="-128"/>
                  <a:ea typeface="メイリオ" panose="020B0604030504040204" pitchFamily="50" charset="-128"/>
                </a:rPr>
                <a:t>COM</a:t>
              </a:r>
              <a:r>
                <a:rPr lang="ja-JP" altLang="en-US" sz="2000" dirty="0">
                  <a:latin typeface="メイリオ" panose="020B0604030504040204" pitchFamily="50" charset="-128"/>
                  <a:ea typeface="メイリオ" panose="020B0604030504040204" pitchFamily="50" charset="-128"/>
                </a:rPr>
                <a:t>の</a:t>
              </a:r>
              <a:r>
                <a:rPr lang="en-US" altLang="ja-JP" sz="2000" dirty="0">
                  <a:latin typeface="メイリオ" panose="020B0604030504040204" pitchFamily="50" charset="-128"/>
                  <a:ea typeface="メイリオ" panose="020B0604030504040204" pitchFamily="50" charset="-128"/>
                </a:rPr>
                <a:t>VoIP</a:t>
              </a:r>
              <a:r>
                <a:rPr lang="ja-JP" altLang="en-US" sz="2000" dirty="0">
                  <a:latin typeface="メイリオ" panose="020B0604030504040204" pitchFamily="50" charset="-128"/>
                  <a:ea typeface="メイリオ" panose="020B0604030504040204" pitchFamily="50" charset="-128"/>
                </a:rPr>
                <a:t>サービスの料金情報を</a:t>
              </a:r>
              <a:r>
                <a:rPr lang="ja-JP" altLang="en-US" sz="2000" dirty="0" smtClean="0">
                  <a:latin typeface="メイリオ" panose="020B0604030504040204" pitchFamily="50" charset="-128"/>
                  <a:ea typeface="メイリオ" panose="020B0604030504040204" pitchFamily="50" charset="-128"/>
                </a:rPr>
                <a:t>、</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API/Web</a:t>
              </a:r>
              <a:r>
                <a:rPr lang="ja-JP" altLang="en-US" sz="2000" dirty="0">
                  <a:latin typeface="メイリオ" panose="020B0604030504040204" pitchFamily="50" charset="-128"/>
                  <a:ea typeface="メイリオ" panose="020B0604030504040204" pitchFamily="50" charset="-128"/>
                </a:rPr>
                <a:t>画面経由で提供する為のシステムを開発</a:t>
              </a:r>
            </a:p>
            <a:p>
              <a:r>
                <a:rPr lang="ja-JP" altLang="en-US" sz="2000" dirty="0" smtClean="0">
                  <a:latin typeface="メイリオ" panose="020B0604030504040204" pitchFamily="50" charset="-128"/>
                  <a:ea typeface="メイリオ" panose="020B0604030504040204" pitchFamily="50" charset="-128"/>
                </a:rPr>
                <a:t>・海外</a:t>
              </a:r>
              <a:r>
                <a:rPr lang="ja-JP" altLang="en-US" sz="2000" dirty="0">
                  <a:latin typeface="メイリオ" panose="020B0604030504040204" pitchFamily="50" charset="-128"/>
                  <a:ea typeface="メイリオ" panose="020B0604030504040204" pitchFamily="50" charset="-128"/>
                </a:rPr>
                <a:t>オフショア開発施策としてインドの</a:t>
              </a:r>
              <a:r>
                <a:rPr lang="en-US" altLang="ja-JP" sz="2000" dirty="0">
                  <a:latin typeface="メイリオ" panose="020B0604030504040204" pitchFamily="50" charset="-128"/>
                  <a:ea typeface="メイリオ" panose="020B0604030504040204" pitchFamily="50" charset="-128"/>
                </a:rPr>
                <a:t>Emerio</a:t>
              </a:r>
              <a:r>
                <a:rPr lang="ja-JP" altLang="en-US" sz="2000" dirty="0">
                  <a:latin typeface="メイリオ" panose="020B0604030504040204" pitchFamily="50" charset="-128"/>
                  <a:ea typeface="メイリオ" panose="020B0604030504040204" pitchFamily="50" charset="-128"/>
                </a:rPr>
                <a:t>社（</a:t>
              </a:r>
              <a:r>
                <a:rPr lang="en-US" altLang="ja-JP" sz="2000" dirty="0">
                  <a:latin typeface="メイリオ" panose="020B0604030504040204" pitchFamily="50" charset="-128"/>
                  <a:ea typeface="メイリオ" panose="020B0604030504040204" pitchFamily="50" charset="-128"/>
                </a:rPr>
                <a:t>COM</a:t>
              </a:r>
              <a:r>
                <a:rPr lang="ja-JP" altLang="en-US" sz="2000" dirty="0">
                  <a:latin typeface="メイリオ" panose="020B0604030504040204" pitchFamily="50" charset="-128"/>
                  <a:ea typeface="メイリオ" panose="020B0604030504040204" pitchFamily="50" charset="-128"/>
                </a:rPr>
                <a:t>グループ</a:t>
              </a:r>
              <a:r>
                <a:rPr lang="ja-JP" altLang="en-US" sz="2000" dirty="0" smtClean="0">
                  <a:latin typeface="メイリオ" panose="020B0604030504040204" pitchFamily="50" charset="-128"/>
                  <a:ea typeface="メイリオ" panose="020B0604030504040204" pitchFamily="50" charset="-128"/>
                </a:rPr>
                <a:t>）と協業</a:t>
              </a:r>
              <a:endParaRPr lang="ja-JP" altLang="en-US" sz="2000" dirty="0">
                <a:latin typeface="メイリオ" panose="020B0604030504040204" pitchFamily="50" charset="-128"/>
                <a:ea typeface="メイリオ" panose="020B0604030504040204" pitchFamily="50" charset="-128"/>
              </a:endParaRPr>
            </a:p>
          </p:txBody>
        </p:sp>
        <p:sp>
          <p:nvSpPr>
            <p:cNvPr id="9" name="角丸四角形 8"/>
            <p:cNvSpPr/>
            <p:nvPr/>
          </p:nvSpPr>
          <p:spPr>
            <a:xfrm>
              <a:off x="485906" y="5191766"/>
              <a:ext cx="9720000" cy="1260000"/>
            </a:xfrm>
            <a:prstGeom prst="roundRect">
              <a:avLst>
                <a:gd name="adj" fmla="val 3812"/>
              </a:avLst>
            </a:prstGeom>
            <a:solidFill>
              <a:schemeClr val="accent2">
                <a:lumMod val="60000"/>
                <a:lumOff val="40000"/>
              </a:schemeClr>
            </a:solidFill>
            <a:ln>
              <a:solidFill>
                <a:schemeClr val="accent2"/>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r>
                <a:rPr lang="ja-JP" altLang="en-US" sz="2000" dirty="0" smtClean="0">
                  <a:latin typeface="+mn-ea"/>
                </a:rPr>
                <a:t>■</a:t>
              </a:r>
              <a:r>
                <a:rPr lang="en-US" altLang="ja-JP" sz="2000" b="1" dirty="0" smtClean="0">
                  <a:latin typeface="メイリオ" panose="020B0604030504040204" pitchFamily="50" charset="-128"/>
                  <a:ea typeface="メイリオ" panose="020B0604030504040204" pitchFamily="50" charset="-128"/>
                </a:rPr>
                <a:t>SOMS</a:t>
              </a:r>
              <a:r>
                <a:rPr lang="ja-JP" altLang="en-US" sz="2000" b="1" dirty="0">
                  <a:latin typeface="メイリオ" panose="020B0604030504040204" pitchFamily="50" charset="-128"/>
                  <a:ea typeface="メイリオ" panose="020B0604030504040204" pitchFamily="50" charset="-128"/>
                </a:rPr>
                <a:t>関連</a:t>
              </a:r>
              <a:r>
                <a:rPr lang="ja-JP" altLang="en-US" sz="2000" b="1" dirty="0" smtClean="0">
                  <a:latin typeface="メイリオ" panose="020B0604030504040204" pitchFamily="50" charset="-128"/>
                  <a:ea typeface="メイリオ" panose="020B0604030504040204" pitchFamily="50" charset="-128"/>
                </a:rPr>
                <a:t>開発：</a:t>
              </a:r>
              <a:endParaRPr lang="en-US" altLang="ja-JP" sz="2000" b="1"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・西日本</a:t>
              </a:r>
              <a:r>
                <a:rPr lang="ja-JP" altLang="en-US" sz="2000" dirty="0">
                  <a:latin typeface="メイリオ" panose="020B0604030504040204" pitchFamily="50" charset="-128"/>
                  <a:ea typeface="メイリオ" panose="020B0604030504040204" pitchFamily="50" charset="-128"/>
                </a:rPr>
                <a:t>の</a:t>
              </a:r>
              <a:r>
                <a:rPr lang="en-US" altLang="ja-JP" sz="2000" dirty="0">
                  <a:latin typeface="メイリオ" panose="020B0604030504040204" pitchFamily="50" charset="-128"/>
                  <a:ea typeface="メイリオ" panose="020B0604030504040204" pitchFamily="50" charset="-128"/>
                </a:rPr>
                <a:t>B</a:t>
              </a:r>
              <a:r>
                <a:rPr lang="ja-JP" altLang="en-US" sz="2000" dirty="0">
                  <a:latin typeface="メイリオ" panose="020B0604030504040204" pitchFamily="50" charset="-128"/>
                  <a:ea typeface="メイリオ" panose="020B0604030504040204" pitchFamily="50" charset="-128"/>
                </a:rPr>
                <a:t>フレッツ廃止に伴う回線変更に対応するため</a:t>
              </a:r>
              <a:r>
                <a:rPr lang="ja-JP" altLang="en-US" sz="2000" dirty="0" smtClean="0">
                  <a:latin typeface="メイリオ" panose="020B0604030504040204" pitchFamily="50" charset="-128"/>
                  <a:ea typeface="メイリオ" panose="020B0604030504040204" pitchFamily="50" charset="-128"/>
                </a:rPr>
                <a:t>、</a:t>
              </a:r>
              <a:endParaRPr lang="en-US" altLang="ja-JP" sz="2000" dirty="0" smtClean="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毎月</a:t>
              </a:r>
              <a:r>
                <a:rPr lang="en-US" altLang="ja-JP" sz="2000" dirty="0">
                  <a:latin typeface="メイリオ" panose="020B0604030504040204" pitchFamily="50" charset="-128"/>
                  <a:ea typeface="メイリオ" panose="020B0604030504040204" pitchFamily="50" charset="-128"/>
                </a:rPr>
                <a:t>SOMS</a:t>
              </a:r>
              <a:r>
                <a:rPr lang="ja-JP" altLang="en-US" sz="2000" dirty="0">
                  <a:latin typeface="メイリオ" panose="020B0604030504040204" pitchFamily="50" charset="-128"/>
                  <a:ea typeface="メイリオ" panose="020B0604030504040204" pitchFamily="50" charset="-128"/>
                </a:rPr>
                <a:t>の回線情報を更新するシステムを内製</a:t>
              </a:r>
              <a:r>
                <a:rPr lang="ja-JP" altLang="en-US" sz="2000" dirty="0" smtClean="0">
                  <a:latin typeface="メイリオ" panose="020B0604030504040204" pitchFamily="50" charset="-128"/>
                  <a:ea typeface="メイリオ" panose="020B0604030504040204" pitchFamily="50" charset="-128"/>
                </a:rPr>
                <a:t>開発</a:t>
              </a:r>
              <a:endParaRPr lang="ja-JP" altLang="en-US" sz="2000"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722125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1163637" y="219075"/>
            <a:ext cx="8288495" cy="480131"/>
          </a:xfrm>
        </p:spPr>
        <p:txBody>
          <a:bodyPr/>
          <a:lstStyle/>
          <a:p>
            <a:r>
              <a:rPr lang="ja-JP" altLang="en-US" sz="2800" dirty="0" smtClean="0"/>
              <a:t>キャリアプラン</a:t>
            </a:r>
            <a:endParaRPr lang="en-US" altLang="ja-JP" sz="2800" dirty="0" smtClean="0"/>
          </a:p>
        </p:txBody>
      </p:sp>
      <p:grpSp>
        <p:nvGrpSpPr>
          <p:cNvPr id="23" name="グループ化 22"/>
          <p:cNvGrpSpPr/>
          <p:nvPr/>
        </p:nvGrpSpPr>
        <p:grpSpPr>
          <a:xfrm>
            <a:off x="268015" y="912357"/>
            <a:ext cx="10137226" cy="1948830"/>
            <a:chOff x="268015" y="912357"/>
            <a:chExt cx="10137226" cy="1948830"/>
          </a:xfrm>
        </p:grpSpPr>
        <p:sp>
          <p:nvSpPr>
            <p:cNvPr id="8" name="正方形/長方形 7"/>
            <p:cNvSpPr>
              <a:spLocks/>
            </p:cNvSpPr>
            <p:nvPr/>
          </p:nvSpPr>
          <p:spPr>
            <a:xfrm>
              <a:off x="268015" y="1179871"/>
              <a:ext cx="10137226" cy="1681316"/>
            </a:xfrm>
            <a:prstGeom prst="rect">
              <a:avLst/>
            </a:prstGeom>
            <a:solidFill>
              <a:schemeClr val="accent2"/>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endParaRPr kumimoji="1" lang="ja-JP" altLang="en-US" sz="2000" dirty="0" smtClean="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595592" y="1601168"/>
              <a:ext cx="9595897" cy="430887"/>
            </a:xfrm>
            <a:prstGeom prst="rect">
              <a:avLst/>
            </a:prstGeom>
            <a:solidFill>
              <a:schemeClr val="bg2"/>
            </a:solidFill>
            <a:ln>
              <a:solidFill>
                <a:schemeClr val="tx1"/>
              </a:solidFill>
            </a:ln>
          </p:spPr>
          <p:txBody>
            <a:bodyPr wrap="none" rtlCol="0">
              <a:spAutoFit/>
            </a:bodyPr>
            <a:lstStyle/>
            <a:p>
              <a:r>
                <a:rPr lang="en-US" altLang="ja-JP" sz="2200" dirty="0" smtClean="0"/>
                <a:t>1. </a:t>
              </a:r>
              <a:r>
                <a:rPr lang="ja-JP" altLang="en-US" sz="2200" dirty="0" smtClean="0"/>
                <a:t>難易度</a:t>
              </a:r>
              <a:r>
                <a:rPr lang="ja-JP" altLang="en-US" sz="2200" dirty="0"/>
                <a:t>の高いプロジェクトの</a:t>
              </a:r>
              <a:r>
                <a:rPr lang="en-US" altLang="ja-JP" sz="2200" dirty="0"/>
                <a:t>PM</a:t>
              </a:r>
              <a:r>
                <a:rPr lang="ja-JP" altLang="en-US" sz="2200" dirty="0"/>
                <a:t>として、他部署の人と連携して案件を牽引</a:t>
              </a:r>
              <a:r>
                <a:rPr lang="ja-JP" altLang="en-US" sz="2200" dirty="0" smtClean="0"/>
                <a:t>する</a:t>
              </a:r>
              <a:endParaRPr lang="en-US" altLang="ja-JP" sz="2200" dirty="0" smtClean="0"/>
            </a:p>
          </p:txBody>
        </p:sp>
        <p:sp>
          <p:nvSpPr>
            <p:cNvPr id="7" name="正方形/長方形 6"/>
            <p:cNvSpPr/>
            <p:nvPr/>
          </p:nvSpPr>
          <p:spPr>
            <a:xfrm>
              <a:off x="595592" y="2202434"/>
              <a:ext cx="9595897" cy="430887"/>
            </a:xfrm>
            <a:prstGeom prst="rect">
              <a:avLst/>
            </a:prstGeom>
            <a:solidFill>
              <a:schemeClr val="bg2"/>
            </a:solidFill>
            <a:ln>
              <a:solidFill>
                <a:schemeClr val="tx1"/>
              </a:solidFill>
            </a:ln>
          </p:spPr>
          <p:txBody>
            <a:bodyPr wrap="square">
              <a:spAutoFit/>
            </a:bodyPr>
            <a:lstStyle/>
            <a:p>
              <a:r>
                <a:rPr lang="en-US" altLang="ja-JP" sz="2200" dirty="0"/>
                <a:t>2. </a:t>
              </a:r>
              <a:r>
                <a:rPr lang="ja-JP" altLang="en-US" sz="2200" dirty="0"/>
                <a:t>最新技術を積極的に取り入れると共に、自ら発信していく</a:t>
              </a:r>
            </a:p>
          </p:txBody>
        </p:sp>
        <p:sp>
          <p:nvSpPr>
            <p:cNvPr id="10" name="円/楕円 9"/>
            <p:cNvSpPr/>
            <p:nvPr/>
          </p:nvSpPr>
          <p:spPr>
            <a:xfrm>
              <a:off x="757594" y="912357"/>
              <a:ext cx="3145304" cy="535027"/>
            </a:xfrm>
            <a:prstGeom prst="ellipse">
              <a:avLst/>
            </a:prstGeom>
            <a:solidFill>
              <a:schemeClr val="accent4">
                <a:lumMod val="20000"/>
                <a:lumOff val="8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ja-JP" altLang="en-US" sz="2000" dirty="0"/>
                <a:t>技術者としての目標</a:t>
              </a:r>
              <a:endParaRPr kumimoji="1" lang="ja-JP" altLang="en-US" sz="2000" dirty="0" smtClean="0">
                <a:latin typeface="メイリオ" panose="020B0604030504040204" pitchFamily="50" charset="-128"/>
                <a:ea typeface="メイリオ" panose="020B0604030504040204" pitchFamily="50" charset="-128"/>
              </a:endParaRPr>
            </a:p>
          </p:txBody>
        </p:sp>
      </p:grpSp>
      <p:sp>
        <p:nvSpPr>
          <p:cNvPr id="11" name="下矢印 10"/>
          <p:cNvSpPr/>
          <p:nvPr/>
        </p:nvSpPr>
        <p:spPr>
          <a:xfrm>
            <a:off x="3376997" y="3052919"/>
            <a:ext cx="3937819" cy="899652"/>
          </a:xfrm>
          <a:prstGeom prst="downArrow">
            <a:avLst/>
          </a:prstGeom>
          <a:solidFill>
            <a:schemeClr val="accent4"/>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endParaRPr kumimoji="1" lang="ja-JP" altLang="en-US" sz="2000" dirty="0" smtClean="0">
              <a:latin typeface="メイリオ" panose="020B0604030504040204" pitchFamily="50" charset="-128"/>
              <a:ea typeface="メイリオ" panose="020B0604030504040204" pitchFamily="50" charset="-128"/>
            </a:endParaRPr>
          </a:p>
        </p:txBody>
      </p:sp>
      <p:sp>
        <p:nvSpPr>
          <p:cNvPr id="20" name="角丸四角形 19"/>
          <p:cNvSpPr/>
          <p:nvPr/>
        </p:nvSpPr>
        <p:spPr>
          <a:xfrm>
            <a:off x="268014" y="4017092"/>
            <a:ext cx="10137227" cy="2752417"/>
          </a:xfrm>
          <a:prstGeom prst="roundRect">
            <a:avLst>
              <a:gd name="adj" fmla="val 6486"/>
            </a:avLst>
          </a:prstGeom>
          <a:solidFill>
            <a:schemeClr val="accent6">
              <a:lumMod val="40000"/>
              <a:lumOff val="60000"/>
            </a:schemeClr>
          </a:solidFill>
          <a:ln>
            <a:solidFill>
              <a:schemeClr val="tx1"/>
            </a:solidFill>
          </a:ln>
        </p:spPr>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r>
              <a:rPr kumimoji="1" lang="ja-JP" altLang="en-US" sz="2000" dirty="0" smtClean="0">
                <a:latin typeface="メイリオ" panose="020B0604030504040204" pitchFamily="50" charset="-128"/>
                <a:ea typeface="メイリオ" panose="020B0604030504040204" pitchFamily="50" charset="-128"/>
              </a:rPr>
              <a:t>目標達成のための成長の軸</a:t>
            </a:r>
          </a:p>
        </p:txBody>
      </p:sp>
      <p:grpSp>
        <p:nvGrpSpPr>
          <p:cNvPr id="9" name="グループ化 8"/>
          <p:cNvGrpSpPr/>
          <p:nvPr/>
        </p:nvGrpSpPr>
        <p:grpSpPr>
          <a:xfrm>
            <a:off x="426242" y="4552353"/>
            <a:ext cx="9839329" cy="1798950"/>
            <a:chOff x="471807" y="4552353"/>
            <a:chExt cx="9839329" cy="1798950"/>
          </a:xfrm>
        </p:grpSpPr>
        <p:grpSp>
          <p:nvGrpSpPr>
            <p:cNvPr id="3" name="グループ化 2"/>
            <p:cNvGrpSpPr/>
            <p:nvPr/>
          </p:nvGrpSpPr>
          <p:grpSpPr>
            <a:xfrm>
              <a:off x="471807" y="4552353"/>
              <a:ext cx="2811630" cy="1798950"/>
              <a:chOff x="330904" y="4552353"/>
              <a:chExt cx="2811630" cy="1798950"/>
            </a:xfrm>
          </p:grpSpPr>
          <p:sp>
            <p:nvSpPr>
              <p:cNvPr id="12" name="円/楕円 11"/>
              <p:cNvSpPr>
                <a:spLocks noChangeAspect="1"/>
              </p:cNvSpPr>
              <p:nvPr/>
            </p:nvSpPr>
            <p:spPr>
              <a:xfrm>
                <a:off x="330904" y="4762832"/>
                <a:ext cx="2811630" cy="1588471"/>
              </a:xfrm>
              <a:prstGeom prst="ellipse">
                <a:avLst/>
              </a:prstGeom>
              <a:solidFill>
                <a:srgbClr val="00B0F0"/>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lvl="2" algn="ctr"/>
                <a:r>
                  <a:rPr lang="ja-JP" altLang="en-US" dirty="0"/>
                  <a:t>自己研鑽</a:t>
                </a:r>
                <a:r>
                  <a:rPr lang="ja-JP" altLang="en-US" dirty="0" smtClean="0"/>
                  <a:t>や</a:t>
                </a:r>
                <a:endParaRPr lang="en-US" altLang="ja-JP" dirty="0" smtClean="0"/>
              </a:p>
              <a:p>
                <a:pPr marL="0" lvl="2" algn="ctr"/>
                <a:r>
                  <a:rPr lang="ja-JP" altLang="en-US" dirty="0" smtClean="0"/>
                  <a:t>案件を通じて</a:t>
                </a:r>
                <a:endParaRPr lang="en-US" altLang="ja-JP" dirty="0" smtClean="0"/>
              </a:p>
              <a:p>
                <a:pPr marL="0" lvl="2" algn="ctr"/>
                <a:r>
                  <a:rPr lang="ja-JP" altLang="en-US" dirty="0" smtClean="0"/>
                  <a:t>システム</a:t>
                </a:r>
                <a:r>
                  <a:rPr lang="ja-JP" altLang="en-US" dirty="0"/>
                  <a:t>開発</a:t>
                </a:r>
                <a:r>
                  <a:rPr lang="ja-JP" altLang="en-US" dirty="0" smtClean="0"/>
                  <a:t>の</a:t>
                </a:r>
                <a:endParaRPr lang="en-US" altLang="ja-JP" dirty="0" smtClean="0"/>
              </a:p>
              <a:p>
                <a:pPr marL="0" lvl="2" algn="ctr"/>
                <a:r>
                  <a:rPr lang="ja-JP" altLang="en-US" dirty="0" smtClean="0"/>
                  <a:t>スペシャリスト</a:t>
                </a:r>
                <a:r>
                  <a:rPr lang="ja-JP" altLang="en-US" dirty="0"/>
                  <a:t>と</a:t>
                </a:r>
                <a:r>
                  <a:rPr lang="ja-JP" altLang="en-US" dirty="0" smtClean="0"/>
                  <a:t>なる</a:t>
                </a:r>
                <a:endParaRPr lang="en-US" altLang="ja-JP" dirty="0"/>
              </a:p>
            </p:txBody>
          </p:sp>
          <p:sp>
            <p:nvSpPr>
              <p:cNvPr id="17" name="角丸四角形 16"/>
              <p:cNvSpPr/>
              <p:nvPr/>
            </p:nvSpPr>
            <p:spPr>
              <a:xfrm>
                <a:off x="915340" y="4552353"/>
                <a:ext cx="1642758" cy="420956"/>
              </a:xfrm>
              <a:prstGeom prst="round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kumimoji="1" lang="ja-JP" altLang="en-US" sz="2000" dirty="0" smtClean="0">
                    <a:latin typeface="メイリオ" panose="020B0604030504040204" pitchFamily="50" charset="-128"/>
                    <a:ea typeface="メイリオ" panose="020B0604030504040204" pitchFamily="50" charset="-128"/>
                  </a:rPr>
                  <a:t>技術力の向上</a:t>
                </a:r>
              </a:p>
            </p:txBody>
          </p:sp>
        </p:grpSp>
        <p:grpSp>
          <p:nvGrpSpPr>
            <p:cNvPr id="4" name="グループ化 3"/>
            <p:cNvGrpSpPr/>
            <p:nvPr/>
          </p:nvGrpSpPr>
          <p:grpSpPr>
            <a:xfrm>
              <a:off x="3544378" y="4552353"/>
              <a:ext cx="3069253" cy="1798950"/>
              <a:chOff x="3590438" y="4552353"/>
              <a:chExt cx="3069253" cy="1798950"/>
            </a:xfrm>
          </p:grpSpPr>
          <p:sp>
            <p:nvSpPr>
              <p:cNvPr id="13" name="円/楕円 12"/>
              <p:cNvSpPr>
                <a:spLocks noChangeAspect="1"/>
              </p:cNvSpPr>
              <p:nvPr/>
            </p:nvSpPr>
            <p:spPr>
              <a:xfrm>
                <a:off x="3590438" y="4762832"/>
                <a:ext cx="3069253" cy="1588471"/>
              </a:xfrm>
              <a:prstGeom prst="ellipse">
                <a:avLst/>
              </a:prstGeom>
              <a:solidFill>
                <a:srgbClr val="00B0F0"/>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dirty="0" smtClean="0"/>
                  <a:t>社内や業界の動向を</a:t>
                </a:r>
                <a:endParaRPr lang="en-US" altLang="ja-JP" dirty="0" smtClean="0"/>
              </a:p>
              <a:p>
                <a:pPr algn="ctr"/>
                <a:r>
                  <a:rPr lang="ja-JP" altLang="en-US" dirty="0" smtClean="0"/>
                  <a:t>いち早くキャッチし、</a:t>
                </a:r>
                <a:endParaRPr lang="en-US" altLang="ja-JP" dirty="0" smtClean="0"/>
              </a:p>
              <a:p>
                <a:pPr algn="ctr"/>
                <a:r>
                  <a:rPr lang="ja-JP" altLang="en-US" dirty="0" smtClean="0"/>
                  <a:t>新技術の導入・展開を促進する</a:t>
                </a:r>
                <a:endParaRPr kumimoji="1" lang="en-US" altLang="ja-JP" dirty="0" smtClean="0">
                  <a:latin typeface="メイリオ" panose="020B0604030504040204" pitchFamily="50" charset="-128"/>
                  <a:ea typeface="メイリオ" panose="020B0604030504040204" pitchFamily="50" charset="-128"/>
                </a:endParaRPr>
              </a:p>
            </p:txBody>
          </p:sp>
          <p:sp>
            <p:nvSpPr>
              <p:cNvPr id="18" name="角丸四角形 17"/>
              <p:cNvSpPr/>
              <p:nvPr/>
            </p:nvSpPr>
            <p:spPr>
              <a:xfrm>
                <a:off x="4052518" y="4552353"/>
                <a:ext cx="2145094" cy="420956"/>
              </a:xfrm>
              <a:prstGeom prst="round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kumimoji="1" lang="ja-JP" altLang="en-US" sz="2000" dirty="0" smtClean="0">
                    <a:latin typeface="メイリオ" panose="020B0604030504040204" pitchFamily="50" charset="-128"/>
                    <a:ea typeface="メイリオ" panose="020B0604030504040204" pitchFamily="50" charset="-128"/>
                  </a:rPr>
                  <a:t>社内外の動向把握</a:t>
                </a:r>
              </a:p>
            </p:txBody>
          </p:sp>
        </p:grpSp>
        <p:grpSp>
          <p:nvGrpSpPr>
            <p:cNvPr id="5" name="グループ化 4"/>
            <p:cNvGrpSpPr/>
            <p:nvPr/>
          </p:nvGrpSpPr>
          <p:grpSpPr>
            <a:xfrm>
              <a:off x="6873585" y="4552353"/>
              <a:ext cx="3437551" cy="1798950"/>
              <a:chOff x="7015475" y="4552353"/>
              <a:chExt cx="3437551" cy="1798950"/>
            </a:xfrm>
          </p:grpSpPr>
          <p:sp>
            <p:nvSpPr>
              <p:cNvPr id="14" name="円/楕円 13"/>
              <p:cNvSpPr>
                <a:spLocks noChangeAspect="1"/>
              </p:cNvSpPr>
              <p:nvPr/>
            </p:nvSpPr>
            <p:spPr>
              <a:xfrm>
                <a:off x="7015475" y="4762832"/>
                <a:ext cx="3437551" cy="1588471"/>
              </a:xfrm>
              <a:prstGeom prst="ellipse">
                <a:avLst/>
              </a:prstGeom>
              <a:solidFill>
                <a:srgbClr val="00B0F0"/>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dirty="0" smtClean="0"/>
                  <a:t>海外ベンダとの連携や</a:t>
                </a:r>
                <a:endParaRPr lang="en-US" altLang="ja-JP" dirty="0" smtClean="0"/>
              </a:p>
              <a:p>
                <a:pPr algn="ctr"/>
                <a:r>
                  <a:rPr lang="ja-JP" altLang="en-US" dirty="0"/>
                  <a:t>海外</a:t>
                </a:r>
                <a:r>
                  <a:rPr lang="ja-JP" altLang="en-US" dirty="0" smtClean="0"/>
                  <a:t>研修参加を通じて</a:t>
                </a:r>
                <a:endParaRPr lang="en-US" altLang="ja-JP" dirty="0"/>
              </a:p>
              <a:p>
                <a:pPr algn="ctr"/>
                <a:r>
                  <a:rPr lang="ja-JP" altLang="en-US" dirty="0" smtClean="0"/>
                  <a:t>グローバル人材としての</a:t>
                </a:r>
                <a:endParaRPr lang="en-US" altLang="ja-JP" dirty="0" smtClean="0"/>
              </a:p>
              <a:p>
                <a:pPr algn="ctr"/>
                <a:r>
                  <a:rPr lang="ja-JP" altLang="en-US" dirty="0" smtClean="0"/>
                  <a:t>キャリア</a:t>
                </a:r>
                <a:r>
                  <a:rPr lang="ja-JP" altLang="en-US" dirty="0"/>
                  <a:t>を形成する</a:t>
                </a:r>
                <a:endParaRPr kumimoji="1" lang="en-US" altLang="ja-JP" dirty="0" smtClean="0">
                  <a:latin typeface="メイリオ" panose="020B0604030504040204" pitchFamily="50" charset="-128"/>
                  <a:ea typeface="メイリオ" panose="020B0604030504040204" pitchFamily="50" charset="-128"/>
                </a:endParaRPr>
              </a:p>
            </p:txBody>
          </p:sp>
          <p:sp>
            <p:nvSpPr>
              <p:cNvPr id="19" name="角丸四角形 18"/>
              <p:cNvSpPr/>
              <p:nvPr/>
            </p:nvSpPr>
            <p:spPr>
              <a:xfrm>
                <a:off x="7782152" y="4552353"/>
                <a:ext cx="1904199" cy="420956"/>
              </a:xfrm>
              <a:prstGeom prst="round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ja-JP" altLang="en-US" sz="2000" dirty="0">
                    <a:latin typeface="メイリオ" panose="020B0604030504040204" pitchFamily="50" charset="-128"/>
                    <a:ea typeface="メイリオ" panose="020B0604030504040204" pitchFamily="50" charset="-128"/>
                  </a:rPr>
                  <a:t>グローバル経験</a:t>
                </a:r>
                <a:endParaRPr kumimoji="1" lang="ja-JP" altLang="en-US" sz="2000" dirty="0" smtClean="0">
                  <a:latin typeface="メイリオ" panose="020B0604030504040204" pitchFamily="50" charset="-128"/>
                  <a:ea typeface="メイリオ" panose="020B0604030504040204" pitchFamily="50" charset="-128"/>
                </a:endParaRPr>
              </a:p>
            </p:txBody>
          </p:sp>
        </p:grpSp>
      </p:grpSp>
    </p:spTree>
    <p:extLst>
      <p:ext uri="{BB962C8B-B14F-4D97-AF65-F5344CB8AC3E}">
        <p14:creationId xmlns:p14="http://schemas.microsoft.com/office/powerpoint/2010/main" val="1526079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163637" y="219075"/>
            <a:ext cx="8288495" cy="480131"/>
          </a:xfrm>
        </p:spPr>
        <p:txBody>
          <a:bodyPr/>
          <a:lstStyle/>
          <a:p>
            <a:r>
              <a:rPr kumimoji="1" lang="ja-JP" altLang="en-US" sz="2800" dirty="0" smtClean="0"/>
              <a:t>成長の軸①</a:t>
            </a:r>
            <a:r>
              <a:rPr kumimoji="1" lang="en-US" altLang="ja-JP" sz="2800" dirty="0" smtClean="0"/>
              <a:t>: </a:t>
            </a:r>
            <a:r>
              <a:rPr lang="ja-JP" altLang="en-US" sz="2800" dirty="0" smtClean="0"/>
              <a:t>技術力</a:t>
            </a:r>
            <a:r>
              <a:rPr lang="ja-JP" altLang="en-US" sz="2800" dirty="0"/>
              <a:t>の</a:t>
            </a:r>
            <a:r>
              <a:rPr lang="ja-JP" altLang="en-US" sz="2800" dirty="0" smtClean="0"/>
              <a:t>向上</a:t>
            </a:r>
            <a:endParaRPr lang="ja-JP" altLang="en-US" sz="2800" dirty="0"/>
          </a:p>
        </p:txBody>
      </p:sp>
      <p:grpSp>
        <p:nvGrpSpPr>
          <p:cNvPr id="5" name="グループ化 4"/>
          <p:cNvGrpSpPr/>
          <p:nvPr/>
        </p:nvGrpSpPr>
        <p:grpSpPr>
          <a:xfrm>
            <a:off x="411226" y="832250"/>
            <a:ext cx="9869362" cy="6007425"/>
            <a:chOff x="411226" y="832250"/>
            <a:chExt cx="9869362" cy="6007425"/>
          </a:xfrm>
        </p:grpSpPr>
        <p:grpSp>
          <p:nvGrpSpPr>
            <p:cNvPr id="3" name="グループ化 2"/>
            <p:cNvGrpSpPr/>
            <p:nvPr/>
          </p:nvGrpSpPr>
          <p:grpSpPr>
            <a:xfrm>
              <a:off x="411226" y="832250"/>
              <a:ext cx="9869360" cy="1642819"/>
              <a:chOff x="574803" y="781301"/>
              <a:chExt cx="9869360" cy="1642819"/>
            </a:xfrm>
          </p:grpSpPr>
          <p:sp>
            <p:nvSpPr>
              <p:cNvPr id="6" name="正方形/長方形 5"/>
              <p:cNvSpPr>
                <a:spLocks/>
              </p:cNvSpPr>
              <p:nvPr/>
            </p:nvSpPr>
            <p:spPr>
              <a:xfrm>
                <a:off x="574803" y="961997"/>
                <a:ext cx="9869360" cy="1462123"/>
              </a:xfrm>
              <a:prstGeom prst="rect">
                <a:avLst/>
              </a:prstGeom>
              <a:solidFill>
                <a:srgbClr val="00B0F0"/>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kumimoji="1" lang="en-US" altLang="ja-JP" sz="2000" dirty="0" smtClean="0">
                  <a:latin typeface="+mn-ea"/>
                </a:endParaRPr>
              </a:p>
              <a:p>
                <a:r>
                  <a:rPr lang="ja-JP" altLang="en-US" sz="2000" dirty="0"/>
                  <a:t>■</a:t>
                </a:r>
                <a:r>
                  <a:rPr lang="en-US" altLang="ja-JP" sz="2000" dirty="0" smtClean="0"/>
                  <a:t>COSMOS</a:t>
                </a:r>
                <a:r>
                  <a:rPr lang="ja-JP" altLang="en-US" sz="2000" dirty="0">
                    <a:latin typeface="+mn-ea"/>
                  </a:rPr>
                  <a:t>課金</a:t>
                </a:r>
                <a:r>
                  <a:rPr lang="ja-JP" altLang="en-US" sz="2000" dirty="0" smtClean="0">
                    <a:latin typeface="+mn-ea"/>
                  </a:rPr>
                  <a:t>機能開発時の経験</a:t>
                </a:r>
                <a:endParaRPr lang="en-US" altLang="ja-JP" sz="2000" dirty="0" smtClean="0">
                  <a:latin typeface="+mn-ea"/>
                </a:endParaRPr>
              </a:p>
              <a:p>
                <a:r>
                  <a:rPr lang="ja-JP" altLang="en-US" sz="2000" dirty="0">
                    <a:latin typeface="+mn-ea"/>
                  </a:rPr>
                  <a:t>　</a:t>
                </a:r>
                <a:r>
                  <a:rPr lang="ja-JP" altLang="en-US" sz="2000" dirty="0" smtClean="0">
                    <a:latin typeface="+mn-ea"/>
                  </a:rPr>
                  <a:t>・部長向け開発</a:t>
                </a:r>
                <a:r>
                  <a:rPr lang="ja-JP" altLang="en-US" sz="2000" dirty="0">
                    <a:latin typeface="+mn-ea"/>
                  </a:rPr>
                  <a:t>完了</a:t>
                </a:r>
                <a:r>
                  <a:rPr lang="ja-JP" altLang="en-US" sz="2000" dirty="0" smtClean="0">
                    <a:latin typeface="+mn-ea"/>
                  </a:rPr>
                  <a:t>報告</a:t>
                </a:r>
                <a:r>
                  <a:rPr lang="ja-JP" altLang="en-US" sz="2000" dirty="0">
                    <a:latin typeface="+mn-ea"/>
                  </a:rPr>
                  <a:t>の</a:t>
                </a:r>
                <a:r>
                  <a:rPr lang="ja-JP" altLang="en-US" sz="2000" dirty="0" smtClean="0">
                    <a:latin typeface="+mn-ea"/>
                  </a:rPr>
                  <a:t>際に品質を重点的</a:t>
                </a:r>
                <a:r>
                  <a:rPr lang="ja-JP" altLang="en-US" sz="2000" dirty="0">
                    <a:latin typeface="+mn-ea"/>
                  </a:rPr>
                  <a:t>に確認</a:t>
                </a:r>
                <a:r>
                  <a:rPr lang="ja-JP" altLang="en-US" sz="2000" dirty="0" smtClean="0">
                    <a:latin typeface="+mn-ea"/>
                  </a:rPr>
                  <a:t>され、解答に窮した</a:t>
                </a:r>
                <a:endParaRPr lang="en-US" altLang="ja-JP" sz="2000" dirty="0" smtClean="0">
                  <a:latin typeface="+mn-ea"/>
                </a:endParaRPr>
              </a:p>
              <a:p>
                <a:r>
                  <a:rPr lang="ja-JP" altLang="en-US" sz="2000" dirty="0" smtClean="0"/>
                  <a:t>　・システムの</a:t>
                </a:r>
                <a:r>
                  <a:rPr lang="ja-JP" altLang="en-US" sz="2000" dirty="0" smtClean="0">
                    <a:latin typeface="+mn-ea"/>
                  </a:rPr>
                  <a:t>稼働開始後に仕様確認不足による不具合を発生させてしまった</a:t>
                </a:r>
                <a:endParaRPr kumimoji="1" lang="ja-JP" altLang="en-US" sz="2000" dirty="0" smtClean="0">
                  <a:latin typeface="+mn-ea"/>
                </a:endParaRPr>
              </a:p>
            </p:txBody>
          </p:sp>
          <p:sp>
            <p:nvSpPr>
              <p:cNvPr id="2" name="正方形/長方形 1"/>
              <p:cNvSpPr/>
              <p:nvPr/>
            </p:nvSpPr>
            <p:spPr>
              <a:xfrm>
                <a:off x="735870" y="781301"/>
                <a:ext cx="2712180" cy="380480"/>
              </a:xfrm>
              <a:prstGeom prst="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2000" dirty="0" smtClean="0">
                    <a:latin typeface="メイリオ" panose="020B0604030504040204" pitchFamily="50" charset="-128"/>
                    <a:ea typeface="メイリオ" panose="020B0604030504040204" pitchFamily="50" charset="-128"/>
                  </a:rPr>
                  <a:t>経験</a:t>
                </a:r>
              </a:p>
            </p:txBody>
          </p:sp>
        </p:grpSp>
        <p:grpSp>
          <p:nvGrpSpPr>
            <p:cNvPr id="12" name="グループ化 11"/>
            <p:cNvGrpSpPr/>
            <p:nvPr/>
          </p:nvGrpSpPr>
          <p:grpSpPr>
            <a:xfrm>
              <a:off x="411226" y="3078000"/>
              <a:ext cx="9869361" cy="1823771"/>
              <a:chOff x="574802" y="2976829"/>
              <a:chExt cx="9869361" cy="1823771"/>
            </a:xfrm>
          </p:grpSpPr>
          <p:sp>
            <p:nvSpPr>
              <p:cNvPr id="10" name="正方形/長方形 9"/>
              <p:cNvSpPr>
                <a:spLocks/>
              </p:cNvSpPr>
              <p:nvPr/>
            </p:nvSpPr>
            <p:spPr>
              <a:xfrm>
                <a:off x="574802" y="3156316"/>
                <a:ext cx="9869361" cy="1644284"/>
              </a:xfrm>
              <a:prstGeom prst="rect">
                <a:avLst/>
              </a:prstGeom>
              <a:solidFill>
                <a:schemeClr val="accent6"/>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kumimoji="1" lang="en-US" altLang="ja-JP" sz="2000" dirty="0" smtClean="0"/>
              </a:p>
              <a:p>
                <a:r>
                  <a:rPr kumimoji="1" lang="ja-JP" altLang="en-US" sz="2000" dirty="0" smtClean="0"/>
                  <a:t>■実装能力だけでなく、細かな仕様を漏らさず実装する能力が求められる</a:t>
                </a:r>
                <a:endParaRPr kumimoji="1" lang="en-US" altLang="ja-JP" sz="2000" dirty="0" smtClean="0"/>
              </a:p>
              <a:p>
                <a:r>
                  <a:rPr lang="ja-JP" altLang="en-US" sz="2000" dirty="0" smtClean="0"/>
                  <a:t>　・第三者レビューなど、複数人で協力して品質を高める事も重要</a:t>
                </a:r>
                <a:endParaRPr kumimoji="1" lang="en-US" altLang="ja-JP" sz="2000" dirty="0" smtClean="0"/>
              </a:p>
              <a:p>
                <a:r>
                  <a:rPr lang="ja-JP" altLang="en-US" sz="2000" dirty="0" smtClean="0"/>
                  <a:t>■経験に基づく品質確認・分析で周囲を納得させることは困難である</a:t>
                </a:r>
                <a:endParaRPr lang="en-US" altLang="ja-JP" sz="2000" dirty="0" smtClean="0"/>
              </a:p>
              <a:p>
                <a:r>
                  <a:rPr kumimoji="1" lang="ja-JP" altLang="en-US" sz="2000" dirty="0" smtClean="0"/>
                  <a:t>■開発したシステムの先には運用部門があり、密に連携する必要がある</a:t>
                </a:r>
                <a:endParaRPr kumimoji="1" lang="en-US" altLang="ja-JP" sz="2000" dirty="0" smtClean="0"/>
              </a:p>
            </p:txBody>
          </p:sp>
          <p:sp>
            <p:nvSpPr>
              <p:cNvPr id="8" name="正方形/長方形 7"/>
              <p:cNvSpPr/>
              <p:nvPr/>
            </p:nvSpPr>
            <p:spPr>
              <a:xfrm>
                <a:off x="735870" y="2976829"/>
                <a:ext cx="2712180" cy="380480"/>
              </a:xfrm>
              <a:prstGeom prst="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2000" dirty="0" smtClean="0">
                    <a:latin typeface="メイリオ" panose="020B0604030504040204" pitchFamily="50" charset="-128"/>
                    <a:ea typeface="メイリオ" panose="020B0604030504040204" pitchFamily="50" charset="-128"/>
                  </a:rPr>
                  <a:t>気付き</a:t>
                </a:r>
                <a:endParaRPr kumimoji="1" lang="ja-JP" altLang="en-US" sz="2000" dirty="0" smtClean="0">
                  <a:latin typeface="メイリオ" panose="020B0604030504040204" pitchFamily="50" charset="-128"/>
                  <a:ea typeface="メイリオ" panose="020B0604030504040204" pitchFamily="50" charset="-128"/>
                </a:endParaRPr>
              </a:p>
            </p:txBody>
          </p:sp>
        </p:grpSp>
        <p:grpSp>
          <p:nvGrpSpPr>
            <p:cNvPr id="13" name="グループ化 12"/>
            <p:cNvGrpSpPr/>
            <p:nvPr/>
          </p:nvGrpSpPr>
          <p:grpSpPr>
            <a:xfrm>
              <a:off x="411226" y="5504070"/>
              <a:ext cx="9869362" cy="1335605"/>
              <a:chOff x="574801" y="5179504"/>
              <a:chExt cx="9869362" cy="1335605"/>
            </a:xfrm>
          </p:grpSpPr>
          <p:sp>
            <p:nvSpPr>
              <p:cNvPr id="11" name="正方形/長方形 10"/>
              <p:cNvSpPr>
                <a:spLocks/>
              </p:cNvSpPr>
              <p:nvPr/>
            </p:nvSpPr>
            <p:spPr>
              <a:xfrm>
                <a:off x="574801" y="5369744"/>
                <a:ext cx="9869362" cy="1145365"/>
              </a:xfrm>
              <a:prstGeom prst="rect">
                <a:avLst/>
              </a:prstGeom>
              <a:solidFill>
                <a:schemeClr val="accent2"/>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kumimoji="1" lang="en-US" altLang="ja-JP" sz="2000" dirty="0" smtClean="0">
                  <a:latin typeface="+mn-ea"/>
                </a:endParaRPr>
              </a:p>
              <a:p>
                <a:r>
                  <a:rPr kumimoji="1" lang="ja-JP" altLang="en-US" sz="2000" dirty="0" smtClean="0">
                    <a:latin typeface="+mn-ea"/>
                  </a:rPr>
                  <a:t>■運用部門の連携等、お客様や利用者視点を意識して開発</a:t>
                </a:r>
                <a:r>
                  <a:rPr lang="ja-JP" altLang="en-US" sz="2000" dirty="0">
                    <a:latin typeface="+mn-ea"/>
                  </a:rPr>
                  <a:t>する</a:t>
                </a:r>
                <a:r>
                  <a:rPr kumimoji="1" lang="ja-JP" altLang="en-US" sz="2000" dirty="0" smtClean="0">
                    <a:latin typeface="+mn-ea"/>
                  </a:rPr>
                  <a:t>必要である事を学んだ</a:t>
                </a:r>
                <a:endParaRPr kumimoji="1" lang="en-US" altLang="ja-JP" sz="2000" dirty="0" smtClean="0">
                  <a:latin typeface="+mn-ea"/>
                </a:endParaRPr>
              </a:p>
              <a:p>
                <a:r>
                  <a:rPr lang="ja-JP" altLang="en-US" sz="2000" dirty="0" smtClean="0">
                    <a:latin typeface="+mn-ea"/>
                  </a:rPr>
                  <a:t>■</a:t>
                </a:r>
                <a:r>
                  <a:rPr lang="ja-JP" altLang="en-US" sz="2000" dirty="0"/>
                  <a:t>試験方法や品質を分析するにあたって体系的な</a:t>
                </a:r>
                <a:r>
                  <a:rPr lang="ja-JP" altLang="en-US" sz="2000" dirty="0" smtClean="0"/>
                  <a:t>知識が必要となる事を学んだ</a:t>
                </a:r>
                <a:endParaRPr kumimoji="1" lang="ja-JP" altLang="en-US" sz="2000" dirty="0" smtClean="0">
                  <a:latin typeface="+mn-ea"/>
                </a:endParaRPr>
              </a:p>
            </p:txBody>
          </p:sp>
          <p:sp>
            <p:nvSpPr>
              <p:cNvPr id="9" name="正方形/長方形 8"/>
              <p:cNvSpPr/>
              <p:nvPr/>
            </p:nvSpPr>
            <p:spPr>
              <a:xfrm>
                <a:off x="735870" y="5179504"/>
                <a:ext cx="2712180" cy="380480"/>
              </a:xfrm>
              <a:prstGeom prst="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2000" dirty="0" smtClean="0">
                    <a:latin typeface="メイリオ" panose="020B0604030504040204" pitchFamily="50" charset="-128"/>
                    <a:ea typeface="メイリオ" panose="020B0604030504040204" pitchFamily="50" charset="-128"/>
                  </a:rPr>
                  <a:t>成長</a:t>
                </a:r>
              </a:p>
            </p:txBody>
          </p:sp>
        </p:grpSp>
      </p:grpSp>
    </p:spTree>
    <p:extLst>
      <p:ext uri="{BB962C8B-B14F-4D97-AF65-F5344CB8AC3E}">
        <p14:creationId xmlns:p14="http://schemas.microsoft.com/office/powerpoint/2010/main" val="1333423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163637" y="219075"/>
            <a:ext cx="8288495" cy="480131"/>
          </a:xfrm>
        </p:spPr>
        <p:txBody>
          <a:bodyPr/>
          <a:lstStyle/>
          <a:p>
            <a:r>
              <a:rPr lang="ja-JP" altLang="en-US" sz="2800" dirty="0" smtClean="0"/>
              <a:t>成長の軸②</a:t>
            </a:r>
            <a:r>
              <a:rPr lang="en-US" altLang="ja-JP" sz="2800" dirty="0" smtClean="0"/>
              <a:t>: </a:t>
            </a:r>
            <a:r>
              <a:rPr lang="ja-JP" altLang="en-US" sz="2800" dirty="0" smtClean="0"/>
              <a:t>社内外</a:t>
            </a:r>
            <a:r>
              <a:rPr lang="ja-JP" altLang="en-US" sz="2800" dirty="0"/>
              <a:t>の動向</a:t>
            </a:r>
            <a:r>
              <a:rPr lang="ja-JP" altLang="en-US" sz="2800" dirty="0" smtClean="0"/>
              <a:t>把握</a:t>
            </a:r>
            <a:endParaRPr lang="ja-JP" altLang="en-US" sz="2800" dirty="0"/>
          </a:p>
        </p:txBody>
      </p:sp>
      <p:grpSp>
        <p:nvGrpSpPr>
          <p:cNvPr id="2" name="グループ化 1"/>
          <p:cNvGrpSpPr/>
          <p:nvPr/>
        </p:nvGrpSpPr>
        <p:grpSpPr>
          <a:xfrm>
            <a:off x="411226" y="831600"/>
            <a:ext cx="9869362" cy="6008075"/>
            <a:chOff x="411226" y="831600"/>
            <a:chExt cx="9869362" cy="6008075"/>
          </a:xfrm>
        </p:grpSpPr>
        <p:grpSp>
          <p:nvGrpSpPr>
            <p:cNvPr id="7" name="グループ化 6"/>
            <p:cNvGrpSpPr/>
            <p:nvPr/>
          </p:nvGrpSpPr>
          <p:grpSpPr>
            <a:xfrm>
              <a:off x="411226" y="831600"/>
              <a:ext cx="9869360" cy="1327798"/>
              <a:chOff x="574803" y="788898"/>
              <a:chExt cx="9869360" cy="1327798"/>
            </a:xfrm>
          </p:grpSpPr>
          <p:sp>
            <p:nvSpPr>
              <p:cNvPr id="8" name="正方形/長方形 7"/>
              <p:cNvSpPr>
                <a:spLocks/>
              </p:cNvSpPr>
              <p:nvPr/>
            </p:nvSpPr>
            <p:spPr>
              <a:xfrm>
                <a:off x="574803" y="968897"/>
                <a:ext cx="9869360" cy="1147799"/>
              </a:xfrm>
              <a:prstGeom prst="rect">
                <a:avLst/>
              </a:prstGeom>
              <a:solidFill>
                <a:srgbClr val="00B0F0"/>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kumimoji="1" lang="en-US" altLang="ja-JP" sz="2000" dirty="0" smtClean="0">
                  <a:latin typeface="+mn-ea"/>
                </a:endParaRPr>
              </a:p>
              <a:p>
                <a:r>
                  <a:rPr lang="ja-JP" altLang="en-US" sz="2000" dirty="0" smtClean="0"/>
                  <a:t>■毎月展示会に参加して</a:t>
                </a:r>
                <a:r>
                  <a:rPr lang="ja-JP" altLang="en-US" sz="2000" dirty="0"/>
                  <a:t>最新技術や業界動向を</a:t>
                </a:r>
                <a:r>
                  <a:rPr lang="ja-JP" altLang="en-US" sz="2000" dirty="0" smtClean="0"/>
                  <a:t>キャッチし、その</a:t>
                </a:r>
                <a:r>
                  <a:rPr lang="ja-JP" altLang="en-US" sz="2000" dirty="0"/>
                  <a:t>内容を担当内に共有</a:t>
                </a:r>
                <a:r>
                  <a:rPr lang="ja-JP" altLang="en-US" sz="2000" dirty="0" smtClean="0"/>
                  <a:t>した。</a:t>
                </a:r>
                <a:endParaRPr lang="en-US" altLang="ja-JP" sz="2000" dirty="0" smtClean="0"/>
              </a:p>
              <a:p>
                <a:r>
                  <a:rPr lang="ja-JP" altLang="en-US" sz="2000" dirty="0" smtClean="0"/>
                  <a:t>■テクノ会議に参加し、社内サービスの動向についても担当内に共有した。</a:t>
                </a:r>
              </a:p>
            </p:txBody>
          </p:sp>
          <p:sp>
            <p:nvSpPr>
              <p:cNvPr id="9" name="正方形/長方形 8"/>
              <p:cNvSpPr/>
              <p:nvPr/>
            </p:nvSpPr>
            <p:spPr>
              <a:xfrm>
                <a:off x="735870" y="788898"/>
                <a:ext cx="2712180" cy="380480"/>
              </a:xfrm>
              <a:prstGeom prst="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2000" dirty="0" smtClean="0">
                    <a:latin typeface="メイリオ" panose="020B0604030504040204" pitchFamily="50" charset="-128"/>
                    <a:ea typeface="メイリオ" panose="020B0604030504040204" pitchFamily="50" charset="-128"/>
                  </a:rPr>
                  <a:t>経験</a:t>
                </a:r>
              </a:p>
            </p:txBody>
          </p:sp>
        </p:grpSp>
        <p:grpSp>
          <p:nvGrpSpPr>
            <p:cNvPr id="13" name="グループ化 12"/>
            <p:cNvGrpSpPr/>
            <p:nvPr/>
          </p:nvGrpSpPr>
          <p:grpSpPr>
            <a:xfrm>
              <a:off x="411226" y="5333964"/>
              <a:ext cx="9869362" cy="1505711"/>
              <a:chOff x="574801" y="5179504"/>
              <a:chExt cx="9869362" cy="1505711"/>
            </a:xfrm>
          </p:grpSpPr>
          <p:sp>
            <p:nvSpPr>
              <p:cNvPr id="14" name="正方形/長方形 13"/>
              <p:cNvSpPr>
                <a:spLocks/>
              </p:cNvSpPr>
              <p:nvPr/>
            </p:nvSpPr>
            <p:spPr>
              <a:xfrm>
                <a:off x="574801" y="5369744"/>
                <a:ext cx="9869362" cy="1315471"/>
              </a:xfrm>
              <a:prstGeom prst="rect">
                <a:avLst/>
              </a:prstGeom>
              <a:solidFill>
                <a:schemeClr val="accent2"/>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kumimoji="1" lang="en-US" altLang="ja-JP" sz="2000" dirty="0" smtClean="0">
                  <a:latin typeface="+mn-ea"/>
                </a:endParaRPr>
              </a:p>
              <a:p>
                <a:pPr marL="0" lvl="1"/>
                <a:r>
                  <a:rPr kumimoji="1" lang="ja-JP" altLang="en-US" sz="2000" dirty="0" smtClean="0">
                    <a:latin typeface="+mn-ea"/>
                  </a:rPr>
                  <a:t>■</a:t>
                </a:r>
                <a:r>
                  <a:rPr lang="ja-JP" altLang="en-US" dirty="0"/>
                  <a:t>新たな事を学ぶ際には、どう活用できるのか、既存技術との差異は何か等を考えることで理解が深まる</a:t>
                </a:r>
                <a:r>
                  <a:rPr lang="ja-JP" altLang="en-US" dirty="0" smtClean="0"/>
                  <a:t>と</a:t>
                </a:r>
                <a:r>
                  <a:rPr lang="ja-JP" altLang="en-US" dirty="0"/>
                  <a:t>共に</a:t>
                </a:r>
                <a:r>
                  <a:rPr lang="ja-JP" altLang="en-US" dirty="0" smtClean="0"/>
                  <a:t>、</a:t>
                </a:r>
                <a:r>
                  <a:rPr lang="ja-JP" altLang="en-US" dirty="0"/>
                  <a:t>周辺知識の獲得にも繋がる事を</a:t>
                </a:r>
                <a:r>
                  <a:rPr lang="ja-JP" altLang="en-US" dirty="0" smtClean="0"/>
                  <a:t>学んだ</a:t>
                </a:r>
                <a:endParaRPr lang="en-US" altLang="ja-JP" dirty="0" smtClean="0"/>
              </a:p>
              <a:p>
                <a:pPr marL="0" lvl="1"/>
                <a:r>
                  <a:rPr lang="ja-JP" altLang="en-US" dirty="0" smtClean="0"/>
                  <a:t>■</a:t>
                </a:r>
                <a:r>
                  <a:rPr lang="ja-JP" altLang="en-US" dirty="0"/>
                  <a:t>社外に出て見聞を広げた結果、自社サービスや担当内の課題・取り組みについて理解が深まった</a:t>
                </a:r>
                <a:endParaRPr lang="en-US" altLang="ja-JP" dirty="0"/>
              </a:p>
              <a:p>
                <a:endParaRPr kumimoji="1" lang="ja-JP" altLang="en-US" sz="2000" dirty="0" smtClean="0">
                  <a:latin typeface="+mn-ea"/>
                </a:endParaRPr>
              </a:p>
            </p:txBody>
          </p:sp>
          <p:sp>
            <p:nvSpPr>
              <p:cNvPr id="15" name="正方形/長方形 14"/>
              <p:cNvSpPr/>
              <p:nvPr/>
            </p:nvSpPr>
            <p:spPr>
              <a:xfrm>
                <a:off x="735870" y="5179504"/>
                <a:ext cx="2712180" cy="380480"/>
              </a:xfrm>
              <a:prstGeom prst="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2000" dirty="0" smtClean="0">
                    <a:latin typeface="メイリオ" panose="020B0604030504040204" pitchFamily="50" charset="-128"/>
                    <a:ea typeface="メイリオ" panose="020B0604030504040204" pitchFamily="50" charset="-128"/>
                  </a:rPr>
                  <a:t>成長</a:t>
                </a:r>
              </a:p>
            </p:txBody>
          </p:sp>
        </p:grpSp>
        <p:grpSp>
          <p:nvGrpSpPr>
            <p:cNvPr id="20" name="グループ化 19"/>
            <p:cNvGrpSpPr/>
            <p:nvPr/>
          </p:nvGrpSpPr>
          <p:grpSpPr>
            <a:xfrm>
              <a:off x="411226" y="2462400"/>
              <a:ext cx="9869361" cy="2572497"/>
              <a:chOff x="411226" y="2556715"/>
              <a:chExt cx="9869361" cy="2572497"/>
            </a:xfrm>
          </p:grpSpPr>
          <p:grpSp>
            <p:nvGrpSpPr>
              <p:cNvPr id="10" name="グループ化 9"/>
              <p:cNvGrpSpPr/>
              <p:nvPr/>
            </p:nvGrpSpPr>
            <p:grpSpPr>
              <a:xfrm>
                <a:off x="411226" y="2556715"/>
                <a:ext cx="9869361" cy="2572497"/>
                <a:chOff x="574802" y="2976829"/>
                <a:chExt cx="9869361" cy="2572497"/>
              </a:xfrm>
            </p:grpSpPr>
            <p:sp>
              <p:nvSpPr>
                <p:cNvPr id="11" name="正方形/長方形 10"/>
                <p:cNvSpPr>
                  <a:spLocks/>
                </p:cNvSpPr>
                <p:nvPr/>
              </p:nvSpPr>
              <p:spPr>
                <a:xfrm>
                  <a:off x="574802" y="3156315"/>
                  <a:ext cx="9869361" cy="2393011"/>
                </a:xfrm>
                <a:prstGeom prst="rect">
                  <a:avLst/>
                </a:prstGeom>
                <a:solidFill>
                  <a:schemeClr val="accent6"/>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kumimoji="1" lang="en-US" altLang="ja-JP" sz="2000" dirty="0" smtClean="0"/>
                </a:p>
                <a:p>
                  <a:r>
                    <a:rPr kumimoji="1" lang="ja-JP" altLang="en-US" sz="2000" dirty="0" smtClean="0"/>
                    <a:t>■</a:t>
                  </a:r>
                  <a:r>
                    <a:rPr lang="ja-JP" altLang="en-US" sz="2000" dirty="0" smtClean="0"/>
                    <a:t>担当内に共有するだけでは知識を獲得しただけで完了してしまい次に繋がらない</a:t>
                  </a:r>
                  <a:endParaRPr lang="en-US" altLang="ja-JP" sz="2000" dirty="0" smtClean="0"/>
                </a:p>
                <a:p>
                  <a:endParaRPr lang="en-US" altLang="ja-JP" sz="2000" dirty="0"/>
                </a:p>
                <a:p>
                  <a:endParaRPr lang="en-US" altLang="ja-JP" sz="2000" dirty="0" smtClean="0"/>
                </a:p>
                <a:p>
                  <a:endParaRPr lang="en-US" altLang="ja-JP" sz="2000" dirty="0" smtClean="0"/>
                </a:p>
                <a:p>
                  <a:r>
                    <a:rPr lang="ja-JP" altLang="en-US" sz="2000" dirty="0" smtClean="0"/>
                    <a:t>■新た</a:t>
                  </a:r>
                  <a:r>
                    <a:rPr lang="ja-JP" altLang="en-US" sz="2000" dirty="0"/>
                    <a:t>な技術や製品を現在の仕事に適用可能か検討する為には自社の現状について理解する必要がある</a:t>
                  </a:r>
                  <a:endParaRPr kumimoji="1" lang="en-US" altLang="ja-JP" sz="2000" dirty="0" smtClean="0"/>
                </a:p>
              </p:txBody>
            </p:sp>
            <p:sp>
              <p:nvSpPr>
                <p:cNvPr id="12" name="正方形/長方形 11"/>
                <p:cNvSpPr/>
                <p:nvPr/>
              </p:nvSpPr>
              <p:spPr>
                <a:xfrm>
                  <a:off x="735870" y="2976829"/>
                  <a:ext cx="2712180" cy="380480"/>
                </a:xfrm>
                <a:prstGeom prst="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2000" dirty="0" smtClean="0">
                      <a:latin typeface="メイリオ" panose="020B0604030504040204" pitchFamily="50" charset="-128"/>
                      <a:ea typeface="メイリオ" panose="020B0604030504040204" pitchFamily="50" charset="-128"/>
                    </a:rPr>
                    <a:t>気付き・アクション</a:t>
                  </a:r>
                  <a:endParaRPr kumimoji="1" lang="ja-JP" altLang="en-US" sz="2000" dirty="0" smtClean="0">
                    <a:latin typeface="メイリオ" panose="020B0604030504040204" pitchFamily="50" charset="-128"/>
                    <a:ea typeface="メイリオ" panose="020B0604030504040204" pitchFamily="50" charset="-128"/>
                  </a:endParaRPr>
                </a:p>
              </p:txBody>
            </p:sp>
          </p:grpSp>
          <p:sp>
            <p:nvSpPr>
              <p:cNvPr id="17" name="正方形/長方形 16"/>
              <p:cNvSpPr/>
              <p:nvPr/>
            </p:nvSpPr>
            <p:spPr>
              <a:xfrm>
                <a:off x="806938" y="3478747"/>
                <a:ext cx="8388820" cy="707886"/>
              </a:xfrm>
              <a:prstGeom prst="rect">
                <a:avLst/>
              </a:prstGeom>
              <a:solidFill>
                <a:schemeClr val="accent4"/>
              </a:solidFill>
              <a:ln>
                <a:solidFill>
                  <a:schemeClr val="tx1"/>
                </a:solidFill>
              </a:ln>
            </p:spPr>
            <p:txBody>
              <a:bodyPr wrap="square">
                <a:spAutoFit/>
              </a:bodyPr>
              <a:lstStyle/>
              <a:p>
                <a:r>
                  <a:rPr lang="ja-JP" altLang="en-US" sz="2000" b="1" dirty="0" smtClean="0"/>
                  <a:t>アクション：</a:t>
                </a:r>
                <a:endParaRPr lang="en-US" altLang="ja-JP" sz="2000" b="1" dirty="0" smtClean="0"/>
              </a:p>
              <a:p>
                <a:r>
                  <a:rPr lang="ja-JP" altLang="en-US" sz="2000" dirty="0" smtClean="0"/>
                  <a:t>■どの</a:t>
                </a:r>
                <a:r>
                  <a:rPr lang="ja-JP" altLang="en-US" sz="2000" dirty="0"/>
                  <a:t>ように現在の仕事に適用可能かを意識して催事に</a:t>
                </a:r>
                <a:r>
                  <a:rPr lang="ja-JP" altLang="en-US" sz="2000" dirty="0" smtClean="0"/>
                  <a:t>参加</a:t>
                </a:r>
                <a:endParaRPr lang="ja-JP" altLang="en-US" sz="2000" dirty="0"/>
              </a:p>
            </p:txBody>
          </p:sp>
        </p:grpSp>
      </p:grpSp>
    </p:spTree>
    <p:extLst>
      <p:ext uri="{BB962C8B-B14F-4D97-AF65-F5344CB8AC3E}">
        <p14:creationId xmlns:p14="http://schemas.microsoft.com/office/powerpoint/2010/main" val="3603355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163637" y="219075"/>
            <a:ext cx="8288495" cy="480131"/>
          </a:xfrm>
        </p:spPr>
        <p:txBody>
          <a:bodyPr/>
          <a:lstStyle/>
          <a:p>
            <a:r>
              <a:rPr lang="ja-JP" altLang="en-US" sz="2800" dirty="0"/>
              <a:t>成長の</a:t>
            </a:r>
            <a:r>
              <a:rPr lang="ja-JP" altLang="en-US" sz="2800" dirty="0" smtClean="0"/>
              <a:t>軸③</a:t>
            </a:r>
            <a:r>
              <a:rPr lang="en-US" altLang="ja-JP" sz="2800" dirty="0" smtClean="0"/>
              <a:t>: </a:t>
            </a:r>
            <a:r>
              <a:rPr lang="ja-JP" altLang="en-US" sz="2800" dirty="0" smtClean="0"/>
              <a:t>グローバル経験</a:t>
            </a:r>
            <a:endParaRPr kumimoji="1" lang="ja-JP" altLang="en-US" sz="2800" dirty="0"/>
          </a:p>
        </p:txBody>
      </p:sp>
      <p:grpSp>
        <p:nvGrpSpPr>
          <p:cNvPr id="2" name="グループ化 1"/>
          <p:cNvGrpSpPr/>
          <p:nvPr/>
        </p:nvGrpSpPr>
        <p:grpSpPr>
          <a:xfrm>
            <a:off x="411226" y="831600"/>
            <a:ext cx="9869362" cy="6008075"/>
            <a:chOff x="411226" y="831600"/>
            <a:chExt cx="9869362" cy="6008075"/>
          </a:xfrm>
        </p:grpSpPr>
        <p:grpSp>
          <p:nvGrpSpPr>
            <p:cNvPr id="7" name="グループ化 6"/>
            <p:cNvGrpSpPr/>
            <p:nvPr/>
          </p:nvGrpSpPr>
          <p:grpSpPr>
            <a:xfrm>
              <a:off x="411226" y="831600"/>
              <a:ext cx="9869360" cy="1217777"/>
              <a:chOff x="574803" y="781301"/>
              <a:chExt cx="9869360" cy="1217777"/>
            </a:xfrm>
          </p:grpSpPr>
          <p:sp>
            <p:nvSpPr>
              <p:cNvPr id="8" name="正方形/長方形 7"/>
              <p:cNvSpPr>
                <a:spLocks/>
              </p:cNvSpPr>
              <p:nvPr/>
            </p:nvSpPr>
            <p:spPr>
              <a:xfrm>
                <a:off x="574803" y="961998"/>
                <a:ext cx="9869360" cy="1037080"/>
              </a:xfrm>
              <a:prstGeom prst="rect">
                <a:avLst/>
              </a:prstGeom>
              <a:solidFill>
                <a:srgbClr val="00B0F0"/>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kumimoji="1" lang="en-US" altLang="ja-JP" sz="2000" dirty="0" smtClean="0">
                  <a:latin typeface="+mn-ea"/>
                </a:endParaRPr>
              </a:p>
              <a:p>
                <a:pPr marL="0" lvl="1"/>
                <a:r>
                  <a:rPr lang="ja-JP" altLang="en-US" sz="2000" dirty="0" smtClean="0"/>
                  <a:t>■</a:t>
                </a:r>
                <a:r>
                  <a:rPr lang="ja-JP" altLang="en-US" dirty="0"/>
                  <a:t>インドのグループ会社への開発委託</a:t>
                </a:r>
                <a:r>
                  <a:rPr lang="ja-JP" altLang="en-US" dirty="0" smtClean="0"/>
                  <a:t>案件の際にコミュニケーション</a:t>
                </a:r>
                <a:r>
                  <a:rPr lang="ja-JP" altLang="en-US" dirty="0"/>
                  <a:t>不足から手戻りが生じ</a:t>
                </a:r>
                <a:r>
                  <a:rPr lang="ja-JP" altLang="en-US" dirty="0" smtClean="0"/>
                  <a:t>、</a:t>
                </a:r>
                <a:endParaRPr lang="en-US" altLang="ja-JP" dirty="0" smtClean="0"/>
              </a:p>
              <a:p>
                <a:pPr marL="0" lvl="1"/>
                <a:r>
                  <a:rPr lang="ja-JP" altLang="en-US" dirty="0" smtClean="0"/>
                  <a:t>　 開発期間を延長した</a:t>
                </a:r>
                <a:endParaRPr lang="en-US" altLang="ja-JP" dirty="0"/>
              </a:p>
            </p:txBody>
          </p:sp>
          <p:sp>
            <p:nvSpPr>
              <p:cNvPr id="9" name="正方形/長方形 8"/>
              <p:cNvSpPr/>
              <p:nvPr/>
            </p:nvSpPr>
            <p:spPr>
              <a:xfrm>
                <a:off x="735870" y="781301"/>
                <a:ext cx="2712180" cy="380480"/>
              </a:xfrm>
              <a:prstGeom prst="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2000" dirty="0" smtClean="0">
                    <a:latin typeface="メイリオ" panose="020B0604030504040204" pitchFamily="50" charset="-128"/>
                    <a:ea typeface="メイリオ" panose="020B0604030504040204" pitchFamily="50" charset="-128"/>
                  </a:rPr>
                  <a:t>経験</a:t>
                </a:r>
              </a:p>
            </p:txBody>
          </p:sp>
        </p:grpSp>
        <p:grpSp>
          <p:nvGrpSpPr>
            <p:cNvPr id="13" name="グループ化 12"/>
            <p:cNvGrpSpPr/>
            <p:nvPr/>
          </p:nvGrpSpPr>
          <p:grpSpPr>
            <a:xfrm>
              <a:off x="411226" y="4886809"/>
              <a:ext cx="9869362" cy="1952866"/>
              <a:chOff x="574801" y="5179504"/>
              <a:chExt cx="9869362" cy="1952866"/>
            </a:xfrm>
          </p:grpSpPr>
          <p:sp>
            <p:nvSpPr>
              <p:cNvPr id="14" name="正方形/長方形 13"/>
              <p:cNvSpPr>
                <a:spLocks/>
              </p:cNvSpPr>
              <p:nvPr/>
            </p:nvSpPr>
            <p:spPr>
              <a:xfrm>
                <a:off x="574801" y="5369744"/>
                <a:ext cx="9869362" cy="1762626"/>
              </a:xfrm>
              <a:prstGeom prst="rect">
                <a:avLst/>
              </a:prstGeom>
              <a:solidFill>
                <a:schemeClr val="accent2"/>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kumimoji="1" lang="en-US" altLang="ja-JP" sz="2000" dirty="0" smtClean="0">
                  <a:latin typeface="+mn-ea"/>
                </a:endParaRPr>
              </a:p>
              <a:p>
                <a:r>
                  <a:rPr kumimoji="1" lang="ja-JP" altLang="en-US" sz="2000" dirty="0" smtClean="0">
                    <a:latin typeface="+mn-ea"/>
                  </a:rPr>
                  <a:t>■</a:t>
                </a:r>
                <a:r>
                  <a:rPr lang="ja-JP" altLang="en-US" sz="2000" dirty="0"/>
                  <a:t>ドキュメントを読み書きする際の注意点</a:t>
                </a:r>
                <a:r>
                  <a:rPr lang="ja-JP" altLang="en-US" sz="2000" dirty="0" smtClean="0"/>
                  <a:t>を学んだ</a:t>
                </a:r>
                <a:endParaRPr lang="en-US" altLang="ja-JP" sz="2000" dirty="0" smtClean="0"/>
              </a:p>
              <a:p>
                <a:r>
                  <a:rPr kumimoji="1" lang="ja-JP" altLang="en-US" sz="2000" dirty="0" smtClean="0">
                    <a:latin typeface="+mn-ea"/>
                  </a:rPr>
                  <a:t>■</a:t>
                </a:r>
                <a:r>
                  <a:rPr lang="ja-JP" altLang="en-US" sz="2000" dirty="0"/>
                  <a:t>言語の壁以外にも解決を要する課題が存在することを認識</a:t>
                </a:r>
                <a:r>
                  <a:rPr lang="ja-JP" altLang="en-US" sz="2000" dirty="0" smtClean="0"/>
                  <a:t>した</a:t>
                </a:r>
                <a:endParaRPr lang="en-US" altLang="ja-JP" sz="2000" dirty="0" smtClean="0"/>
              </a:p>
              <a:p>
                <a:r>
                  <a:rPr kumimoji="1" lang="ja-JP" altLang="en-US" sz="2000" dirty="0">
                    <a:latin typeface="+mn-ea"/>
                  </a:rPr>
                  <a:t>　</a:t>
                </a:r>
                <a:r>
                  <a:rPr kumimoji="1" lang="ja-JP" altLang="en-US" sz="2000" dirty="0" smtClean="0">
                    <a:latin typeface="+mn-ea"/>
                  </a:rPr>
                  <a:t>・</a:t>
                </a:r>
                <a:r>
                  <a:rPr lang="ja-JP" altLang="en-US" sz="2000" dirty="0"/>
                  <a:t>文化の違いからか理解度合いや解釈が日本とインドで異なることが</a:t>
                </a:r>
                <a:r>
                  <a:rPr lang="ja-JP" altLang="en-US" sz="2000" dirty="0" smtClean="0"/>
                  <a:t>ある</a:t>
                </a:r>
                <a:endParaRPr lang="en-US" altLang="ja-JP" sz="2000" dirty="0" smtClean="0"/>
              </a:p>
              <a:p>
                <a:r>
                  <a:rPr kumimoji="1" lang="ja-JP" altLang="en-US" sz="2000" dirty="0">
                    <a:latin typeface="+mn-ea"/>
                  </a:rPr>
                  <a:t>　</a:t>
                </a:r>
                <a:r>
                  <a:rPr kumimoji="1" lang="ja-JP" altLang="en-US" sz="2000" dirty="0" smtClean="0">
                    <a:latin typeface="+mn-ea"/>
                  </a:rPr>
                  <a:t>・</a:t>
                </a:r>
                <a:r>
                  <a:rPr lang="ja-JP" altLang="en-US" sz="2000" dirty="0"/>
                  <a:t>時差があるため</a:t>
                </a:r>
                <a:r>
                  <a:rPr lang="ja-JP" altLang="en-US" sz="2000" dirty="0" smtClean="0"/>
                  <a:t>、ミーティングの時間設定に工夫を要する</a:t>
                </a:r>
                <a:endParaRPr kumimoji="1" lang="ja-JP" altLang="en-US" sz="2000" dirty="0" smtClean="0">
                  <a:latin typeface="+mn-ea"/>
                </a:endParaRPr>
              </a:p>
            </p:txBody>
          </p:sp>
          <p:sp>
            <p:nvSpPr>
              <p:cNvPr id="15" name="正方形/長方形 14"/>
              <p:cNvSpPr/>
              <p:nvPr/>
            </p:nvSpPr>
            <p:spPr>
              <a:xfrm>
                <a:off x="735870" y="5179504"/>
                <a:ext cx="2712180" cy="380480"/>
              </a:xfrm>
              <a:prstGeom prst="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2000" dirty="0" smtClean="0">
                    <a:latin typeface="メイリオ" panose="020B0604030504040204" pitchFamily="50" charset="-128"/>
                    <a:ea typeface="メイリオ" panose="020B0604030504040204" pitchFamily="50" charset="-128"/>
                  </a:rPr>
                  <a:t>成長</a:t>
                </a:r>
              </a:p>
            </p:txBody>
          </p:sp>
        </p:grpSp>
        <p:grpSp>
          <p:nvGrpSpPr>
            <p:cNvPr id="3" name="グループ化 2"/>
            <p:cNvGrpSpPr/>
            <p:nvPr/>
          </p:nvGrpSpPr>
          <p:grpSpPr>
            <a:xfrm>
              <a:off x="411226" y="2152800"/>
              <a:ext cx="9869361" cy="2627053"/>
              <a:chOff x="411226" y="2239915"/>
              <a:chExt cx="9869361" cy="2627053"/>
            </a:xfrm>
          </p:grpSpPr>
          <p:grpSp>
            <p:nvGrpSpPr>
              <p:cNvPr id="10" name="グループ化 9"/>
              <p:cNvGrpSpPr/>
              <p:nvPr/>
            </p:nvGrpSpPr>
            <p:grpSpPr>
              <a:xfrm>
                <a:off x="411226" y="2239915"/>
                <a:ext cx="9869361" cy="2627053"/>
                <a:chOff x="574802" y="2976829"/>
                <a:chExt cx="9869361" cy="2627053"/>
              </a:xfrm>
            </p:grpSpPr>
            <p:sp>
              <p:nvSpPr>
                <p:cNvPr id="11" name="正方形/長方形 10"/>
                <p:cNvSpPr>
                  <a:spLocks/>
                </p:cNvSpPr>
                <p:nvPr/>
              </p:nvSpPr>
              <p:spPr>
                <a:xfrm>
                  <a:off x="574802" y="3156316"/>
                  <a:ext cx="9869361" cy="2447566"/>
                </a:xfrm>
                <a:prstGeom prst="rect">
                  <a:avLst/>
                </a:prstGeom>
                <a:solidFill>
                  <a:schemeClr val="accent6"/>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kumimoji="1" lang="en-US" altLang="ja-JP" sz="2000" dirty="0" smtClean="0"/>
                </a:p>
                <a:p>
                  <a:r>
                    <a:rPr kumimoji="1" lang="ja-JP" altLang="en-US" sz="2000" dirty="0" smtClean="0"/>
                    <a:t>■</a:t>
                  </a:r>
                  <a:r>
                    <a:rPr lang="ja-JP" altLang="en-US" sz="2000" dirty="0"/>
                    <a:t>ドキュメントの内容確認が非常に</a:t>
                  </a:r>
                  <a:r>
                    <a:rPr lang="ja-JP" altLang="en-US" sz="2000" dirty="0" smtClean="0"/>
                    <a:t>重要である</a:t>
                  </a:r>
                  <a:endParaRPr lang="en-US" altLang="ja-JP" sz="2000" dirty="0" smtClean="0"/>
                </a:p>
                <a:p>
                  <a:pPr marL="0" lvl="2"/>
                  <a:r>
                    <a:rPr kumimoji="1" lang="ja-JP" altLang="en-US" sz="2000" dirty="0"/>
                    <a:t>　</a:t>
                  </a:r>
                  <a:r>
                    <a:rPr kumimoji="1" lang="ja-JP" altLang="en-US" sz="2000" dirty="0" smtClean="0"/>
                    <a:t>・</a:t>
                  </a:r>
                  <a:r>
                    <a:rPr lang="ja-JP" altLang="en-US" dirty="0"/>
                    <a:t>曖昧な表記は無い</a:t>
                  </a:r>
                  <a:r>
                    <a:rPr lang="ja-JP" altLang="en-US" dirty="0" smtClean="0"/>
                    <a:t>か、</a:t>
                  </a:r>
                  <a:r>
                    <a:rPr lang="ja-JP" altLang="en-US" dirty="0"/>
                    <a:t>日本語と英語が正しく訳されているかと言った</a:t>
                  </a:r>
                  <a:r>
                    <a:rPr lang="ja-JP" altLang="en-US" dirty="0" smtClean="0"/>
                    <a:t>確認が必要</a:t>
                  </a:r>
                  <a:endParaRPr lang="en-US" altLang="ja-JP" dirty="0"/>
                </a:p>
                <a:p>
                  <a:pPr marL="0" lvl="1"/>
                  <a:r>
                    <a:rPr kumimoji="1" lang="ja-JP" altLang="en-US" sz="2000" dirty="0" smtClean="0"/>
                    <a:t>■</a:t>
                  </a:r>
                  <a:r>
                    <a:rPr lang="ja-JP" altLang="en-US" dirty="0"/>
                    <a:t>チケット管理（</a:t>
                  </a:r>
                  <a:r>
                    <a:rPr lang="en-US" altLang="ja-JP" dirty="0"/>
                    <a:t>Redmine</a:t>
                  </a:r>
                  <a:r>
                    <a:rPr lang="ja-JP" altLang="en-US" dirty="0" smtClean="0"/>
                    <a:t>）やメールでは</a:t>
                  </a:r>
                  <a:r>
                    <a:rPr lang="ja-JP" altLang="en-US" dirty="0"/>
                    <a:t>細か</a:t>
                  </a:r>
                  <a:r>
                    <a:rPr lang="ja-JP" altLang="en-US" dirty="0" smtClean="0"/>
                    <a:t>な認識齟齬の表面化が遅れる</a:t>
                  </a:r>
                  <a:endParaRPr lang="en-US" altLang="ja-JP" dirty="0" smtClean="0"/>
                </a:p>
                <a:p>
                  <a:pPr marL="0" lvl="1"/>
                  <a:r>
                    <a:rPr lang="ja-JP" altLang="en-US" dirty="0"/>
                    <a:t>　</a:t>
                  </a:r>
                  <a:r>
                    <a:rPr lang="ja-JP" altLang="en-US" dirty="0" smtClean="0"/>
                    <a:t>・</a:t>
                  </a:r>
                  <a:r>
                    <a:rPr lang="ja-JP" altLang="en-US" dirty="0"/>
                    <a:t>気軽にやり取りできる信頼</a:t>
                  </a:r>
                  <a:r>
                    <a:rPr lang="ja-JP" altLang="en-US" dirty="0" smtClean="0"/>
                    <a:t>関係の構築やインタラクティブ</a:t>
                  </a:r>
                  <a:r>
                    <a:rPr lang="ja-JP" altLang="en-US" dirty="0"/>
                    <a:t>なコミュニケーション</a:t>
                  </a:r>
                  <a:r>
                    <a:rPr lang="ja-JP" altLang="en-US" dirty="0" smtClean="0"/>
                    <a:t>方法が必要</a:t>
                  </a:r>
                  <a:endParaRPr lang="en-US" altLang="ja-JP" dirty="0"/>
                </a:p>
              </p:txBody>
            </p:sp>
            <p:sp>
              <p:nvSpPr>
                <p:cNvPr id="12" name="正方形/長方形 11"/>
                <p:cNvSpPr/>
                <p:nvPr/>
              </p:nvSpPr>
              <p:spPr>
                <a:xfrm>
                  <a:off x="735870" y="2976829"/>
                  <a:ext cx="2712180" cy="380480"/>
                </a:xfrm>
                <a:prstGeom prst="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2000" dirty="0" smtClean="0">
                      <a:latin typeface="メイリオ" panose="020B0604030504040204" pitchFamily="50" charset="-128"/>
                      <a:ea typeface="メイリオ" panose="020B0604030504040204" pitchFamily="50" charset="-128"/>
                    </a:rPr>
                    <a:t>気付き・アクション</a:t>
                  </a:r>
                  <a:endParaRPr kumimoji="1" lang="ja-JP" altLang="en-US" sz="2000" dirty="0" smtClean="0">
                    <a:latin typeface="メイリオ" panose="020B0604030504040204" pitchFamily="50" charset="-128"/>
                    <a:ea typeface="メイリオ" panose="020B0604030504040204" pitchFamily="50" charset="-128"/>
                  </a:endParaRPr>
                </a:p>
              </p:txBody>
            </p:sp>
          </p:grpSp>
          <p:sp>
            <p:nvSpPr>
              <p:cNvPr id="16" name="正方形/長方形 15"/>
              <p:cNvSpPr/>
              <p:nvPr/>
            </p:nvSpPr>
            <p:spPr>
              <a:xfrm>
                <a:off x="572294" y="4034550"/>
                <a:ext cx="6786562" cy="707886"/>
              </a:xfrm>
              <a:prstGeom prst="rect">
                <a:avLst/>
              </a:prstGeom>
              <a:solidFill>
                <a:schemeClr val="accent4"/>
              </a:solidFill>
              <a:ln>
                <a:solidFill>
                  <a:schemeClr val="tx1"/>
                </a:solidFill>
              </a:ln>
            </p:spPr>
            <p:txBody>
              <a:bodyPr wrap="square">
                <a:spAutoFit/>
              </a:bodyPr>
              <a:lstStyle/>
              <a:p>
                <a:r>
                  <a:rPr lang="ja-JP" altLang="en-US" sz="2000" b="1" dirty="0" smtClean="0"/>
                  <a:t>アクション：</a:t>
                </a:r>
                <a:endParaRPr lang="en-US" altLang="ja-JP" sz="2000" b="1" dirty="0" smtClean="0"/>
              </a:p>
              <a:p>
                <a:r>
                  <a:rPr lang="ja-JP" altLang="en-US" sz="2000" dirty="0" smtClean="0"/>
                  <a:t>■チャットツールとして</a:t>
                </a:r>
                <a:r>
                  <a:rPr lang="en-US" altLang="ja-JP" sz="2000" dirty="0" smtClean="0"/>
                  <a:t>Slack</a:t>
                </a:r>
                <a:r>
                  <a:rPr lang="ja-JP" altLang="en-US" sz="2000" dirty="0" smtClean="0"/>
                  <a:t>を導入し、</a:t>
                </a:r>
                <a:r>
                  <a:rPr lang="en-US" altLang="ja-JP" sz="2000" dirty="0" smtClean="0"/>
                  <a:t>Redmine</a:t>
                </a:r>
                <a:r>
                  <a:rPr lang="ja-JP" altLang="en-US" sz="2000" dirty="0" smtClean="0"/>
                  <a:t>と連携</a:t>
                </a:r>
                <a:endParaRPr lang="ja-JP" altLang="en-US" sz="2000" dirty="0"/>
              </a:p>
            </p:txBody>
          </p:sp>
        </p:grpSp>
      </p:grpSp>
    </p:spTree>
    <p:extLst>
      <p:ext uri="{BB962C8B-B14F-4D97-AF65-F5344CB8AC3E}">
        <p14:creationId xmlns:p14="http://schemas.microsoft.com/office/powerpoint/2010/main" val="2866483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163637" y="219075"/>
            <a:ext cx="8288495" cy="480131"/>
          </a:xfrm>
        </p:spPr>
        <p:txBody>
          <a:bodyPr/>
          <a:lstStyle/>
          <a:p>
            <a:r>
              <a:rPr kumimoji="1" lang="ja-JP" altLang="en-US" sz="2800" dirty="0" smtClean="0"/>
              <a:t>課題と今後のアクション</a:t>
            </a:r>
            <a:endParaRPr kumimoji="1" lang="ja-JP" altLang="en-US" sz="2800" dirty="0"/>
          </a:p>
        </p:txBody>
      </p:sp>
      <p:sp>
        <p:nvSpPr>
          <p:cNvPr id="13" name="角丸四角形 12"/>
          <p:cNvSpPr/>
          <p:nvPr/>
        </p:nvSpPr>
        <p:spPr>
          <a:xfrm>
            <a:off x="215153" y="4013418"/>
            <a:ext cx="1362635" cy="696299"/>
          </a:xfrm>
          <a:prstGeom prst="roundRect">
            <a:avLst>
              <a:gd name="adj" fmla="val 5962"/>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r>
              <a:rPr lang="ja-JP" altLang="en-US" sz="2000" dirty="0">
                <a:latin typeface="メイリオ" panose="020B0604030504040204" pitchFamily="50" charset="-128"/>
                <a:ea typeface="メイリオ" panose="020B0604030504040204" pitchFamily="50" charset="-128"/>
              </a:rPr>
              <a:t>社内外</a:t>
            </a:r>
            <a:r>
              <a:rPr lang="ja-JP" altLang="en-US" sz="2000" dirty="0" smtClean="0">
                <a:latin typeface="メイリオ" panose="020B0604030504040204" pitchFamily="50" charset="-128"/>
                <a:ea typeface="メイリオ" panose="020B0604030504040204" pitchFamily="50" charset="-128"/>
              </a:rPr>
              <a:t>の</a:t>
            </a:r>
            <a:endParaRPr lang="en-US" altLang="ja-JP" sz="2000" dirty="0" smtClean="0">
              <a:latin typeface="メイリオ" panose="020B0604030504040204" pitchFamily="50" charset="-128"/>
              <a:ea typeface="メイリオ" panose="020B0604030504040204" pitchFamily="50" charset="-128"/>
            </a:endParaRPr>
          </a:p>
          <a:p>
            <a:pPr algn="ctr"/>
            <a:r>
              <a:rPr lang="ja-JP" altLang="en-US" sz="2000" dirty="0" smtClean="0">
                <a:latin typeface="メイリオ" panose="020B0604030504040204" pitchFamily="50" charset="-128"/>
                <a:ea typeface="メイリオ" panose="020B0604030504040204" pitchFamily="50" charset="-128"/>
              </a:rPr>
              <a:t>動向</a:t>
            </a:r>
            <a:r>
              <a:rPr lang="ja-JP" altLang="en-US" sz="2000" dirty="0">
                <a:latin typeface="メイリオ" panose="020B0604030504040204" pitchFamily="50" charset="-128"/>
                <a:ea typeface="メイリオ" panose="020B0604030504040204" pitchFamily="50" charset="-128"/>
              </a:rPr>
              <a:t>把握</a:t>
            </a:r>
          </a:p>
        </p:txBody>
      </p:sp>
      <p:sp>
        <p:nvSpPr>
          <p:cNvPr id="14" name="角丸四角形 13"/>
          <p:cNvSpPr/>
          <p:nvPr/>
        </p:nvSpPr>
        <p:spPr>
          <a:xfrm>
            <a:off x="215153" y="5765824"/>
            <a:ext cx="1362635" cy="696298"/>
          </a:xfrm>
          <a:prstGeom prst="roundRect">
            <a:avLst>
              <a:gd name="adj" fmla="val 5962"/>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r>
              <a:rPr lang="ja-JP" altLang="en-US" sz="2000" dirty="0" smtClean="0">
                <a:latin typeface="+mn-ea"/>
              </a:rPr>
              <a:t>グローバル</a:t>
            </a:r>
            <a:endParaRPr lang="en-US" altLang="ja-JP" sz="2000" dirty="0" smtClean="0">
              <a:latin typeface="+mn-ea"/>
            </a:endParaRPr>
          </a:p>
          <a:p>
            <a:pPr algn="ctr"/>
            <a:r>
              <a:rPr lang="ja-JP" altLang="en-US" sz="2000" dirty="0" smtClean="0">
                <a:latin typeface="+mn-ea"/>
              </a:rPr>
              <a:t>経験</a:t>
            </a:r>
            <a:endParaRPr lang="en-US" altLang="ja-JP" sz="2000" dirty="0" smtClean="0">
              <a:latin typeface="+mn-ea"/>
            </a:endParaRPr>
          </a:p>
        </p:txBody>
      </p:sp>
      <p:sp>
        <p:nvSpPr>
          <p:cNvPr id="15" name="角丸四角形 14"/>
          <p:cNvSpPr/>
          <p:nvPr/>
        </p:nvSpPr>
        <p:spPr>
          <a:xfrm>
            <a:off x="215153" y="2251649"/>
            <a:ext cx="1362635" cy="696299"/>
          </a:xfrm>
          <a:prstGeom prst="roundRect">
            <a:avLst>
              <a:gd name="adj" fmla="val 5962"/>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r>
              <a:rPr lang="ja-JP" altLang="en-US" sz="2000" dirty="0" smtClean="0">
                <a:latin typeface="+mn-ea"/>
              </a:rPr>
              <a:t>技術力の</a:t>
            </a:r>
            <a:endParaRPr lang="en-US" altLang="ja-JP" sz="2000" dirty="0" smtClean="0">
              <a:latin typeface="+mn-ea"/>
            </a:endParaRPr>
          </a:p>
          <a:p>
            <a:pPr algn="ctr"/>
            <a:r>
              <a:rPr lang="ja-JP" altLang="en-US" sz="2000" dirty="0" smtClean="0">
                <a:latin typeface="+mn-ea"/>
              </a:rPr>
              <a:t>向上</a:t>
            </a:r>
            <a:endParaRPr lang="en-US" altLang="ja-JP" sz="2000" dirty="0" smtClean="0">
              <a:latin typeface="+mn-ea"/>
            </a:endParaRPr>
          </a:p>
        </p:txBody>
      </p:sp>
      <p:sp>
        <p:nvSpPr>
          <p:cNvPr id="5" name="円/楕円 4"/>
          <p:cNvSpPr/>
          <p:nvPr/>
        </p:nvSpPr>
        <p:spPr>
          <a:xfrm>
            <a:off x="2428135" y="851961"/>
            <a:ext cx="2294365" cy="745002"/>
          </a:xfrm>
          <a:prstGeom prst="ellipse">
            <a:avLst/>
          </a:prstGeom>
          <a:solidFill>
            <a:srgbClr val="00B0F0"/>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r>
              <a:rPr kumimoji="1" lang="ja-JP" altLang="en-US" sz="2000" b="1" dirty="0" smtClean="0">
                <a:latin typeface="メイリオ" panose="020B0604030504040204" pitchFamily="50" charset="-128"/>
                <a:ea typeface="メイリオ" panose="020B0604030504040204" pitchFamily="50" charset="-128"/>
              </a:rPr>
              <a:t>課題</a:t>
            </a:r>
          </a:p>
        </p:txBody>
      </p:sp>
      <p:sp>
        <p:nvSpPr>
          <p:cNvPr id="18" name="円/楕円 17"/>
          <p:cNvSpPr/>
          <p:nvPr/>
        </p:nvSpPr>
        <p:spPr>
          <a:xfrm>
            <a:off x="7411953" y="851961"/>
            <a:ext cx="2294365" cy="745002"/>
          </a:xfrm>
          <a:prstGeom prst="ellipse">
            <a:avLst/>
          </a:prstGeom>
          <a:solidFill>
            <a:srgbClr val="FF9999"/>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r>
              <a:rPr lang="ja-JP" altLang="en-US" sz="2000" b="1" dirty="0">
                <a:latin typeface="メイリオ" panose="020B0604030504040204" pitchFamily="50" charset="-128"/>
                <a:ea typeface="メイリオ" panose="020B0604030504040204" pitchFamily="50" charset="-128"/>
              </a:rPr>
              <a:t>今後の</a:t>
            </a:r>
            <a:r>
              <a:rPr lang="ja-JP" altLang="en-US" sz="2000" b="1" dirty="0" smtClean="0">
                <a:latin typeface="メイリオ" panose="020B0604030504040204" pitchFamily="50" charset="-128"/>
                <a:ea typeface="メイリオ" panose="020B0604030504040204" pitchFamily="50" charset="-128"/>
              </a:rPr>
              <a:t>アクション</a:t>
            </a:r>
            <a:endParaRPr lang="en-US" altLang="ja-JP" sz="2000" b="1" dirty="0" smtClean="0">
              <a:latin typeface="メイリオ" panose="020B0604030504040204" pitchFamily="50" charset="-128"/>
              <a:ea typeface="メイリオ" panose="020B0604030504040204" pitchFamily="50" charset="-128"/>
            </a:endParaRPr>
          </a:p>
        </p:txBody>
      </p:sp>
      <p:sp>
        <p:nvSpPr>
          <p:cNvPr id="6" name="右矢印 5"/>
          <p:cNvSpPr/>
          <p:nvPr/>
        </p:nvSpPr>
        <p:spPr>
          <a:xfrm>
            <a:off x="5245125" y="770812"/>
            <a:ext cx="1509184" cy="907299"/>
          </a:xfrm>
          <a:prstGeom prst="rightArrow">
            <a:avLst/>
          </a:prstGeom>
          <a:solidFill>
            <a:schemeClr val="accent4"/>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endParaRPr kumimoji="1" lang="ja-JP" altLang="en-US" sz="2000" dirty="0" smtClean="0">
              <a:latin typeface="メイリオ" panose="020B0604030504040204" pitchFamily="50" charset="-128"/>
              <a:ea typeface="メイリオ" panose="020B0604030504040204" pitchFamily="50" charset="-128"/>
            </a:endParaRPr>
          </a:p>
        </p:txBody>
      </p:sp>
      <p:sp>
        <p:nvSpPr>
          <p:cNvPr id="20" name="円/楕円 19"/>
          <p:cNvSpPr/>
          <p:nvPr/>
        </p:nvSpPr>
        <p:spPr>
          <a:xfrm>
            <a:off x="1905512" y="1899494"/>
            <a:ext cx="3339613" cy="1400611"/>
          </a:xfrm>
          <a:prstGeom prst="ellipse">
            <a:avLst/>
          </a:prstGeom>
          <a:solidFill>
            <a:srgbClr val="00B0F0"/>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ja-JP" altLang="en-US" sz="2000" dirty="0">
                <a:latin typeface="メイリオ" panose="020B0604030504040204" pitchFamily="50" charset="-128"/>
                <a:ea typeface="メイリオ" panose="020B0604030504040204" pitchFamily="50" charset="-128"/>
              </a:rPr>
              <a:t>製造工程以外</a:t>
            </a:r>
            <a:r>
              <a:rPr lang="ja-JP" altLang="en-US" sz="2000" dirty="0" smtClean="0">
                <a:latin typeface="メイリオ" panose="020B0604030504040204" pitchFamily="50" charset="-128"/>
                <a:ea typeface="メイリオ" panose="020B0604030504040204" pitchFamily="50" charset="-128"/>
              </a:rPr>
              <a:t>の</a:t>
            </a:r>
            <a:endParaRPr lang="en-US" altLang="ja-JP" sz="2000" dirty="0" smtClean="0">
              <a:latin typeface="メイリオ" panose="020B0604030504040204" pitchFamily="50" charset="-128"/>
              <a:ea typeface="メイリオ" panose="020B0604030504040204" pitchFamily="50" charset="-128"/>
            </a:endParaRPr>
          </a:p>
          <a:p>
            <a:pPr algn="ctr"/>
            <a:r>
              <a:rPr lang="ja-JP" altLang="en-US" sz="2000" dirty="0" smtClean="0">
                <a:latin typeface="メイリオ" panose="020B0604030504040204" pitchFamily="50" charset="-128"/>
                <a:ea typeface="メイリオ" panose="020B0604030504040204" pitchFamily="50" charset="-128"/>
              </a:rPr>
              <a:t>知識</a:t>
            </a:r>
            <a:r>
              <a:rPr lang="ja-JP" altLang="en-US" sz="2000" dirty="0">
                <a:latin typeface="メイリオ" panose="020B0604030504040204" pitchFamily="50" charset="-128"/>
                <a:ea typeface="メイリオ" panose="020B0604030504040204" pitchFamily="50" charset="-128"/>
              </a:rPr>
              <a:t>や技術</a:t>
            </a:r>
            <a:r>
              <a:rPr lang="ja-JP" altLang="en-US" sz="2000" dirty="0" smtClean="0">
                <a:latin typeface="メイリオ" panose="020B0604030504040204" pitchFamily="50" charset="-128"/>
                <a:ea typeface="メイリオ" panose="020B0604030504040204" pitchFamily="50" charset="-128"/>
              </a:rPr>
              <a:t>・</a:t>
            </a:r>
            <a:endParaRPr lang="en-US" altLang="ja-JP" sz="2000" dirty="0" smtClean="0">
              <a:latin typeface="メイリオ" panose="020B0604030504040204" pitchFamily="50" charset="-128"/>
              <a:ea typeface="メイリオ" panose="020B0604030504040204" pitchFamily="50" charset="-128"/>
            </a:endParaRPr>
          </a:p>
          <a:p>
            <a:pPr algn="ctr"/>
            <a:r>
              <a:rPr lang="ja-JP" altLang="en-US" sz="2000" dirty="0" smtClean="0">
                <a:latin typeface="メイリオ" panose="020B0604030504040204" pitchFamily="50" charset="-128"/>
                <a:ea typeface="メイリオ" panose="020B0604030504040204" pitchFamily="50" charset="-128"/>
              </a:rPr>
              <a:t>経験の不足</a:t>
            </a:r>
            <a:endParaRPr lang="en-US" altLang="ja-JP" sz="2000" dirty="0" smtClean="0">
              <a:latin typeface="メイリオ" panose="020B0604030504040204" pitchFamily="50" charset="-128"/>
              <a:ea typeface="メイリオ" panose="020B0604030504040204" pitchFamily="50" charset="-128"/>
            </a:endParaRPr>
          </a:p>
        </p:txBody>
      </p:sp>
      <p:sp>
        <p:nvSpPr>
          <p:cNvPr id="21" name="円/楕円 20"/>
          <p:cNvSpPr/>
          <p:nvPr/>
        </p:nvSpPr>
        <p:spPr>
          <a:xfrm>
            <a:off x="1905511" y="3661261"/>
            <a:ext cx="3339613" cy="1400611"/>
          </a:xfrm>
          <a:prstGeom prst="ellipse">
            <a:avLst/>
          </a:prstGeom>
          <a:solidFill>
            <a:srgbClr val="00B0F0"/>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ja-JP" altLang="en-US" sz="2000" dirty="0" smtClean="0"/>
              <a:t>見聞を広げ、</a:t>
            </a:r>
            <a:endParaRPr lang="en-US" altLang="ja-JP" sz="2000" dirty="0" smtClean="0"/>
          </a:p>
          <a:p>
            <a:pPr algn="ctr"/>
            <a:r>
              <a:rPr lang="ja-JP" altLang="en-US" sz="2000" dirty="0" smtClean="0"/>
              <a:t>導入可否の考慮で</a:t>
            </a:r>
            <a:endParaRPr lang="en-US" altLang="ja-JP" sz="2000" dirty="0" smtClean="0"/>
          </a:p>
          <a:p>
            <a:pPr algn="ctr"/>
            <a:r>
              <a:rPr lang="ja-JP" altLang="en-US" sz="2000" dirty="0" smtClean="0"/>
              <a:t>留まっている</a:t>
            </a:r>
            <a:endParaRPr lang="en-US" altLang="ja-JP" sz="2000" b="1" dirty="0">
              <a:latin typeface="+mn-ea"/>
            </a:endParaRPr>
          </a:p>
        </p:txBody>
      </p:sp>
      <p:sp>
        <p:nvSpPr>
          <p:cNvPr id="22" name="円/楕円 21"/>
          <p:cNvSpPr/>
          <p:nvPr/>
        </p:nvSpPr>
        <p:spPr>
          <a:xfrm>
            <a:off x="1905512" y="5197272"/>
            <a:ext cx="3339613" cy="1833403"/>
          </a:xfrm>
          <a:prstGeom prst="ellipse">
            <a:avLst/>
          </a:prstGeom>
          <a:solidFill>
            <a:srgbClr val="00B0F0"/>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ja-JP" altLang="en-US" sz="2000" dirty="0" smtClean="0"/>
              <a:t>ベンダとの会議は</a:t>
            </a:r>
            <a:endParaRPr lang="en-US" altLang="ja-JP" sz="2000" dirty="0" smtClean="0"/>
          </a:p>
          <a:p>
            <a:pPr algn="ctr"/>
            <a:r>
              <a:rPr lang="ja-JP" altLang="en-US" sz="2000" dirty="0" smtClean="0"/>
              <a:t>バイリンガルが</a:t>
            </a:r>
            <a:endParaRPr lang="en-US" altLang="ja-JP" sz="2000" dirty="0" smtClean="0"/>
          </a:p>
          <a:p>
            <a:pPr algn="ctr"/>
            <a:r>
              <a:rPr lang="ja-JP" altLang="en-US" sz="2000" dirty="0" smtClean="0"/>
              <a:t>仲介している為、</a:t>
            </a:r>
            <a:endParaRPr lang="en-US" altLang="ja-JP" sz="2000" dirty="0" smtClean="0"/>
          </a:p>
          <a:p>
            <a:pPr algn="ctr"/>
            <a:r>
              <a:rPr lang="ja-JP" altLang="en-US" sz="2000" dirty="0" smtClean="0"/>
              <a:t>英語</a:t>
            </a:r>
            <a:r>
              <a:rPr lang="ja-JP" altLang="en-US" sz="2000" dirty="0"/>
              <a:t>対応の経験</a:t>
            </a:r>
            <a:r>
              <a:rPr lang="ja-JP" altLang="en-US" sz="2000" dirty="0" smtClean="0"/>
              <a:t>不足</a:t>
            </a:r>
            <a:endParaRPr lang="en-US" altLang="ja-JP" sz="2000" dirty="0" smtClean="0"/>
          </a:p>
        </p:txBody>
      </p:sp>
      <p:sp>
        <p:nvSpPr>
          <p:cNvPr id="23" name="円/楕円 22"/>
          <p:cNvSpPr/>
          <p:nvPr/>
        </p:nvSpPr>
        <p:spPr>
          <a:xfrm>
            <a:off x="6754309" y="1899494"/>
            <a:ext cx="3609654" cy="1400611"/>
          </a:xfrm>
          <a:prstGeom prst="ellipse">
            <a:avLst/>
          </a:prstGeom>
          <a:solidFill>
            <a:srgbClr val="FF9999"/>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ja-JP" altLang="en-US" sz="2000" dirty="0"/>
              <a:t>開発の全工程</a:t>
            </a:r>
            <a:r>
              <a:rPr lang="ja-JP" altLang="en-US" sz="2000" dirty="0" smtClean="0"/>
              <a:t>を</a:t>
            </a:r>
            <a:endParaRPr lang="en-US" altLang="ja-JP" sz="2000" dirty="0" smtClean="0"/>
          </a:p>
          <a:p>
            <a:pPr algn="ctr"/>
            <a:r>
              <a:rPr lang="ja-JP" altLang="en-US" sz="2000" dirty="0" smtClean="0"/>
              <a:t>一人称</a:t>
            </a:r>
            <a:r>
              <a:rPr lang="ja-JP" altLang="en-US" sz="2000" dirty="0"/>
              <a:t>で完遂する為</a:t>
            </a:r>
            <a:r>
              <a:rPr lang="ja-JP" altLang="en-US" sz="2000" dirty="0" smtClean="0"/>
              <a:t>の</a:t>
            </a:r>
            <a:endParaRPr lang="en-US" altLang="ja-JP" sz="2000" dirty="0" smtClean="0"/>
          </a:p>
          <a:p>
            <a:pPr algn="ctr"/>
            <a:r>
              <a:rPr lang="ja-JP" altLang="en-US" sz="2000" dirty="0" smtClean="0"/>
              <a:t>知識</a:t>
            </a:r>
            <a:r>
              <a:rPr lang="ja-JP" altLang="en-US" sz="2000" dirty="0"/>
              <a:t>や</a:t>
            </a:r>
            <a:r>
              <a:rPr lang="ja-JP" altLang="en-US" sz="2000" dirty="0" smtClean="0"/>
              <a:t>技術の獲得</a:t>
            </a:r>
            <a:endParaRPr lang="en-US" altLang="ja-JP" sz="2000" dirty="0" smtClean="0">
              <a:latin typeface="メイリオ" panose="020B0604030504040204" pitchFamily="50" charset="-128"/>
              <a:ea typeface="メイリオ" panose="020B0604030504040204" pitchFamily="50" charset="-128"/>
            </a:endParaRPr>
          </a:p>
        </p:txBody>
      </p:sp>
      <p:sp>
        <p:nvSpPr>
          <p:cNvPr id="25" name="円/楕円 24"/>
          <p:cNvSpPr/>
          <p:nvPr/>
        </p:nvSpPr>
        <p:spPr>
          <a:xfrm>
            <a:off x="6754308" y="3661262"/>
            <a:ext cx="3609654" cy="1400611"/>
          </a:xfrm>
          <a:prstGeom prst="ellipse">
            <a:avLst/>
          </a:prstGeom>
          <a:solidFill>
            <a:srgbClr val="FF9999"/>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ja-JP" altLang="en-US" sz="2000" dirty="0" smtClean="0"/>
              <a:t>自身</a:t>
            </a:r>
            <a:r>
              <a:rPr lang="ja-JP" altLang="en-US" sz="2000" dirty="0"/>
              <a:t>で</a:t>
            </a:r>
            <a:r>
              <a:rPr lang="ja-JP" altLang="en-US" sz="2000" dirty="0" smtClean="0"/>
              <a:t>導入</a:t>
            </a:r>
            <a:r>
              <a:rPr lang="ja-JP" altLang="en-US" sz="2000" dirty="0"/>
              <a:t>をやり遂げ</a:t>
            </a:r>
            <a:r>
              <a:rPr lang="ja-JP" altLang="en-US" sz="2000" dirty="0" smtClean="0"/>
              <a:t>、</a:t>
            </a:r>
            <a:endParaRPr lang="en-US" altLang="ja-JP" sz="2000" dirty="0" smtClean="0"/>
          </a:p>
          <a:p>
            <a:pPr algn="ctr"/>
            <a:r>
              <a:rPr lang="ja-JP" altLang="en-US" sz="2000" dirty="0" smtClean="0"/>
              <a:t>ノウハウの展開や</a:t>
            </a:r>
            <a:endParaRPr lang="en-US" altLang="ja-JP" sz="2000" dirty="0" smtClean="0"/>
          </a:p>
          <a:p>
            <a:pPr algn="ctr"/>
            <a:r>
              <a:rPr lang="ja-JP" altLang="en-US" sz="2000" dirty="0" smtClean="0"/>
              <a:t>普及</a:t>
            </a:r>
            <a:r>
              <a:rPr lang="ja-JP" altLang="en-US" sz="2000" dirty="0"/>
              <a:t>を</a:t>
            </a:r>
            <a:r>
              <a:rPr lang="ja-JP" altLang="en-US" sz="2000" dirty="0" smtClean="0"/>
              <a:t>進める</a:t>
            </a:r>
            <a:endParaRPr lang="en-US" altLang="ja-JP" sz="2000" b="1" dirty="0">
              <a:latin typeface="+mn-ea"/>
            </a:endParaRPr>
          </a:p>
        </p:txBody>
      </p:sp>
      <p:sp>
        <p:nvSpPr>
          <p:cNvPr id="26" name="円/楕円 25"/>
          <p:cNvSpPr/>
          <p:nvPr/>
        </p:nvSpPr>
        <p:spPr>
          <a:xfrm>
            <a:off x="6754309" y="5413667"/>
            <a:ext cx="3609654" cy="1400611"/>
          </a:xfrm>
          <a:prstGeom prst="ellipse">
            <a:avLst/>
          </a:prstGeom>
          <a:solidFill>
            <a:srgbClr val="FF9999"/>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ja-JP" altLang="en-US" sz="2000" dirty="0"/>
              <a:t>海外展示会</a:t>
            </a:r>
            <a:r>
              <a:rPr lang="ja-JP" altLang="en-US" sz="2000" dirty="0" smtClean="0"/>
              <a:t>・</a:t>
            </a:r>
            <a:endParaRPr lang="en-US" altLang="ja-JP" sz="2000" dirty="0"/>
          </a:p>
          <a:p>
            <a:pPr algn="ctr"/>
            <a:r>
              <a:rPr lang="ja-JP" altLang="en-US" sz="2000" dirty="0" smtClean="0"/>
              <a:t>研修</a:t>
            </a:r>
            <a:r>
              <a:rPr lang="ja-JP" altLang="en-US" sz="2000" dirty="0"/>
              <a:t>の参加や</a:t>
            </a:r>
            <a:r>
              <a:rPr lang="ja-JP" altLang="en-US" sz="2000" dirty="0" smtClean="0"/>
              <a:t>、</a:t>
            </a:r>
            <a:endParaRPr lang="en-US" altLang="ja-JP" sz="2000" dirty="0" smtClean="0"/>
          </a:p>
          <a:p>
            <a:pPr algn="ctr"/>
            <a:r>
              <a:rPr lang="ja-JP" altLang="en-US" sz="2000" dirty="0" smtClean="0"/>
              <a:t>ベンダと英語で会議</a:t>
            </a:r>
            <a:endParaRPr lang="en-US" altLang="ja-JP" sz="2000" dirty="0" smtClean="0"/>
          </a:p>
        </p:txBody>
      </p:sp>
      <p:sp>
        <p:nvSpPr>
          <p:cNvPr id="8" name="二等辺三角形 7"/>
          <p:cNvSpPr/>
          <p:nvPr/>
        </p:nvSpPr>
        <p:spPr>
          <a:xfrm rot="5400000">
            <a:off x="3567925" y="3800717"/>
            <a:ext cx="4924146" cy="1121702"/>
          </a:xfrm>
          <a:prstGeom prst="triangle">
            <a:avLst/>
          </a:prstGeom>
          <a:solidFill>
            <a:schemeClr val="accent4"/>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20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96777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163637" y="219075"/>
            <a:ext cx="8288495" cy="480131"/>
          </a:xfrm>
        </p:spPr>
        <p:txBody>
          <a:bodyPr/>
          <a:lstStyle/>
          <a:p>
            <a:r>
              <a:rPr kumimoji="1" lang="ja-JP" altLang="en-US" sz="2800" dirty="0" smtClean="0"/>
              <a:t>課題と今後のアクション</a:t>
            </a:r>
            <a:endParaRPr kumimoji="1" lang="ja-JP" altLang="en-US" sz="2800" dirty="0"/>
          </a:p>
        </p:txBody>
      </p:sp>
      <p:grpSp>
        <p:nvGrpSpPr>
          <p:cNvPr id="3" name="グループ化 2"/>
          <p:cNvGrpSpPr/>
          <p:nvPr/>
        </p:nvGrpSpPr>
        <p:grpSpPr>
          <a:xfrm>
            <a:off x="485904" y="804040"/>
            <a:ext cx="9720000" cy="6097338"/>
            <a:chOff x="485904" y="804040"/>
            <a:chExt cx="9720000" cy="6097338"/>
          </a:xfrm>
        </p:grpSpPr>
        <p:grpSp>
          <p:nvGrpSpPr>
            <p:cNvPr id="34" name="グループ化 33"/>
            <p:cNvGrpSpPr/>
            <p:nvPr/>
          </p:nvGrpSpPr>
          <p:grpSpPr>
            <a:xfrm>
              <a:off x="485904" y="3293664"/>
              <a:ext cx="9720000" cy="1735537"/>
              <a:chOff x="485904" y="3561686"/>
              <a:chExt cx="9720000" cy="1735537"/>
            </a:xfrm>
          </p:grpSpPr>
          <p:sp>
            <p:nvSpPr>
              <p:cNvPr id="33" name="角丸四角形 32"/>
              <p:cNvSpPr/>
              <p:nvPr/>
            </p:nvSpPr>
            <p:spPr>
              <a:xfrm>
                <a:off x="485904" y="3771896"/>
                <a:ext cx="9720000" cy="1525327"/>
              </a:xfrm>
              <a:prstGeom prst="roundRect">
                <a:avLst>
                  <a:gd name="adj" fmla="val 5962"/>
                </a:avLst>
              </a:prstGeom>
              <a:solidFill>
                <a:schemeClr val="accent4">
                  <a:lumMod val="40000"/>
                  <a:lumOff val="60000"/>
                </a:schemeClr>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endParaRPr lang="en-US" altLang="ja-JP" sz="1000" dirty="0" smtClean="0">
                  <a:latin typeface="+mn-ea"/>
                </a:endParaRPr>
              </a:p>
              <a:p>
                <a:r>
                  <a:rPr lang="ja-JP" altLang="en-US" sz="2000" b="1" dirty="0" smtClean="0">
                    <a:latin typeface="+mn-ea"/>
                  </a:rPr>
                  <a:t>課題：</a:t>
                </a:r>
                <a:endParaRPr lang="en-US" altLang="ja-JP" sz="2000" b="1" dirty="0" smtClean="0">
                  <a:latin typeface="+mn-ea"/>
                </a:endParaRPr>
              </a:p>
              <a:p>
                <a:r>
                  <a:rPr lang="ja-JP" altLang="en-US" sz="2000" dirty="0" smtClean="0">
                    <a:solidFill>
                      <a:srgbClr val="0000FF"/>
                    </a:solidFill>
                  </a:rPr>
                  <a:t>新た</a:t>
                </a:r>
                <a:r>
                  <a:rPr lang="ja-JP" altLang="en-US" sz="2000" dirty="0">
                    <a:solidFill>
                      <a:srgbClr val="0000FF"/>
                    </a:solidFill>
                  </a:rPr>
                  <a:t>な技術や業界動向に対する見聞を広げ、導入可否を考えるのみに留まって</a:t>
                </a:r>
                <a:r>
                  <a:rPr lang="ja-JP" altLang="en-US" sz="2000" dirty="0" smtClean="0">
                    <a:solidFill>
                      <a:srgbClr val="0000FF"/>
                    </a:solidFill>
                  </a:rPr>
                  <a:t>いる</a:t>
                </a:r>
                <a:endParaRPr lang="en-US" altLang="ja-JP" sz="2000" b="1" dirty="0" smtClean="0">
                  <a:solidFill>
                    <a:srgbClr val="0000FF"/>
                  </a:solidFill>
                  <a:latin typeface="+mn-ea"/>
                </a:endParaRPr>
              </a:p>
              <a:p>
                <a:r>
                  <a:rPr lang="ja-JP" altLang="en-US" sz="2000" b="1" dirty="0" smtClean="0">
                    <a:latin typeface="+mn-ea"/>
                  </a:rPr>
                  <a:t>今後のアクション：</a:t>
                </a:r>
                <a:endParaRPr lang="en-US" altLang="ja-JP" sz="2000" b="1" dirty="0" smtClean="0">
                  <a:latin typeface="+mn-ea"/>
                </a:endParaRPr>
              </a:p>
              <a:p>
                <a:r>
                  <a:rPr lang="ja-JP" altLang="en-US" sz="2000" dirty="0" smtClean="0">
                    <a:solidFill>
                      <a:srgbClr val="FF0000"/>
                    </a:solidFill>
                  </a:rPr>
                  <a:t>自身</a:t>
                </a:r>
                <a:r>
                  <a:rPr lang="ja-JP" altLang="en-US" sz="2000" dirty="0">
                    <a:solidFill>
                      <a:srgbClr val="FF0000"/>
                    </a:solidFill>
                  </a:rPr>
                  <a:t>の業務への導入をやり遂げ、ノウハウの展開や</a:t>
                </a:r>
                <a:r>
                  <a:rPr lang="ja-JP" altLang="en-US" sz="2000" dirty="0" smtClean="0">
                    <a:solidFill>
                      <a:srgbClr val="FF0000"/>
                    </a:solidFill>
                  </a:rPr>
                  <a:t>普及を進める</a:t>
                </a:r>
                <a:endParaRPr lang="en-US" altLang="ja-JP" sz="2000" b="1" dirty="0" smtClean="0">
                  <a:solidFill>
                    <a:srgbClr val="FF0000"/>
                  </a:solidFill>
                  <a:latin typeface="+mn-ea"/>
                </a:endParaRPr>
              </a:p>
            </p:txBody>
          </p:sp>
          <p:sp>
            <p:nvSpPr>
              <p:cNvPr id="29" name="角丸四角形 28"/>
              <p:cNvSpPr/>
              <p:nvPr/>
            </p:nvSpPr>
            <p:spPr>
              <a:xfrm>
                <a:off x="701534" y="3561686"/>
                <a:ext cx="2316142" cy="420422"/>
              </a:xfrm>
              <a:prstGeom prst="roundRect">
                <a:avLst>
                  <a:gd name="adj" fmla="val 5962"/>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r>
                  <a:rPr lang="ja-JP" altLang="en-US" sz="2000" dirty="0">
                    <a:latin typeface="メイリオ" panose="020B0604030504040204" pitchFamily="50" charset="-128"/>
                    <a:ea typeface="メイリオ" panose="020B0604030504040204" pitchFamily="50" charset="-128"/>
                  </a:rPr>
                  <a:t>社内外の動向把握</a:t>
                </a:r>
              </a:p>
            </p:txBody>
          </p:sp>
        </p:grpSp>
        <p:grpSp>
          <p:nvGrpSpPr>
            <p:cNvPr id="36" name="グループ化 35"/>
            <p:cNvGrpSpPr/>
            <p:nvPr/>
          </p:nvGrpSpPr>
          <p:grpSpPr>
            <a:xfrm>
              <a:off x="485904" y="5176349"/>
              <a:ext cx="9720000" cy="1725029"/>
              <a:chOff x="485904" y="5160583"/>
              <a:chExt cx="9720000" cy="1725029"/>
            </a:xfrm>
          </p:grpSpPr>
          <p:sp>
            <p:nvSpPr>
              <p:cNvPr id="35" name="角丸四角形 34"/>
              <p:cNvSpPr/>
              <p:nvPr/>
            </p:nvSpPr>
            <p:spPr>
              <a:xfrm>
                <a:off x="485904" y="5360285"/>
                <a:ext cx="9720000" cy="1525327"/>
              </a:xfrm>
              <a:prstGeom prst="roundRect">
                <a:avLst>
                  <a:gd name="adj" fmla="val 5962"/>
                </a:avLst>
              </a:prstGeom>
              <a:solidFill>
                <a:schemeClr val="accent4">
                  <a:lumMod val="40000"/>
                  <a:lumOff val="60000"/>
                </a:schemeClr>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endParaRPr lang="en-US" altLang="ja-JP" sz="1000" dirty="0" smtClean="0">
                  <a:latin typeface="+mn-ea"/>
                </a:endParaRPr>
              </a:p>
              <a:p>
                <a:r>
                  <a:rPr lang="ja-JP" altLang="en-US" sz="2000" b="1" dirty="0" smtClean="0">
                    <a:latin typeface="+mn-ea"/>
                  </a:rPr>
                  <a:t>課題：</a:t>
                </a:r>
                <a:endParaRPr lang="en-US" altLang="ja-JP" sz="2000" b="1" dirty="0" smtClean="0">
                  <a:latin typeface="+mn-ea"/>
                </a:endParaRPr>
              </a:p>
              <a:p>
                <a:r>
                  <a:rPr lang="ja-JP" altLang="en-US" sz="2000" dirty="0">
                    <a:solidFill>
                      <a:srgbClr val="0000FF"/>
                    </a:solidFill>
                  </a:rPr>
                  <a:t>海外ベンダ</a:t>
                </a:r>
                <a:r>
                  <a:rPr lang="ja-JP" altLang="en-US" sz="2000" dirty="0" smtClean="0">
                    <a:solidFill>
                      <a:srgbClr val="0000FF"/>
                    </a:solidFill>
                  </a:rPr>
                  <a:t>と</a:t>
                </a:r>
                <a:r>
                  <a:rPr lang="ja-JP" altLang="en-US" sz="2000" dirty="0">
                    <a:solidFill>
                      <a:srgbClr val="0000FF"/>
                    </a:solidFill>
                  </a:rPr>
                  <a:t>の</a:t>
                </a:r>
                <a:r>
                  <a:rPr lang="ja-JP" altLang="en-US" sz="2000" dirty="0" smtClean="0">
                    <a:solidFill>
                      <a:srgbClr val="0000FF"/>
                    </a:solidFill>
                  </a:rPr>
                  <a:t>打ち合わせ</a:t>
                </a:r>
                <a:r>
                  <a:rPr lang="ja-JP" altLang="en-US" sz="2000" dirty="0">
                    <a:solidFill>
                      <a:srgbClr val="0000FF"/>
                    </a:solidFill>
                  </a:rPr>
                  <a:t>はベンダ側</a:t>
                </a:r>
                <a:r>
                  <a:rPr lang="ja-JP" altLang="en-US" sz="2000" dirty="0" smtClean="0">
                    <a:solidFill>
                      <a:srgbClr val="0000FF"/>
                    </a:solidFill>
                  </a:rPr>
                  <a:t>の</a:t>
                </a:r>
                <a:r>
                  <a:rPr lang="ja-JP" altLang="en-US" sz="2000" dirty="0">
                    <a:solidFill>
                      <a:srgbClr val="0000FF"/>
                    </a:solidFill>
                  </a:rPr>
                  <a:t>通訳</a:t>
                </a:r>
                <a:r>
                  <a:rPr lang="ja-JP" altLang="en-US" sz="2000" dirty="0" smtClean="0">
                    <a:solidFill>
                      <a:srgbClr val="0000FF"/>
                    </a:solidFill>
                  </a:rPr>
                  <a:t>を介しているため、</a:t>
                </a:r>
                <a:r>
                  <a:rPr lang="ja-JP" altLang="en-US" sz="2000" dirty="0">
                    <a:solidFill>
                      <a:srgbClr val="0000FF"/>
                    </a:solidFill>
                  </a:rPr>
                  <a:t>英語対応の経験不足</a:t>
                </a:r>
                <a:endParaRPr lang="en-US" altLang="ja-JP" sz="2000" b="1" dirty="0" smtClean="0">
                  <a:solidFill>
                    <a:srgbClr val="0000FF"/>
                  </a:solidFill>
                  <a:latin typeface="+mn-ea"/>
                </a:endParaRPr>
              </a:p>
              <a:p>
                <a:r>
                  <a:rPr lang="ja-JP" altLang="en-US" sz="2000" b="1" dirty="0" smtClean="0">
                    <a:latin typeface="+mn-ea"/>
                  </a:rPr>
                  <a:t>今後のアクション：</a:t>
                </a:r>
                <a:endParaRPr lang="en-US" altLang="ja-JP" sz="2000" b="1" dirty="0" smtClean="0">
                  <a:latin typeface="+mn-ea"/>
                </a:endParaRPr>
              </a:p>
              <a:p>
                <a:r>
                  <a:rPr lang="ja-JP" altLang="en-US" sz="2000" dirty="0" smtClean="0">
                    <a:solidFill>
                      <a:srgbClr val="FF0000"/>
                    </a:solidFill>
                  </a:rPr>
                  <a:t>海外展示会・研修の参加や、ベンダとの打ち合わせの</a:t>
                </a:r>
                <a:r>
                  <a:rPr lang="ja-JP" altLang="en-US" sz="2000" dirty="0">
                    <a:solidFill>
                      <a:srgbClr val="FF0000"/>
                    </a:solidFill>
                  </a:rPr>
                  <a:t>英語対応</a:t>
                </a:r>
                <a:endParaRPr lang="en-US" altLang="ja-JP" sz="2000" b="1" dirty="0" smtClean="0">
                  <a:solidFill>
                    <a:srgbClr val="FF0000"/>
                  </a:solidFill>
                  <a:latin typeface="+mn-ea"/>
                </a:endParaRPr>
              </a:p>
            </p:txBody>
          </p:sp>
          <p:sp>
            <p:nvSpPr>
              <p:cNvPr id="30" name="角丸四角形 29"/>
              <p:cNvSpPr/>
              <p:nvPr/>
            </p:nvSpPr>
            <p:spPr>
              <a:xfrm>
                <a:off x="701535" y="5160583"/>
                <a:ext cx="2316141" cy="420422"/>
              </a:xfrm>
              <a:prstGeom prst="roundRect">
                <a:avLst>
                  <a:gd name="adj" fmla="val 5962"/>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r>
                  <a:rPr lang="ja-JP" altLang="en-US" sz="2000" dirty="0" smtClean="0">
                    <a:latin typeface="+mn-ea"/>
                  </a:rPr>
                  <a:t>グローバル経験</a:t>
                </a:r>
                <a:endParaRPr lang="en-US" altLang="ja-JP" sz="2000" dirty="0" smtClean="0">
                  <a:latin typeface="+mn-ea"/>
                </a:endParaRPr>
              </a:p>
            </p:txBody>
          </p:sp>
        </p:grpSp>
        <p:grpSp>
          <p:nvGrpSpPr>
            <p:cNvPr id="32" name="グループ化 31"/>
            <p:cNvGrpSpPr/>
            <p:nvPr/>
          </p:nvGrpSpPr>
          <p:grpSpPr>
            <a:xfrm>
              <a:off x="485904" y="804040"/>
              <a:ext cx="9720000" cy="2349063"/>
              <a:chOff x="485904" y="772508"/>
              <a:chExt cx="9720000" cy="2349063"/>
            </a:xfrm>
          </p:grpSpPr>
          <p:sp>
            <p:nvSpPr>
              <p:cNvPr id="2" name="角丸四角形 1"/>
              <p:cNvSpPr/>
              <p:nvPr/>
            </p:nvSpPr>
            <p:spPr>
              <a:xfrm>
                <a:off x="485904" y="961687"/>
                <a:ext cx="9720000" cy="2159884"/>
              </a:xfrm>
              <a:prstGeom prst="roundRect">
                <a:avLst>
                  <a:gd name="adj" fmla="val 5962"/>
                </a:avLst>
              </a:prstGeom>
              <a:solidFill>
                <a:schemeClr val="accent4">
                  <a:lumMod val="40000"/>
                  <a:lumOff val="60000"/>
                </a:schemeClr>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endParaRPr lang="en-US" altLang="ja-JP" sz="1000" dirty="0" smtClean="0">
                  <a:latin typeface="+mn-ea"/>
                </a:endParaRPr>
              </a:p>
              <a:p>
                <a:r>
                  <a:rPr lang="ja-JP" altLang="en-US" sz="2000" b="1" dirty="0" smtClean="0">
                    <a:latin typeface="+mn-ea"/>
                  </a:rPr>
                  <a:t>課題：</a:t>
                </a:r>
                <a:endParaRPr lang="en-US" altLang="ja-JP" sz="2000" b="1" dirty="0" smtClean="0">
                  <a:latin typeface="+mn-ea"/>
                </a:endParaRPr>
              </a:p>
              <a:p>
                <a:r>
                  <a:rPr lang="ja-JP" altLang="en-US" sz="2000" dirty="0" smtClean="0">
                    <a:solidFill>
                      <a:srgbClr val="0000FF"/>
                    </a:solidFill>
                    <a:latin typeface="+mn-ea"/>
                  </a:rPr>
                  <a:t>開発工程全体に対して、製造工程以外の知識や技術・経験が不足している</a:t>
                </a:r>
                <a:endParaRPr lang="en-US" altLang="ja-JP" sz="2000" b="1" dirty="0" smtClean="0">
                  <a:solidFill>
                    <a:srgbClr val="0000FF"/>
                  </a:solidFill>
                  <a:latin typeface="+mn-ea"/>
                </a:endParaRPr>
              </a:p>
              <a:p>
                <a:r>
                  <a:rPr lang="ja-JP" altLang="en-US" sz="2000" b="1" dirty="0" smtClean="0">
                    <a:latin typeface="+mn-ea"/>
                  </a:rPr>
                  <a:t>今後のアクション：</a:t>
                </a:r>
                <a:endParaRPr lang="en-US" altLang="ja-JP" sz="2000" b="1" dirty="0" smtClean="0">
                  <a:latin typeface="+mn-ea"/>
                </a:endParaRPr>
              </a:p>
              <a:p>
                <a:r>
                  <a:rPr lang="ja-JP" altLang="en-US" sz="2000" dirty="0" smtClean="0">
                    <a:solidFill>
                      <a:srgbClr val="FF0000"/>
                    </a:solidFill>
                  </a:rPr>
                  <a:t>テスト</a:t>
                </a:r>
                <a:r>
                  <a:rPr lang="ja-JP" altLang="en-US" sz="2000" dirty="0">
                    <a:solidFill>
                      <a:srgbClr val="FF0000"/>
                    </a:solidFill>
                  </a:rPr>
                  <a:t>技術者</a:t>
                </a:r>
                <a:r>
                  <a:rPr lang="ja-JP" altLang="en-US" sz="2000" dirty="0" smtClean="0">
                    <a:solidFill>
                      <a:srgbClr val="FF0000"/>
                    </a:solidFill>
                  </a:rPr>
                  <a:t>資格やシステムアーキテクト</a:t>
                </a:r>
                <a:r>
                  <a:rPr lang="ja-JP" altLang="en-US" sz="2000" dirty="0">
                    <a:solidFill>
                      <a:srgbClr val="FF0000"/>
                    </a:solidFill>
                  </a:rPr>
                  <a:t>資格、</a:t>
                </a:r>
                <a:r>
                  <a:rPr lang="en-US" altLang="ja-JP" sz="2000" dirty="0" err="1">
                    <a:solidFill>
                      <a:srgbClr val="FF0000"/>
                    </a:solidFill>
                  </a:rPr>
                  <a:t>PMP</a:t>
                </a:r>
                <a:r>
                  <a:rPr lang="ja-JP" altLang="en-US" sz="2000" dirty="0">
                    <a:solidFill>
                      <a:srgbClr val="FF0000"/>
                    </a:solidFill>
                  </a:rPr>
                  <a:t>の取得</a:t>
                </a:r>
                <a:r>
                  <a:rPr lang="ja-JP" altLang="en-US" sz="2000" dirty="0" smtClean="0">
                    <a:solidFill>
                      <a:srgbClr val="FF0000"/>
                    </a:solidFill>
                  </a:rPr>
                  <a:t>など、開発の</a:t>
                </a:r>
                <a:r>
                  <a:rPr lang="ja-JP" altLang="en-US" sz="2000" dirty="0">
                    <a:solidFill>
                      <a:srgbClr val="FF0000"/>
                    </a:solidFill>
                  </a:rPr>
                  <a:t>全</a:t>
                </a:r>
                <a:r>
                  <a:rPr lang="ja-JP" altLang="en-US" sz="2000" dirty="0" smtClean="0">
                    <a:solidFill>
                      <a:srgbClr val="FF0000"/>
                    </a:solidFill>
                  </a:rPr>
                  <a:t>工程を一人称で完遂する為の知識や技術を獲得する</a:t>
                </a:r>
                <a:endParaRPr lang="en-US" altLang="ja-JP" sz="2000" dirty="0" smtClean="0">
                  <a:solidFill>
                    <a:srgbClr val="FF0000"/>
                  </a:solidFill>
                  <a:latin typeface="+mn-ea"/>
                </a:endParaRPr>
              </a:p>
            </p:txBody>
          </p:sp>
          <p:sp>
            <p:nvSpPr>
              <p:cNvPr id="31" name="角丸四角形 30"/>
              <p:cNvSpPr/>
              <p:nvPr/>
            </p:nvSpPr>
            <p:spPr>
              <a:xfrm>
                <a:off x="701534" y="772508"/>
                <a:ext cx="2316142" cy="420422"/>
              </a:xfrm>
              <a:prstGeom prst="roundRect">
                <a:avLst>
                  <a:gd name="adj" fmla="val 5962"/>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r>
                  <a:rPr lang="ja-JP" altLang="en-US" sz="2000" dirty="0" smtClean="0">
                    <a:latin typeface="+mn-ea"/>
                  </a:rPr>
                  <a:t>技術力の向上</a:t>
                </a:r>
                <a:endParaRPr lang="en-US" altLang="ja-JP" sz="2000" dirty="0" smtClean="0">
                  <a:latin typeface="+mn-ea"/>
                </a:endParaRPr>
              </a:p>
            </p:txBody>
          </p:sp>
        </p:grpSp>
      </p:grpSp>
    </p:spTree>
    <p:extLst>
      <p:ext uri="{BB962C8B-B14F-4D97-AF65-F5344CB8AC3E}">
        <p14:creationId xmlns:p14="http://schemas.microsoft.com/office/powerpoint/2010/main" val="2437457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1163637" y="219075"/>
            <a:ext cx="8288495" cy="424732"/>
          </a:xfrm>
        </p:spPr>
        <p:txBody>
          <a:bodyPr/>
          <a:lstStyle/>
          <a:p>
            <a:r>
              <a:rPr lang="ja-JP" altLang="en-US" dirty="0" smtClean="0"/>
              <a:t>構成メモ</a:t>
            </a:r>
            <a:endParaRPr lang="en-US" altLang="ja-JP" dirty="0" smtClean="0"/>
          </a:p>
        </p:txBody>
      </p:sp>
      <p:sp>
        <p:nvSpPr>
          <p:cNvPr id="3" name="テキスト プレースホルダー 2"/>
          <p:cNvSpPr>
            <a:spLocks noGrp="1"/>
          </p:cNvSpPr>
          <p:nvPr>
            <p:ph type="body" sz="quarter" idx="11"/>
          </p:nvPr>
        </p:nvSpPr>
        <p:spPr/>
        <p:txBody>
          <a:bodyPr numCol="2"/>
          <a:lstStyle/>
          <a:p>
            <a:r>
              <a:rPr kumimoji="1" lang="en-US" altLang="ja-JP" dirty="0" smtClean="0"/>
              <a:t>1P: </a:t>
            </a:r>
            <a:r>
              <a:rPr kumimoji="1" lang="ja-JP" altLang="en-US" dirty="0" smtClean="0"/>
              <a:t>（表紙</a:t>
            </a:r>
            <a:r>
              <a:rPr lang="ja-JP" altLang="en-US" dirty="0" smtClean="0"/>
              <a:t>）</a:t>
            </a:r>
            <a:endParaRPr lang="en-US" altLang="ja-JP" dirty="0" smtClean="0"/>
          </a:p>
          <a:p>
            <a:r>
              <a:rPr lang="en-US" altLang="ja-JP" dirty="0"/>
              <a:t>2P: </a:t>
            </a:r>
            <a:r>
              <a:rPr lang="ja-JP" altLang="en-US" dirty="0"/>
              <a:t>業務内容</a:t>
            </a:r>
            <a:endParaRPr lang="en-US" altLang="ja-JP" dirty="0"/>
          </a:p>
          <a:p>
            <a:pPr lvl="1"/>
            <a:r>
              <a:rPr lang="ja-JP" altLang="en-US" dirty="0"/>
              <a:t>ビリング系・</a:t>
            </a:r>
            <a:r>
              <a:rPr lang="en-US" altLang="ja-JP" dirty="0"/>
              <a:t>SO</a:t>
            </a:r>
            <a:r>
              <a:rPr lang="ja-JP" altLang="en-US" dirty="0"/>
              <a:t>系システム開発</a:t>
            </a:r>
            <a:endParaRPr lang="en-US" altLang="ja-JP" dirty="0"/>
          </a:p>
          <a:p>
            <a:pPr lvl="1"/>
            <a:r>
              <a:rPr lang="ja-JP" altLang="en-US" dirty="0"/>
              <a:t>案件</a:t>
            </a:r>
            <a:endParaRPr lang="en-US" altLang="ja-JP" dirty="0"/>
          </a:p>
          <a:p>
            <a:pPr lvl="2"/>
            <a:r>
              <a:rPr lang="en-US" altLang="ja-JP" dirty="0"/>
              <a:t>COSMOS</a:t>
            </a:r>
            <a:r>
              <a:rPr lang="ja-JP" altLang="en-US" dirty="0"/>
              <a:t>課金機能開発</a:t>
            </a:r>
            <a:endParaRPr lang="en-US" altLang="ja-JP" dirty="0"/>
          </a:p>
          <a:p>
            <a:pPr lvl="2"/>
            <a:r>
              <a:rPr lang="en-US" altLang="ja-JP" dirty="0"/>
              <a:t>OEM</a:t>
            </a:r>
            <a:r>
              <a:rPr lang="ja-JP" altLang="en-US" dirty="0"/>
              <a:t>向け</a:t>
            </a:r>
            <a:r>
              <a:rPr lang="en-US" altLang="ja-JP" dirty="0"/>
              <a:t>VoIP</a:t>
            </a:r>
            <a:r>
              <a:rPr lang="ja-JP" altLang="en-US" dirty="0"/>
              <a:t>課金システム開発</a:t>
            </a:r>
            <a:endParaRPr lang="en-US" altLang="ja-JP" dirty="0"/>
          </a:p>
          <a:p>
            <a:pPr lvl="2"/>
            <a:r>
              <a:rPr lang="en-US" altLang="ja-JP" dirty="0"/>
              <a:t>SOMS</a:t>
            </a:r>
            <a:r>
              <a:rPr lang="ja-JP" altLang="en-US" dirty="0"/>
              <a:t>関連機能</a:t>
            </a:r>
            <a:r>
              <a:rPr lang="ja-JP" altLang="en-US" dirty="0" smtClean="0"/>
              <a:t>開発</a:t>
            </a:r>
            <a:endParaRPr lang="en-US" altLang="ja-JP" dirty="0" smtClean="0"/>
          </a:p>
          <a:p>
            <a:r>
              <a:rPr lang="en-US" altLang="ja-JP" dirty="0" smtClean="0"/>
              <a:t>3</a:t>
            </a:r>
            <a:r>
              <a:rPr kumimoji="1" lang="en-US" altLang="ja-JP" dirty="0" smtClean="0"/>
              <a:t>P: </a:t>
            </a:r>
            <a:r>
              <a:rPr kumimoji="1" lang="ja-JP" altLang="en-US" dirty="0" smtClean="0"/>
              <a:t>キャリアプランと成長の軸</a:t>
            </a:r>
            <a:endParaRPr kumimoji="1" lang="en-US" altLang="ja-JP" dirty="0" smtClean="0"/>
          </a:p>
          <a:p>
            <a:pPr lvl="1"/>
            <a:r>
              <a:rPr lang="ja-JP" altLang="en-US" dirty="0" smtClean="0"/>
              <a:t>キャリアプラン</a:t>
            </a:r>
            <a:r>
              <a:rPr lang="en-US" altLang="ja-JP" dirty="0" smtClean="0"/>
              <a:t>: </a:t>
            </a:r>
            <a:endParaRPr kumimoji="1" lang="en-US" altLang="ja-JP" dirty="0" smtClean="0"/>
          </a:p>
          <a:p>
            <a:pPr lvl="1"/>
            <a:r>
              <a:rPr kumimoji="1" lang="en-US" altLang="ja-JP" dirty="0" smtClean="0"/>
              <a:t>3</a:t>
            </a:r>
            <a:r>
              <a:rPr lang="ja-JP" altLang="en-US" dirty="0" smtClean="0"/>
              <a:t>個の軸を中心に成長した事を話す</a:t>
            </a:r>
            <a:endParaRPr lang="en-US" altLang="ja-JP" dirty="0" smtClean="0"/>
          </a:p>
          <a:p>
            <a:pPr lvl="2"/>
            <a:r>
              <a:rPr kumimoji="1" lang="ja-JP" altLang="en-US" dirty="0" smtClean="0"/>
              <a:t>（技術力的な話）</a:t>
            </a:r>
            <a:endParaRPr kumimoji="1" lang="en-US" altLang="ja-JP" dirty="0" smtClean="0"/>
          </a:p>
          <a:p>
            <a:pPr lvl="2"/>
            <a:r>
              <a:rPr lang="ja-JP" altLang="en-US" dirty="0"/>
              <a:t>社内の業務知識及び業界動向のキャッチ</a:t>
            </a:r>
            <a:endParaRPr lang="en-US" altLang="ja-JP" dirty="0" smtClean="0"/>
          </a:p>
          <a:p>
            <a:pPr lvl="2"/>
            <a:r>
              <a:rPr kumimoji="1" lang="ja-JP" altLang="en-US" dirty="0"/>
              <a:t>グローバル</a:t>
            </a:r>
            <a:r>
              <a:rPr kumimoji="1" lang="ja-JP" altLang="en-US" dirty="0" smtClean="0"/>
              <a:t>経験</a:t>
            </a:r>
            <a:endParaRPr lang="en-US" altLang="ja-JP" dirty="0"/>
          </a:p>
          <a:p>
            <a:r>
              <a:rPr lang="en-US" altLang="ja-JP" dirty="0" smtClean="0"/>
              <a:t>4-6P: </a:t>
            </a:r>
            <a:r>
              <a:rPr lang="ja-JP" altLang="en-US" dirty="0" smtClean="0"/>
              <a:t>経験、工夫、成長</a:t>
            </a:r>
            <a:endParaRPr lang="en-US" altLang="ja-JP" dirty="0" smtClean="0"/>
          </a:p>
          <a:p>
            <a:pPr lvl="1"/>
            <a:r>
              <a:rPr lang="en-US" altLang="ja-JP" dirty="0" smtClean="0"/>
              <a:t>2P</a:t>
            </a:r>
            <a:r>
              <a:rPr lang="ja-JP" altLang="en-US" dirty="0" smtClean="0"/>
              <a:t>の</a:t>
            </a:r>
            <a:r>
              <a:rPr lang="en-US" altLang="ja-JP" dirty="0" smtClean="0"/>
              <a:t>3</a:t>
            </a:r>
            <a:r>
              <a:rPr lang="ja-JP" altLang="en-US" dirty="0" smtClean="0"/>
              <a:t>個の軸に対して、特に成長できたと思う経験とその時のアクションと成長について</a:t>
            </a:r>
            <a:r>
              <a:rPr lang="en-US" altLang="ja-JP" dirty="0" smtClean="0"/>
              <a:t>1P</a:t>
            </a:r>
            <a:r>
              <a:rPr lang="ja-JP" altLang="en-US" dirty="0" smtClean="0"/>
              <a:t>ずつ。</a:t>
            </a:r>
            <a:endParaRPr lang="en-US" altLang="ja-JP" dirty="0" smtClean="0"/>
          </a:p>
          <a:p>
            <a:r>
              <a:rPr lang="en-US" altLang="ja-JP" dirty="0" smtClean="0"/>
              <a:t>7P: </a:t>
            </a:r>
            <a:r>
              <a:rPr lang="ja-JP" altLang="en-US" dirty="0" smtClean="0"/>
              <a:t>課題とアクション</a:t>
            </a:r>
            <a:endParaRPr lang="en-US" altLang="ja-JP" dirty="0" smtClean="0"/>
          </a:p>
          <a:p>
            <a:pPr lvl="1"/>
            <a:r>
              <a:rPr lang="ja-JP" altLang="en-US" dirty="0" smtClean="0"/>
              <a:t>成長が足りてないと思う箇所と達成に向けてのアクション</a:t>
            </a:r>
            <a:endParaRPr lang="en-US" altLang="ja-JP" dirty="0" smtClean="0"/>
          </a:p>
        </p:txBody>
      </p:sp>
    </p:spTree>
    <p:extLst>
      <p:ext uri="{BB962C8B-B14F-4D97-AF65-F5344CB8AC3E}">
        <p14:creationId xmlns:p14="http://schemas.microsoft.com/office/powerpoint/2010/main" val="2474173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マスター">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tx1"/>
          </a:solidFill>
        </a:ln>
      </a:spPr>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defPPr algn="ctr">
          <a:defRPr kumimoji="1" sz="2000" dirty="0" smtClean="0">
            <a:latin typeface="メイリオ" panose="020B0604030504040204" pitchFamily="50" charset="-128"/>
            <a:ea typeface="メイリオ" panose="020B0604030504040204" pitchFamily="50" charset="-128"/>
          </a:defRPr>
        </a:defPPr>
      </a:lst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16807</TotalTime>
  <Words>1711</Words>
  <Application>Microsoft Office PowerPoint</Application>
  <PresentationFormat>ユーザー設定</PresentationFormat>
  <Paragraphs>267</Paragraphs>
  <Slides>15</Slides>
  <Notes>8</Notes>
  <HiddenSlides>8</HiddenSlides>
  <MMClips>0</MMClips>
  <ScaleCrop>false</ScaleCrop>
  <HeadingPairs>
    <vt:vector size="4" baseType="variant">
      <vt:variant>
        <vt:lpstr>テーマ</vt:lpstr>
      </vt:variant>
      <vt:variant>
        <vt:i4>1</vt:i4>
      </vt:variant>
      <vt:variant>
        <vt:lpstr>スライド タイトル</vt:lpstr>
      </vt:variant>
      <vt:variant>
        <vt:i4>15</vt:i4>
      </vt:variant>
    </vt:vector>
  </HeadingPairs>
  <TitlesOfParts>
    <vt:vector size="16" baseType="lpstr">
      <vt:lpstr>マスター</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(株)NTTPCコミュニケーションズ</dc:creator>
  <cp:lastModifiedBy>大沢　幸平</cp:lastModifiedBy>
  <cp:revision>797</cp:revision>
  <dcterms:created xsi:type="dcterms:W3CDTF">2015-03-18T04:26:30Z</dcterms:created>
  <dcterms:modified xsi:type="dcterms:W3CDTF">2018-02-05T06:33:16Z</dcterms:modified>
</cp:coreProperties>
</file>