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14"/>
  </p:notesMasterIdLst>
  <p:handoutMasterIdLst>
    <p:handoutMasterId r:id="rId15"/>
  </p:handoutMasterIdLst>
  <p:sldIdLst>
    <p:sldId id="298" r:id="rId2"/>
    <p:sldId id="299" r:id="rId3"/>
    <p:sldId id="300" r:id="rId4"/>
    <p:sldId id="301" r:id="rId5"/>
    <p:sldId id="302" r:id="rId6"/>
    <p:sldId id="303" r:id="rId7"/>
    <p:sldId id="304" r:id="rId8"/>
    <p:sldId id="296" r:id="rId9"/>
    <p:sldId id="307" r:id="rId10"/>
    <p:sldId id="308" r:id="rId11"/>
    <p:sldId id="305" r:id="rId12"/>
    <p:sldId id="306" r:id="rId13"/>
  </p:sldIdLst>
  <p:sldSz cx="10691813" cy="7559675"/>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1">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8B7"/>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4" autoAdjust="0"/>
    <p:restoredTop sz="76593" autoAdjust="0"/>
  </p:normalViewPr>
  <p:slideViewPr>
    <p:cSldViewPr snapToGrid="0">
      <p:cViewPr varScale="1">
        <p:scale>
          <a:sx n="67" d="100"/>
          <a:sy n="67" d="100"/>
        </p:scale>
        <p:origin x="-408" y="-102"/>
      </p:cViewPr>
      <p:guideLst>
        <p:guide orient="horz" pos="2381"/>
        <p:guide pos="3367"/>
      </p:guideLst>
    </p:cSldViewPr>
  </p:slideViewPr>
  <p:outlineViewPr>
    <p:cViewPr>
      <p:scale>
        <a:sx n="33" d="100"/>
        <a:sy n="33" d="100"/>
      </p:scale>
      <p:origin x="0" y="1578"/>
    </p:cViewPr>
  </p:outlineViewPr>
  <p:notesTextViewPr>
    <p:cViewPr>
      <p:scale>
        <a:sx n="1" d="1"/>
        <a:sy n="1" d="1"/>
      </p:scale>
      <p:origin x="0" y="12"/>
    </p:cViewPr>
  </p:notesTextViewPr>
  <p:sorterViewPr>
    <p:cViewPr>
      <p:scale>
        <a:sx n="100" d="100"/>
        <a:sy n="100" d="100"/>
      </p:scale>
      <p:origin x="0" y="978"/>
    </p:cViewPr>
  </p:sorterViewPr>
  <p:notesViewPr>
    <p:cSldViewPr snapToGrid="0" showGuides="1">
      <p:cViewPr varScale="1">
        <p:scale>
          <a:sx n="68" d="100"/>
          <a:sy n="68" d="100"/>
        </p:scale>
        <p:origin x="349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F6FEFA14-D4A9-4E19-BD83-A0CD05B29D4F}" type="datetimeFigureOut">
              <a:rPr kumimoji="1" lang="ja-JP" altLang="en-US" smtClean="0"/>
              <a:pPr/>
              <a:t>2018/4/3</a:t>
            </a:fld>
            <a:endParaRPr kumimoji="1" lang="ja-JP" altLang="en-US"/>
          </a:p>
        </p:txBody>
      </p:sp>
      <p:sp>
        <p:nvSpPr>
          <p:cNvPr id="4" name="フッター プレースホルダー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ED15F9F1-455C-41CD-892F-25F546C046FF}" type="slidenum">
              <a:rPr kumimoji="1" lang="ja-JP" altLang="en-US" smtClean="0"/>
              <a:pPr/>
              <a:t>‹#›</a:t>
            </a:fld>
            <a:endParaRPr kumimoji="1" lang="ja-JP" altLang="en-US"/>
          </a:p>
        </p:txBody>
      </p:sp>
    </p:spTree>
    <p:extLst>
      <p:ext uri="{BB962C8B-B14F-4D97-AF65-F5344CB8AC3E}">
        <p14:creationId xmlns:p14="http://schemas.microsoft.com/office/powerpoint/2010/main" val="1921954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95A87A75-16D9-47B0-9F40-C1CE136AAC68}" type="datetimeFigureOut">
              <a:rPr kumimoji="1" lang="ja-JP" altLang="en-US" smtClean="0"/>
              <a:pPr/>
              <a:t>2018/4/3</a:t>
            </a:fld>
            <a:endParaRPr kumimoji="1" lang="ja-JP" altLang="en-US"/>
          </a:p>
        </p:txBody>
      </p:sp>
      <p:sp>
        <p:nvSpPr>
          <p:cNvPr id="4" name="スライド イメージ プレースホルダー 3"/>
          <p:cNvSpPr>
            <a:spLocks noGrp="1" noRot="1" noChangeAspect="1"/>
          </p:cNvSpPr>
          <p:nvPr>
            <p:ph type="sldImg" idx="2"/>
          </p:nvPr>
        </p:nvSpPr>
        <p:spPr>
          <a:xfrm>
            <a:off x="1106488" y="1279525"/>
            <a:ext cx="4886325" cy="34544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A0EF0C54-EEA9-4961-B058-DEF6AB23F47D}" type="slidenum">
              <a:rPr kumimoji="1" lang="ja-JP" altLang="en-US" smtClean="0"/>
              <a:pPr/>
              <a:t>‹#›</a:t>
            </a:fld>
            <a:endParaRPr kumimoji="1" lang="ja-JP" altLang="en-US"/>
          </a:p>
        </p:txBody>
      </p:sp>
    </p:spTree>
    <p:extLst>
      <p:ext uri="{BB962C8B-B14F-4D97-AF65-F5344CB8AC3E}">
        <p14:creationId xmlns:p14="http://schemas.microsoft.com/office/powerpoint/2010/main" val="22914037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OEM</a:t>
            </a:r>
            <a:r>
              <a:rPr kumimoji="1" lang="ja-JP" altLang="en-US" dirty="0" smtClean="0"/>
              <a:t>向け</a:t>
            </a:r>
            <a:r>
              <a:rPr kumimoji="1" lang="en-US" altLang="ja-JP" dirty="0" smtClean="0"/>
              <a:t>VoIP</a:t>
            </a:r>
            <a:r>
              <a:rPr kumimoji="1" lang="ja-JP" altLang="en-US" dirty="0" smtClean="0"/>
              <a:t>課金システムのステップ</a:t>
            </a:r>
            <a:r>
              <a:rPr kumimoji="1" lang="en-US" altLang="ja-JP" dirty="0" smtClean="0"/>
              <a:t>2</a:t>
            </a:r>
            <a:r>
              <a:rPr kumimoji="1" lang="ja-JP" altLang="en-US" dirty="0" smtClean="0"/>
              <a:t>開発の要求仕様について説明する。</a:t>
            </a:r>
            <a:endParaRPr kumimoji="1" lang="ja-JP" altLang="en-US" dirty="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0</a:t>
            </a:fld>
            <a:endParaRPr kumimoji="1" lang="ja-JP" altLang="en-US"/>
          </a:p>
        </p:txBody>
      </p:sp>
    </p:spTree>
    <p:extLst>
      <p:ext uri="{BB962C8B-B14F-4D97-AF65-F5344CB8AC3E}">
        <p14:creationId xmlns:p14="http://schemas.microsoft.com/office/powerpoint/2010/main" val="158689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はじめに、現在のシステム構成とワークフローを説明する。</a:t>
            </a:r>
            <a:endParaRPr kumimoji="1" lang="en-US" altLang="ja-JP" dirty="0" smtClean="0"/>
          </a:p>
          <a:p>
            <a:r>
              <a:rPr kumimoji="1" lang="ja-JP" altLang="en-US" dirty="0" smtClean="0"/>
              <a:t>まず、営業が</a:t>
            </a:r>
            <a:r>
              <a:rPr kumimoji="1" lang="en-US" altLang="ja-JP" dirty="0" smtClean="0"/>
              <a:t>Com</a:t>
            </a:r>
            <a:r>
              <a:rPr kumimoji="1" lang="ja-JP" altLang="en-US" dirty="0" smtClean="0"/>
              <a:t>の</a:t>
            </a:r>
            <a:r>
              <a:rPr kumimoji="1" lang="en-US" altLang="ja-JP" dirty="0" smtClean="0"/>
              <a:t>HP</a:t>
            </a:r>
            <a:r>
              <a:rPr kumimoji="1" lang="ja-JP" altLang="en-US" dirty="0" smtClean="0"/>
              <a:t>から</a:t>
            </a:r>
            <a:r>
              <a:rPr kumimoji="1" lang="en-US" altLang="ja-JP" dirty="0" smtClean="0"/>
              <a:t>VoIP</a:t>
            </a:r>
            <a:r>
              <a:rPr kumimoji="1" lang="ja-JP" altLang="en-US" dirty="0" smtClean="0"/>
              <a:t>の通話明細ファイルを取得し、解凍する。</a:t>
            </a:r>
            <a:endParaRPr kumimoji="1" lang="en-US" altLang="ja-JP" dirty="0" smtClean="0"/>
          </a:p>
          <a:p>
            <a:r>
              <a:rPr kumimoji="1" lang="ja-JP" altLang="en-US" dirty="0" smtClean="0"/>
              <a:t>次に明細ファイルを料金計算ツールに投入し、実行する。</a:t>
            </a:r>
            <a:endParaRPr kumimoji="1" lang="en-US" altLang="ja-JP" dirty="0" smtClean="0"/>
          </a:p>
          <a:p>
            <a:r>
              <a:rPr kumimoji="1" lang="ja-JP" altLang="en-US" dirty="0" smtClean="0"/>
              <a:t>先月解析していただいたツールがこれに該当する。</a:t>
            </a:r>
            <a:endParaRPr kumimoji="1" lang="en-US" altLang="ja-JP" dirty="0" smtClean="0"/>
          </a:p>
          <a:p>
            <a:r>
              <a:rPr kumimoji="1" lang="en-US" altLang="ja-JP" dirty="0" smtClean="0"/>
              <a:t>API</a:t>
            </a:r>
            <a:r>
              <a:rPr kumimoji="1" lang="ja-JP" altLang="en-US" dirty="0" smtClean="0"/>
              <a:t>を利用可能な</a:t>
            </a:r>
            <a:r>
              <a:rPr kumimoji="1" lang="en-US" altLang="ja-JP" dirty="0" smtClean="0"/>
              <a:t>OEM</a:t>
            </a:r>
            <a:r>
              <a:rPr kumimoji="1" lang="ja-JP" altLang="en-US" dirty="0" smtClean="0"/>
              <a:t>は</a:t>
            </a:r>
            <a:r>
              <a:rPr kumimoji="1" lang="en-US" altLang="ja-JP" dirty="0" smtClean="0"/>
              <a:t>STEP1</a:t>
            </a:r>
            <a:r>
              <a:rPr kumimoji="1" lang="ja-JP" altLang="en-US" dirty="0" err="1" smtClean="0"/>
              <a:t>で開</a:t>
            </a:r>
            <a:r>
              <a:rPr kumimoji="1" lang="ja-JP" altLang="en-US" dirty="0" smtClean="0"/>
              <a:t>発していただいた</a:t>
            </a:r>
            <a:r>
              <a:rPr kumimoji="1" lang="en-US" altLang="ja-JP" dirty="0" smtClean="0"/>
              <a:t>WebAPI</a:t>
            </a:r>
            <a:r>
              <a:rPr kumimoji="1" lang="ja-JP" altLang="en-US" dirty="0" smtClean="0"/>
              <a:t>を利用して計算結果を取得し、</a:t>
            </a:r>
            <a:endParaRPr kumimoji="1" lang="en-US" altLang="ja-JP" dirty="0" smtClean="0"/>
          </a:p>
          <a:p>
            <a:r>
              <a:rPr kumimoji="1" lang="ja-JP" altLang="en-US" dirty="0" smtClean="0"/>
              <a:t>それ以外の</a:t>
            </a:r>
            <a:r>
              <a:rPr kumimoji="1" lang="en-US" altLang="ja-JP" dirty="0" smtClean="0"/>
              <a:t>OEM</a:t>
            </a:r>
            <a:r>
              <a:rPr kumimoji="1" lang="ja-JP" altLang="en-US" dirty="0" smtClean="0"/>
              <a:t>は営業が</a:t>
            </a:r>
            <a:r>
              <a:rPr kumimoji="1" lang="en-US" altLang="ja-JP" dirty="0" smtClean="0"/>
              <a:t>CD-R</a:t>
            </a:r>
            <a:r>
              <a:rPr kumimoji="1" lang="ja-JP" altLang="en-US" dirty="0" smtClean="0"/>
              <a:t>に料金情報を格納・配送して料金情報を取得する。</a:t>
            </a:r>
            <a:endParaRPr kumimoji="1" lang="ja-JP" altLang="en-US" dirty="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1</a:t>
            </a:fld>
            <a:endParaRPr kumimoji="1" lang="ja-JP" altLang="en-US"/>
          </a:p>
        </p:txBody>
      </p:sp>
    </p:spTree>
    <p:extLst>
      <p:ext uri="{BB962C8B-B14F-4D97-AF65-F5344CB8AC3E}">
        <p14:creationId xmlns:p14="http://schemas.microsoft.com/office/powerpoint/2010/main" val="449158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続いて現在の課題について説明する。</a:t>
            </a:r>
            <a:endParaRPr kumimoji="1" lang="en-US" altLang="ja-JP" dirty="0" smtClean="0"/>
          </a:p>
          <a:p>
            <a:r>
              <a:rPr kumimoji="1" lang="en-US" altLang="ja-JP" dirty="0" smtClean="0"/>
              <a:t>1</a:t>
            </a:r>
            <a:r>
              <a:rPr kumimoji="1" lang="ja-JP" altLang="en-US" dirty="0" smtClean="0"/>
              <a:t>点目は</a:t>
            </a:r>
            <a:r>
              <a:rPr kumimoji="1" lang="en-US" altLang="ja-JP" dirty="0" smtClean="0"/>
              <a:t>Com</a:t>
            </a:r>
            <a:r>
              <a:rPr kumimoji="1" lang="ja-JP" altLang="en-US" dirty="0" smtClean="0"/>
              <a:t>の通話明細ファイル取得から料金計算ツールの実行まで手動対応となっている点である。</a:t>
            </a:r>
            <a:endParaRPr kumimoji="1" lang="en-US" altLang="ja-JP" dirty="0" smtClean="0"/>
          </a:p>
          <a:p>
            <a:r>
              <a:rPr kumimoji="1" lang="ja-JP" altLang="en-US" dirty="0" smtClean="0"/>
              <a:t>本作業には毎月半日程度の稼働がかかっている。</a:t>
            </a:r>
            <a:endParaRPr kumimoji="1" lang="en-US" altLang="ja-JP" dirty="0" smtClean="0"/>
          </a:p>
          <a:p>
            <a:endParaRPr kumimoji="1" lang="en-US" altLang="ja-JP" dirty="0" smtClean="0"/>
          </a:p>
          <a:p>
            <a:r>
              <a:rPr kumimoji="1" lang="en-US" altLang="ja-JP" dirty="0" smtClean="0"/>
              <a:t>2</a:t>
            </a:r>
            <a:r>
              <a:rPr kumimoji="1" lang="ja-JP" altLang="en-US" dirty="0" smtClean="0"/>
              <a:t>点目は料金</a:t>
            </a:r>
            <a:r>
              <a:rPr kumimoji="1" lang="en-US" altLang="ja-JP" dirty="0" smtClean="0"/>
              <a:t>DB</a:t>
            </a:r>
            <a:r>
              <a:rPr kumimoji="1" lang="ja-JP" altLang="en-US" dirty="0" smtClean="0"/>
              <a:t>の内容がツールを実行する度に削除される点である。</a:t>
            </a:r>
            <a:endParaRPr kumimoji="1" lang="en-US" altLang="ja-JP" dirty="0" smtClean="0"/>
          </a:p>
          <a:p>
            <a:r>
              <a:rPr kumimoji="1" lang="ja-JP" altLang="en-US" dirty="0" smtClean="0"/>
              <a:t>料金再計算の度に通話明細ファイルの取込みからやり直さなければならない、過去の情報を参照不可能といった運用上の問題が生じている。</a:t>
            </a:r>
            <a:endParaRPr kumimoji="1" lang="en-US" altLang="ja-JP" dirty="0" smtClean="0"/>
          </a:p>
          <a:p>
            <a:endParaRPr kumimoji="1" lang="en-US" altLang="ja-JP" dirty="0" smtClean="0"/>
          </a:p>
          <a:p>
            <a:r>
              <a:rPr kumimoji="1" lang="en-US" altLang="ja-JP" dirty="0" smtClean="0"/>
              <a:t>3</a:t>
            </a:r>
            <a:r>
              <a:rPr kumimoji="1" lang="ja-JP" altLang="en-US" dirty="0" smtClean="0"/>
              <a:t>点目は</a:t>
            </a:r>
            <a:r>
              <a:rPr kumimoji="1" lang="en-US" altLang="ja-JP" dirty="0" smtClean="0"/>
              <a:t>CD-R</a:t>
            </a:r>
            <a:r>
              <a:rPr kumimoji="1" lang="ja-JP" altLang="en-US" dirty="0" smtClean="0"/>
              <a:t>配送が残っている点である。</a:t>
            </a:r>
            <a:endParaRPr kumimoji="1" lang="en-US" altLang="ja-JP" dirty="0" smtClean="0"/>
          </a:p>
          <a:p>
            <a:r>
              <a:rPr kumimoji="1" lang="en-US" altLang="ja-JP" dirty="0" smtClean="0"/>
              <a:t>WebAPI</a:t>
            </a:r>
            <a:r>
              <a:rPr kumimoji="1" lang="ja-JP" altLang="en-US" dirty="0" smtClean="0"/>
              <a:t>の連携システムを作成できないような</a:t>
            </a:r>
            <a:r>
              <a:rPr kumimoji="1" lang="en-US" altLang="ja-JP" dirty="0" smtClean="0"/>
              <a:t>OEM</a:t>
            </a:r>
            <a:r>
              <a:rPr kumimoji="1" lang="ja-JP" altLang="en-US" dirty="0" smtClean="0"/>
              <a:t>に対しては</a:t>
            </a:r>
            <a:r>
              <a:rPr kumimoji="1" lang="en-US" altLang="ja-JP" dirty="0" smtClean="0"/>
              <a:t>WebAPI</a:t>
            </a:r>
            <a:r>
              <a:rPr kumimoji="1" lang="ja-JP" altLang="en-US" dirty="0" smtClean="0"/>
              <a:t>開発前と同様に</a:t>
            </a:r>
            <a:r>
              <a:rPr kumimoji="1" lang="en-US" altLang="ja-JP" dirty="0" smtClean="0"/>
              <a:t>CD-R</a:t>
            </a:r>
            <a:r>
              <a:rPr kumimoji="1" lang="ja-JP" altLang="en-US" dirty="0" smtClean="0"/>
              <a:t>の作成・配送作業が残っている。</a:t>
            </a:r>
            <a:endParaRPr kumimoji="1" lang="en-US" altLang="ja-JP" dirty="0" smtClean="0"/>
          </a:p>
          <a:p>
            <a:r>
              <a:rPr kumimoji="1" lang="ja-JP" altLang="en-US" dirty="0" smtClean="0"/>
              <a:t>本作業には毎月</a:t>
            </a:r>
            <a:r>
              <a:rPr kumimoji="1" lang="en-US" altLang="ja-JP" dirty="0" smtClean="0"/>
              <a:t>1</a:t>
            </a:r>
            <a:r>
              <a:rPr kumimoji="1" lang="ja-JP" altLang="en-US" dirty="0" smtClean="0"/>
              <a:t>日程度の稼働がかかっている。</a:t>
            </a:r>
            <a:endParaRPr kumimoji="1" lang="en-US" altLang="ja-JP" dirty="0" smtClean="0"/>
          </a:p>
          <a:p>
            <a:endParaRPr kumimoji="1" lang="en-US" altLang="ja-JP" dirty="0" smtClean="0"/>
          </a:p>
          <a:p>
            <a:r>
              <a:rPr kumimoji="1" lang="ja-JP" altLang="en-US" dirty="0" smtClean="0"/>
              <a:t>最後に</a:t>
            </a:r>
            <a:r>
              <a:rPr kumimoji="1" lang="en-US" altLang="ja-JP" dirty="0" smtClean="0"/>
              <a:t>VoIP</a:t>
            </a:r>
            <a:r>
              <a:rPr kumimoji="1" lang="ja-JP" altLang="en-US" dirty="0" smtClean="0"/>
              <a:t>サービスとは関係ないが、営業の課題として他のサービスで料金明細をメール配送している現状がある。</a:t>
            </a:r>
            <a:endParaRPr kumimoji="1" lang="en-US" altLang="ja-JP" dirty="0" smtClean="0"/>
          </a:p>
          <a:p>
            <a:r>
              <a:rPr kumimoji="1" lang="ja-JP" altLang="en-US" dirty="0" smtClean="0"/>
              <a:t>今までも</a:t>
            </a:r>
            <a:r>
              <a:rPr kumimoji="1" lang="en-US" altLang="ja-JP" dirty="0" smtClean="0"/>
              <a:t>NTTPC</a:t>
            </a:r>
            <a:r>
              <a:rPr kumimoji="1" lang="ja-JP" altLang="en-US" dirty="0" smtClean="0"/>
              <a:t>が</a:t>
            </a:r>
            <a:r>
              <a:rPr kumimoji="1" lang="en-US" altLang="ja-JP" dirty="0" smtClean="0"/>
              <a:t>Emerio</a:t>
            </a:r>
            <a:r>
              <a:rPr kumimoji="1" lang="ja-JP" altLang="en-US" dirty="0" smtClean="0"/>
              <a:t>に対して添付ファイルを送信するときがそうであったように、社外にファイルを送る場合は本体メールと認証情報メールを送信する必要がある。</a:t>
            </a:r>
            <a:endParaRPr kumimoji="1" lang="en-US" altLang="ja-JP" dirty="0" smtClean="0"/>
          </a:p>
          <a:p>
            <a:r>
              <a:rPr kumimoji="1" lang="ja-JP" altLang="en-US" dirty="0" smtClean="0"/>
              <a:t>現在営業では毎月約</a:t>
            </a:r>
            <a:r>
              <a:rPr kumimoji="1" lang="en-US" altLang="ja-JP" dirty="0" smtClean="0"/>
              <a:t>100</a:t>
            </a:r>
            <a:r>
              <a:rPr kumimoji="1" lang="ja-JP" altLang="en-US" dirty="0" smtClean="0"/>
              <a:t>通の料金情報をメールで提供しているため、認証情報メールと合わせて約</a:t>
            </a:r>
            <a:r>
              <a:rPr kumimoji="1" lang="en-US" altLang="ja-JP" dirty="0" smtClean="0"/>
              <a:t>200</a:t>
            </a:r>
            <a:r>
              <a:rPr kumimoji="1" lang="ja-JP" altLang="en-US" dirty="0" smtClean="0"/>
              <a:t>通のメール送信をしている。</a:t>
            </a:r>
            <a:endParaRPr kumimoji="1" lang="en-US" altLang="ja-JP" dirty="0" smtClean="0"/>
          </a:p>
          <a:p>
            <a:r>
              <a:rPr kumimoji="1" lang="ja-JP" altLang="en-US" dirty="0" smtClean="0"/>
              <a:t>更に、全ての送信メールに対して</a:t>
            </a:r>
            <a:r>
              <a:rPr kumimoji="1" lang="en-US" altLang="ja-JP" dirty="0" smtClean="0"/>
              <a:t>Web</a:t>
            </a:r>
            <a:r>
              <a:rPr kumimoji="1" lang="ja-JP" altLang="en-US" dirty="0" smtClean="0"/>
              <a:t>上で送信許可をしなければならない。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2</a:t>
            </a:fld>
            <a:endParaRPr kumimoji="1" lang="ja-JP" altLang="en-US"/>
          </a:p>
        </p:txBody>
      </p:sp>
    </p:spTree>
    <p:extLst>
      <p:ext uri="{BB962C8B-B14F-4D97-AF65-F5344CB8AC3E}">
        <p14:creationId xmlns:p14="http://schemas.microsoft.com/office/powerpoint/2010/main" val="449158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3</a:t>
            </a:fld>
            <a:endParaRPr kumimoji="1" lang="ja-JP" altLang="en-US"/>
          </a:p>
        </p:txBody>
      </p:sp>
    </p:spTree>
    <p:extLst>
      <p:ext uri="{BB962C8B-B14F-4D97-AF65-F5344CB8AC3E}">
        <p14:creationId xmlns:p14="http://schemas.microsoft.com/office/powerpoint/2010/main" val="449158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4</a:t>
            </a:fld>
            <a:endParaRPr kumimoji="1" lang="ja-JP" altLang="en-US"/>
          </a:p>
        </p:txBody>
      </p:sp>
    </p:spTree>
    <p:extLst>
      <p:ext uri="{BB962C8B-B14F-4D97-AF65-F5344CB8AC3E}">
        <p14:creationId xmlns:p14="http://schemas.microsoft.com/office/powerpoint/2010/main" val="449158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5</a:t>
            </a:fld>
            <a:endParaRPr kumimoji="1" lang="ja-JP" altLang="en-US"/>
          </a:p>
        </p:txBody>
      </p:sp>
    </p:spTree>
    <p:extLst>
      <p:ext uri="{BB962C8B-B14F-4D97-AF65-F5344CB8AC3E}">
        <p14:creationId xmlns:p14="http://schemas.microsoft.com/office/powerpoint/2010/main" val="449158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以上の課題を解決するため、本システムに新たな機能を追加する。</a:t>
            </a:r>
            <a:endParaRPr kumimoji="1" lang="en-US" altLang="ja-JP" dirty="0" smtClean="0"/>
          </a:p>
          <a:p>
            <a:r>
              <a:rPr kumimoji="1" lang="ja-JP" altLang="en-US" dirty="0" smtClean="0"/>
              <a:t>今回の改修対象と機能追加後のシステム構成、運用フローを示す。</a:t>
            </a:r>
            <a:endParaRPr kumimoji="1" lang="en-US" altLang="ja-JP" dirty="0" smtClean="0"/>
          </a:p>
          <a:p>
            <a:endParaRPr kumimoji="1" lang="en-US" altLang="ja-JP" dirty="0" smtClean="0"/>
          </a:p>
          <a:p>
            <a:r>
              <a:rPr kumimoji="1" lang="ja-JP" altLang="en-US" dirty="0" smtClean="0"/>
              <a:t>追加機能は大きく</a:t>
            </a:r>
            <a:r>
              <a:rPr kumimoji="1" lang="en-US" altLang="ja-JP" dirty="0" smtClean="0"/>
              <a:t>4</a:t>
            </a:r>
            <a:r>
              <a:rPr kumimoji="1" lang="ja-JP" altLang="en-US" dirty="0" smtClean="0"/>
              <a:t>個ある。</a:t>
            </a:r>
            <a:endParaRPr kumimoji="1" lang="en-US" altLang="ja-JP" dirty="0" smtClean="0"/>
          </a:p>
          <a:p>
            <a:r>
              <a:rPr kumimoji="1" lang="en-US" altLang="ja-JP" dirty="0" smtClean="0"/>
              <a:t>1</a:t>
            </a:r>
            <a:r>
              <a:rPr kumimoji="1" lang="ja-JP" altLang="en-US" dirty="0" smtClean="0"/>
              <a:t>個目は</a:t>
            </a:r>
            <a:r>
              <a:rPr kumimoji="1" lang="en-US" altLang="ja-JP" dirty="0" smtClean="0"/>
              <a:t>Web</a:t>
            </a:r>
            <a:r>
              <a:rPr kumimoji="1" lang="ja-JP" altLang="en-US" dirty="0" smtClean="0"/>
              <a:t>画面とファイルストレージである。</a:t>
            </a:r>
            <a:endParaRPr kumimoji="1" lang="en-US" altLang="ja-JP" dirty="0" smtClean="0"/>
          </a:p>
          <a:p>
            <a:r>
              <a:rPr kumimoji="1" lang="en-US" altLang="ja-JP" dirty="0" smtClean="0"/>
              <a:t>2</a:t>
            </a:r>
            <a:r>
              <a:rPr kumimoji="1" lang="ja-JP" altLang="en-US" dirty="0" smtClean="0"/>
              <a:t>個目は管理者が</a:t>
            </a:r>
            <a:r>
              <a:rPr kumimoji="1" lang="en-US" altLang="ja-JP" dirty="0" smtClean="0"/>
              <a:t>Web</a:t>
            </a:r>
            <a:r>
              <a:rPr kumimoji="1" lang="ja-JP" altLang="en-US" dirty="0" smtClean="0"/>
              <a:t>画面経由でファイルアップロード機能し、</a:t>
            </a:r>
            <a:r>
              <a:rPr kumimoji="1" lang="en-US" altLang="ja-JP" dirty="0" smtClean="0"/>
              <a:t>OEM</a:t>
            </a:r>
            <a:r>
              <a:rPr kumimoji="1" lang="ja-JP" altLang="en-US" dirty="0" smtClean="0"/>
              <a:t>ユーザーが</a:t>
            </a:r>
            <a:r>
              <a:rPr kumimoji="1" lang="en-US" altLang="ja-JP" dirty="0" smtClean="0"/>
              <a:t>Web</a:t>
            </a:r>
            <a:r>
              <a:rPr kumimoji="1" lang="ja-JP" altLang="en-US" dirty="0" smtClean="0"/>
              <a:t>画面からファイルダウンロードする機能である。</a:t>
            </a:r>
            <a:endParaRPr kumimoji="1" lang="en-US" altLang="ja-JP" dirty="0" smtClean="0"/>
          </a:p>
          <a:p>
            <a:r>
              <a:rPr kumimoji="1" lang="en-US" altLang="ja-JP" dirty="0" smtClean="0"/>
              <a:t>3</a:t>
            </a:r>
            <a:r>
              <a:rPr kumimoji="1" lang="ja-JP" altLang="en-US" dirty="0" smtClean="0"/>
              <a:t>個目は</a:t>
            </a:r>
            <a:r>
              <a:rPr kumimoji="1" lang="en-US" altLang="ja-JP" dirty="0" smtClean="0"/>
              <a:t>Com</a:t>
            </a:r>
            <a:r>
              <a:rPr kumimoji="1" lang="ja-JP" altLang="en-US" dirty="0" smtClean="0"/>
              <a:t>の通話明細ファイル取得と料金計算ツール実行の自動化である。</a:t>
            </a:r>
            <a:endParaRPr kumimoji="1" lang="en-US" altLang="ja-JP" dirty="0" smtClean="0"/>
          </a:p>
          <a:p>
            <a:r>
              <a:rPr kumimoji="1" lang="en-US" altLang="ja-JP" dirty="0" smtClean="0"/>
              <a:t>4</a:t>
            </a:r>
            <a:r>
              <a:rPr kumimoji="1" lang="ja-JP" altLang="en-US" dirty="0" smtClean="0"/>
              <a:t>個目は料金</a:t>
            </a:r>
            <a:r>
              <a:rPr kumimoji="1" lang="en-US" altLang="ja-JP" dirty="0" smtClean="0"/>
              <a:t>DB</a:t>
            </a:r>
            <a:r>
              <a:rPr kumimoji="1" lang="ja-JP" altLang="en-US" dirty="0" smtClean="0"/>
              <a:t>のデータ保持期間の長期化である。</a:t>
            </a:r>
            <a:endParaRPr kumimoji="1" lang="en-US" altLang="ja-JP" dirty="0" smtClean="0"/>
          </a:p>
          <a:p>
            <a:endParaRPr kumimoji="1" lang="en-US" altLang="ja-JP" dirty="0" smtClean="0"/>
          </a:p>
          <a:p>
            <a:r>
              <a:rPr kumimoji="1" lang="ja-JP" altLang="en-US" dirty="0" smtClean="0"/>
              <a:t>詳細については次ページ以降に説明する。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6</a:t>
            </a:fld>
            <a:endParaRPr kumimoji="1" lang="ja-JP" altLang="en-US"/>
          </a:p>
        </p:txBody>
      </p:sp>
    </p:spTree>
    <p:extLst>
      <p:ext uri="{BB962C8B-B14F-4D97-AF65-F5344CB8AC3E}">
        <p14:creationId xmlns:p14="http://schemas.microsoft.com/office/powerpoint/2010/main" val="449158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はじめに料金計算ツールの要求仕様について説明する。</a:t>
            </a:r>
            <a:endParaRPr kumimoji="1" lang="en-US" altLang="ja-JP" dirty="0" smtClean="0"/>
          </a:p>
          <a:p>
            <a:endParaRPr kumimoji="1" lang="en-US" altLang="ja-JP" dirty="0" smtClean="0"/>
          </a:p>
          <a:p>
            <a:r>
              <a:rPr kumimoji="1" lang="en-US" altLang="ja-JP" dirty="0" smtClean="0"/>
              <a:t>Com</a:t>
            </a:r>
            <a:r>
              <a:rPr kumimoji="1" lang="ja-JP" altLang="en-US" dirty="0" smtClean="0"/>
              <a:t>通話明細の取得とツール実行の自動化については、現在手動で対応している</a:t>
            </a:r>
            <a:r>
              <a:rPr kumimoji="1" lang="en-US" altLang="ja-JP" dirty="0" smtClean="0"/>
              <a:t>Com</a:t>
            </a:r>
            <a:r>
              <a:rPr kumimoji="1" lang="ja-JP" altLang="en-US" dirty="0" smtClean="0"/>
              <a:t>通話明細の取得・解答及び料金計算の実行を自動化し、営業の稼働とオペレーションミスを削減する。</a:t>
            </a:r>
            <a:endParaRPr kumimoji="1" lang="en-US" altLang="ja-JP" dirty="0" smtClean="0"/>
          </a:p>
          <a:p>
            <a:endParaRPr kumimoji="1" lang="en-US" altLang="ja-JP" dirty="0" smtClean="0"/>
          </a:p>
          <a:p>
            <a:r>
              <a:rPr kumimoji="1" lang="en-US" altLang="ja-JP" dirty="0" smtClean="0"/>
              <a:t>2</a:t>
            </a:r>
            <a:r>
              <a:rPr kumimoji="1" lang="ja-JP" altLang="en-US" dirty="0" smtClean="0"/>
              <a:t>点目の料金</a:t>
            </a:r>
            <a:r>
              <a:rPr kumimoji="1" lang="en-US" altLang="ja-JP" dirty="0" smtClean="0"/>
              <a:t>DB</a:t>
            </a:r>
            <a:r>
              <a:rPr kumimoji="1" lang="ja-JP" altLang="en-US" dirty="0" smtClean="0"/>
              <a:t>の情報保存期間の長期化については、現在実行する度に削除される料金</a:t>
            </a:r>
            <a:r>
              <a:rPr kumimoji="1" lang="en-US" altLang="ja-JP" dirty="0" smtClean="0"/>
              <a:t>DB</a:t>
            </a:r>
            <a:r>
              <a:rPr kumimoji="1" lang="ja-JP" altLang="en-US" dirty="0" smtClean="0"/>
              <a:t>の内容を一定期間（例えば</a:t>
            </a:r>
            <a:r>
              <a:rPr kumimoji="1" lang="en-US" altLang="ja-JP" dirty="0" smtClean="0"/>
              <a:t>6</a:t>
            </a:r>
            <a:r>
              <a:rPr kumimoji="1" lang="ja-JP" altLang="en-US" dirty="0" smtClean="0"/>
              <a:t>ヶ月）保存するように変更する。</a:t>
            </a:r>
            <a:endParaRPr kumimoji="1" lang="en-US" altLang="ja-JP" dirty="0" smtClean="0"/>
          </a:p>
          <a:p>
            <a:endParaRPr kumimoji="1" lang="en-US" altLang="ja-JP" dirty="0" smtClean="0"/>
          </a:p>
          <a:p>
            <a:r>
              <a:rPr kumimoji="1" lang="ja-JP" altLang="en-US" dirty="0" smtClean="0"/>
              <a:t>最後に、出力ファイルについてである。</a:t>
            </a:r>
            <a:endParaRPr kumimoji="1" lang="en-US" altLang="ja-JP" dirty="0" smtClean="0"/>
          </a:p>
          <a:p>
            <a:r>
              <a:rPr kumimoji="1" lang="ja-JP" altLang="en-US" dirty="0" smtClean="0"/>
              <a:t>現在は</a:t>
            </a:r>
            <a:r>
              <a:rPr kumimoji="1" lang="en-US" altLang="ja-JP" dirty="0" smtClean="0"/>
              <a:t>OEM</a:t>
            </a:r>
            <a:r>
              <a:rPr kumimoji="1" lang="ja-JP" altLang="en-US" dirty="0" smtClean="0"/>
              <a:t>用に料金情報をファイル出力しているが、新たに</a:t>
            </a:r>
            <a:r>
              <a:rPr kumimoji="1" lang="en-US" altLang="ja-JP" dirty="0" smtClean="0"/>
              <a:t>NTTPC</a:t>
            </a:r>
            <a:r>
              <a:rPr kumimoji="1" lang="ja-JP" altLang="en-US" dirty="0" smtClean="0"/>
              <a:t>内の経理処理用ファイルを出力するように変更する。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7</a:t>
            </a:fld>
            <a:endParaRPr kumimoji="1" lang="ja-JP" altLang="en-US"/>
          </a:p>
        </p:txBody>
      </p:sp>
    </p:spTree>
    <p:extLst>
      <p:ext uri="{BB962C8B-B14F-4D97-AF65-F5344CB8AC3E}">
        <p14:creationId xmlns:p14="http://schemas.microsoft.com/office/powerpoint/2010/main" val="3225250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Web</a:t>
            </a:r>
            <a:r>
              <a:rPr kumimoji="1" lang="ja-JP" altLang="en-US" dirty="0" smtClean="0"/>
              <a:t>アプリについての要求について説明する。</a:t>
            </a:r>
            <a:endParaRPr kumimoji="1" lang="en-US" altLang="ja-JP" dirty="0" smtClean="0"/>
          </a:p>
          <a:p>
            <a:endParaRPr kumimoji="1" lang="en-US" altLang="ja-JP" dirty="0" smtClean="0"/>
          </a:p>
          <a:p>
            <a:r>
              <a:rPr kumimoji="1" lang="ja-JP" altLang="en-US" dirty="0" smtClean="0"/>
              <a:t>まずユーザー管理についてである。</a:t>
            </a:r>
            <a:endParaRPr kumimoji="1" lang="en-US" altLang="ja-JP" dirty="0" smtClean="0"/>
          </a:p>
          <a:p>
            <a:r>
              <a:rPr kumimoji="1" lang="ja-JP" altLang="en-US" dirty="0" smtClean="0"/>
              <a:t>システムには管理者と</a:t>
            </a:r>
            <a:r>
              <a:rPr kumimoji="1" lang="en-US" altLang="ja-JP" dirty="0" smtClean="0"/>
              <a:t>OEM</a:t>
            </a:r>
            <a:r>
              <a:rPr kumimoji="1" lang="ja-JP" altLang="en-US" dirty="0" smtClean="0"/>
              <a:t>ユーザーが存在し、どちらも</a:t>
            </a:r>
            <a:r>
              <a:rPr kumimoji="1" lang="en-US" altLang="ja-JP" dirty="0" smtClean="0"/>
              <a:t>WebAPI</a:t>
            </a:r>
            <a:r>
              <a:rPr kumimoji="1" lang="ja-JP" altLang="en-US" dirty="0" smtClean="0"/>
              <a:t>または</a:t>
            </a:r>
            <a:r>
              <a:rPr kumimoji="1" lang="en-US" altLang="ja-JP" dirty="0" smtClean="0"/>
              <a:t>WebGUI</a:t>
            </a:r>
            <a:r>
              <a:rPr kumimoji="1" lang="ja-JP" altLang="en-US" dirty="0" smtClean="0"/>
              <a:t>経由で認証して本システムを利用する。</a:t>
            </a:r>
            <a:endParaRPr kumimoji="1" lang="en-US" altLang="ja-JP" dirty="0" smtClean="0"/>
          </a:p>
          <a:p>
            <a:r>
              <a:rPr kumimoji="1" lang="en-US" altLang="ja-JP" dirty="0" smtClean="0"/>
              <a:t>Web API</a:t>
            </a:r>
            <a:r>
              <a:rPr kumimoji="1" lang="ja-JP" altLang="en-US" dirty="0" smtClean="0"/>
              <a:t>は前回開発しているので、今回は</a:t>
            </a:r>
            <a:r>
              <a:rPr kumimoji="1" lang="en-US" altLang="ja-JP" dirty="0" smtClean="0"/>
              <a:t>Web GUI</a:t>
            </a:r>
            <a:r>
              <a:rPr kumimoji="1" lang="ja-JP" altLang="en-US" dirty="0" smtClean="0"/>
              <a:t>について説明する。</a:t>
            </a:r>
            <a:endParaRPr kumimoji="1" lang="en-US" altLang="ja-JP" dirty="0" smtClean="0"/>
          </a:p>
          <a:p>
            <a:r>
              <a:rPr kumimoji="1" lang="ja-JP" altLang="en-US" dirty="0" smtClean="0"/>
              <a:t>まず、</a:t>
            </a:r>
            <a:r>
              <a:rPr kumimoji="1" lang="en-US" altLang="ja-JP" dirty="0" smtClean="0"/>
              <a:t>OEM</a:t>
            </a:r>
            <a:r>
              <a:rPr kumimoji="1" lang="ja-JP" altLang="en-US" dirty="0" smtClean="0"/>
              <a:t>ユーザーはユーザー管理機能としては自身のアカウント情報の更新のみ可能とする。</a:t>
            </a:r>
            <a:endParaRPr kumimoji="1" lang="en-US" altLang="ja-JP" dirty="0" smtClean="0"/>
          </a:p>
          <a:p>
            <a:r>
              <a:rPr kumimoji="1" lang="ja-JP" altLang="en-US" dirty="0" smtClean="0"/>
              <a:t>管理者については管理者及び</a:t>
            </a:r>
            <a:r>
              <a:rPr kumimoji="1" lang="en-US" altLang="ja-JP" dirty="0" smtClean="0"/>
              <a:t>OEM</a:t>
            </a:r>
            <a:r>
              <a:rPr kumimoji="1" lang="ja-JP" altLang="en-US" dirty="0" smtClean="0"/>
              <a:t>ユーザーの作成・閲覧・更新・論理削除・検索が可能である。</a:t>
            </a:r>
            <a:endParaRPr kumimoji="1" lang="en-US" altLang="ja-JP" dirty="0" smtClean="0"/>
          </a:p>
          <a:p>
            <a:r>
              <a:rPr kumimoji="1" lang="en-US" altLang="ja-JP" dirty="0" smtClean="0"/>
              <a:t>OEM</a:t>
            </a:r>
            <a:r>
              <a:rPr kumimoji="1" lang="ja-JP" altLang="en-US" dirty="0" smtClean="0"/>
              <a:t>ユーザーの作成についての注意点について説明する</a:t>
            </a:r>
            <a:r>
              <a:rPr kumimoji="1" lang="ja-JP" altLang="en-US" dirty="0" smtClean="0"/>
              <a:t>。</a:t>
            </a:r>
            <a:endParaRPr kumimoji="1" lang="en-US" altLang="ja-JP"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8</a:t>
            </a:fld>
            <a:endParaRPr kumimoji="1" lang="ja-JP" altLang="en-US"/>
          </a:p>
        </p:txBody>
      </p:sp>
    </p:spTree>
    <p:extLst>
      <p:ext uri="{BB962C8B-B14F-4D97-AF65-F5344CB8AC3E}">
        <p14:creationId xmlns:p14="http://schemas.microsoft.com/office/powerpoint/2010/main" val="391256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8.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6.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20.png"/><Relationship Id="rId5" Type="http://schemas.openxmlformats.org/officeDocument/2006/relationships/image" Target="../media/image12.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0.png"/><Relationship Id="rId9" Type="http://schemas.openxmlformats.org/officeDocument/2006/relationships/image" Target="../media/image18.png"/><Relationship Id="rId14" Type="http://schemas.openxmlformats.org/officeDocument/2006/relationships/image" Target="../media/image2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72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01">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47" y="2733142"/>
            <a:ext cx="4497125" cy="2029782"/>
          </a:xfrm>
          <a:prstGeom prst="rect">
            <a:avLst/>
          </a:prstGeom>
          <a:noFill/>
          <a:ln>
            <a:noFill/>
          </a:ln>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Tree>
    <p:extLst>
      <p:ext uri="{BB962C8B-B14F-4D97-AF65-F5344CB8AC3E}">
        <p14:creationId xmlns:p14="http://schemas.microsoft.com/office/powerpoint/2010/main" val="13564197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2">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8379"/>
            <a:ext cx="1085213" cy="489812"/>
          </a:xfrm>
          <a:prstGeom prst="rect">
            <a:avLst/>
          </a:prstGeom>
          <a:noFill/>
          <a:ln>
            <a:noFill/>
          </a:ln>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12" name="テキスト プレースホルダー 5"/>
          <p:cNvSpPr>
            <a:spLocks noGrp="1"/>
          </p:cNvSpPr>
          <p:nvPr>
            <p:ph type="body" sz="quarter" idx="10"/>
          </p:nvPr>
        </p:nvSpPr>
        <p:spPr>
          <a:xfrm>
            <a:off x="1163637" y="219075"/>
            <a:ext cx="8288495" cy="480131"/>
          </a:xfrm>
          <a:prstGeom prst="rect">
            <a:avLst/>
          </a:prstGeom>
        </p:spPr>
        <p:txBody>
          <a:bodyPr>
            <a:spAutoFit/>
          </a:bodyPr>
          <a:lstStyle>
            <a:lvl1pPr marL="0" indent="0">
              <a:buNone/>
              <a:defRPr sz="2800">
                <a:solidFill>
                  <a:srgbClr val="0068B7"/>
                </a:solidFill>
              </a:defRPr>
            </a:lvl1pPr>
          </a:lstStyle>
          <a:p>
            <a:pPr lvl="0"/>
            <a:endParaRPr kumimoji="1" lang="ja-JP" altLang="en-US" dirty="0"/>
          </a:p>
        </p:txBody>
      </p:sp>
      <p:sp>
        <p:nvSpPr>
          <p:cNvPr id="16"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400">
                <a:solidFill>
                  <a:srgbClr val="0068B7"/>
                </a:solidFill>
              </a:defRPr>
            </a:lvl1pPr>
            <a:lvl2pPr marL="755957" indent="-251986">
              <a:buFont typeface="Calibri" panose="020F0502020204030204" pitchFamily="34" charset="0"/>
              <a:buChar char="○"/>
              <a:defRPr sz="2000">
                <a:solidFill>
                  <a:srgbClr val="0068B7"/>
                </a:solidFill>
              </a:defRPr>
            </a:lvl2pPr>
            <a:lvl3pPr marL="1259929" indent="-251986">
              <a:buFont typeface="Calibri" panose="020F0502020204030204" pitchFamily="34" charset="0"/>
              <a:buChar char="-"/>
              <a:defRPr sz="2000">
                <a:solidFill>
                  <a:srgbClr val="0068B7"/>
                </a:solidFill>
              </a:defRPr>
            </a:lvl3pPr>
            <a:lvl4pPr marL="1763900" indent="-251986">
              <a:buFont typeface="Calibri" panose="020F0502020204030204" pitchFamily="34" charset="0"/>
              <a:buChar char="+"/>
              <a:defRPr sz="2000">
                <a:solidFill>
                  <a:srgbClr val="0068B7"/>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46074675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01">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47" y="2733141"/>
            <a:ext cx="4527509" cy="2029782"/>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Tree>
    <p:extLst>
      <p:ext uri="{BB962C8B-B14F-4D97-AF65-F5344CB8AC3E}">
        <p14:creationId xmlns:p14="http://schemas.microsoft.com/office/powerpoint/2010/main" val="13564197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2">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8378"/>
            <a:ext cx="1094024" cy="490475"/>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12" name="テキスト プレースホルダー 5"/>
          <p:cNvSpPr>
            <a:spLocks noGrp="1"/>
          </p:cNvSpPr>
          <p:nvPr>
            <p:ph type="body" sz="quarter" idx="10"/>
          </p:nvPr>
        </p:nvSpPr>
        <p:spPr>
          <a:xfrm>
            <a:off x="1163637" y="219075"/>
            <a:ext cx="8288495" cy="480131"/>
          </a:xfrm>
          <a:prstGeom prst="rect">
            <a:avLst/>
          </a:prstGeom>
        </p:spPr>
        <p:txBody>
          <a:bodyPr>
            <a:spAutoFit/>
          </a:bodyPr>
          <a:lstStyle>
            <a:lvl1pPr marL="0" indent="0">
              <a:buNone/>
              <a:defRPr sz="2800">
                <a:solidFill>
                  <a:srgbClr val="0068B7"/>
                </a:solidFill>
              </a:defRPr>
            </a:lvl1pPr>
          </a:lstStyle>
          <a:p>
            <a:pPr lvl="0"/>
            <a:endParaRPr kumimoji="1" lang="ja-JP" altLang="en-US" dirty="0"/>
          </a:p>
        </p:txBody>
      </p:sp>
      <p:sp>
        <p:nvSpPr>
          <p:cNvPr id="16"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400">
                <a:solidFill>
                  <a:srgbClr val="0068B7"/>
                </a:solidFill>
              </a:defRPr>
            </a:lvl1pPr>
            <a:lvl2pPr marL="755957" indent="-251986">
              <a:buFont typeface="Calibri" panose="020F0502020204030204" pitchFamily="34" charset="0"/>
              <a:buChar char="○"/>
              <a:defRPr sz="2000">
                <a:solidFill>
                  <a:srgbClr val="0068B7"/>
                </a:solidFill>
              </a:defRPr>
            </a:lvl2pPr>
            <a:lvl3pPr marL="1259929" indent="-251986">
              <a:buFont typeface="Calibri" panose="020F0502020204030204" pitchFamily="34" charset="0"/>
              <a:buChar char="-"/>
              <a:defRPr sz="2000">
                <a:solidFill>
                  <a:srgbClr val="0068B7"/>
                </a:solidFill>
              </a:defRPr>
            </a:lvl3pPr>
            <a:lvl4pPr marL="1763900" indent="-251986">
              <a:buFont typeface="Calibri" panose="020F0502020204030204" pitchFamily="34" charset="0"/>
              <a:buChar char="+"/>
              <a:defRPr sz="2000">
                <a:solidFill>
                  <a:srgbClr val="0068B7"/>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4607467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2">
    <p:spTree>
      <p:nvGrpSpPr>
        <p:cNvPr id="1" name=""/>
        <p:cNvGrpSpPr/>
        <p:nvPr/>
      </p:nvGrpSpPr>
      <p:grpSpPr>
        <a:xfrm>
          <a:off x="0" y="0"/>
          <a:ext cx="0" cy="0"/>
          <a:chOff x="0" y="0"/>
          <a:chExt cx="0" cy="0"/>
        </a:xfrm>
      </p:grpSpPr>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12" name="テキスト プレースホルダー 5"/>
          <p:cNvSpPr>
            <a:spLocks noGrp="1"/>
          </p:cNvSpPr>
          <p:nvPr>
            <p:ph type="body" sz="quarter" idx="10"/>
          </p:nvPr>
        </p:nvSpPr>
        <p:spPr>
          <a:xfrm>
            <a:off x="1163637" y="219075"/>
            <a:ext cx="8288495" cy="480131"/>
          </a:xfrm>
          <a:prstGeom prst="rect">
            <a:avLst/>
          </a:prstGeom>
        </p:spPr>
        <p:txBody>
          <a:bodyPr>
            <a:spAutoFit/>
          </a:bodyPr>
          <a:lstStyle>
            <a:lvl1pPr marL="0" indent="0">
              <a:buNone/>
              <a:defRPr sz="2800">
                <a:solidFill>
                  <a:srgbClr val="0068B7"/>
                </a:solidFill>
              </a:defRPr>
            </a:lvl1pPr>
          </a:lstStyle>
          <a:p>
            <a:pPr lvl="0"/>
            <a:endParaRPr kumimoji="1" lang="ja-JP" altLang="en-US" dirty="0"/>
          </a:p>
        </p:txBody>
      </p:sp>
      <p:sp>
        <p:nvSpPr>
          <p:cNvPr id="16"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400">
                <a:solidFill>
                  <a:srgbClr val="0068B7"/>
                </a:solidFill>
              </a:defRPr>
            </a:lvl1pPr>
            <a:lvl2pPr marL="755957" indent="-251986">
              <a:buFont typeface="Calibri" panose="020F0502020204030204" pitchFamily="34" charset="0"/>
              <a:buChar char="○"/>
              <a:defRPr sz="2000">
                <a:solidFill>
                  <a:srgbClr val="0068B7"/>
                </a:solidFill>
              </a:defRPr>
            </a:lvl2pPr>
            <a:lvl3pPr marL="1259929" indent="-251986">
              <a:buFont typeface="Calibri" panose="020F0502020204030204" pitchFamily="34" charset="0"/>
              <a:buChar char="-"/>
              <a:defRPr sz="2000">
                <a:solidFill>
                  <a:srgbClr val="0068B7"/>
                </a:solidFill>
              </a:defRPr>
            </a:lvl3pPr>
            <a:lvl4pPr marL="1763900" indent="-251986">
              <a:buFont typeface="Calibri" panose="020F0502020204030204" pitchFamily="34" charset="0"/>
              <a:buChar char="+"/>
              <a:defRPr sz="2000">
                <a:solidFill>
                  <a:srgbClr val="0068B7"/>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4319143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数字">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8320" y="1169014"/>
            <a:ext cx="1819642" cy="822409"/>
          </a:xfrm>
          <a:prstGeom prst="rect">
            <a:avLst/>
          </a:prstGeom>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38493" y="1169012"/>
            <a:ext cx="1822114" cy="822413"/>
          </a:xfrm>
          <a:prstGeom prst="rect">
            <a:avLst/>
          </a:prstGeom>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41137" y="1169004"/>
            <a:ext cx="1829532" cy="822427"/>
          </a:xfrm>
          <a:prstGeom prst="rect">
            <a:avLst/>
          </a:prstGeom>
        </p:spPr>
      </p:pic>
      <p:pic>
        <p:nvPicPr>
          <p:cNvPr id="5" name="図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1010" y="2340466"/>
            <a:ext cx="1822114" cy="822413"/>
          </a:xfrm>
          <a:prstGeom prst="rect">
            <a:avLst/>
          </a:prstGeom>
          <a:noFill/>
          <a:ln>
            <a:noFill/>
          </a:ln>
        </p:spPr>
      </p:pic>
      <p:pic>
        <p:nvPicPr>
          <p:cNvPr id="6" name="図 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38320" y="2340454"/>
            <a:ext cx="1834476" cy="822436"/>
          </a:xfrm>
          <a:prstGeom prst="rect">
            <a:avLst/>
          </a:prstGeom>
        </p:spPr>
      </p:pic>
      <p:pic>
        <p:nvPicPr>
          <p:cNvPr id="7" name="図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541387" y="2341264"/>
            <a:ext cx="1781713" cy="820817"/>
          </a:xfrm>
          <a:prstGeom prst="rect">
            <a:avLst/>
          </a:prstGeom>
        </p:spPr>
      </p:pic>
      <p:pic>
        <p:nvPicPr>
          <p:cNvPr id="8" name="図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842936" y="2341264"/>
            <a:ext cx="1828406" cy="820817"/>
          </a:xfrm>
          <a:prstGeom prst="rect">
            <a:avLst/>
          </a:prstGeom>
        </p:spPr>
      </p:pic>
      <p:pic>
        <p:nvPicPr>
          <p:cNvPr id="11" name="図 10"/>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56453" y="3440257"/>
            <a:ext cx="1823589" cy="828234"/>
          </a:xfrm>
          <a:prstGeom prst="rect">
            <a:avLst/>
          </a:prstGeom>
        </p:spPr>
      </p:pic>
      <p:pic>
        <p:nvPicPr>
          <p:cNvPr id="12" name="図 1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240926" y="3443966"/>
            <a:ext cx="1685869" cy="820817"/>
          </a:xfrm>
          <a:prstGeom prst="rect">
            <a:avLst/>
          </a:prstGeom>
        </p:spPr>
      </p:pic>
      <p:pic>
        <p:nvPicPr>
          <p:cNvPr id="13" name="図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540615" y="3455091"/>
            <a:ext cx="1484104" cy="798566"/>
          </a:xfrm>
          <a:prstGeom prst="rect">
            <a:avLst/>
          </a:prstGeom>
        </p:spPr>
      </p:pic>
      <p:pic>
        <p:nvPicPr>
          <p:cNvPr id="17" name="図 1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841137" y="3447606"/>
            <a:ext cx="1673774" cy="813537"/>
          </a:xfrm>
          <a:prstGeom prst="rect">
            <a:avLst/>
          </a:prstGeom>
        </p:spPr>
      </p:pic>
      <p:pic>
        <p:nvPicPr>
          <p:cNvPr id="18" name="図 1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52343" y="4599582"/>
            <a:ext cx="1673581" cy="820817"/>
          </a:xfrm>
          <a:prstGeom prst="rect">
            <a:avLst/>
          </a:prstGeom>
        </p:spPr>
      </p:pic>
      <p:pic>
        <p:nvPicPr>
          <p:cNvPr id="19" name="図 1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238320" y="4610010"/>
            <a:ext cx="1671301" cy="799959"/>
          </a:xfrm>
          <a:prstGeom prst="rect">
            <a:avLst/>
          </a:prstGeom>
        </p:spPr>
      </p:pic>
      <p:pic>
        <p:nvPicPr>
          <p:cNvPr id="20" name="図 1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539887" y="4605763"/>
            <a:ext cx="1668513" cy="808455"/>
          </a:xfrm>
          <a:prstGeom prst="rect">
            <a:avLst/>
          </a:prstGeom>
        </p:spPr>
      </p:pic>
      <p:pic>
        <p:nvPicPr>
          <p:cNvPr id="21" name="図 20"/>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842499" y="4599582"/>
            <a:ext cx="1683411" cy="820817"/>
          </a:xfrm>
          <a:prstGeom prst="rect">
            <a:avLst/>
          </a:prstGeom>
        </p:spPr>
      </p:pic>
      <p:pic>
        <p:nvPicPr>
          <p:cNvPr id="22" name="図 2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951010" y="5866287"/>
            <a:ext cx="1631744" cy="802335"/>
          </a:xfrm>
          <a:prstGeom prst="rect">
            <a:avLst/>
          </a:prstGeom>
        </p:spPr>
      </p:pic>
      <p:pic>
        <p:nvPicPr>
          <p:cNvPr id="23" name="図 22"/>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3239689" y="5857046"/>
            <a:ext cx="1685869" cy="820817"/>
          </a:xfrm>
          <a:prstGeom prst="rect">
            <a:avLst/>
          </a:prstGeom>
        </p:spPr>
      </p:pic>
      <p:pic>
        <p:nvPicPr>
          <p:cNvPr id="24" name="図 2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543481" y="5853337"/>
            <a:ext cx="1671214" cy="828234"/>
          </a:xfrm>
          <a:prstGeom prst="rect">
            <a:avLst/>
          </a:prstGeom>
        </p:spPr>
      </p:pic>
      <p:pic>
        <p:nvPicPr>
          <p:cNvPr id="25" name="図 24"/>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951010" y="1127167"/>
            <a:ext cx="1806779" cy="906102"/>
          </a:xfrm>
          <a:prstGeom prst="rect">
            <a:avLst/>
          </a:prstGeom>
        </p:spPr>
      </p:pic>
      <p:sp>
        <p:nvSpPr>
          <p:cNvPr id="27"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Tree>
    <p:extLst>
      <p:ext uri="{BB962C8B-B14F-4D97-AF65-F5344CB8AC3E}">
        <p14:creationId xmlns:p14="http://schemas.microsoft.com/office/powerpoint/2010/main" val="12571490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pic>
        <p:nvPicPr>
          <p:cNvPr id="16" name="図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733141"/>
            <a:ext cx="4047409" cy="2029782"/>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Tree>
    <p:extLst>
      <p:ext uri="{BB962C8B-B14F-4D97-AF65-F5344CB8AC3E}">
        <p14:creationId xmlns:p14="http://schemas.microsoft.com/office/powerpoint/2010/main" val="23314603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1_2">
    <p:spTree>
      <p:nvGrpSpPr>
        <p:cNvPr id="1" name=""/>
        <p:cNvGrpSpPr/>
        <p:nvPr/>
      </p:nvGrpSpPr>
      <p:grpSpPr>
        <a:xfrm>
          <a:off x="0" y="0"/>
          <a:ext cx="0" cy="0"/>
          <a:chOff x="0" y="0"/>
          <a:chExt cx="0" cy="0"/>
        </a:xfrm>
      </p:grpSpPr>
      <p:pic>
        <p:nvPicPr>
          <p:cNvPr id="16" name="図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18380"/>
            <a:ext cx="978009" cy="490473"/>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6" name="テキスト プレースホルダー 5"/>
          <p:cNvSpPr>
            <a:spLocks noGrp="1"/>
          </p:cNvSpPr>
          <p:nvPr>
            <p:ph type="body" sz="quarter" idx="10"/>
          </p:nvPr>
        </p:nvSpPr>
        <p:spPr>
          <a:xfrm>
            <a:off x="1163637" y="219075"/>
            <a:ext cx="8288495" cy="480131"/>
          </a:xfrm>
          <a:prstGeom prst="rect">
            <a:avLst/>
          </a:prstGeom>
        </p:spPr>
        <p:txBody>
          <a:bodyPr>
            <a:spAutoFit/>
          </a:bodyPr>
          <a:lstStyle>
            <a:lvl1pPr marL="0" indent="0">
              <a:buNone/>
              <a:defRPr sz="2800">
                <a:solidFill>
                  <a:srgbClr val="0068B7"/>
                </a:solidFill>
              </a:defRPr>
            </a:lvl1pPr>
          </a:lstStyle>
          <a:p>
            <a:pPr lvl="0"/>
            <a:endParaRPr kumimoji="1" lang="ja-JP" altLang="en-US" dirty="0"/>
          </a:p>
        </p:txBody>
      </p:sp>
      <p:sp>
        <p:nvSpPr>
          <p:cNvPr id="12"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400">
                <a:solidFill>
                  <a:srgbClr val="0068B7"/>
                </a:solidFill>
              </a:defRPr>
            </a:lvl1pPr>
            <a:lvl2pPr marL="755957" indent="-251986">
              <a:buFont typeface="Calibri" panose="020F0502020204030204" pitchFamily="34" charset="0"/>
              <a:buChar char="○"/>
              <a:defRPr sz="2000">
                <a:solidFill>
                  <a:srgbClr val="0068B7"/>
                </a:solidFill>
              </a:defRPr>
            </a:lvl2pPr>
            <a:lvl3pPr marL="1259929" indent="-251986">
              <a:buFont typeface="Calibri" panose="020F0502020204030204" pitchFamily="34" charset="0"/>
              <a:buChar char="-"/>
              <a:defRPr sz="2000">
                <a:solidFill>
                  <a:srgbClr val="0068B7"/>
                </a:solidFill>
              </a:defRPr>
            </a:lvl3pPr>
            <a:lvl4pPr marL="1763900" indent="-251986">
              <a:buFont typeface="Calibri" panose="020F0502020204030204" pitchFamily="34" charset="0"/>
              <a:buChar char="+"/>
              <a:defRPr sz="2000">
                <a:solidFill>
                  <a:srgbClr val="0068B7"/>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2131438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48" y="2733141"/>
            <a:ext cx="4491046" cy="2029782"/>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Tree>
    <p:extLst>
      <p:ext uri="{BB962C8B-B14F-4D97-AF65-F5344CB8AC3E}">
        <p14:creationId xmlns:p14="http://schemas.microsoft.com/office/powerpoint/2010/main" val="26465345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2">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8378"/>
            <a:ext cx="1085213" cy="490475"/>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12" name="テキスト プレースホルダー 5"/>
          <p:cNvSpPr>
            <a:spLocks noGrp="1"/>
          </p:cNvSpPr>
          <p:nvPr>
            <p:ph type="body" sz="quarter" idx="10"/>
          </p:nvPr>
        </p:nvSpPr>
        <p:spPr>
          <a:xfrm>
            <a:off x="1163637" y="219075"/>
            <a:ext cx="8288495" cy="480131"/>
          </a:xfrm>
          <a:prstGeom prst="rect">
            <a:avLst/>
          </a:prstGeom>
        </p:spPr>
        <p:txBody>
          <a:bodyPr>
            <a:spAutoFit/>
          </a:bodyPr>
          <a:lstStyle>
            <a:lvl1pPr marL="0" indent="0">
              <a:buNone/>
              <a:defRPr sz="2800">
                <a:solidFill>
                  <a:srgbClr val="0068B7"/>
                </a:solidFill>
              </a:defRPr>
            </a:lvl1pPr>
          </a:lstStyle>
          <a:p>
            <a:pPr lvl="0"/>
            <a:endParaRPr kumimoji="1" lang="ja-JP" altLang="en-US" dirty="0"/>
          </a:p>
        </p:txBody>
      </p:sp>
      <p:sp>
        <p:nvSpPr>
          <p:cNvPr id="16"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400">
                <a:solidFill>
                  <a:srgbClr val="0068B7"/>
                </a:solidFill>
              </a:defRPr>
            </a:lvl1pPr>
            <a:lvl2pPr marL="755957" indent="-251986">
              <a:buFont typeface="Calibri" panose="020F0502020204030204" pitchFamily="34" charset="0"/>
              <a:buChar char="○"/>
              <a:defRPr sz="2000">
                <a:solidFill>
                  <a:srgbClr val="0068B7"/>
                </a:solidFill>
              </a:defRPr>
            </a:lvl2pPr>
            <a:lvl3pPr marL="1259929" indent="-251986">
              <a:buFont typeface="Calibri" panose="020F0502020204030204" pitchFamily="34" charset="0"/>
              <a:buChar char="-"/>
              <a:defRPr sz="2000">
                <a:solidFill>
                  <a:srgbClr val="0068B7"/>
                </a:solidFill>
              </a:defRPr>
            </a:lvl3pPr>
            <a:lvl4pPr marL="1763900" indent="-251986">
              <a:buFont typeface="Calibri" panose="020F0502020204030204" pitchFamily="34" charset="0"/>
              <a:buChar char="+"/>
              <a:defRPr sz="2000">
                <a:solidFill>
                  <a:srgbClr val="0068B7"/>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41944776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01">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47" y="2733141"/>
            <a:ext cx="4497125" cy="2029782"/>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Tree>
    <p:extLst>
      <p:ext uri="{BB962C8B-B14F-4D97-AF65-F5344CB8AC3E}">
        <p14:creationId xmlns:p14="http://schemas.microsoft.com/office/powerpoint/2010/main" val="13564197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2">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8379"/>
            <a:ext cx="1085213" cy="489812"/>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12" name="テキスト プレースホルダー 5"/>
          <p:cNvSpPr>
            <a:spLocks noGrp="1"/>
          </p:cNvSpPr>
          <p:nvPr>
            <p:ph type="body" sz="quarter" idx="10"/>
          </p:nvPr>
        </p:nvSpPr>
        <p:spPr>
          <a:xfrm>
            <a:off x="1163637" y="219075"/>
            <a:ext cx="8288495" cy="480131"/>
          </a:xfrm>
          <a:prstGeom prst="rect">
            <a:avLst/>
          </a:prstGeom>
        </p:spPr>
        <p:txBody>
          <a:bodyPr>
            <a:spAutoFit/>
          </a:bodyPr>
          <a:lstStyle>
            <a:lvl1pPr marL="0" indent="0">
              <a:buNone/>
              <a:defRPr sz="2800">
                <a:solidFill>
                  <a:srgbClr val="0068B7"/>
                </a:solidFill>
              </a:defRPr>
            </a:lvl1pPr>
          </a:lstStyle>
          <a:p>
            <a:pPr lvl="0"/>
            <a:endParaRPr kumimoji="1" lang="ja-JP" altLang="en-US" dirty="0"/>
          </a:p>
        </p:txBody>
      </p:sp>
      <p:sp>
        <p:nvSpPr>
          <p:cNvPr id="16"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400">
                <a:solidFill>
                  <a:srgbClr val="0068B7"/>
                </a:solidFill>
              </a:defRPr>
            </a:lvl1pPr>
            <a:lvl2pPr marL="755957" indent="-251986">
              <a:buFont typeface="Calibri" panose="020F0502020204030204" pitchFamily="34" charset="0"/>
              <a:buChar char="○"/>
              <a:defRPr sz="2000">
                <a:solidFill>
                  <a:srgbClr val="0068B7"/>
                </a:solidFill>
              </a:defRPr>
            </a:lvl2pPr>
            <a:lvl3pPr marL="1259929" indent="-251986">
              <a:buFont typeface="Calibri" panose="020F0502020204030204" pitchFamily="34" charset="0"/>
              <a:buChar char="-"/>
              <a:defRPr sz="2000">
                <a:solidFill>
                  <a:srgbClr val="0068B7"/>
                </a:solidFill>
              </a:defRPr>
            </a:lvl3pPr>
            <a:lvl4pPr marL="1763900" indent="-251986">
              <a:buFont typeface="Calibri" panose="020F0502020204030204" pitchFamily="34" charset="0"/>
              <a:buChar char="+"/>
              <a:defRPr sz="2000">
                <a:solidFill>
                  <a:srgbClr val="0068B7"/>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4607467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01">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47" y="2733142"/>
            <a:ext cx="4515357" cy="2029782"/>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Tree>
    <p:extLst>
      <p:ext uri="{BB962C8B-B14F-4D97-AF65-F5344CB8AC3E}">
        <p14:creationId xmlns:p14="http://schemas.microsoft.com/office/powerpoint/2010/main" val="13564197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2">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8378"/>
            <a:ext cx="1091087" cy="490475"/>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12" name="テキスト プレースホルダー 5"/>
          <p:cNvSpPr>
            <a:spLocks noGrp="1"/>
          </p:cNvSpPr>
          <p:nvPr>
            <p:ph type="body" sz="quarter" idx="10"/>
          </p:nvPr>
        </p:nvSpPr>
        <p:spPr>
          <a:xfrm>
            <a:off x="1163637" y="219075"/>
            <a:ext cx="8288495" cy="480131"/>
          </a:xfrm>
          <a:prstGeom prst="rect">
            <a:avLst/>
          </a:prstGeom>
        </p:spPr>
        <p:txBody>
          <a:bodyPr>
            <a:spAutoFit/>
          </a:bodyPr>
          <a:lstStyle>
            <a:lvl1pPr marL="0" indent="0">
              <a:buNone/>
              <a:defRPr sz="2800">
                <a:solidFill>
                  <a:srgbClr val="0068B7"/>
                </a:solidFill>
              </a:defRPr>
            </a:lvl1pPr>
          </a:lstStyle>
          <a:p>
            <a:pPr lvl="0"/>
            <a:endParaRPr kumimoji="1" lang="ja-JP" altLang="en-US" dirty="0"/>
          </a:p>
        </p:txBody>
      </p:sp>
      <p:sp>
        <p:nvSpPr>
          <p:cNvPr id="16"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400">
                <a:solidFill>
                  <a:srgbClr val="0068B7"/>
                </a:solidFill>
              </a:defRPr>
            </a:lvl1pPr>
            <a:lvl2pPr marL="755957" indent="-251986">
              <a:buFont typeface="Calibri" panose="020F0502020204030204" pitchFamily="34" charset="0"/>
              <a:buChar char="○"/>
              <a:defRPr sz="2000">
                <a:solidFill>
                  <a:srgbClr val="0068B7"/>
                </a:solidFill>
              </a:defRPr>
            </a:lvl2pPr>
            <a:lvl3pPr marL="1259929" indent="-251986">
              <a:buFont typeface="Calibri" panose="020F0502020204030204" pitchFamily="34" charset="0"/>
              <a:buChar char="-"/>
              <a:defRPr sz="2000">
                <a:solidFill>
                  <a:srgbClr val="0068B7"/>
                </a:solidFill>
              </a:defRPr>
            </a:lvl3pPr>
            <a:lvl4pPr marL="1763900" indent="-251986">
              <a:buFont typeface="Calibri" panose="020F0502020204030204" pitchFamily="34" charset="0"/>
              <a:buChar char="+"/>
              <a:defRPr sz="2000">
                <a:solidFill>
                  <a:srgbClr val="0068B7"/>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4607467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06733" y="7082067"/>
            <a:ext cx="2486962" cy="304775"/>
          </a:xfrm>
          <a:prstGeom prst="rect">
            <a:avLst/>
          </a:prstGeom>
        </p:spPr>
      </p:pic>
      <p:pic>
        <p:nvPicPr>
          <p:cNvPr id="4" name="図 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sp>
        <p:nvSpPr>
          <p:cNvPr id="6" name="Text Box 21"/>
          <p:cNvSpPr txBox="1">
            <a:spLocks noChangeArrowheads="1"/>
          </p:cNvSpPr>
          <p:nvPr userDrawn="1"/>
        </p:nvSpPr>
        <p:spPr bwMode="auto">
          <a:xfrm>
            <a:off x="2778657" y="7166709"/>
            <a:ext cx="3671445"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smtClean="0">
                <a:solidFill>
                  <a:srgbClr val="0068B7"/>
                </a:solidFill>
                <a:latin typeface="Helvetica" pitchFamily="34" charset="0"/>
                <a:ea typeface="HGPｺﾞｼｯｸE" pitchFamily="50" charset="-128"/>
                <a:cs typeface="Helvetica" pitchFamily="34" charset="0"/>
              </a:rPr>
              <a:t>Copyright © 2018 NTT PC Communications Incorporated, All Rights Reserved.</a:t>
            </a:r>
          </a:p>
        </p:txBody>
      </p:sp>
      <p:sp>
        <p:nvSpPr>
          <p:cNvPr id="7" name="正方形/長方形 6"/>
          <p:cNvSpPr/>
          <p:nvPr userDrawn="1"/>
        </p:nvSpPr>
        <p:spPr>
          <a:xfrm>
            <a:off x="206733" y="749946"/>
            <a:ext cx="10196896" cy="718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83988" tIns="41994" rIns="83988" bIns="41994" rtlCol="0" anchor="ctr"/>
          <a:lstStyle/>
          <a:p>
            <a:pPr algn="ctr"/>
            <a:endParaRPr kumimoji="1" lang="ja-JP" altLang="en-US"/>
          </a:p>
        </p:txBody>
      </p:sp>
      <p:pic>
        <p:nvPicPr>
          <p:cNvPr id="8" name="図 7"/>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Tree>
    <p:extLst>
      <p:ext uri="{BB962C8B-B14F-4D97-AF65-F5344CB8AC3E}">
        <p14:creationId xmlns:p14="http://schemas.microsoft.com/office/powerpoint/2010/main" val="3457536837"/>
      </p:ext>
    </p:extLst>
  </p:cSld>
  <p:clrMap bg1="lt1" tx1="dk1" bg2="lt2" tx2="dk2" accent1="accent1" accent2="accent2" accent3="accent3" accent4="accent4" accent5="accent5" accent6="accent6" hlink="hlink" folHlink="folHlink"/>
  <p:sldLayoutIdLst>
    <p:sldLayoutId id="2147483717" r:id="rId1"/>
    <p:sldLayoutId id="2147483661" r:id="rId2"/>
    <p:sldLayoutId id="2147483703"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04" r:id="rId15"/>
  </p:sldLayoutIdLst>
  <p:timing>
    <p:tnLst>
      <p:par>
        <p:cTn id="1" dur="indefinite" restart="never" nodeType="tmRoot"/>
      </p:par>
    </p:tnLst>
  </p:timing>
  <p:hf sldNum="0" hdr="0" ftr="0" dt="0"/>
  <p:txStyles>
    <p:titleStyle>
      <a:lvl1pPr algn="l" defTabSz="1007943" rtl="0" eaLnBrk="1" latinLnBrk="0" hangingPunct="1">
        <a:lnSpc>
          <a:spcPct val="90000"/>
        </a:lnSpc>
        <a:spcBef>
          <a:spcPct val="0"/>
        </a:spcBef>
        <a:buNone/>
        <a:defRPr kumimoji="1"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kumimoji="1"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kumimoji="1"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kumimoji="1"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9pPr>
    </p:bodyStyle>
    <p:otherStyle>
      <a:defPPr>
        <a:defRPr lang="en-US"/>
      </a:defPPr>
      <a:lvl1pPr marL="0" algn="l" defTabSz="1007943" rtl="0" eaLnBrk="1" latinLnBrk="0" hangingPunct="1">
        <a:defRPr kumimoji="1" sz="1984" kern="1200">
          <a:solidFill>
            <a:schemeClr val="tx1"/>
          </a:solidFill>
          <a:latin typeface="+mn-lt"/>
          <a:ea typeface="+mn-ea"/>
          <a:cs typeface="+mn-cs"/>
        </a:defRPr>
      </a:lvl1pPr>
      <a:lvl2pPr marL="503972" algn="l" defTabSz="1007943" rtl="0" eaLnBrk="1" latinLnBrk="0" hangingPunct="1">
        <a:defRPr kumimoji="1" sz="1984" kern="1200">
          <a:solidFill>
            <a:schemeClr val="tx1"/>
          </a:solidFill>
          <a:latin typeface="+mn-lt"/>
          <a:ea typeface="+mn-ea"/>
          <a:cs typeface="+mn-cs"/>
        </a:defRPr>
      </a:lvl2pPr>
      <a:lvl3pPr marL="1007943" algn="l" defTabSz="1007943" rtl="0" eaLnBrk="1" latinLnBrk="0" hangingPunct="1">
        <a:defRPr kumimoji="1" sz="1984" kern="1200">
          <a:solidFill>
            <a:schemeClr val="tx1"/>
          </a:solidFill>
          <a:latin typeface="+mn-lt"/>
          <a:ea typeface="+mn-ea"/>
          <a:cs typeface="+mn-cs"/>
        </a:defRPr>
      </a:lvl3pPr>
      <a:lvl4pPr marL="1511915" algn="l" defTabSz="1007943" rtl="0" eaLnBrk="1" latinLnBrk="0" hangingPunct="1">
        <a:defRPr kumimoji="1" sz="1984" kern="1200">
          <a:solidFill>
            <a:schemeClr val="tx1"/>
          </a:solidFill>
          <a:latin typeface="+mn-lt"/>
          <a:ea typeface="+mn-ea"/>
          <a:cs typeface="+mn-cs"/>
        </a:defRPr>
      </a:lvl4pPr>
      <a:lvl5pPr marL="2015886" algn="l" defTabSz="1007943" rtl="0" eaLnBrk="1" latinLnBrk="0" hangingPunct="1">
        <a:defRPr kumimoji="1" sz="1984" kern="1200">
          <a:solidFill>
            <a:schemeClr val="tx1"/>
          </a:solidFill>
          <a:latin typeface="+mn-lt"/>
          <a:ea typeface="+mn-ea"/>
          <a:cs typeface="+mn-cs"/>
        </a:defRPr>
      </a:lvl5pPr>
      <a:lvl6pPr marL="2519858" algn="l" defTabSz="1007943" rtl="0" eaLnBrk="1" latinLnBrk="0" hangingPunct="1">
        <a:defRPr kumimoji="1" sz="1984" kern="1200">
          <a:solidFill>
            <a:schemeClr val="tx1"/>
          </a:solidFill>
          <a:latin typeface="+mn-lt"/>
          <a:ea typeface="+mn-ea"/>
          <a:cs typeface="+mn-cs"/>
        </a:defRPr>
      </a:lvl6pPr>
      <a:lvl7pPr marL="3023829" algn="l" defTabSz="1007943" rtl="0" eaLnBrk="1" latinLnBrk="0" hangingPunct="1">
        <a:defRPr kumimoji="1" sz="1984" kern="1200">
          <a:solidFill>
            <a:schemeClr val="tx1"/>
          </a:solidFill>
          <a:latin typeface="+mn-lt"/>
          <a:ea typeface="+mn-ea"/>
          <a:cs typeface="+mn-cs"/>
        </a:defRPr>
      </a:lvl7pPr>
      <a:lvl8pPr marL="3527801" algn="l" defTabSz="1007943" rtl="0" eaLnBrk="1" latinLnBrk="0" hangingPunct="1">
        <a:defRPr kumimoji="1" sz="1984" kern="1200">
          <a:solidFill>
            <a:schemeClr val="tx1"/>
          </a:solidFill>
          <a:latin typeface="+mn-lt"/>
          <a:ea typeface="+mn-ea"/>
          <a:cs typeface="+mn-cs"/>
        </a:defRPr>
      </a:lvl8pPr>
      <a:lvl9pPr marL="4031772" algn="l" defTabSz="1007943" rtl="0" eaLnBrk="1" latinLnBrk="0" hangingPunct="1">
        <a:defRPr kumimoji="1"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32.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32.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30.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2"/>
          <p:cNvSpPr txBox="1"/>
          <p:nvPr/>
        </p:nvSpPr>
        <p:spPr>
          <a:xfrm>
            <a:off x="117694" y="2669218"/>
            <a:ext cx="10456424" cy="95410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sz="2800" dirty="0" smtClean="0">
                <a:latin typeface="Times New Roman" panose="02020603050405020304" pitchFamily="18" charset="0"/>
                <a:ea typeface="Meiryo UI" panose="020B0604030504040204" pitchFamily="50" charset="-128"/>
                <a:cs typeface="Times New Roman" panose="02020603050405020304" pitchFamily="18" charset="0"/>
              </a:rPr>
              <a:t>OEM</a:t>
            </a:r>
            <a:r>
              <a:rPr lang="ja-JP" altLang="en-US" sz="2800" dirty="0">
                <a:latin typeface="Times New Roman" panose="02020603050405020304" pitchFamily="18" charset="0"/>
                <a:ea typeface="Meiryo UI" panose="020B0604030504040204" pitchFamily="50" charset="-128"/>
                <a:cs typeface="Times New Roman" panose="02020603050405020304" pitchFamily="18" charset="0"/>
              </a:rPr>
              <a:t> </a:t>
            </a:r>
            <a:r>
              <a:rPr kumimoji="1" lang="en-US" altLang="ja-JP" sz="2800" dirty="0" smtClean="0">
                <a:latin typeface="Times New Roman" panose="02020603050405020304" pitchFamily="18" charset="0"/>
                <a:ea typeface="Meiryo UI" panose="020B0604030504040204" pitchFamily="50" charset="-128"/>
                <a:cs typeface="Times New Roman" panose="02020603050405020304" pitchFamily="18" charset="0"/>
              </a:rPr>
              <a:t>VoIP</a:t>
            </a:r>
            <a:r>
              <a:rPr lang="ja-JP" altLang="en-US" sz="2800" dirty="0">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800" dirty="0" smtClean="0">
                <a:latin typeface="Times New Roman" panose="02020603050405020304" pitchFamily="18" charset="0"/>
                <a:ea typeface="Meiryo UI" panose="020B0604030504040204" pitchFamily="50" charset="-128"/>
                <a:cs typeface="Times New Roman" panose="02020603050405020304" pitchFamily="18" charset="0"/>
              </a:rPr>
              <a:t>Billing System Development STEP2</a:t>
            </a:r>
          </a:p>
          <a:p>
            <a:pPr algn="ctr"/>
            <a:r>
              <a:rPr lang="en-US" altLang="ja-JP" sz="2800" dirty="0" smtClean="0">
                <a:latin typeface="Times New Roman" panose="02020603050405020304" pitchFamily="18" charset="0"/>
                <a:ea typeface="Meiryo UI" panose="020B0604030504040204" pitchFamily="50" charset="-128"/>
                <a:cs typeface="Times New Roman" panose="02020603050405020304" pitchFamily="18" charset="0"/>
              </a:rPr>
              <a:t>Requirement Specification</a:t>
            </a:r>
            <a:endParaRPr kumimoji="1" lang="en-US" altLang="ja-JP" sz="2800" dirty="0" smtClean="0">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1775251" y="4223029"/>
            <a:ext cx="7141310" cy="92333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dirty="0">
                <a:latin typeface="Times New Roman" panose="02020603050405020304" pitchFamily="18" charset="0"/>
                <a:cs typeface="Times New Roman" panose="02020603050405020304" pitchFamily="18" charset="0"/>
              </a:rPr>
              <a:t>NTT PC Communications Inc.</a:t>
            </a:r>
            <a:endParaRPr lang="ja-JP" altLang="ja-JP" dirty="0">
              <a:latin typeface="Times New Roman" panose="02020603050405020304" pitchFamily="18" charset="0"/>
              <a:cs typeface="Times New Roman" panose="02020603050405020304" pitchFamily="18" charset="0"/>
            </a:endParaRPr>
          </a:p>
          <a:p>
            <a:pPr algn="ctr"/>
            <a:r>
              <a:rPr lang="en-US" altLang="ja-JP" dirty="0">
                <a:latin typeface="Times New Roman" panose="02020603050405020304" pitchFamily="18" charset="0"/>
                <a:cs typeface="Times New Roman" panose="02020603050405020304" pitchFamily="18" charset="0"/>
              </a:rPr>
              <a:t>Operations Development Department II</a:t>
            </a:r>
            <a:endParaRPr lang="ja-JP" altLang="ja-JP" dirty="0">
              <a:latin typeface="Times New Roman" panose="02020603050405020304" pitchFamily="18" charset="0"/>
              <a:cs typeface="Times New Roman" panose="02020603050405020304" pitchFamily="18" charset="0"/>
            </a:endParaRPr>
          </a:p>
          <a:p>
            <a:pPr algn="ctr"/>
            <a:r>
              <a:rPr lang="en-US" altLang="ja-JP" dirty="0">
                <a:latin typeface="Times New Roman" panose="02020603050405020304" pitchFamily="18" charset="0"/>
                <a:cs typeface="Times New Roman" panose="02020603050405020304" pitchFamily="18" charset="0"/>
              </a:rPr>
              <a:t>Technology and Operations Development Division</a:t>
            </a:r>
            <a:endParaRPr lang="en-US" altLang="ja-JP" dirty="0" smtClean="0">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正方形/長方形 6"/>
          <p:cNvSpPr/>
          <p:nvPr/>
        </p:nvSpPr>
        <p:spPr>
          <a:xfrm>
            <a:off x="8658459" y="894046"/>
            <a:ext cx="1865887" cy="369332"/>
          </a:xfrm>
          <a:prstGeom prst="rect">
            <a:avLst/>
          </a:prstGeom>
          <a:ln>
            <a:solidFill>
              <a:schemeClr val="tx1"/>
            </a:solidFill>
          </a:ln>
        </p:spPr>
        <p:txBody>
          <a:bodyPr wrap="square">
            <a:spAutoFit/>
          </a:bodyPr>
          <a:lstStyle/>
          <a:p>
            <a:pPr algn="ctr"/>
            <a:r>
              <a:rPr lang="en-US" altLang="ja-JP" dirty="0" smtClean="0">
                <a:latin typeface="Times New Roman" panose="02020603050405020304" pitchFamily="18" charset="0"/>
                <a:ea typeface="Meiryo UI" panose="020B0604030504040204" pitchFamily="50" charset="-128"/>
                <a:cs typeface="Times New Roman" panose="02020603050405020304" pitchFamily="18" charset="0"/>
              </a:rPr>
              <a:t>Apr. 4, 2018</a:t>
            </a:r>
          </a:p>
        </p:txBody>
      </p:sp>
    </p:spTree>
    <p:extLst>
      <p:ext uri="{BB962C8B-B14F-4D97-AF65-F5344CB8AC3E}">
        <p14:creationId xmlns:p14="http://schemas.microsoft.com/office/powerpoint/2010/main" val="3923687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1"/>
          </p:nvPr>
        </p:nvSpPr>
        <p:spPr>
          <a:xfrm>
            <a:off x="365125" y="828612"/>
            <a:ext cx="9990724" cy="6059868"/>
          </a:xfrm>
        </p:spPr>
        <p:txBody>
          <a:bodyPr/>
          <a:lstStyle/>
          <a:p>
            <a:r>
              <a:rPr lang="en-US" altLang="ja-JP" sz="2000" dirty="0">
                <a:solidFill>
                  <a:schemeClr val="tx1"/>
                </a:solidFill>
                <a:latin typeface="Times New Roman" panose="02020603050405020304" pitchFamily="18" charset="0"/>
                <a:cs typeface="Times New Roman" panose="02020603050405020304" pitchFamily="18" charset="0"/>
              </a:rPr>
              <a:t>File download over Web-GUI (OEM user only</a:t>
            </a:r>
            <a:r>
              <a:rPr lang="en-US" altLang="ja-JP" sz="20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a:solidFill>
                  <a:schemeClr val="tx1"/>
                </a:solidFill>
                <a:latin typeface="Times New Roman" panose="02020603050405020304" pitchFamily="18" charset="0"/>
                <a:cs typeface="Times New Roman" panose="02020603050405020304" pitchFamily="18" charset="0"/>
              </a:rPr>
              <a:t>OEM user can download own VoIP Billing information files.</a:t>
            </a:r>
          </a:p>
          <a:p>
            <a:pPr marL="0" indent="0">
              <a:buNone/>
            </a:pP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a:solidFill>
                  <a:schemeClr val="tx1"/>
                </a:solidFill>
                <a:latin typeface="Times New Roman" panose="02020603050405020304" pitchFamily="18" charset="0"/>
                <a:cs typeface="Times New Roman" panose="02020603050405020304" pitchFamily="18" charset="0"/>
              </a:rPr>
              <a:t>The retention period is same as Price DB</a:t>
            </a:r>
            <a:r>
              <a:rPr lang="en-US" altLang="ja-JP" sz="1800" dirty="0" smtClean="0">
                <a:solidFill>
                  <a:schemeClr val="tx1"/>
                </a:solidFill>
                <a:latin typeface="Times New Roman" panose="02020603050405020304" pitchFamily="18" charset="0"/>
                <a:cs typeface="Times New Roman" panose="02020603050405020304" pitchFamily="18" charset="0"/>
              </a:rPr>
              <a:t>.</a:t>
            </a:r>
          </a:p>
          <a:p>
            <a:r>
              <a:rPr lang="en-US" altLang="ja-JP" sz="2000" dirty="0" smtClean="0">
                <a:solidFill>
                  <a:schemeClr val="tx1"/>
                </a:solidFill>
                <a:latin typeface="Times New Roman" panose="02020603050405020304" pitchFamily="18" charset="0"/>
                <a:cs typeface="Times New Roman" panose="02020603050405020304" pitchFamily="18" charset="0"/>
              </a:rPr>
              <a:t>File upload (Admin user only)</a:t>
            </a:r>
          </a:p>
          <a:p>
            <a:pPr marL="0" indent="0">
              <a:buNone/>
            </a:pPr>
            <a:r>
              <a:rPr lang="ja-JP" altLang="en-US" sz="1800" dirty="0" smtClean="0">
                <a:solidFill>
                  <a:schemeClr val="tx1"/>
                </a:solidFill>
                <a:latin typeface="Times New Roman" panose="02020603050405020304" pitchFamily="18" charset="0"/>
                <a:cs typeface="Times New Roman" panose="02020603050405020304" pitchFamily="18" charset="0"/>
              </a:rPr>
              <a:t>　</a:t>
            </a:r>
            <a:r>
              <a:rPr lang="en-US" altLang="ja-JP" sz="1800" dirty="0">
                <a:solidFill>
                  <a:schemeClr val="tx1"/>
                </a:solidFill>
                <a:latin typeface="Times New Roman" panose="02020603050405020304" pitchFamily="18" charset="0"/>
                <a:cs typeface="Times New Roman" panose="02020603050405020304" pitchFamily="18" charset="0"/>
              </a:rPr>
              <a:t>A</a:t>
            </a:r>
            <a:r>
              <a:rPr lang="en-US" altLang="ja-JP" sz="1800" dirty="0" smtClean="0">
                <a:solidFill>
                  <a:schemeClr val="tx1"/>
                </a:solidFill>
                <a:latin typeface="Times New Roman" panose="02020603050405020304" pitchFamily="18" charset="0"/>
                <a:cs typeface="Times New Roman" panose="02020603050405020304" pitchFamily="18" charset="0"/>
              </a:rPr>
              <a:t>dmin user will be allowed to upload some files to any OEM user and these are  linked to an OEM user.</a:t>
            </a:r>
          </a:p>
          <a:p>
            <a:pPr marL="0" indent="0">
              <a:buNone/>
            </a:pP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smtClean="0">
                <a:solidFill>
                  <a:schemeClr val="tx1"/>
                </a:solidFill>
                <a:latin typeface="Times New Roman" panose="02020603050405020304" pitchFamily="18" charset="0"/>
                <a:cs typeface="Times New Roman" panose="02020603050405020304" pitchFamily="18" charset="0"/>
              </a:rPr>
              <a:t>Admin user can see some information of each file which are last viewed date and total viewed times.</a:t>
            </a:r>
          </a:p>
          <a:p>
            <a:pPr marL="0" indent="0">
              <a:buNone/>
            </a:pPr>
            <a:r>
              <a:rPr lang="ja-JP" altLang="en-US" sz="1800" dirty="0" smtClean="0">
                <a:solidFill>
                  <a:schemeClr val="tx1"/>
                </a:solidFill>
                <a:latin typeface="Times New Roman" panose="02020603050405020304" pitchFamily="18" charset="0"/>
                <a:cs typeface="Times New Roman" panose="02020603050405020304" pitchFamily="18" charset="0"/>
              </a:rPr>
              <a:t>　</a:t>
            </a:r>
            <a:r>
              <a:rPr lang="en-US" altLang="ja-JP" sz="1800" dirty="0" smtClean="0">
                <a:solidFill>
                  <a:schemeClr val="tx1"/>
                </a:solidFill>
                <a:latin typeface="Times New Roman" panose="02020603050405020304" pitchFamily="18" charset="0"/>
                <a:cs typeface="Times New Roman" panose="02020603050405020304" pitchFamily="18" charset="0"/>
              </a:rPr>
              <a:t>OEM user can’t use this function because the purpose of it is not bidirectional file transfer but one-way.</a:t>
            </a:r>
            <a:endParaRPr lang="en-US" altLang="ja-JP" sz="1800" dirty="0">
              <a:solidFill>
                <a:schemeClr val="tx1"/>
              </a:solidFill>
              <a:latin typeface="Times New Roman" panose="02020603050405020304" pitchFamily="18" charset="0"/>
              <a:cs typeface="Times New Roman" panose="02020603050405020304" pitchFamily="18" charset="0"/>
            </a:endParaRPr>
          </a:p>
          <a:p>
            <a:r>
              <a:rPr lang="en-US" altLang="ja-JP" sz="2000" dirty="0" smtClean="0">
                <a:solidFill>
                  <a:schemeClr val="tx1"/>
                </a:solidFill>
                <a:latin typeface="Times New Roman" panose="02020603050405020304" pitchFamily="18" charset="0"/>
                <a:cs typeface="Times New Roman" panose="02020603050405020304" pitchFamily="18" charset="0"/>
              </a:rPr>
              <a:t>Notification</a:t>
            </a:r>
          </a:p>
          <a:p>
            <a:pPr marL="0" indent="0">
              <a:buNone/>
            </a:pPr>
            <a:r>
              <a:rPr lang="ja-JP" altLang="en-US" sz="1800" dirty="0" smtClean="0">
                <a:solidFill>
                  <a:schemeClr val="tx1"/>
                </a:solidFill>
                <a:latin typeface="Times New Roman" panose="02020603050405020304" pitchFamily="18" charset="0"/>
                <a:cs typeface="Times New Roman" panose="02020603050405020304" pitchFamily="18" charset="0"/>
              </a:rPr>
              <a:t>　</a:t>
            </a:r>
            <a:r>
              <a:rPr lang="en-US" altLang="ja-JP" sz="1800" dirty="0" smtClean="0">
                <a:solidFill>
                  <a:schemeClr val="tx1"/>
                </a:solidFill>
                <a:latin typeface="Times New Roman" panose="02020603050405020304" pitchFamily="18" charset="0"/>
                <a:cs typeface="Times New Roman" panose="02020603050405020304" pitchFamily="18" charset="0"/>
              </a:rPr>
              <a:t>For a certain time (e.g. 30 minutes) after running calculation tool or file upload, this system send e-mail to OEM user as “To address” and Admin user in charge as “Cc address”.</a:t>
            </a:r>
          </a:p>
          <a:p>
            <a:pPr marL="0" indent="0">
              <a:buNone/>
            </a:pP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a:solidFill>
                  <a:schemeClr val="tx1"/>
                </a:solidFill>
                <a:latin typeface="Times New Roman" panose="02020603050405020304" pitchFamily="18" charset="0"/>
                <a:cs typeface="Times New Roman" panose="02020603050405020304" pitchFamily="18" charset="0"/>
              </a:rPr>
              <a:t>T</a:t>
            </a:r>
            <a:r>
              <a:rPr lang="en-US" altLang="ja-JP" sz="1800" dirty="0" smtClean="0">
                <a:solidFill>
                  <a:schemeClr val="tx1"/>
                </a:solidFill>
                <a:latin typeface="Times New Roman" panose="02020603050405020304" pitchFamily="18" charset="0"/>
                <a:cs typeface="Times New Roman" panose="02020603050405020304" pitchFamily="18" charset="0"/>
              </a:rPr>
              <a:t>his function is switchable between enable and disable for each OEM user.</a:t>
            </a:r>
            <a:br>
              <a:rPr lang="en-US" altLang="ja-JP" sz="1800" dirty="0" smtClean="0">
                <a:solidFill>
                  <a:schemeClr val="tx1"/>
                </a:solidFill>
                <a:latin typeface="Times New Roman" panose="02020603050405020304" pitchFamily="18" charset="0"/>
                <a:cs typeface="Times New Roman" panose="02020603050405020304" pitchFamily="18" charset="0"/>
              </a:rPr>
            </a:br>
            <a:r>
              <a:rPr lang="ja-JP" altLang="en-US" sz="1800" dirty="0" smtClean="0">
                <a:solidFill>
                  <a:schemeClr val="tx1"/>
                </a:solidFill>
                <a:latin typeface="Times New Roman" panose="02020603050405020304" pitchFamily="18" charset="0"/>
                <a:cs typeface="Times New Roman" panose="02020603050405020304" pitchFamily="18" charset="0"/>
              </a:rPr>
              <a:t>　　</a:t>
            </a:r>
            <a:r>
              <a:rPr lang="en-US" altLang="ja-JP" sz="1800" dirty="0" smtClean="0">
                <a:solidFill>
                  <a:schemeClr val="tx1"/>
                </a:solidFill>
                <a:latin typeface="Times New Roman" panose="02020603050405020304" pitchFamily="18" charset="0"/>
                <a:cs typeface="Times New Roman" panose="02020603050405020304" pitchFamily="18" charset="0"/>
              </a:rPr>
              <a:t>If an OEM user  is disabled it, it needs to display “send mail” button to select sending e-mail or not manually.</a:t>
            </a:r>
          </a:p>
        </p:txBody>
      </p:sp>
      <p:sp>
        <p:nvSpPr>
          <p:cNvPr id="6" name="テキスト プレースホルダー 1"/>
          <p:cNvSpPr>
            <a:spLocks noGrp="1"/>
          </p:cNvSpPr>
          <p:nvPr>
            <p:ph type="body" sz="quarter" idx="10"/>
          </p:nvPr>
        </p:nvSpPr>
        <p:spPr>
          <a:xfrm>
            <a:off x="1163637" y="219075"/>
            <a:ext cx="8288495" cy="480131"/>
          </a:xfrm>
        </p:spPr>
        <p:txBody>
          <a:bodyPr/>
          <a:lstStyle/>
          <a:p>
            <a:r>
              <a:rPr kumimoji="1" lang="en-US" altLang="ja-JP" dirty="0" smtClean="0">
                <a:solidFill>
                  <a:schemeClr val="tx1"/>
                </a:solidFill>
                <a:latin typeface="Times New Roman" panose="02020603050405020304" pitchFamily="18" charset="0"/>
                <a:cs typeface="Times New Roman" panose="02020603050405020304" pitchFamily="18" charset="0"/>
              </a:rPr>
              <a:t>Required Specifications (Web App) (2/2)</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069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1"/>
          </p:nvPr>
        </p:nvSpPr>
        <p:spPr>
          <a:xfrm>
            <a:off x="365125" y="828612"/>
            <a:ext cx="9990724" cy="6059868"/>
          </a:xfrm>
        </p:spPr>
        <p:txBody>
          <a:bodyPr/>
          <a:lstStyle/>
          <a:p>
            <a:pPr marL="0" indent="0">
              <a:buNone/>
            </a:pPr>
            <a:r>
              <a:rPr lang="en-US" altLang="ja-JP" sz="2000" dirty="0" smtClean="0">
                <a:solidFill>
                  <a:schemeClr val="tx1"/>
                </a:solidFill>
              </a:rPr>
              <a:t>&lt;</a:t>
            </a:r>
            <a:r>
              <a:rPr lang="ja-JP" altLang="en-US" sz="2000" dirty="0" smtClean="0">
                <a:solidFill>
                  <a:schemeClr val="tx1"/>
                </a:solidFill>
              </a:rPr>
              <a:t>料金計算ツール</a:t>
            </a:r>
            <a:r>
              <a:rPr lang="en-US" altLang="ja-JP" sz="2000" dirty="0" smtClean="0">
                <a:solidFill>
                  <a:schemeClr val="tx1"/>
                </a:solidFill>
              </a:rPr>
              <a:t>&gt;</a:t>
            </a:r>
          </a:p>
          <a:p>
            <a:r>
              <a:rPr lang="ja-JP" altLang="en-US" sz="2000" dirty="0" smtClean="0">
                <a:solidFill>
                  <a:schemeClr val="tx1"/>
                </a:solidFill>
              </a:rPr>
              <a:t>料金情報の保存期間延長</a:t>
            </a:r>
            <a:endParaRPr lang="en-US" altLang="ja-JP" sz="2000" dirty="0" smtClean="0">
              <a:solidFill>
                <a:schemeClr val="tx1"/>
              </a:solidFill>
            </a:endParaRPr>
          </a:p>
          <a:p>
            <a:pPr marL="0" indent="0">
              <a:buNone/>
            </a:pPr>
            <a:r>
              <a:rPr lang="ja-JP" altLang="en-US" sz="1800" dirty="0" smtClean="0">
                <a:solidFill>
                  <a:schemeClr val="tx1"/>
                </a:solidFill>
              </a:rPr>
              <a:t>　現在のシステムでは</a:t>
            </a:r>
            <a:r>
              <a:rPr lang="en-US" altLang="ja-JP" sz="1800" dirty="0" smtClean="0">
                <a:solidFill>
                  <a:schemeClr val="tx1"/>
                </a:solidFill>
              </a:rPr>
              <a:t>DB</a:t>
            </a:r>
            <a:r>
              <a:rPr lang="ja-JP" altLang="en-US" sz="1800" dirty="0" smtClean="0">
                <a:solidFill>
                  <a:schemeClr val="tx1"/>
                </a:solidFill>
              </a:rPr>
              <a:t>に</a:t>
            </a:r>
            <a:r>
              <a:rPr lang="en-US" altLang="ja-JP" sz="1800" dirty="0" smtClean="0">
                <a:solidFill>
                  <a:schemeClr val="tx1"/>
                </a:solidFill>
              </a:rPr>
              <a:t>1</a:t>
            </a:r>
            <a:r>
              <a:rPr lang="ja-JP" altLang="en-US" sz="1800" dirty="0" smtClean="0">
                <a:solidFill>
                  <a:schemeClr val="tx1"/>
                </a:solidFill>
              </a:rPr>
              <a:t>ヶ月分の情報しか保持しないため、これを一定期間（例</a:t>
            </a:r>
            <a:r>
              <a:rPr lang="en-US" altLang="ja-JP" sz="1800" dirty="0" smtClean="0">
                <a:solidFill>
                  <a:schemeClr val="tx1"/>
                </a:solidFill>
              </a:rPr>
              <a:t>: 6</a:t>
            </a:r>
            <a:r>
              <a:rPr lang="ja-JP" altLang="en-US" sz="1800" dirty="0" smtClean="0">
                <a:solidFill>
                  <a:schemeClr val="tx1"/>
                </a:solidFill>
              </a:rPr>
              <a:t>ヶ月）保持する。</a:t>
            </a:r>
            <a:endParaRPr lang="en-US" altLang="ja-JP" sz="1800" dirty="0" smtClean="0">
              <a:solidFill>
                <a:schemeClr val="tx1"/>
              </a:solidFill>
            </a:endParaRPr>
          </a:p>
          <a:p>
            <a:r>
              <a:rPr lang="en-US" altLang="ja-JP" sz="2000" dirty="0" smtClean="0">
                <a:solidFill>
                  <a:schemeClr val="tx1"/>
                </a:solidFill>
              </a:rPr>
              <a:t>NTT Com</a:t>
            </a:r>
            <a:r>
              <a:rPr lang="ja-JP" altLang="en-US" sz="2000" dirty="0" smtClean="0">
                <a:solidFill>
                  <a:schemeClr val="tx1"/>
                </a:solidFill>
              </a:rPr>
              <a:t>発行の通話明細自動取得と料金計算の自動化</a:t>
            </a:r>
            <a:endParaRPr lang="en-US" altLang="ja-JP" sz="2000" dirty="0" smtClean="0">
              <a:solidFill>
                <a:schemeClr val="tx1"/>
              </a:solidFill>
            </a:endParaRPr>
          </a:p>
          <a:p>
            <a:pPr marL="0" indent="0">
              <a:buNone/>
            </a:pPr>
            <a:r>
              <a:rPr lang="ja-JP" altLang="en-US" sz="2000" dirty="0" smtClean="0">
                <a:solidFill>
                  <a:schemeClr val="tx1"/>
                </a:solidFill>
              </a:rPr>
              <a:t>　</a:t>
            </a:r>
            <a:r>
              <a:rPr lang="ja-JP" altLang="en-US" sz="1800" dirty="0" smtClean="0">
                <a:solidFill>
                  <a:schemeClr val="tx1"/>
                </a:solidFill>
              </a:rPr>
              <a:t>現在営業が手作業で通話明細ファイルを取得・解凍し、ツールに投入・実行している。</a:t>
            </a:r>
            <a:endParaRPr lang="en-US" altLang="ja-JP" sz="1800" dirty="0" smtClean="0">
              <a:solidFill>
                <a:schemeClr val="tx1"/>
              </a:solidFill>
            </a:endParaRPr>
          </a:p>
          <a:p>
            <a:pPr marL="0" indent="0">
              <a:buNone/>
            </a:pPr>
            <a:r>
              <a:rPr lang="ja-JP" altLang="en-US" sz="1800" dirty="0">
                <a:solidFill>
                  <a:schemeClr val="tx1"/>
                </a:solidFill>
              </a:rPr>
              <a:t>　</a:t>
            </a:r>
            <a:r>
              <a:rPr lang="ja-JP" altLang="en-US" sz="1800" dirty="0" smtClean="0">
                <a:solidFill>
                  <a:schemeClr val="tx1"/>
                </a:solidFill>
              </a:rPr>
              <a:t>この明細ファイル取得からツールの実行までを自動化し、営業の稼働削減を図る。</a:t>
            </a:r>
            <a:endParaRPr lang="en-US" altLang="ja-JP" sz="1800" dirty="0" smtClean="0">
              <a:solidFill>
                <a:schemeClr val="tx1"/>
              </a:solidFill>
            </a:endParaRPr>
          </a:p>
          <a:p>
            <a:pPr marL="0" indent="0">
              <a:buNone/>
            </a:pPr>
            <a:r>
              <a:rPr lang="en-US" altLang="ja-JP" sz="2000" dirty="0" smtClean="0">
                <a:solidFill>
                  <a:schemeClr val="tx1"/>
                </a:solidFill>
              </a:rPr>
              <a:t>&lt;Web</a:t>
            </a:r>
            <a:r>
              <a:rPr lang="ja-JP" altLang="en-US" sz="2000" dirty="0" smtClean="0">
                <a:solidFill>
                  <a:schemeClr val="tx1"/>
                </a:solidFill>
              </a:rPr>
              <a:t>画面</a:t>
            </a:r>
            <a:r>
              <a:rPr lang="en-US" altLang="ja-JP" sz="2000" dirty="0" smtClean="0">
                <a:solidFill>
                  <a:schemeClr val="tx1"/>
                </a:solidFill>
              </a:rPr>
              <a:t>(1/2)&gt;</a:t>
            </a:r>
          </a:p>
          <a:p>
            <a:r>
              <a:rPr lang="en-US" altLang="ja-JP" sz="2000" dirty="0" smtClean="0">
                <a:solidFill>
                  <a:schemeClr val="tx1"/>
                </a:solidFill>
              </a:rPr>
              <a:t>OEM/</a:t>
            </a:r>
            <a:r>
              <a:rPr lang="ja-JP" altLang="en-US" sz="2000" dirty="0" smtClean="0">
                <a:solidFill>
                  <a:schemeClr val="tx1"/>
                </a:solidFill>
              </a:rPr>
              <a:t>管理者アカウントの操作</a:t>
            </a:r>
            <a:endParaRPr lang="en-US" altLang="ja-JP" sz="2000" dirty="0" smtClean="0">
              <a:solidFill>
                <a:schemeClr val="tx1"/>
              </a:solidFill>
            </a:endParaRPr>
          </a:p>
          <a:p>
            <a:pPr marL="0" indent="0">
              <a:buNone/>
            </a:pPr>
            <a:r>
              <a:rPr lang="ja-JP" altLang="en-US" sz="1800" dirty="0" smtClean="0">
                <a:solidFill>
                  <a:schemeClr val="tx1"/>
                </a:solidFill>
              </a:rPr>
              <a:t>　</a:t>
            </a:r>
            <a:r>
              <a:rPr lang="en-US" altLang="ja-JP" sz="1800" dirty="0" smtClean="0">
                <a:solidFill>
                  <a:schemeClr val="tx1"/>
                </a:solidFill>
              </a:rPr>
              <a:t>OEM/</a:t>
            </a:r>
            <a:r>
              <a:rPr lang="ja-JP" altLang="en-US" sz="1800" dirty="0" smtClean="0">
                <a:solidFill>
                  <a:schemeClr val="tx1"/>
                </a:solidFill>
              </a:rPr>
              <a:t>管理者ユーザーは共にアカウント認証を行い、画面上で操作を行う。</a:t>
            </a:r>
            <a:endParaRPr lang="en-US" altLang="ja-JP" sz="1800" dirty="0" smtClean="0">
              <a:solidFill>
                <a:schemeClr val="tx1"/>
              </a:solidFill>
            </a:endParaRPr>
          </a:p>
          <a:p>
            <a:pPr marL="0" indent="0">
              <a:buNone/>
            </a:pPr>
            <a:r>
              <a:rPr lang="ja-JP" altLang="en-US" sz="1800" dirty="0">
                <a:solidFill>
                  <a:schemeClr val="tx1"/>
                </a:solidFill>
              </a:rPr>
              <a:t>　</a:t>
            </a:r>
            <a:r>
              <a:rPr lang="en-US" altLang="ja-JP" sz="1800" dirty="0" smtClean="0">
                <a:solidFill>
                  <a:schemeClr val="tx1"/>
                </a:solidFill>
              </a:rPr>
              <a:t>OEM</a:t>
            </a:r>
            <a:r>
              <a:rPr lang="ja-JP" altLang="en-US" sz="1800" dirty="0" smtClean="0">
                <a:solidFill>
                  <a:schemeClr val="tx1"/>
                </a:solidFill>
              </a:rPr>
              <a:t>ユーザーは自身のアカウント情報変更のみ実施可能とする。</a:t>
            </a:r>
            <a:endParaRPr lang="en-US" altLang="ja-JP" sz="1800" dirty="0" smtClean="0">
              <a:solidFill>
                <a:schemeClr val="tx1"/>
              </a:solidFill>
            </a:endParaRPr>
          </a:p>
          <a:p>
            <a:pPr marL="0" indent="0">
              <a:buNone/>
            </a:pPr>
            <a:r>
              <a:rPr lang="ja-JP" altLang="en-US" sz="1800" dirty="0" smtClean="0">
                <a:solidFill>
                  <a:schemeClr val="tx1"/>
                </a:solidFill>
              </a:rPr>
              <a:t>　管理者ユーザーは</a:t>
            </a:r>
            <a:r>
              <a:rPr lang="en-US" altLang="ja-JP" sz="1800" dirty="0" smtClean="0">
                <a:solidFill>
                  <a:schemeClr val="tx1"/>
                </a:solidFill>
              </a:rPr>
              <a:t>OEM/</a:t>
            </a:r>
            <a:r>
              <a:rPr lang="ja-JP" altLang="en-US" sz="1800" dirty="0" smtClean="0">
                <a:solidFill>
                  <a:schemeClr val="tx1"/>
                </a:solidFill>
              </a:rPr>
              <a:t>管理者ユーザーの作成・参照・変更・論理削除と</a:t>
            </a:r>
            <a:r>
              <a:rPr lang="en-US" altLang="ja-JP" sz="1800" dirty="0" smtClean="0">
                <a:solidFill>
                  <a:schemeClr val="tx1"/>
                </a:solidFill>
              </a:rPr>
              <a:t/>
            </a:r>
            <a:br>
              <a:rPr lang="en-US" altLang="ja-JP" sz="1800" dirty="0" smtClean="0">
                <a:solidFill>
                  <a:schemeClr val="tx1"/>
                </a:solidFill>
              </a:rPr>
            </a:br>
            <a:r>
              <a:rPr lang="ja-JP" altLang="en-US" sz="1800" dirty="0" smtClean="0">
                <a:solidFill>
                  <a:schemeClr val="tx1"/>
                </a:solidFill>
              </a:rPr>
              <a:t>　特定の</a:t>
            </a:r>
            <a:r>
              <a:rPr lang="en-US" altLang="ja-JP" sz="1800" dirty="0" smtClean="0">
                <a:solidFill>
                  <a:schemeClr val="tx1"/>
                </a:solidFill>
              </a:rPr>
              <a:t>OEM</a:t>
            </a:r>
            <a:r>
              <a:rPr lang="ja-JP" altLang="en-US" sz="1800" dirty="0" smtClean="0">
                <a:solidFill>
                  <a:schemeClr val="tx1"/>
                </a:solidFill>
              </a:rPr>
              <a:t>ユーザーに向けたファイルアップロードを可能とする。</a:t>
            </a:r>
            <a:endParaRPr lang="en-US" altLang="ja-JP" sz="1800" dirty="0" smtClean="0">
              <a:solidFill>
                <a:schemeClr val="tx1"/>
              </a:solidFill>
            </a:endParaRPr>
          </a:p>
          <a:p>
            <a:pPr marL="0" indent="0">
              <a:buNone/>
            </a:pPr>
            <a:r>
              <a:rPr lang="ja-JP" altLang="en-US" sz="1800" dirty="0">
                <a:solidFill>
                  <a:schemeClr val="tx1"/>
                </a:solidFill>
              </a:rPr>
              <a:t>　</a:t>
            </a:r>
            <a:r>
              <a:rPr lang="ja-JP" altLang="en-US" sz="1800" dirty="0" smtClean="0">
                <a:solidFill>
                  <a:schemeClr val="tx1"/>
                </a:solidFill>
              </a:rPr>
              <a:t>　</a:t>
            </a:r>
            <a:r>
              <a:rPr lang="en-US" altLang="ja-JP" sz="1800" dirty="0" smtClean="0">
                <a:solidFill>
                  <a:schemeClr val="tx1"/>
                </a:solidFill>
              </a:rPr>
              <a:t>OEM</a:t>
            </a:r>
            <a:r>
              <a:rPr lang="ja-JP" altLang="en-US" sz="1800" dirty="0" smtClean="0">
                <a:solidFill>
                  <a:schemeClr val="tx1"/>
                </a:solidFill>
              </a:rPr>
              <a:t>ユーザー作成にはアクセス元グローバル</a:t>
            </a:r>
            <a:r>
              <a:rPr lang="en-US" altLang="ja-JP" sz="1800" dirty="0" smtClean="0">
                <a:solidFill>
                  <a:schemeClr val="tx1"/>
                </a:solidFill>
              </a:rPr>
              <a:t>IP</a:t>
            </a:r>
            <a:r>
              <a:rPr lang="ja-JP" altLang="en-US" sz="1800" dirty="0" smtClean="0">
                <a:solidFill>
                  <a:schemeClr val="tx1"/>
                </a:solidFill>
              </a:rPr>
              <a:t>アドレスと</a:t>
            </a:r>
            <a:r>
              <a:rPr lang="en-US" altLang="ja-JP" sz="1800" dirty="0" smtClean="0">
                <a:solidFill>
                  <a:schemeClr val="tx1"/>
                </a:solidFill>
              </a:rPr>
              <a:t>OEM</a:t>
            </a:r>
            <a:r>
              <a:rPr lang="ja-JP" altLang="en-US" sz="1800" dirty="0" smtClean="0">
                <a:solidFill>
                  <a:schemeClr val="tx1"/>
                </a:solidFill>
              </a:rPr>
              <a:t>の担当者メールアドレスを要する。</a:t>
            </a:r>
            <a:r>
              <a:rPr lang="en-US" altLang="ja-JP" sz="1800" dirty="0" smtClean="0">
                <a:solidFill>
                  <a:schemeClr val="tx1"/>
                </a:solidFill>
              </a:rPr>
              <a:t/>
            </a:r>
            <a:br>
              <a:rPr lang="en-US" altLang="ja-JP" sz="1800" dirty="0" smtClean="0">
                <a:solidFill>
                  <a:schemeClr val="tx1"/>
                </a:solidFill>
              </a:rPr>
            </a:br>
            <a:r>
              <a:rPr lang="ja-JP" altLang="en-US" sz="1800" dirty="0" smtClean="0">
                <a:solidFill>
                  <a:schemeClr val="tx1"/>
                </a:solidFill>
              </a:rPr>
              <a:t>　　アカウント作成時に既に登録しているグローバル</a:t>
            </a:r>
            <a:r>
              <a:rPr lang="en-US" altLang="ja-JP" sz="1800" dirty="0" smtClean="0">
                <a:solidFill>
                  <a:schemeClr val="tx1"/>
                </a:solidFill>
              </a:rPr>
              <a:t>IP</a:t>
            </a:r>
            <a:r>
              <a:rPr lang="ja-JP" altLang="en-US" sz="1800" dirty="0" smtClean="0">
                <a:solidFill>
                  <a:schemeClr val="tx1"/>
                </a:solidFill>
              </a:rPr>
              <a:t>またはメールアドレスを入力すると、</a:t>
            </a:r>
            <a:r>
              <a:rPr lang="en-US" altLang="ja-JP" sz="1800" dirty="0" smtClean="0">
                <a:solidFill>
                  <a:schemeClr val="tx1"/>
                </a:solidFill>
              </a:rPr>
              <a:t/>
            </a:r>
            <a:br>
              <a:rPr lang="en-US" altLang="ja-JP" sz="1800" dirty="0" smtClean="0">
                <a:solidFill>
                  <a:schemeClr val="tx1"/>
                </a:solidFill>
              </a:rPr>
            </a:br>
            <a:r>
              <a:rPr lang="ja-JP" altLang="en-US" sz="1800" dirty="0" smtClean="0">
                <a:solidFill>
                  <a:schemeClr val="tx1"/>
                </a:solidFill>
              </a:rPr>
              <a:t>　　警告と共に該当する既存アカウント（複数可）を表示し、既存アカウントを使用する方向に誘導する。</a:t>
            </a:r>
            <a:r>
              <a:rPr lang="en-US" altLang="ja-JP" sz="1800" dirty="0">
                <a:solidFill>
                  <a:schemeClr val="tx1"/>
                </a:solidFill>
              </a:rPr>
              <a:t/>
            </a:r>
            <a:br>
              <a:rPr lang="en-US" altLang="ja-JP" sz="1800" dirty="0">
                <a:solidFill>
                  <a:schemeClr val="tx1"/>
                </a:solidFill>
              </a:rPr>
            </a:br>
            <a:r>
              <a:rPr lang="ja-JP" altLang="en-US" sz="1800" dirty="0" smtClean="0">
                <a:solidFill>
                  <a:schemeClr val="tx1"/>
                </a:solidFill>
              </a:rPr>
              <a:t>　　（ただし、そのままアカウントを作成することは可能である）</a:t>
            </a:r>
            <a:r>
              <a:rPr lang="en-US" altLang="ja-JP" sz="1800" dirty="0">
                <a:solidFill>
                  <a:schemeClr val="tx1"/>
                </a:solidFill>
              </a:rPr>
              <a:t/>
            </a:r>
            <a:br>
              <a:rPr lang="en-US" altLang="ja-JP" sz="1800" dirty="0">
                <a:solidFill>
                  <a:schemeClr val="tx1"/>
                </a:solidFill>
              </a:rPr>
            </a:br>
            <a:r>
              <a:rPr lang="ja-JP" altLang="en-US" sz="1800" dirty="0">
                <a:solidFill>
                  <a:schemeClr val="tx1"/>
                </a:solidFill>
              </a:rPr>
              <a:t>　</a:t>
            </a:r>
            <a:r>
              <a:rPr lang="ja-JP" altLang="en-US" sz="1800" dirty="0" smtClean="0">
                <a:solidFill>
                  <a:schemeClr val="tx1"/>
                </a:solidFill>
              </a:rPr>
              <a:t>　　表示する既存アカウント情報には、当該アカウントに対する最終ファイルアップロード者を含む。</a:t>
            </a:r>
            <a:endParaRPr lang="en-US" altLang="ja-JP" sz="1800" dirty="0" smtClean="0">
              <a:solidFill>
                <a:schemeClr val="tx1"/>
              </a:solidFill>
            </a:endParaRPr>
          </a:p>
        </p:txBody>
      </p:sp>
      <p:sp>
        <p:nvSpPr>
          <p:cNvPr id="6" name="テキスト プレースホルダー 1"/>
          <p:cNvSpPr>
            <a:spLocks noGrp="1"/>
          </p:cNvSpPr>
          <p:nvPr>
            <p:ph type="body" sz="quarter" idx="10"/>
          </p:nvPr>
        </p:nvSpPr>
        <p:spPr>
          <a:xfrm>
            <a:off x="1163637" y="219075"/>
            <a:ext cx="8288495" cy="480131"/>
          </a:xfrm>
        </p:spPr>
        <p:txBody>
          <a:bodyPr/>
          <a:lstStyle/>
          <a:p>
            <a:r>
              <a:rPr kumimoji="1" lang="ja-JP" altLang="en-US" dirty="0" smtClean="0">
                <a:solidFill>
                  <a:schemeClr val="tx1"/>
                </a:solidFill>
              </a:rPr>
              <a:t>要求仕様概要（</a:t>
            </a:r>
            <a:r>
              <a:rPr kumimoji="1" lang="en-US" altLang="ja-JP" dirty="0" smtClean="0">
                <a:solidFill>
                  <a:schemeClr val="tx1"/>
                </a:solidFill>
              </a:rPr>
              <a:t>1/2</a:t>
            </a:r>
            <a:r>
              <a:rPr kumimoji="1" lang="ja-JP" altLang="en-US" dirty="0" smtClean="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82255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1"/>
          </p:nvPr>
        </p:nvSpPr>
        <p:spPr/>
        <p:txBody>
          <a:bodyPr/>
          <a:lstStyle/>
          <a:p>
            <a:pPr marL="0" indent="0">
              <a:buNone/>
            </a:pPr>
            <a:r>
              <a:rPr lang="en-US" altLang="ja-JP" sz="2000" dirty="0">
                <a:solidFill>
                  <a:schemeClr val="tx1"/>
                </a:solidFill>
              </a:rPr>
              <a:t>&lt;Web</a:t>
            </a:r>
            <a:r>
              <a:rPr lang="ja-JP" altLang="en-US" sz="2000" dirty="0" smtClean="0">
                <a:solidFill>
                  <a:schemeClr val="tx1"/>
                </a:solidFill>
              </a:rPr>
              <a:t>画面</a:t>
            </a:r>
            <a:r>
              <a:rPr lang="en-US" altLang="ja-JP" sz="2000" dirty="0" smtClean="0">
                <a:solidFill>
                  <a:schemeClr val="tx1"/>
                </a:solidFill>
              </a:rPr>
              <a:t>(2/2</a:t>
            </a:r>
            <a:r>
              <a:rPr lang="en-US" altLang="ja-JP" sz="2000" dirty="0">
                <a:solidFill>
                  <a:schemeClr val="tx1"/>
                </a:solidFill>
              </a:rPr>
              <a:t>)</a:t>
            </a:r>
            <a:r>
              <a:rPr lang="en-US" altLang="ja-JP" sz="2000" dirty="0" smtClean="0">
                <a:solidFill>
                  <a:schemeClr val="tx1"/>
                </a:solidFill>
              </a:rPr>
              <a:t>&gt;</a:t>
            </a:r>
          </a:p>
          <a:p>
            <a:r>
              <a:rPr lang="en-US" altLang="ja-JP" sz="2000" dirty="0" smtClean="0">
                <a:solidFill>
                  <a:schemeClr val="tx1"/>
                </a:solidFill>
              </a:rPr>
              <a:t>Web</a:t>
            </a:r>
            <a:r>
              <a:rPr lang="ja-JP" altLang="en-US" sz="2000" dirty="0">
                <a:solidFill>
                  <a:schemeClr val="tx1"/>
                </a:solidFill>
              </a:rPr>
              <a:t>画面経由の料金情報</a:t>
            </a:r>
            <a:r>
              <a:rPr lang="ja-JP" altLang="en-US" sz="2000" dirty="0" smtClean="0">
                <a:solidFill>
                  <a:schemeClr val="tx1"/>
                </a:solidFill>
              </a:rPr>
              <a:t>取得（</a:t>
            </a:r>
            <a:r>
              <a:rPr lang="en-US" altLang="ja-JP" sz="2000" dirty="0" smtClean="0">
                <a:solidFill>
                  <a:schemeClr val="tx1"/>
                </a:solidFill>
              </a:rPr>
              <a:t>OEM</a:t>
            </a:r>
            <a:r>
              <a:rPr lang="ja-JP" altLang="en-US" sz="2000" dirty="0" smtClean="0">
                <a:solidFill>
                  <a:schemeClr val="tx1"/>
                </a:solidFill>
              </a:rPr>
              <a:t>ユーザーのみ）</a:t>
            </a:r>
            <a:endParaRPr lang="en-US" altLang="ja-JP" sz="2000" dirty="0">
              <a:solidFill>
                <a:schemeClr val="tx1"/>
              </a:solidFill>
            </a:endParaRPr>
          </a:p>
          <a:p>
            <a:pPr marL="0" indent="0">
              <a:buNone/>
            </a:pPr>
            <a:r>
              <a:rPr lang="ja-JP" altLang="en-US" sz="1800" dirty="0">
                <a:solidFill>
                  <a:schemeClr val="tx1"/>
                </a:solidFill>
              </a:rPr>
              <a:t>　</a:t>
            </a:r>
            <a:r>
              <a:rPr lang="en-US" altLang="ja-JP" sz="1800" dirty="0" smtClean="0">
                <a:solidFill>
                  <a:schemeClr val="tx1"/>
                </a:solidFill>
              </a:rPr>
              <a:t>OEM</a:t>
            </a:r>
            <a:r>
              <a:rPr lang="ja-JP" altLang="en-US" sz="1800" dirty="0" smtClean="0">
                <a:solidFill>
                  <a:schemeClr val="tx1"/>
                </a:solidFill>
              </a:rPr>
              <a:t>ユーザーは自身の</a:t>
            </a:r>
            <a:r>
              <a:rPr lang="en-US" altLang="ja-JP" sz="1800" dirty="0" smtClean="0">
                <a:solidFill>
                  <a:schemeClr val="tx1"/>
                </a:solidFill>
              </a:rPr>
              <a:t>VoIP</a:t>
            </a:r>
            <a:r>
              <a:rPr lang="ja-JP" altLang="en-US" sz="1800" dirty="0" smtClean="0">
                <a:solidFill>
                  <a:schemeClr val="tx1"/>
                </a:solidFill>
              </a:rPr>
              <a:t>の料金情報を閲覧・取得可能とする。</a:t>
            </a:r>
            <a:endParaRPr lang="en-US" altLang="ja-JP" sz="1800" dirty="0" smtClean="0">
              <a:solidFill>
                <a:schemeClr val="tx1"/>
              </a:solidFill>
            </a:endParaRPr>
          </a:p>
          <a:p>
            <a:pPr marL="0" indent="0">
              <a:buNone/>
            </a:pPr>
            <a:r>
              <a:rPr lang="ja-JP" altLang="en-US" sz="1800" dirty="0">
                <a:solidFill>
                  <a:schemeClr val="tx1"/>
                </a:solidFill>
              </a:rPr>
              <a:t>　</a:t>
            </a:r>
            <a:r>
              <a:rPr lang="ja-JP" altLang="en-US" sz="1800" dirty="0" smtClean="0">
                <a:solidFill>
                  <a:schemeClr val="tx1"/>
                </a:solidFill>
              </a:rPr>
              <a:t>また、管理者がアップロードしたファイルも同様に閲覧・取得可能とする。</a:t>
            </a:r>
            <a:endParaRPr lang="en-US" altLang="ja-JP" sz="1800" dirty="0" smtClean="0">
              <a:solidFill>
                <a:schemeClr val="tx1"/>
              </a:solidFill>
            </a:endParaRPr>
          </a:p>
          <a:p>
            <a:pPr marL="0" indent="0">
              <a:buNone/>
            </a:pPr>
            <a:r>
              <a:rPr lang="ja-JP" altLang="en-US" sz="1800" dirty="0">
                <a:solidFill>
                  <a:schemeClr val="tx1"/>
                </a:solidFill>
              </a:rPr>
              <a:t>　</a:t>
            </a:r>
            <a:r>
              <a:rPr lang="ja-JP" altLang="en-US" sz="1800" dirty="0" smtClean="0">
                <a:solidFill>
                  <a:schemeClr val="tx1"/>
                </a:solidFill>
              </a:rPr>
              <a:t>閲覧・取得可能期間は、</a:t>
            </a:r>
            <a:r>
              <a:rPr lang="en-US" altLang="ja-JP" sz="1800" dirty="0" smtClean="0">
                <a:solidFill>
                  <a:schemeClr val="tx1"/>
                </a:solidFill>
              </a:rPr>
              <a:t>VoIP</a:t>
            </a:r>
            <a:r>
              <a:rPr lang="ja-JP" altLang="en-US" sz="1800" dirty="0" smtClean="0">
                <a:solidFill>
                  <a:schemeClr val="tx1"/>
                </a:solidFill>
              </a:rPr>
              <a:t>の料金情報と同様である。</a:t>
            </a:r>
            <a:endParaRPr lang="en-US" altLang="ja-JP" sz="1800" dirty="0">
              <a:solidFill>
                <a:schemeClr val="tx1"/>
              </a:solidFill>
            </a:endParaRPr>
          </a:p>
          <a:p>
            <a:r>
              <a:rPr lang="ja-JP" altLang="en-US" sz="2000" dirty="0" smtClean="0">
                <a:solidFill>
                  <a:schemeClr val="tx1"/>
                </a:solidFill>
              </a:rPr>
              <a:t>ファイルアップロード機能及びメール通知機能（管理者ユーザーのみ）</a:t>
            </a:r>
            <a:endParaRPr lang="en-US" altLang="ja-JP" sz="2000" dirty="0" smtClean="0">
              <a:solidFill>
                <a:schemeClr val="tx1"/>
              </a:solidFill>
            </a:endParaRPr>
          </a:p>
          <a:p>
            <a:pPr marL="0" indent="0">
              <a:buNone/>
            </a:pPr>
            <a:r>
              <a:rPr lang="ja-JP" altLang="en-US" sz="1800" dirty="0" smtClean="0">
                <a:solidFill>
                  <a:schemeClr val="tx1"/>
                </a:solidFill>
              </a:rPr>
              <a:t>　管理者ユーザーは任意の</a:t>
            </a:r>
            <a:r>
              <a:rPr lang="en-US" altLang="ja-JP" sz="1800" dirty="0" smtClean="0">
                <a:solidFill>
                  <a:schemeClr val="tx1"/>
                </a:solidFill>
              </a:rPr>
              <a:t>OEM</a:t>
            </a:r>
            <a:r>
              <a:rPr lang="ja-JP" altLang="en-US" sz="1800" dirty="0" smtClean="0">
                <a:solidFill>
                  <a:schemeClr val="tx1"/>
                </a:solidFill>
              </a:rPr>
              <a:t>ユーザーの為にファイルをアップロード可能とする。</a:t>
            </a:r>
            <a:endParaRPr lang="en-US" altLang="ja-JP" sz="1800" dirty="0" smtClean="0">
              <a:solidFill>
                <a:schemeClr val="tx1"/>
              </a:solidFill>
            </a:endParaRPr>
          </a:p>
          <a:p>
            <a:pPr marL="0" indent="0">
              <a:buNone/>
            </a:pPr>
            <a:r>
              <a:rPr lang="ja-JP" altLang="en-US" sz="1800" dirty="0" smtClean="0">
                <a:solidFill>
                  <a:schemeClr val="tx1"/>
                </a:solidFill>
              </a:rPr>
              <a:t>　ファイルアップロードから一定時間経過後、当該</a:t>
            </a:r>
            <a:r>
              <a:rPr lang="en-US" altLang="ja-JP" sz="1800" dirty="0" smtClean="0">
                <a:solidFill>
                  <a:schemeClr val="tx1"/>
                </a:solidFill>
              </a:rPr>
              <a:t>OEM</a:t>
            </a:r>
            <a:r>
              <a:rPr lang="ja-JP" altLang="en-US" sz="1800" dirty="0" smtClean="0">
                <a:solidFill>
                  <a:schemeClr val="tx1"/>
                </a:solidFill>
              </a:rPr>
              <a:t>ユーザーに対して</a:t>
            </a:r>
            <a:r>
              <a:rPr lang="en-US" altLang="ja-JP" sz="1800" dirty="0" smtClean="0">
                <a:solidFill>
                  <a:schemeClr val="tx1"/>
                </a:solidFill>
              </a:rPr>
              <a:t/>
            </a:r>
            <a:br>
              <a:rPr lang="en-US" altLang="ja-JP" sz="1800" dirty="0" smtClean="0">
                <a:solidFill>
                  <a:schemeClr val="tx1"/>
                </a:solidFill>
              </a:rPr>
            </a:br>
            <a:r>
              <a:rPr lang="ja-JP" altLang="en-US" sz="1800" dirty="0" smtClean="0">
                <a:solidFill>
                  <a:schemeClr val="tx1"/>
                </a:solidFill>
              </a:rPr>
              <a:t>　アップロード完了通知を送る機能を有し、機能の</a:t>
            </a:r>
            <a:r>
              <a:rPr lang="en-US" altLang="ja-JP" sz="1800" dirty="0" smtClean="0">
                <a:solidFill>
                  <a:schemeClr val="tx1"/>
                </a:solidFill>
              </a:rPr>
              <a:t>on/off</a:t>
            </a:r>
            <a:r>
              <a:rPr lang="ja-JP" altLang="en-US" sz="1800" dirty="0" smtClean="0">
                <a:solidFill>
                  <a:schemeClr val="tx1"/>
                </a:solidFill>
              </a:rPr>
              <a:t>は</a:t>
            </a:r>
            <a:r>
              <a:rPr lang="en-US" altLang="ja-JP" sz="1800" dirty="0" smtClean="0">
                <a:solidFill>
                  <a:schemeClr val="tx1"/>
                </a:solidFill>
              </a:rPr>
              <a:t>OEM</a:t>
            </a:r>
            <a:r>
              <a:rPr lang="ja-JP" altLang="en-US" sz="1800" dirty="0" smtClean="0">
                <a:solidFill>
                  <a:schemeClr val="tx1"/>
                </a:solidFill>
              </a:rPr>
              <a:t>ユーザー単位で切替可能とする。</a:t>
            </a:r>
            <a:endParaRPr lang="en-US" altLang="ja-JP" sz="1800" dirty="0" smtClean="0">
              <a:solidFill>
                <a:schemeClr val="tx1"/>
              </a:solidFill>
            </a:endParaRPr>
          </a:p>
          <a:p>
            <a:pPr marL="0" indent="0">
              <a:buNone/>
            </a:pPr>
            <a:r>
              <a:rPr lang="ja-JP" altLang="en-US" sz="1800" dirty="0">
                <a:solidFill>
                  <a:schemeClr val="tx1"/>
                </a:solidFill>
              </a:rPr>
              <a:t>　</a:t>
            </a:r>
            <a:r>
              <a:rPr lang="ja-JP" altLang="en-US" sz="1800" dirty="0" smtClean="0">
                <a:solidFill>
                  <a:schemeClr val="tx1"/>
                </a:solidFill>
              </a:rPr>
              <a:t>また、当該ファイルの最終閲覧日時と累計閲覧回数を参照可能とする。</a:t>
            </a:r>
            <a:endParaRPr lang="en-US" altLang="ja-JP" sz="1800" dirty="0" smtClean="0">
              <a:solidFill>
                <a:schemeClr val="tx1"/>
              </a:solidFill>
            </a:endParaRPr>
          </a:p>
          <a:p>
            <a:pPr marL="0" indent="0">
              <a:buNone/>
            </a:pPr>
            <a:r>
              <a:rPr lang="ja-JP" altLang="en-US" sz="1800" dirty="0" smtClean="0">
                <a:solidFill>
                  <a:schemeClr val="tx1"/>
                </a:solidFill>
              </a:rPr>
              <a:t>　ファイルを相互に授受する為のシステムではないため、</a:t>
            </a:r>
            <a:r>
              <a:rPr lang="en-US" altLang="ja-JP" sz="1800" dirty="0" smtClean="0">
                <a:solidFill>
                  <a:schemeClr val="tx1"/>
                </a:solidFill>
              </a:rPr>
              <a:t>OEM</a:t>
            </a:r>
            <a:r>
              <a:rPr lang="ja-JP" altLang="en-US" sz="1800" dirty="0" smtClean="0">
                <a:solidFill>
                  <a:schemeClr val="tx1"/>
                </a:solidFill>
              </a:rPr>
              <a:t>ユーザーは本機能を使用不可とする。</a:t>
            </a:r>
            <a:endParaRPr lang="en-US" altLang="ja-JP" sz="1800" dirty="0" smtClean="0">
              <a:solidFill>
                <a:schemeClr val="tx1"/>
              </a:solidFill>
            </a:endParaRPr>
          </a:p>
        </p:txBody>
      </p:sp>
      <p:sp>
        <p:nvSpPr>
          <p:cNvPr id="6" name="テキスト プレースホルダー 1"/>
          <p:cNvSpPr>
            <a:spLocks noGrp="1"/>
          </p:cNvSpPr>
          <p:nvPr>
            <p:ph type="body" sz="quarter" idx="10"/>
          </p:nvPr>
        </p:nvSpPr>
        <p:spPr>
          <a:xfrm>
            <a:off x="1163637" y="219075"/>
            <a:ext cx="8288495" cy="480131"/>
          </a:xfrm>
        </p:spPr>
        <p:txBody>
          <a:bodyPr/>
          <a:lstStyle/>
          <a:p>
            <a:r>
              <a:rPr kumimoji="1" lang="ja-JP" altLang="en-US" dirty="0" smtClean="0">
                <a:solidFill>
                  <a:schemeClr val="tx1"/>
                </a:solidFill>
              </a:rPr>
              <a:t>要求仕様概要（</a:t>
            </a:r>
            <a:r>
              <a:rPr lang="en-US" altLang="ja-JP" dirty="0">
                <a:solidFill>
                  <a:schemeClr val="tx1"/>
                </a:solidFill>
              </a:rPr>
              <a:t>2</a:t>
            </a:r>
            <a:r>
              <a:rPr kumimoji="1" lang="en-US" altLang="ja-JP" dirty="0" smtClean="0">
                <a:solidFill>
                  <a:schemeClr val="tx1"/>
                </a:solidFill>
              </a:rPr>
              <a:t>/2</a:t>
            </a:r>
            <a:r>
              <a:rPr kumimoji="1" lang="ja-JP" altLang="en-US" dirty="0" smtClean="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908207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en-US" altLang="ja-JP" dirty="0" smtClean="0">
                <a:solidFill>
                  <a:schemeClr val="tx1"/>
                </a:solidFill>
                <a:latin typeface="Times New Roman" panose="02020603050405020304" pitchFamily="18" charset="0"/>
                <a:cs typeface="Times New Roman" panose="02020603050405020304" pitchFamily="18" charset="0"/>
              </a:rPr>
              <a:t>Current</a:t>
            </a:r>
            <a:r>
              <a:rPr kumimoji="1" lang="en-US" altLang="ja-JP" dirty="0" smtClean="0">
                <a:solidFill>
                  <a:schemeClr val="tx1"/>
                </a:solidFill>
                <a:latin typeface="Times New Roman" panose="02020603050405020304" pitchFamily="18" charset="0"/>
                <a:cs typeface="Times New Roman" panose="02020603050405020304" pitchFamily="18" charset="0"/>
              </a:rPr>
              <a:t> System Architecture</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95" name="角丸四角形 94"/>
          <p:cNvSpPr/>
          <p:nvPr/>
        </p:nvSpPr>
        <p:spPr>
          <a:xfrm>
            <a:off x="325110" y="935502"/>
            <a:ext cx="10011515" cy="451958"/>
          </a:xfrm>
          <a:prstGeom prst="roundRect">
            <a:avLst>
              <a:gd name="adj" fmla="val 25231"/>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a:bodyPr>
          <a:lstStyle/>
          <a:p>
            <a:r>
              <a:rPr kumimoji="1" lang="en-US" altLang="ja-JP" dirty="0" smtClean="0">
                <a:latin typeface="Times New Roman" panose="02020603050405020304" pitchFamily="18" charset="0"/>
                <a:ea typeface="メイリオ" panose="020B0604030504040204" pitchFamily="50" charset="-128"/>
                <a:cs typeface="Times New Roman" panose="02020603050405020304" pitchFamily="18" charset="0"/>
              </a:rPr>
              <a:t>Current system architecture of OEM VoIP Billing System and work flow are shown below.</a:t>
            </a:r>
          </a:p>
        </p:txBody>
      </p:sp>
      <p:sp>
        <p:nvSpPr>
          <p:cNvPr id="65" name="テキスト ボックス 64"/>
          <p:cNvSpPr txBox="1"/>
          <p:nvPr/>
        </p:nvSpPr>
        <p:spPr>
          <a:xfrm>
            <a:off x="3955030" y="1447552"/>
            <a:ext cx="879856" cy="338554"/>
          </a:xfrm>
          <a:prstGeom prst="rect">
            <a:avLst/>
          </a:prstGeom>
          <a:noFill/>
        </p:spPr>
        <p:txBody>
          <a:bodyPr wrap="none" rtlCol="0">
            <a:spAutoFit/>
          </a:bodyPr>
          <a:lstStyle/>
          <a:p>
            <a:r>
              <a:rPr kumimoji="1" lang="en-US" altLang="ja-JP" sz="1600" dirty="0" smtClean="0">
                <a:latin typeface="Times New Roman" panose="02020603050405020304" pitchFamily="18" charset="0"/>
                <a:cs typeface="Times New Roman" panose="02020603050405020304" pitchFamily="18" charset="0"/>
              </a:rPr>
              <a:t>NTT PC</a:t>
            </a:r>
            <a:endParaRPr kumimoji="1" lang="ja-JP" altLang="en-US" sz="1600" dirty="0">
              <a:latin typeface="Times New Roman" panose="02020603050405020304" pitchFamily="18" charset="0"/>
              <a:cs typeface="Times New Roman" panose="02020603050405020304" pitchFamily="18" charset="0"/>
            </a:endParaRPr>
          </a:p>
        </p:txBody>
      </p:sp>
      <p:sp>
        <p:nvSpPr>
          <p:cNvPr id="51" name="正方形/長方形 50"/>
          <p:cNvSpPr/>
          <p:nvPr/>
        </p:nvSpPr>
        <p:spPr>
          <a:xfrm>
            <a:off x="2228141" y="1820351"/>
            <a:ext cx="4375052" cy="2208297"/>
          </a:xfrm>
          <a:prstGeom prst="rect">
            <a:avLst/>
          </a:prstGeom>
          <a:solidFill>
            <a:schemeClr val="accent6">
              <a:lumMod val="20000"/>
              <a:lumOff val="8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テキスト ボックス 51"/>
          <p:cNvSpPr txBox="1"/>
          <p:nvPr/>
        </p:nvSpPr>
        <p:spPr>
          <a:xfrm>
            <a:off x="3233728" y="2281050"/>
            <a:ext cx="1366080" cy="307777"/>
          </a:xfrm>
          <a:prstGeom prst="rect">
            <a:avLst/>
          </a:prstGeom>
          <a:noFill/>
        </p:spPr>
        <p:txBody>
          <a:bodyPr wrap="none" rtlCol="0">
            <a:spAutoFit/>
          </a:bodyPr>
          <a:lstStyle/>
          <a:p>
            <a:pPr algn="ctr"/>
            <a:r>
              <a:rPr lang="en-US" altLang="ja-JP" sz="1400" dirty="0" smtClean="0">
                <a:latin typeface="Times New Roman" panose="02020603050405020304" pitchFamily="18" charset="0"/>
                <a:cs typeface="Times New Roman" panose="02020603050405020304" pitchFamily="18" charset="0"/>
              </a:rPr>
              <a:t>Get Billing info.</a:t>
            </a:r>
            <a:endParaRPr kumimoji="1" lang="en-US" altLang="ja-JP" sz="1400" dirty="0" smtClean="0">
              <a:latin typeface="Times New Roman" panose="02020603050405020304" pitchFamily="18" charset="0"/>
              <a:cs typeface="Times New Roman" panose="02020603050405020304" pitchFamily="18" charset="0"/>
            </a:endParaRPr>
          </a:p>
        </p:txBody>
      </p:sp>
      <p:grpSp>
        <p:nvGrpSpPr>
          <p:cNvPr id="53" name="グループ化 52"/>
          <p:cNvGrpSpPr/>
          <p:nvPr/>
        </p:nvGrpSpPr>
        <p:grpSpPr>
          <a:xfrm>
            <a:off x="758448" y="3206540"/>
            <a:ext cx="1002470" cy="925784"/>
            <a:chOff x="1336473" y="4806292"/>
            <a:chExt cx="1002470" cy="925784"/>
          </a:xfrm>
        </p:grpSpPr>
        <p:sp>
          <p:nvSpPr>
            <p:cNvPr id="55" name="正方形/長方形 54"/>
            <p:cNvSpPr/>
            <p:nvPr/>
          </p:nvSpPr>
          <p:spPr>
            <a:xfrm>
              <a:off x="1336473" y="5119024"/>
              <a:ext cx="1002470" cy="613052"/>
            </a:xfrm>
            <a:prstGeom prst="rect">
              <a:avLst/>
            </a:prstGeom>
            <a:solidFill>
              <a:schemeClr val="accent1">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a:t>
              </a: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System</a:t>
              </a:r>
            </a:p>
          </p:txBody>
        </p:sp>
        <p:sp>
          <p:nvSpPr>
            <p:cNvPr id="57" name="テキスト ボックス 56"/>
            <p:cNvSpPr txBox="1"/>
            <p:nvPr/>
          </p:nvSpPr>
          <p:spPr>
            <a:xfrm>
              <a:off x="1375914" y="4806292"/>
              <a:ext cx="923587"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NTT</a:t>
              </a:r>
              <a:r>
                <a:rPr lang="ja-JP" altLang="en-US" sz="1400" dirty="0">
                  <a:latin typeface="Times New Roman" panose="02020603050405020304" pitchFamily="18" charset="0"/>
                  <a:cs typeface="Times New Roman" panose="02020603050405020304" pitchFamily="18" charset="0"/>
                </a:rPr>
                <a:t> </a:t>
              </a:r>
              <a:r>
                <a:rPr lang="en-US" altLang="ja-JP" sz="1400" dirty="0" smtClean="0">
                  <a:latin typeface="Times New Roman" panose="02020603050405020304" pitchFamily="18" charset="0"/>
                  <a:cs typeface="Times New Roman" panose="02020603050405020304" pitchFamily="18" charset="0"/>
                </a:rPr>
                <a:t>Com</a:t>
              </a:r>
              <a:endParaRPr kumimoji="1" lang="ja-JP" altLang="en-US" sz="1400" dirty="0">
                <a:latin typeface="Times New Roman" panose="02020603050405020304" pitchFamily="18" charset="0"/>
                <a:cs typeface="Times New Roman" panose="02020603050405020304" pitchFamily="18" charset="0"/>
              </a:endParaRPr>
            </a:p>
          </p:txBody>
        </p:sp>
      </p:grpSp>
      <p:grpSp>
        <p:nvGrpSpPr>
          <p:cNvPr id="66" name="グループ化 65"/>
          <p:cNvGrpSpPr/>
          <p:nvPr/>
        </p:nvGrpSpPr>
        <p:grpSpPr>
          <a:xfrm>
            <a:off x="2401864" y="2054239"/>
            <a:ext cx="4042759" cy="1880981"/>
            <a:chOff x="1271167" y="4190420"/>
            <a:chExt cx="4042759" cy="1880981"/>
          </a:xfrm>
        </p:grpSpPr>
        <p:sp>
          <p:nvSpPr>
            <p:cNvPr id="67" name="正方形/長方形 66"/>
            <p:cNvSpPr/>
            <p:nvPr/>
          </p:nvSpPr>
          <p:spPr>
            <a:xfrm>
              <a:off x="1271167" y="4875866"/>
              <a:ext cx="1272676" cy="736092"/>
            </a:xfrm>
            <a:prstGeom prst="rect">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Calculation</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tool</a:t>
              </a:r>
            </a:p>
          </p:txBody>
        </p:sp>
        <p:sp>
          <p:nvSpPr>
            <p:cNvPr id="68" name="円柱 67"/>
            <p:cNvSpPr/>
            <p:nvPr/>
          </p:nvSpPr>
          <p:spPr>
            <a:xfrm>
              <a:off x="2107889" y="5456717"/>
              <a:ext cx="1002757" cy="458137"/>
            </a:xfrm>
            <a:prstGeom prst="can">
              <a:avLst/>
            </a:prstGeom>
            <a:solidFill>
              <a:schemeClr val="accent2">
                <a:lumMod val="60000"/>
                <a:lumOff val="40000"/>
              </a:schemeClr>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Price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DB</a:t>
              </a:r>
            </a:p>
          </p:txBody>
        </p:sp>
        <p:grpSp>
          <p:nvGrpSpPr>
            <p:cNvPr id="69" name="グループ化 68"/>
            <p:cNvGrpSpPr/>
            <p:nvPr/>
          </p:nvGrpSpPr>
          <p:grpSpPr>
            <a:xfrm>
              <a:off x="3446747" y="4190420"/>
              <a:ext cx="1867179" cy="1880981"/>
              <a:chOff x="3222141" y="4054227"/>
              <a:chExt cx="1867179" cy="1880981"/>
            </a:xfrm>
          </p:grpSpPr>
          <p:sp>
            <p:nvSpPr>
              <p:cNvPr id="71" name="正方形/長方形 70"/>
              <p:cNvSpPr/>
              <p:nvPr/>
            </p:nvSpPr>
            <p:spPr>
              <a:xfrm>
                <a:off x="3222141" y="4054227"/>
                <a:ext cx="1867179" cy="1880981"/>
              </a:xfrm>
              <a:prstGeom prst="rect">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t"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Web-API</a:t>
                </a:r>
              </a:p>
            </p:txBody>
          </p:sp>
          <p:grpSp>
            <p:nvGrpSpPr>
              <p:cNvPr id="72" name="グループ化 71"/>
              <p:cNvGrpSpPr/>
              <p:nvPr/>
            </p:nvGrpSpPr>
            <p:grpSpPr>
              <a:xfrm>
                <a:off x="3397168" y="4277236"/>
                <a:ext cx="1080578" cy="1379808"/>
                <a:chOff x="3180767" y="4225213"/>
                <a:chExt cx="1080578" cy="1379808"/>
              </a:xfrm>
              <a:solidFill>
                <a:schemeClr val="accent2">
                  <a:lumMod val="40000"/>
                  <a:lumOff val="60000"/>
                </a:schemeClr>
              </a:solidFill>
            </p:grpSpPr>
            <p:sp>
              <p:nvSpPr>
                <p:cNvPr id="73" name="角丸四角形 72"/>
                <p:cNvSpPr/>
                <p:nvPr/>
              </p:nvSpPr>
              <p:spPr>
                <a:xfrm>
                  <a:off x="3180767" y="4809494"/>
                  <a:ext cx="1080578" cy="795527"/>
                </a:xfrm>
                <a:prstGeom prst="roundRect">
                  <a:avLst/>
                </a:prstGeom>
                <a:grp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User</a:t>
                  </a: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Management</a:t>
                  </a:r>
                  <a:endParaRPr lang="en-US" altLang="ja-JP" sz="1400" dirty="0">
                    <a:latin typeface="Times New Roman" panose="02020603050405020304" pitchFamily="18" charset="0"/>
                    <a:ea typeface="メイリオ" panose="020B0604030504040204" pitchFamily="50" charset="-128"/>
                    <a:cs typeface="Times New Roman" panose="02020603050405020304" pitchFamily="18" charset="0"/>
                  </a:endParaRP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API</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4" name="角丸四角形 73"/>
                <p:cNvSpPr/>
                <p:nvPr/>
              </p:nvSpPr>
              <p:spPr>
                <a:xfrm>
                  <a:off x="3218284" y="4225213"/>
                  <a:ext cx="1005544" cy="557164"/>
                </a:xfrm>
                <a:prstGeom prst="roundRect">
                  <a:avLst/>
                </a:prstGeom>
                <a:grp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Info.</a:t>
                  </a:r>
                  <a:endParaRPr lang="en-US" altLang="ja-JP" sz="1400" dirty="0">
                    <a:latin typeface="Times New Roman" panose="02020603050405020304" pitchFamily="18" charset="0"/>
                    <a:ea typeface="メイリオ" panose="020B0604030504040204" pitchFamily="50" charset="-128"/>
                    <a:cs typeface="Times New Roman" panose="02020603050405020304" pitchFamily="18" charset="0"/>
                  </a:endParaRP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API</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sp>
          <p:nvSpPr>
            <p:cNvPr id="70" name="円柱 69"/>
            <p:cNvSpPr/>
            <p:nvPr/>
          </p:nvSpPr>
          <p:spPr>
            <a:xfrm>
              <a:off x="4447134" y="5537111"/>
              <a:ext cx="771612" cy="458137"/>
            </a:xfrm>
            <a:prstGeom prst="can">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Auth.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DB</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cxnSp>
        <p:nvCxnSpPr>
          <p:cNvPr id="76" name="カギ線コネクタ 75"/>
          <p:cNvCxnSpPr>
            <a:stCxn id="68" idx="4"/>
            <a:endCxn id="74" idx="1"/>
          </p:cNvCxnSpPr>
          <p:nvPr/>
        </p:nvCxnSpPr>
        <p:spPr>
          <a:xfrm flipV="1">
            <a:off x="4241343" y="2555830"/>
            <a:ext cx="548645" cy="993775"/>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9" name="グループ化 78"/>
          <p:cNvGrpSpPr/>
          <p:nvPr/>
        </p:nvGrpSpPr>
        <p:grpSpPr>
          <a:xfrm>
            <a:off x="7668663" y="2010000"/>
            <a:ext cx="1090831" cy="1090953"/>
            <a:chOff x="7468266" y="7036255"/>
            <a:chExt cx="1090831" cy="1090953"/>
          </a:xfrm>
        </p:grpSpPr>
        <p:sp>
          <p:nvSpPr>
            <p:cNvPr id="86" name="正方形/長方形 85"/>
            <p:cNvSpPr/>
            <p:nvPr/>
          </p:nvSpPr>
          <p:spPr>
            <a:xfrm>
              <a:off x="7468266" y="7036255"/>
              <a:ext cx="545415" cy="546539"/>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a:latin typeface="Times New Roman" panose="02020603050405020304" pitchFamily="18" charset="0"/>
                  <a:ea typeface="メイリオ" panose="020B0604030504040204" pitchFamily="50" charset="-128"/>
                  <a:cs typeface="Times New Roman" panose="02020603050405020304" pitchFamily="18" charset="0"/>
                </a:rPr>
                <a:t>C</a:t>
              </a:r>
              <a:endPar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7740974" y="7309525"/>
              <a:ext cx="545415" cy="545123"/>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a:t>
              </a:r>
            </a:p>
          </p:txBody>
        </p:sp>
        <p:sp>
          <p:nvSpPr>
            <p:cNvPr id="90" name="正方形/長方形 89"/>
            <p:cNvSpPr/>
            <p:nvPr/>
          </p:nvSpPr>
          <p:spPr>
            <a:xfrm>
              <a:off x="8013681" y="7582085"/>
              <a:ext cx="545416" cy="545123"/>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a:t>
              </a:r>
            </a:p>
          </p:txBody>
        </p:sp>
      </p:grpSp>
      <p:sp>
        <p:nvSpPr>
          <p:cNvPr id="80" name="テキスト ボックス 79"/>
          <p:cNvSpPr txBox="1"/>
          <p:nvPr/>
        </p:nvSpPr>
        <p:spPr>
          <a:xfrm>
            <a:off x="6694633" y="2828391"/>
            <a:ext cx="1457450" cy="523220"/>
          </a:xfrm>
          <a:prstGeom prst="rect">
            <a:avLst/>
          </a:prstGeom>
          <a:noFill/>
        </p:spPr>
        <p:txBody>
          <a:bodyPr wrap="none" rtlCol="0">
            <a:spAutoFit/>
          </a:bodyPr>
          <a:lstStyle/>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OEM User auth.</a:t>
            </a:r>
            <a:endParaRPr lang="en-US" altLang="ja-JP" sz="1400" dirty="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Get Billing info.</a:t>
            </a:r>
            <a:endParaRPr kumimoji="1" lang="en-US" altLang="ja-JP" sz="1400" dirty="0" smtClean="0">
              <a:latin typeface="Times New Roman" panose="02020603050405020304" pitchFamily="18" charset="0"/>
              <a:cs typeface="Times New Roman" panose="02020603050405020304" pitchFamily="18" charset="0"/>
            </a:endParaRPr>
          </a:p>
        </p:txBody>
      </p:sp>
      <p:cxnSp>
        <p:nvCxnSpPr>
          <p:cNvPr id="83" name="直線矢印コネクタ 82"/>
          <p:cNvCxnSpPr>
            <a:stCxn id="74" idx="3"/>
            <a:endCxn id="87" idx="1"/>
          </p:cNvCxnSpPr>
          <p:nvPr/>
        </p:nvCxnSpPr>
        <p:spPr>
          <a:xfrm>
            <a:off x="5795532" y="2555830"/>
            <a:ext cx="2145839" cy="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74" idx="3"/>
            <a:endCxn id="86" idx="1"/>
          </p:cNvCxnSpPr>
          <p:nvPr/>
        </p:nvCxnSpPr>
        <p:spPr>
          <a:xfrm flipV="1">
            <a:off x="5795532" y="2283270"/>
            <a:ext cx="1873131" cy="27256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74" idx="3"/>
            <a:endCxn id="90" idx="1"/>
          </p:cNvCxnSpPr>
          <p:nvPr/>
        </p:nvCxnSpPr>
        <p:spPr>
          <a:xfrm>
            <a:off x="5795532" y="2555830"/>
            <a:ext cx="2418546" cy="27256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4370160" y="4171853"/>
            <a:ext cx="2023374" cy="523220"/>
          </a:xfrm>
          <a:prstGeom prst="rect">
            <a:avLst/>
          </a:prstGeom>
          <a:noFill/>
        </p:spPr>
        <p:txBody>
          <a:bodyPr wrap="none" rtlCol="0">
            <a:spAutoFit/>
          </a:bodyPr>
          <a:lstStyle/>
          <a:p>
            <a:r>
              <a:rPr kumimoji="1"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Admin User auth.</a:t>
            </a:r>
            <a:endParaRPr kumimoji="1" lang="en-US" altLang="ja-JP" sz="1400" dirty="0" smtClean="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OEM User management</a:t>
            </a:r>
            <a:endParaRPr kumimoji="1" lang="en-US" altLang="ja-JP" sz="1400" dirty="0" smtClean="0">
              <a:latin typeface="Times New Roman" panose="02020603050405020304" pitchFamily="18" charset="0"/>
              <a:cs typeface="Times New Roman" panose="02020603050405020304" pitchFamily="18" charset="0"/>
            </a:endParaRPr>
          </a:p>
        </p:txBody>
      </p:sp>
      <p:grpSp>
        <p:nvGrpSpPr>
          <p:cNvPr id="94" name="グループ化 93"/>
          <p:cNvGrpSpPr/>
          <p:nvPr/>
        </p:nvGrpSpPr>
        <p:grpSpPr>
          <a:xfrm>
            <a:off x="3798660" y="4633518"/>
            <a:ext cx="1697158" cy="914401"/>
            <a:chOff x="5472719" y="4650527"/>
            <a:chExt cx="1697158" cy="914401"/>
          </a:xfrm>
        </p:grpSpPr>
        <p:pic>
          <p:nvPicPr>
            <p:cNvPr id="98" name="Picture 8" descr="http://kmdsk.km.in.nttpc.co.jp/Organization/pl/plpr/img/original/2/2_8_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719" y="4650527"/>
              <a:ext cx="1143000" cy="914401"/>
            </a:xfrm>
            <a:prstGeom prst="rect">
              <a:avLst/>
            </a:prstGeom>
            <a:noFill/>
            <a:extLst>
              <a:ext uri="{909E8E84-426E-40DD-AFC4-6F175D3DCCD1}">
                <a14:hiddenFill xmlns:a14="http://schemas.microsoft.com/office/drawing/2010/main">
                  <a:solidFill>
                    <a:srgbClr val="FFFFFF"/>
                  </a:solidFill>
                </a14:hiddenFill>
              </a:ext>
            </a:extLst>
          </p:spPr>
        </p:pic>
        <p:sp>
          <p:nvSpPr>
            <p:cNvPr id="99" name="テキスト ボックス 98"/>
            <p:cNvSpPr txBox="1"/>
            <p:nvPr/>
          </p:nvSpPr>
          <p:spPr>
            <a:xfrm>
              <a:off x="6605299" y="4967287"/>
              <a:ext cx="564578" cy="307777"/>
            </a:xfrm>
            <a:prstGeom prst="rect">
              <a:avLst/>
            </a:prstGeom>
            <a:solidFill>
              <a:schemeClr val="bg1"/>
            </a:solidFill>
            <a:ln>
              <a:solidFill>
                <a:schemeClr val="bg1"/>
              </a:solidFill>
            </a:ln>
          </p:spPr>
          <p:txBody>
            <a:bodyPr wrap="none" rtlCol="0">
              <a:spAutoFit/>
            </a:bodyPr>
            <a:lstStyle/>
            <a:p>
              <a:pPr algn="ctr"/>
              <a:r>
                <a:rPr lang="en-US" altLang="ja-JP" sz="1400" dirty="0" smtClean="0">
                  <a:latin typeface="Times New Roman" panose="02020603050405020304" pitchFamily="18" charset="0"/>
                  <a:cs typeface="Times New Roman" panose="02020603050405020304" pitchFamily="18" charset="0"/>
                </a:rPr>
                <a:t>Sales</a:t>
              </a:r>
              <a:endParaRPr kumimoji="1" lang="en-US" altLang="ja-JP" sz="1400" dirty="0" smtClean="0">
                <a:latin typeface="Times New Roman" panose="02020603050405020304" pitchFamily="18" charset="0"/>
                <a:cs typeface="Times New Roman" panose="02020603050405020304" pitchFamily="18" charset="0"/>
              </a:endParaRPr>
            </a:p>
          </p:txBody>
        </p:sp>
      </p:grpSp>
      <p:sp>
        <p:nvSpPr>
          <p:cNvPr id="101" name="テキスト ボックス 100"/>
          <p:cNvSpPr txBox="1"/>
          <p:nvPr/>
        </p:nvSpPr>
        <p:spPr>
          <a:xfrm>
            <a:off x="7739254" y="1702223"/>
            <a:ext cx="583814"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a:t>
            </a:r>
            <a:endParaRPr kumimoji="1" lang="ja-JP" altLang="en-US" sz="1400" dirty="0">
              <a:latin typeface="Times New Roman" panose="02020603050405020304" pitchFamily="18" charset="0"/>
              <a:cs typeface="Times New Roman" panose="02020603050405020304" pitchFamily="18" charset="0"/>
            </a:endParaRPr>
          </a:p>
        </p:txBody>
      </p:sp>
      <p:sp>
        <p:nvSpPr>
          <p:cNvPr id="102" name="正方形/長方形 101"/>
          <p:cNvSpPr/>
          <p:nvPr/>
        </p:nvSpPr>
        <p:spPr>
          <a:xfrm>
            <a:off x="2032856" y="1749708"/>
            <a:ext cx="4635530" cy="4600314"/>
          </a:xfrm>
          <a:prstGeom prst="rect">
            <a:avLst/>
          </a:prstGeom>
          <a:no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3" name="テキスト ボックス 102"/>
          <p:cNvSpPr txBox="1"/>
          <p:nvPr/>
        </p:nvSpPr>
        <p:spPr>
          <a:xfrm>
            <a:off x="2228140" y="1820351"/>
            <a:ext cx="2091214"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OEM VoIP Billing System</a:t>
            </a:r>
          </a:p>
        </p:txBody>
      </p:sp>
      <p:cxnSp>
        <p:nvCxnSpPr>
          <p:cNvPr id="104" name="カギ線コネクタ 103"/>
          <p:cNvCxnSpPr>
            <a:stCxn id="108" idx="1"/>
            <a:endCxn id="67" idx="2"/>
          </p:cNvCxnSpPr>
          <p:nvPr/>
        </p:nvCxnSpPr>
        <p:spPr>
          <a:xfrm rot="10800000">
            <a:off x="3038202" y="3475777"/>
            <a:ext cx="718370" cy="130346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テキスト ボックス 104"/>
          <p:cNvSpPr txBox="1"/>
          <p:nvPr/>
        </p:nvSpPr>
        <p:spPr>
          <a:xfrm>
            <a:off x="3053441" y="4271852"/>
            <a:ext cx="1292341" cy="523220"/>
          </a:xfrm>
          <a:prstGeom prst="rect">
            <a:avLst/>
          </a:prstGeom>
          <a:noFill/>
        </p:spPr>
        <p:txBody>
          <a:bodyPr wrap="none" rtlCol="0">
            <a:spAutoFit/>
          </a:bodyPr>
          <a:lstStyle/>
          <a:p>
            <a:r>
              <a:rPr kumimoji="1"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Put Data Files</a:t>
            </a:r>
            <a:endParaRPr kumimoji="1" lang="en-US" altLang="ja-JP" sz="1400" dirty="0" smtClean="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Run tool</a:t>
            </a:r>
            <a:endParaRPr kumimoji="1" lang="en-US" altLang="ja-JP" sz="1400" dirty="0" smtClean="0">
              <a:latin typeface="Times New Roman" panose="02020603050405020304" pitchFamily="18" charset="0"/>
              <a:cs typeface="Times New Roman" panose="02020603050405020304" pitchFamily="18" charset="0"/>
            </a:endParaRPr>
          </a:p>
        </p:txBody>
      </p:sp>
      <p:cxnSp>
        <p:nvCxnSpPr>
          <p:cNvPr id="107" name="カギ線コネクタ 106"/>
          <p:cNvCxnSpPr>
            <a:stCxn id="98" idx="0"/>
            <a:endCxn id="73" idx="2"/>
          </p:cNvCxnSpPr>
          <p:nvPr/>
        </p:nvCxnSpPr>
        <p:spPr>
          <a:xfrm rot="5400000" flipH="1" flipV="1">
            <a:off x="4343229" y="3683987"/>
            <a:ext cx="976462" cy="922600"/>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正方形/長方形 107"/>
          <p:cNvSpPr/>
          <p:nvPr/>
        </p:nvSpPr>
        <p:spPr>
          <a:xfrm>
            <a:off x="3756572" y="4659669"/>
            <a:ext cx="201448" cy="239136"/>
          </a:xfrm>
          <a:prstGeom prst="rect">
            <a:avLst/>
          </a:prstGeom>
          <a:noFill/>
          <a:ln>
            <a:no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lnSpcReduction="10000"/>
          </a:bodyPr>
          <a:lstStyle/>
          <a:p>
            <a:endParaRPr lang="en-US" altLang="ja-JP" sz="11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nvGrpSpPr>
          <p:cNvPr id="19" name="グループ化 18"/>
          <p:cNvGrpSpPr/>
          <p:nvPr/>
        </p:nvGrpSpPr>
        <p:grpSpPr>
          <a:xfrm>
            <a:off x="7560635" y="3640576"/>
            <a:ext cx="1486395" cy="1351487"/>
            <a:chOff x="7560635" y="3290056"/>
            <a:chExt cx="1486395" cy="1351487"/>
          </a:xfrm>
        </p:grpSpPr>
        <p:pic>
          <p:nvPicPr>
            <p:cNvPr id="113" name="Picture 4" descr="http://3.bp.blogspot.com/-in1aNeZtWI0/VtofUJXDrJI/AAAAAAAA4Ws/7pauAB8GfcA/s800/building_kaisya_blan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7589" y="3290056"/>
              <a:ext cx="750617" cy="828267"/>
            </a:xfrm>
            <a:prstGeom prst="rect">
              <a:avLst/>
            </a:prstGeom>
            <a:noFill/>
            <a:extLst>
              <a:ext uri="{909E8E84-426E-40DD-AFC4-6F175D3DCCD1}">
                <a14:hiddenFill xmlns:a14="http://schemas.microsoft.com/office/drawing/2010/main">
                  <a:solidFill>
                    <a:srgbClr val="FFFFFF"/>
                  </a:solidFill>
                </a14:hiddenFill>
              </a:ext>
            </a:extLst>
          </p:spPr>
        </p:pic>
        <p:sp>
          <p:nvSpPr>
            <p:cNvPr id="114" name="テキスト ボックス 113"/>
            <p:cNvSpPr txBox="1"/>
            <p:nvPr/>
          </p:nvSpPr>
          <p:spPr>
            <a:xfrm>
              <a:off x="7560635" y="4118323"/>
              <a:ext cx="1486395" cy="523220"/>
            </a:xfrm>
            <a:prstGeom prst="rect">
              <a:avLst/>
            </a:prstGeom>
            <a:noFill/>
          </p:spPr>
          <p:txBody>
            <a:bodyPr wrap="squar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 D</a:t>
              </a:r>
            </a:p>
            <a:p>
              <a:pPr algn="ctr"/>
              <a:r>
                <a:rPr kumimoji="1" lang="en-US" altLang="ja-JP"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w/o systems</a:t>
              </a:r>
              <a:r>
                <a:rPr kumimoji="1" lang="en-US" altLang="ja-JP" sz="1400" dirty="0" smtClean="0">
                  <a:latin typeface="Times New Roman" panose="02020603050405020304" pitchFamily="18" charset="0"/>
                  <a:cs typeface="Times New Roman" panose="02020603050405020304" pitchFamily="18" charset="0"/>
                </a:rPr>
                <a:t>)</a:t>
              </a:r>
            </a:p>
          </p:txBody>
        </p:sp>
      </p:grpSp>
      <p:cxnSp>
        <p:nvCxnSpPr>
          <p:cNvPr id="75" name="カギ線コネクタ 74"/>
          <p:cNvCxnSpPr>
            <a:stCxn id="55" idx="2"/>
            <a:endCxn id="98" idx="1"/>
          </p:cNvCxnSpPr>
          <p:nvPr/>
        </p:nvCxnSpPr>
        <p:spPr>
          <a:xfrm rot="16200000" flipH="1">
            <a:off x="2049974" y="3342032"/>
            <a:ext cx="958395" cy="253897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メモ 60"/>
          <p:cNvSpPr/>
          <p:nvPr/>
        </p:nvSpPr>
        <p:spPr>
          <a:xfrm>
            <a:off x="940131" y="4277773"/>
            <a:ext cx="639104" cy="541262"/>
          </a:xfrm>
          <a:prstGeom prst="foldedCorner">
            <a:avLst>
              <a:gd name="adj" fmla="val 19828"/>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endParaRP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Com</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Detail</a:t>
            </a:r>
          </a:p>
        </p:txBody>
      </p:sp>
      <p:cxnSp>
        <p:nvCxnSpPr>
          <p:cNvPr id="81" name="カギ線コネクタ 80"/>
          <p:cNvCxnSpPr>
            <a:stCxn id="99" idx="3"/>
            <a:endCxn id="113" idx="1"/>
          </p:cNvCxnSpPr>
          <p:nvPr/>
        </p:nvCxnSpPr>
        <p:spPr>
          <a:xfrm flipV="1">
            <a:off x="5495818" y="4054710"/>
            <a:ext cx="2451771" cy="1049457"/>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6997269" y="3812903"/>
            <a:ext cx="614271" cy="807286"/>
            <a:chOff x="6865277" y="3742352"/>
            <a:chExt cx="614271" cy="807286"/>
          </a:xfrm>
        </p:grpSpPr>
        <p:sp>
          <p:nvSpPr>
            <p:cNvPr id="116" name="ドーナツ 115"/>
            <p:cNvSpPr>
              <a:spLocks noChangeAspect="1"/>
            </p:cNvSpPr>
            <p:nvPr/>
          </p:nvSpPr>
          <p:spPr>
            <a:xfrm>
              <a:off x="6918778" y="3742352"/>
              <a:ext cx="507271" cy="491747"/>
            </a:xfrm>
            <a:prstGeom prst="donut">
              <a:avLst>
                <a:gd name="adj" fmla="val 37956"/>
              </a:avLst>
            </a:prstGeom>
            <a:solidFill>
              <a:schemeClr val="bg1">
                <a:lumMod val="75000"/>
              </a:schemeClr>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endParaRPr kumimoji="1" lang="ja-JP" altLang="en-US"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17" name="テキスト ボックス 116"/>
            <p:cNvSpPr txBox="1"/>
            <p:nvPr/>
          </p:nvSpPr>
          <p:spPr>
            <a:xfrm>
              <a:off x="6865277" y="4241861"/>
              <a:ext cx="614271"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CD-R</a:t>
              </a:r>
            </a:p>
          </p:txBody>
        </p:sp>
      </p:grpSp>
      <p:grpSp>
        <p:nvGrpSpPr>
          <p:cNvPr id="18" name="グループ化 17"/>
          <p:cNvGrpSpPr/>
          <p:nvPr/>
        </p:nvGrpSpPr>
        <p:grpSpPr>
          <a:xfrm>
            <a:off x="7675617" y="5260145"/>
            <a:ext cx="1345612" cy="1351487"/>
            <a:chOff x="7675617" y="4802945"/>
            <a:chExt cx="1345612" cy="1351487"/>
          </a:xfrm>
        </p:grpSpPr>
        <p:pic>
          <p:nvPicPr>
            <p:cNvPr id="82" name="Picture 4" descr="http://3.bp.blogspot.com/-in1aNeZtWI0/VtofUJXDrJI/AAAAAAAA4Ws/7pauAB8GfcA/s800/building_kaisya_blan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92180" y="4802945"/>
              <a:ext cx="750617" cy="828267"/>
            </a:xfrm>
            <a:prstGeom prst="rect">
              <a:avLst/>
            </a:prstGeom>
            <a:noFill/>
            <a:extLst>
              <a:ext uri="{909E8E84-426E-40DD-AFC4-6F175D3DCCD1}">
                <a14:hiddenFill xmlns:a14="http://schemas.microsoft.com/office/drawing/2010/main">
                  <a:solidFill>
                    <a:srgbClr val="FFFFFF"/>
                  </a:solidFill>
                </a14:hiddenFill>
              </a:ext>
            </a:extLst>
          </p:spPr>
        </p:pic>
        <p:sp>
          <p:nvSpPr>
            <p:cNvPr id="88" name="テキスト ボックス 87"/>
            <p:cNvSpPr txBox="1"/>
            <p:nvPr/>
          </p:nvSpPr>
          <p:spPr>
            <a:xfrm>
              <a:off x="7675617" y="5631212"/>
              <a:ext cx="1345612" cy="523220"/>
            </a:xfrm>
            <a:prstGeom prst="rect">
              <a:avLst/>
            </a:prstGeom>
            <a:noFill/>
          </p:spPr>
          <p:txBody>
            <a:bodyPr wrap="squar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 X</a:t>
              </a:r>
            </a:p>
            <a:p>
              <a:pPr algn="ctr"/>
              <a:r>
                <a:rPr kumimoji="1" lang="en-US" altLang="ja-JP" sz="1400" dirty="0" smtClean="0">
                  <a:latin typeface="Times New Roman" panose="02020603050405020304" pitchFamily="18" charset="0"/>
                  <a:cs typeface="Times New Roman" panose="02020603050405020304" pitchFamily="18" charset="0"/>
                </a:rPr>
                <a:t>(other </a:t>
              </a:r>
              <a:r>
                <a:rPr lang="en-US" altLang="ja-JP" sz="1400" dirty="0">
                  <a:latin typeface="Times New Roman" panose="02020603050405020304" pitchFamily="18" charset="0"/>
                  <a:cs typeface="Times New Roman" panose="02020603050405020304" pitchFamily="18" charset="0"/>
                </a:rPr>
                <a:t>s</a:t>
              </a:r>
              <a:r>
                <a:rPr kumimoji="1" lang="en-US" altLang="ja-JP" sz="1400" dirty="0" smtClean="0">
                  <a:latin typeface="Times New Roman" panose="02020603050405020304" pitchFamily="18" charset="0"/>
                  <a:cs typeface="Times New Roman" panose="02020603050405020304" pitchFamily="18" charset="0"/>
                </a:rPr>
                <a:t>ervices)</a:t>
              </a:r>
            </a:p>
          </p:txBody>
        </p:sp>
      </p:grpSp>
      <p:cxnSp>
        <p:nvCxnSpPr>
          <p:cNvPr id="93" name="カギ線コネクタ 92"/>
          <p:cNvCxnSpPr>
            <a:stCxn id="98" idx="2"/>
            <a:endCxn id="82" idx="1"/>
          </p:cNvCxnSpPr>
          <p:nvPr/>
        </p:nvCxnSpPr>
        <p:spPr>
          <a:xfrm rot="16200000" flipH="1">
            <a:off x="6117990" y="3800089"/>
            <a:ext cx="126360" cy="362202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0" name="グループ化 29"/>
          <p:cNvGrpSpPr/>
          <p:nvPr/>
        </p:nvGrpSpPr>
        <p:grpSpPr>
          <a:xfrm>
            <a:off x="5698512" y="5473548"/>
            <a:ext cx="1061509" cy="694060"/>
            <a:chOff x="4372424" y="5603056"/>
            <a:chExt cx="1061509" cy="694060"/>
          </a:xfrm>
        </p:grpSpPr>
        <p:pic>
          <p:nvPicPr>
            <p:cNvPr id="1026" name="Picture 2" descr="http://kmdsk.km.in.nttpc.co.jp/Organization/pl/plpr/img/hpsozai/hpsozai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4140" y="5603056"/>
              <a:ext cx="598466" cy="386283"/>
            </a:xfrm>
            <a:prstGeom prst="rect">
              <a:avLst/>
            </a:prstGeom>
            <a:noFill/>
            <a:extLst>
              <a:ext uri="{909E8E84-426E-40DD-AFC4-6F175D3DCCD1}">
                <a14:hiddenFill xmlns:a14="http://schemas.microsoft.com/office/drawing/2010/main">
                  <a:solidFill>
                    <a:srgbClr val="FFFFFF"/>
                  </a:solidFill>
                </a14:hiddenFill>
              </a:ext>
            </a:extLst>
          </p:spPr>
        </p:pic>
        <p:sp>
          <p:nvSpPr>
            <p:cNvPr id="96" name="テキスト ボックス 95"/>
            <p:cNvSpPr txBox="1"/>
            <p:nvPr/>
          </p:nvSpPr>
          <p:spPr>
            <a:xfrm>
              <a:off x="4372424" y="5989339"/>
              <a:ext cx="1061509"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Billing info.</a:t>
              </a:r>
            </a:p>
          </p:txBody>
        </p:sp>
      </p:grpSp>
      <p:sp>
        <p:nvSpPr>
          <p:cNvPr id="58" name="角丸四角形 57"/>
          <p:cNvSpPr/>
          <p:nvPr/>
        </p:nvSpPr>
        <p:spPr>
          <a:xfrm>
            <a:off x="4508146" y="1948410"/>
            <a:ext cx="2010842" cy="2049757"/>
          </a:xfrm>
          <a:prstGeom prst="roundRect">
            <a:avLst>
              <a:gd name="adj" fmla="val 8878"/>
            </a:avLst>
          </a:prstGeom>
          <a:noFill/>
          <a:ln w="25400">
            <a:solidFill>
              <a:srgbClr val="FF0000"/>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20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nvGrpSpPr>
          <p:cNvPr id="4" name="グループ化 3"/>
          <p:cNvGrpSpPr/>
          <p:nvPr/>
        </p:nvGrpSpPr>
        <p:grpSpPr>
          <a:xfrm>
            <a:off x="3634466" y="6611632"/>
            <a:ext cx="2999229" cy="338554"/>
            <a:chOff x="3634466" y="6611632"/>
            <a:chExt cx="2999229" cy="338554"/>
          </a:xfrm>
        </p:grpSpPr>
        <p:sp>
          <p:nvSpPr>
            <p:cNvPr id="59" name="角丸四角形 58"/>
            <p:cNvSpPr/>
            <p:nvPr/>
          </p:nvSpPr>
          <p:spPr>
            <a:xfrm>
              <a:off x="3634466" y="6611632"/>
              <a:ext cx="550363" cy="338554"/>
            </a:xfrm>
            <a:prstGeom prst="roundRect">
              <a:avLst>
                <a:gd name="adj" fmla="val 8878"/>
              </a:avLst>
            </a:prstGeom>
            <a:noFill/>
            <a:ln w="25400">
              <a:solidFill>
                <a:srgbClr val="FF0000"/>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20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0" name="テキスト ボックス 59"/>
            <p:cNvSpPr txBox="1"/>
            <p:nvPr/>
          </p:nvSpPr>
          <p:spPr>
            <a:xfrm>
              <a:off x="4256954" y="6611632"/>
              <a:ext cx="2376741" cy="338554"/>
            </a:xfrm>
            <a:prstGeom prst="rect">
              <a:avLst/>
            </a:prstGeom>
            <a:noFill/>
          </p:spPr>
          <p:txBody>
            <a:bodyPr wrap="none" rtlCol="0">
              <a:spAutoFit/>
            </a:bodyPr>
            <a:lstStyle/>
            <a:p>
              <a:pPr algn="ctr"/>
              <a:r>
                <a:rPr kumimoji="1" lang="en-US" altLang="ja-JP" sz="1600" dirty="0" smtClean="0">
                  <a:latin typeface="Times New Roman" panose="02020603050405020304" pitchFamily="18" charset="0"/>
                  <a:cs typeface="Times New Roman" panose="02020603050405020304" pitchFamily="18" charset="0"/>
                </a:rPr>
                <a:t>Step1 Development Scop</a:t>
              </a:r>
              <a:r>
                <a:rPr lang="en-US" altLang="ja-JP" sz="1600" dirty="0" smtClean="0">
                  <a:latin typeface="Times New Roman" panose="02020603050405020304" pitchFamily="18" charset="0"/>
                  <a:cs typeface="Times New Roman" panose="02020603050405020304" pitchFamily="18" charset="0"/>
                </a:rPr>
                <a:t>e</a:t>
              </a:r>
              <a:endParaRPr kumimoji="1" lang="en-US" altLang="ja-JP" sz="1600" dirty="0" smtClean="0">
                <a:latin typeface="Times New Roman" panose="02020603050405020304" pitchFamily="18" charset="0"/>
                <a:cs typeface="Times New Roman" panose="02020603050405020304" pitchFamily="18" charset="0"/>
              </a:endParaRPr>
            </a:p>
          </p:txBody>
        </p:sp>
      </p:grpSp>
      <p:sp>
        <p:nvSpPr>
          <p:cNvPr id="62" name="テキスト ボックス 61"/>
          <p:cNvSpPr txBox="1"/>
          <p:nvPr/>
        </p:nvSpPr>
        <p:spPr>
          <a:xfrm>
            <a:off x="570596" y="5104166"/>
            <a:ext cx="1462260" cy="523220"/>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Get </a:t>
            </a:r>
            <a:r>
              <a:rPr lang="en-US" altLang="ja-JP" sz="1400" dirty="0" err="1" smtClean="0">
                <a:latin typeface="Times New Roman" panose="02020603050405020304" pitchFamily="18" charset="0"/>
                <a:cs typeface="Times New Roman" panose="02020603050405020304" pitchFamily="18" charset="0"/>
              </a:rPr>
              <a:t>Comm</a:t>
            </a:r>
            <a:r>
              <a:rPr lang="en-US" altLang="ja-JP" sz="1400" dirty="0" smtClean="0">
                <a:latin typeface="Times New Roman" panose="02020603050405020304" pitchFamily="18" charset="0"/>
                <a:cs typeface="Times New Roman" panose="02020603050405020304" pitchFamily="18" charset="0"/>
              </a:rPr>
              <a:t> Detail</a:t>
            </a:r>
          </a:p>
          <a:p>
            <a:r>
              <a:rPr lang="en-US" altLang="ja-JP" sz="1400" dirty="0" smtClean="0">
                <a:latin typeface="Times New Roman" panose="02020603050405020304" pitchFamily="18" charset="0"/>
                <a:cs typeface="Times New Roman" panose="02020603050405020304" pitchFamily="18" charset="0"/>
              </a:rPr>
              <a:t>(Web Page)</a:t>
            </a:r>
            <a:endParaRPr kumimoji="1" lang="en-US" altLang="ja-JP"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203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kumimoji="1" lang="en-US" altLang="ja-JP" dirty="0" smtClean="0">
                <a:solidFill>
                  <a:schemeClr val="tx1"/>
                </a:solidFill>
                <a:latin typeface="Times New Roman" panose="02020603050405020304" pitchFamily="18" charset="0"/>
                <a:cs typeface="Times New Roman" panose="02020603050405020304" pitchFamily="18" charset="0"/>
              </a:rPr>
              <a:t>Problems (1/4)</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95" name="角丸四角形 94"/>
          <p:cNvSpPr/>
          <p:nvPr/>
        </p:nvSpPr>
        <p:spPr>
          <a:xfrm>
            <a:off x="325110" y="935502"/>
            <a:ext cx="10011515" cy="451958"/>
          </a:xfrm>
          <a:prstGeom prst="roundRect">
            <a:avLst>
              <a:gd name="adj" fmla="val 25231"/>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a:bodyPr>
          <a:lstStyle/>
          <a:p>
            <a:r>
              <a:rPr lang="en-US" altLang="ja-JP" dirty="0">
                <a:latin typeface="Times New Roman" panose="02020603050405020304" pitchFamily="18" charset="0"/>
                <a:ea typeface="メイリオ" panose="020B0604030504040204" pitchFamily="50" charset="-128"/>
                <a:cs typeface="Times New Roman" panose="02020603050405020304" pitchFamily="18" charset="0"/>
              </a:rPr>
              <a:t>Manual </a:t>
            </a:r>
            <a:r>
              <a:rPr lang="en-US" altLang="ja-JP" dirty="0" smtClean="0">
                <a:latin typeface="Times New Roman" panose="02020603050405020304" pitchFamily="18" charset="0"/>
                <a:ea typeface="メイリオ" panose="020B0604030504040204" pitchFamily="50" charset="-128"/>
                <a:cs typeface="Times New Roman" panose="02020603050405020304" pitchFamily="18" charset="0"/>
              </a:rPr>
              <a:t>Operation (A </a:t>
            </a:r>
            <a:r>
              <a:rPr lang="en-US" altLang="ja-JP" dirty="0">
                <a:latin typeface="Times New Roman" panose="02020603050405020304" pitchFamily="18" charset="0"/>
                <a:ea typeface="メイリオ" panose="020B0604030504040204" pitchFamily="50" charset="-128"/>
                <a:cs typeface="Times New Roman" panose="02020603050405020304" pitchFamily="18" charset="0"/>
              </a:rPr>
              <a:t>half day/Month)</a:t>
            </a:r>
          </a:p>
        </p:txBody>
      </p:sp>
      <p:sp>
        <p:nvSpPr>
          <p:cNvPr id="65" name="テキスト ボックス 64"/>
          <p:cNvSpPr txBox="1"/>
          <p:nvPr/>
        </p:nvSpPr>
        <p:spPr>
          <a:xfrm>
            <a:off x="3955030" y="1447552"/>
            <a:ext cx="879856" cy="338554"/>
          </a:xfrm>
          <a:prstGeom prst="rect">
            <a:avLst/>
          </a:prstGeom>
          <a:noFill/>
        </p:spPr>
        <p:txBody>
          <a:bodyPr wrap="none" rtlCol="0">
            <a:spAutoFit/>
          </a:bodyPr>
          <a:lstStyle/>
          <a:p>
            <a:r>
              <a:rPr kumimoji="1" lang="en-US" altLang="ja-JP" sz="1600" dirty="0" smtClean="0">
                <a:latin typeface="Times New Roman" panose="02020603050405020304" pitchFamily="18" charset="0"/>
                <a:cs typeface="Times New Roman" panose="02020603050405020304" pitchFamily="18" charset="0"/>
              </a:rPr>
              <a:t>NTT PC</a:t>
            </a:r>
            <a:endParaRPr kumimoji="1" lang="ja-JP" altLang="en-US" sz="1600" dirty="0">
              <a:latin typeface="Times New Roman" panose="02020603050405020304" pitchFamily="18" charset="0"/>
              <a:cs typeface="Times New Roman" panose="02020603050405020304" pitchFamily="18" charset="0"/>
            </a:endParaRPr>
          </a:p>
        </p:txBody>
      </p:sp>
      <p:sp>
        <p:nvSpPr>
          <p:cNvPr id="51" name="正方形/長方形 50"/>
          <p:cNvSpPr/>
          <p:nvPr/>
        </p:nvSpPr>
        <p:spPr>
          <a:xfrm>
            <a:off x="2228141" y="1820351"/>
            <a:ext cx="4375052" cy="2208297"/>
          </a:xfrm>
          <a:prstGeom prst="rect">
            <a:avLst/>
          </a:prstGeom>
          <a:solidFill>
            <a:schemeClr val="accent6">
              <a:lumMod val="20000"/>
              <a:lumOff val="8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テキスト ボックス 51"/>
          <p:cNvSpPr txBox="1"/>
          <p:nvPr/>
        </p:nvSpPr>
        <p:spPr>
          <a:xfrm>
            <a:off x="3233728" y="2281050"/>
            <a:ext cx="1366080" cy="307777"/>
          </a:xfrm>
          <a:prstGeom prst="rect">
            <a:avLst/>
          </a:prstGeom>
          <a:noFill/>
        </p:spPr>
        <p:txBody>
          <a:bodyPr wrap="none" rtlCol="0">
            <a:spAutoFit/>
          </a:bodyPr>
          <a:lstStyle/>
          <a:p>
            <a:pPr algn="ctr"/>
            <a:r>
              <a:rPr lang="en-US" altLang="ja-JP" sz="1400" dirty="0" smtClean="0">
                <a:latin typeface="Times New Roman" panose="02020603050405020304" pitchFamily="18" charset="0"/>
                <a:cs typeface="Times New Roman" panose="02020603050405020304" pitchFamily="18" charset="0"/>
              </a:rPr>
              <a:t>Get Billing info.</a:t>
            </a:r>
            <a:endParaRPr kumimoji="1" lang="en-US" altLang="ja-JP" sz="1400" dirty="0" smtClean="0">
              <a:latin typeface="Times New Roman" panose="02020603050405020304" pitchFamily="18" charset="0"/>
              <a:cs typeface="Times New Roman" panose="02020603050405020304" pitchFamily="18" charset="0"/>
            </a:endParaRPr>
          </a:p>
        </p:txBody>
      </p:sp>
      <p:grpSp>
        <p:nvGrpSpPr>
          <p:cNvPr id="53" name="グループ化 52"/>
          <p:cNvGrpSpPr/>
          <p:nvPr/>
        </p:nvGrpSpPr>
        <p:grpSpPr>
          <a:xfrm>
            <a:off x="758448" y="3206540"/>
            <a:ext cx="1002470" cy="925784"/>
            <a:chOff x="1336473" y="4806292"/>
            <a:chExt cx="1002470" cy="925784"/>
          </a:xfrm>
        </p:grpSpPr>
        <p:sp>
          <p:nvSpPr>
            <p:cNvPr id="55" name="正方形/長方形 54"/>
            <p:cNvSpPr/>
            <p:nvPr/>
          </p:nvSpPr>
          <p:spPr>
            <a:xfrm>
              <a:off x="1336473" y="5119024"/>
              <a:ext cx="1002470" cy="613052"/>
            </a:xfrm>
            <a:prstGeom prst="rect">
              <a:avLst/>
            </a:prstGeom>
            <a:solidFill>
              <a:schemeClr val="accent1">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a:t>
              </a: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System</a:t>
              </a:r>
            </a:p>
          </p:txBody>
        </p:sp>
        <p:sp>
          <p:nvSpPr>
            <p:cNvPr id="57" name="テキスト ボックス 56"/>
            <p:cNvSpPr txBox="1"/>
            <p:nvPr/>
          </p:nvSpPr>
          <p:spPr>
            <a:xfrm>
              <a:off x="1375914" y="4806292"/>
              <a:ext cx="923587"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NTT</a:t>
              </a:r>
              <a:r>
                <a:rPr lang="ja-JP" altLang="en-US" sz="1400" dirty="0">
                  <a:latin typeface="Times New Roman" panose="02020603050405020304" pitchFamily="18" charset="0"/>
                  <a:cs typeface="Times New Roman" panose="02020603050405020304" pitchFamily="18" charset="0"/>
                </a:rPr>
                <a:t> </a:t>
              </a:r>
              <a:r>
                <a:rPr lang="en-US" altLang="ja-JP" sz="1400" dirty="0" smtClean="0">
                  <a:latin typeface="Times New Roman" panose="02020603050405020304" pitchFamily="18" charset="0"/>
                  <a:cs typeface="Times New Roman" panose="02020603050405020304" pitchFamily="18" charset="0"/>
                </a:rPr>
                <a:t>Com</a:t>
              </a:r>
              <a:endParaRPr kumimoji="1" lang="ja-JP" altLang="en-US" sz="1400" dirty="0">
                <a:latin typeface="Times New Roman" panose="02020603050405020304" pitchFamily="18" charset="0"/>
                <a:cs typeface="Times New Roman" panose="02020603050405020304" pitchFamily="18" charset="0"/>
              </a:endParaRPr>
            </a:p>
          </p:txBody>
        </p:sp>
      </p:grpSp>
      <p:grpSp>
        <p:nvGrpSpPr>
          <p:cNvPr id="66" name="グループ化 65"/>
          <p:cNvGrpSpPr/>
          <p:nvPr/>
        </p:nvGrpSpPr>
        <p:grpSpPr>
          <a:xfrm>
            <a:off x="2401864" y="2054239"/>
            <a:ext cx="4042759" cy="1880981"/>
            <a:chOff x="1271167" y="4190420"/>
            <a:chExt cx="4042759" cy="1880981"/>
          </a:xfrm>
        </p:grpSpPr>
        <p:sp>
          <p:nvSpPr>
            <p:cNvPr id="67" name="正方形/長方形 66"/>
            <p:cNvSpPr/>
            <p:nvPr/>
          </p:nvSpPr>
          <p:spPr>
            <a:xfrm>
              <a:off x="1271167" y="4875866"/>
              <a:ext cx="1272676" cy="736092"/>
            </a:xfrm>
            <a:prstGeom prst="rect">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Calculation</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tool</a:t>
              </a:r>
            </a:p>
          </p:txBody>
        </p:sp>
        <p:sp>
          <p:nvSpPr>
            <p:cNvPr id="68" name="円柱 67"/>
            <p:cNvSpPr/>
            <p:nvPr/>
          </p:nvSpPr>
          <p:spPr>
            <a:xfrm>
              <a:off x="2107889" y="5456717"/>
              <a:ext cx="1002757" cy="458137"/>
            </a:xfrm>
            <a:prstGeom prst="can">
              <a:avLst/>
            </a:prstGeom>
            <a:solidFill>
              <a:schemeClr val="accent2">
                <a:lumMod val="60000"/>
                <a:lumOff val="40000"/>
              </a:schemeClr>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Price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DB</a:t>
              </a:r>
            </a:p>
          </p:txBody>
        </p:sp>
        <p:grpSp>
          <p:nvGrpSpPr>
            <p:cNvPr id="69" name="グループ化 68"/>
            <p:cNvGrpSpPr/>
            <p:nvPr/>
          </p:nvGrpSpPr>
          <p:grpSpPr>
            <a:xfrm>
              <a:off x="3446747" y="4190420"/>
              <a:ext cx="1867179" cy="1880981"/>
              <a:chOff x="3222141" y="4054227"/>
              <a:chExt cx="1867179" cy="1880981"/>
            </a:xfrm>
          </p:grpSpPr>
          <p:sp>
            <p:nvSpPr>
              <p:cNvPr id="71" name="正方形/長方形 70"/>
              <p:cNvSpPr/>
              <p:nvPr/>
            </p:nvSpPr>
            <p:spPr>
              <a:xfrm>
                <a:off x="3222141" y="4054227"/>
                <a:ext cx="1867179" cy="1880981"/>
              </a:xfrm>
              <a:prstGeom prst="rect">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t"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Web-API</a:t>
                </a:r>
              </a:p>
            </p:txBody>
          </p:sp>
          <p:grpSp>
            <p:nvGrpSpPr>
              <p:cNvPr id="72" name="グループ化 71"/>
              <p:cNvGrpSpPr/>
              <p:nvPr/>
            </p:nvGrpSpPr>
            <p:grpSpPr>
              <a:xfrm>
                <a:off x="3397168" y="4277236"/>
                <a:ext cx="1080578" cy="1379808"/>
                <a:chOff x="3180767" y="4225213"/>
                <a:chExt cx="1080578" cy="1379808"/>
              </a:xfrm>
              <a:solidFill>
                <a:schemeClr val="accent2">
                  <a:lumMod val="40000"/>
                  <a:lumOff val="60000"/>
                </a:schemeClr>
              </a:solidFill>
            </p:grpSpPr>
            <p:sp>
              <p:nvSpPr>
                <p:cNvPr id="73" name="角丸四角形 72"/>
                <p:cNvSpPr/>
                <p:nvPr/>
              </p:nvSpPr>
              <p:spPr>
                <a:xfrm>
                  <a:off x="3180767" y="4809494"/>
                  <a:ext cx="1080578" cy="795527"/>
                </a:xfrm>
                <a:prstGeom prst="roundRect">
                  <a:avLst/>
                </a:prstGeom>
                <a:grp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User</a:t>
                  </a: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Management</a:t>
                  </a:r>
                  <a:endParaRPr lang="en-US" altLang="ja-JP" sz="1400" dirty="0">
                    <a:latin typeface="Times New Roman" panose="02020603050405020304" pitchFamily="18" charset="0"/>
                    <a:ea typeface="メイリオ" panose="020B0604030504040204" pitchFamily="50" charset="-128"/>
                    <a:cs typeface="Times New Roman" panose="02020603050405020304" pitchFamily="18" charset="0"/>
                  </a:endParaRP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API</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4" name="角丸四角形 73"/>
                <p:cNvSpPr/>
                <p:nvPr/>
              </p:nvSpPr>
              <p:spPr>
                <a:xfrm>
                  <a:off x="3218284" y="4225213"/>
                  <a:ext cx="1005544" cy="557164"/>
                </a:xfrm>
                <a:prstGeom prst="roundRect">
                  <a:avLst/>
                </a:prstGeom>
                <a:grp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Info.</a:t>
                  </a:r>
                  <a:endParaRPr lang="en-US" altLang="ja-JP" sz="1400" dirty="0">
                    <a:latin typeface="Times New Roman" panose="02020603050405020304" pitchFamily="18" charset="0"/>
                    <a:ea typeface="メイリオ" panose="020B0604030504040204" pitchFamily="50" charset="-128"/>
                    <a:cs typeface="Times New Roman" panose="02020603050405020304" pitchFamily="18" charset="0"/>
                  </a:endParaRP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API</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sp>
          <p:nvSpPr>
            <p:cNvPr id="70" name="円柱 69"/>
            <p:cNvSpPr/>
            <p:nvPr/>
          </p:nvSpPr>
          <p:spPr>
            <a:xfrm>
              <a:off x="4447134" y="5537111"/>
              <a:ext cx="771612" cy="458137"/>
            </a:xfrm>
            <a:prstGeom prst="can">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Auth.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DB</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cxnSp>
        <p:nvCxnSpPr>
          <p:cNvPr id="76" name="カギ線コネクタ 75"/>
          <p:cNvCxnSpPr>
            <a:stCxn id="68" idx="4"/>
            <a:endCxn id="74" idx="1"/>
          </p:cNvCxnSpPr>
          <p:nvPr/>
        </p:nvCxnSpPr>
        <p:spPr>
          <a:xfrm flipV="1">
            <a:off x="4241343" y="2555830"/>
            <a:ext cx="548645" cy="993775"/>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9" name="グループ化 78"/>
          <p:cNvGrpSpPr/>
          <p:nvPr/>
        </p:nvGrpSpPr>
        <p:grpSpPr>
          <a:xfrm>
            <a:off x="7668663" y="2010000"/>
            <a:ext cx="1090831" cy="1090953"/>
            <a:chOff x="7468266" y="7036255"/>
            <a:chExt cx="1090831" cy="1090953"/>
          </a:xfrm>
        </p:grpSpPr>
        <p:sp>
          <p:nvSpPr>
            <p:cNvPr id="86" name="正方形/長方形 85"/>
            <p:cNvSpPr/>
            <p:nvPr/>
          </p:nvSpPr>
          <p:spPr>
            <a:xfrm>
              <a:off x="7468266" y="7036255"/>
              <a:ext cx="545415" cy="546539"/>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a:latin typeface="Times New Roman" panose="02020603050405020304" pitchFamily="18" charset="0"/>
                  <a:ea typeface="メイリオ" panose="020B0604030504040204" pitchFamily="50" charset="-128"/>
                  <a:cs typeface="Times New Roman" panose="02020603050405020304" pitchFamily="18" charset="0"/>
                </a:rPr>
                <a:t>C</a:t>
              </a:r>
              <a:endPar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7740974" y="7309525"/>
              <a:ext cx="545415" cy="545123"/>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a:t>
              </a:r>
            </a:p>
          </p:txBody>
        </p:sp>
        <p:sp>
          <p:nvSpPr>
            <p:cNvPr id="90" name="正方形/長方形 89"/>
            <p:cNvSpPr/>
            <p:nvPr/>
          </p:nvSpPr>
          <p:spPr>
            <a:xfrm>
              <a:off x="8013681" y="7582085"/>
              <a:ext cx="545416" cy="545123"/>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a:t>
              </a:r>
            </a:p>
          </p:txBody>
        </p:sp>
      </p:grpSp>
      <p:sp>
        <p:nvSpPr>
          <p:cNvPr id="80" name="テキスト ボックス 79"/>
          <p:cNvSpPr txBox="1"/>
          <p:nvPr/>
        </p:nvSpPr>
        <p:spPr>
          <a:xfrm>
            <a:off x="6694633" y="2828391"/>
            <a:ext cx="1457450" cy="523220"/>
          </a:xfrm>
          <a:prstGeom prst="rect">
            <a:avLst/>
          </a:prstGeom>
          <a:noFill/>
        </p:spPr>
        <p:txBody>
          <a:bodyPr wrap="none" rtlCol="0">
            <a:spAutoFit/>
          </a:bodyPr>
          <a:lstStyle/>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OEM User auth.</a:t>
            </a:r>
            <a:endParaRPr lang="en-US" altLang="ja-JP" sz="1400" dirty="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Get Billing info.</a:t>
            </a:r>
            <a:endParaRPr kumimoji="1" lang="en-US" altLang="ja-JP" sz="1400" dirty="0" smtClean="0">
              <a:latin typeface="Times New Roman" panose="02020603050405020304" pitchFamily="18" charset="0"/>
              <a:cs typeface="Times New Roman" panose="02020603050405020304" pitchFamily="18" charset="0"/>
            </a:endParaRPr>
          </a:p>
        </p:txBody>
      </p:sp>
      <p:cxnSp>
        <p:nvCxnSpPr>
          <p:cNvPr id="83" name="直線矢印コネクタ 82"/>
          <p:cNvCxnSpPr>
            <a:stCxn id="74" idx="3"/>
            <a:endCxn id="87" idx="1"/>
          </p:cNvCxnSpPr>
          <p:nvPr/>
        </p:nvCxnSpPr>
        <p:spPr>
          <a:xfrm>
            <a:off x="5795532" y="2555830"/>
            <a:ext cx="2145839" cy="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74" idx="3"/>
            <a:endCxn id="86" idx="1"/>
          </p:cNvCxnSpPr>
          <p:nvPr/>
        </p:nvCxnSpPr>
        <p:spPr>
          <a:xfrm flipV="1">
            <a:off x="5795532" y="2283270"/>
            <a:ext cx="1873131" cy="27256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74" idx="3"/>
            <a:endCxn id="90" idx="1"/>
          </p:cNvCxnSpPr>
          <p:nvPr/>
        </p:nvCxnSpPr>
        <p:spPr>
          <a:xfrm>
            <a:off x="5795532" y="2555830"/>
            <a:ext cx="2418546" cy="27256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4370160" y="4171853"/>
            <a:ext cx="2023374" cy="523220"/>
          </a:xfrm>
          <a:prstGeom prst="rect">
            <a:avLst/>
          </a:prstGeom>
          <a:noFill/>
        </p:spPr>
        <p:txBody>
          <a:bodyPr wrap="none" rtlCol="0">
            <a:spAutoFit/>
          </a:bodyPr>
          <a:lstStyle/>
          <a:p>
            <a:r>
              <a:rPr kumimoji="1"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Admin User auth.</a:t>
            </a:r>
            <a:endParaRPr kumimoji="1" lang="en-US" altLang="ja-JP" sz="1400" dirty="0" smtClean="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OEM User management</a:t>
            </a:r>
            <a:endParaRPr kumimoji="1" lang="en-US" altLang="ja-JP" sz="1400" dirty="0" smtClean="0">
              <a:latin typeface="Times New Roman" panose="02020603050405020304" pitchFamily="18" charset="0"/>
              <a:cs typeface="Times New Roman" panose="02020603050405020304" pitchFamily="18" charset="0"/>
            </a:endParaRPr>
          </a:p>
        </p:txBody>
      </p:sp>
      <p:grpSp>
        <p:nvGrpSpPr>
          <p:cNvPr id="94" name="グループ化 93"/>
          <p:cNvGrpSpPr/>
          <p:nvPr/>
        </p:nvGrpSpPr>
        <p:grpSpPr>
          <a:xfrm>
            <a:off x="3798660" y="4633518"/>
            <a:ext cx="1697158" cy="914401"/>
            <a:chOff x="5472719" y="4650527"/>
            <a:chExt cx="1697158" cy="914401"/>
          </a:xfrm>
        </p:grpSpPr>
        <p:pic>
          <p:nvPicPr>
            <p:cNvPr id="98" name="Picture 8" descr="http://kmdsk.km.in.nttpc.co.jp/Organization/pl/plpr/img/original/2/2_8_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719" y="4650527"/>
              <a:ext cx="1143000" cy="914401"/>
            </a:xfrm>
            <a:prstGeom prst="rect">
              <a:avLst/>
            </a:prstGeom>
            <a:noFill/>
            <a:extLst>
              <a:ext uri="{909E8E84-426E-40DD-AFC4-6F175D3DCCD1}">
                <a14:hiddenFill xmlns:a14="http://schemas.microsoft.com/office/drawing/2010/main">
                  <a:solidFill>
                    <a:srgbClr val="FFFFFF"/>
                  </a:solidFill>
                </a14:hiddenFill>
              </a:ext>
            </a:extLst>
          </p:spPr>
        </p:pic>
        <p:sp>
          <p:nvSpPr>
            <p:cNvPr id="99" name="テキスト ボックス 98"/>
            <p:cNvSpPr txBox="1"/>
            <p:nvPr/>
          </p:nvSpPr>
          <p:spPr>
            <a:xfrm>
              <a:off x="6605299" y="4967287"/>
              <a:ext cx="564578" cy="307777"/>
            </a:xfrm>
            <a:prstGeom prst="rect">
              <a:avLst/>
            </a:prstGeom>
            <a:solidFill>
              <a:schemeClr val="bg1"/>
            </a:solidFill>
            <a:ln>
              <a:solidFill>
                <a:schemeClr val="bg1"/>
              </a:solidFill>
            </a:ln>
          </p:spPr>
          <p:txBody>
            <a:bodyPr wrap="none" rtlCol="0">
              <a:spAutoFit/>
            </a:bodyPr>
            <a:lstStyle/>
            <a:p>
              <a:pPr algn="ctr"/>
              <a:r>
                <a:rPr lang="en-US" altLang="ja-JP" sz="1400" dirty="0" smtClean="0">
                  <a:latin typeface="Times New Roman" panose="02020603050405020304" pitchFamily="18" charset="0"/>
                  <a:cs typeface="Times New Roman" panose="02020603050405020304" pitchFamily="18" charset="0"/>
                </a:rPr>
                <a:t>Sales</a:t>
              </a:r>
              <a:endParaRPr kumimoji="1" lang="en-US" altLang="ja-JP" sz="1400" dirty="0" smtClean="0">
                <a:latin typeface="Times New Roman" panose="02020603050405020304" pitchFamily="18" charset="0"/>
                <a:cs typeface="Times New Roman" panose="02020603050405020304" pitchFamily="18" charset="0"/>
              </a:endParaRPr>
            </a:p>
          </p:txBody>
        </p:sp>
      </p:grpSp>
      <p:sp>
        <p:nvSpPr>
          <p:cNvPr id="101" name="テキスト ボックス 100"/>
          <p:cNvSpPr txBox="1"/>
          <p:nvPr/>
        </p:nvSpPr>
        <p:spPr>
          <a:xfrm>
            <a:off x="7739254" y="1702223"/>
            <a:ext cx="583814"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a:t>
            </a:r>
            <a:endParaRPr kumimoji="1" lang="ja-JP" altLang="en-US" sz="1400" dirty="0">
              <a:latin typeface="Times New Roman" panose="02020603050405020304" pitchFamily="18" charset="0"/>
              <a:cs typeface="Times New Roman" panose="02020603050405020304" pitchFamily="18" charset="0"/>
            </a:endParaRPr>
          </a:p>
        </p:txBody>
      </p:sp>
      <p:sp>
        <p:nvSpPr>
          <p:cNvPr id="102" name="正方形/長方形 101"/>
          <p:cNvSpPr/>
          <p:nvPr/>
        </p:nvSpPr>
        <p:spPr>
          <a:xfrm>
            <a:off x="2032856" y="1749708"/>
            <a:ext cx="4635530" cy="4600314"/>
          </a:xfrm>
          <a:prstGeom prst="rect">
            <a:avLst/>
          </a:prstGeom>
          <a:no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3" name="テキスト ボックス 102"/>
          <p:cNvSpPr txBox="1"/>
          <p:nvPr/>
        </p:nvSpPr>
        <p:spPr>
          <a:xfrm>
            <a:off x="2228140" y="1820351"/>
            <a:ext cx="2091214"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OEM VoIP Billing System</a:t>
            </a:r>
          </a:p>
        </p:txBody>
      </p:sp>
      <p:cxnSp>
        <p:nvCxnSpPr>
          <p:cNvPr id="104" name="カギ線コネクタ 103"/>
          <p:cNvCxnSpPr>
            <a:stCxn id="108" idx="1"/>
            <a:endCxn id="67" idx="2"/>
          </p:cNvCxnSpPr>
          <p:nvPr/>
        </p:nvCxnSpPr>
        <p:spPr>
          <a:xfrm rot="10800000">
            <a:off x="3038202" y="3475777"/>
            <a:ext cx="718370" cy="130346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テキスト ボックス 104"/>
          <p:cNvSpPr txBox="1"/>
          <p:nvPr/>
        </p:nvSpPr>
        <p:spPr>
          <a:xfrm>
            <a:off x="3053441" y="4271852"/>
            <a:ext cx="1292341" cy="523220"/>
          </a:xfrm>
          <a:prstGeom prst="rect">
            <a:avLst/>
          </a:prstGeom>
          <a:noFill/>
        </p:spPr>
        <p:txBody>
          <a:bodyPr wrap="none" rtlCol="0">
            <a:spAutoFit/>
          </a:bodyPr>
          <a:lstStyle/>
          <a:p>
            <a:r>
              <a:rPr kumimoji="1"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Put Data Files</a:t>
            </a:r>
            <a:endParaRPr kumimoji="1" lang="en-US" altLang="ja-JP" sz="1400" dirty="0" smtClean="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Run tool</a:t>
            </a:r>
            <a:endParaRPr kumimoji="1" lang="en-US" altLang="ja-JP" sz="1400" dirty="0" smtClean="0">
              <a:latin typeface="Times New Roman" panose="02020603050405020304" pitchFamily="18" charset="0"/>
              <a:cs typeface="Times New Roman" panose="02020603050405020304" pitchFamily="18" charset="0"/>
            </a:endParaRPr>
          </a:p>
        </p:txBody>
      </p:sp>
      <p:cxnSp>
        <p:nvCxnSpPr>
          <p:cNvPr id="107" name="カギ線コネクタ 106"/>
          <p:cNvCxnSpPr>
            <a:stCxn id="98" idx="0"/>
            <a:endCxn id="73" idx="2"/>
          </p:cNvCxnSpPr>
          <p:nvPr/>
        </p:nvCxnSpPr>
        <p:spPr>
          <a:xfrm rot="5400000" flipH="1" flipV="1">
            <a:off x="4343229" y="3683987"/>
            <a:ext cx="976462" cy="922600"/>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正方形/長方形 107"/>
          <p:cNvSpPr/>
          <p:nvPr/>
        </p:nvSpPr>
        <p:spPr>
          <a:xfrm>
            <a:off x="3756572" y="4659669"/>
            <a:ext cx="201448" cy="239136"/>
          </a:xfrm>
          <a:prstGeom prst="rect">
            <a:avLst/>
          </a:prstGeom>
          <a:noFill/>
          <a:ln>
            <a:no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lnSpcReduction="10000"/>
          </a:bodyPr>
          <a:lstStyle/>
          <a:p>
            <a:endParaRPr lang="en-US" altLang="ja-JP" sz="11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nvGrpSpPr>
          <p:cNvPr id="19" name="グループ化 18"/>
          <p:cNvGrpSpPr/>
          <p:nvPr/>
        </p:nvGrpSpPr>
        <p:grpSpPr>
          <a:xfrm>
            <a:off x="7560635" y="3640576"/>
            <a:ext cx="1486395" cy="1351487"/>
            <a:chOff x="7560635" y="3290056"/>
            <a:chExt cx="1486395" cy="1351487"/>
          </a:xfrm>
        </p:grpSpPr>
        <p:pic>
          <p:nvPicPr>
            <p:cNvPr id="113" name="Picture 4" descr="http://3.bp.blogspot.com/-in1aNeZtWI0/VtofUJXDrJI/AAAAAAAA4Ws/7pauAB8GfcA/s800/building_kaisya_blan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7589" y="3290056"/>
              <a:ext cx="750617" cy="828267"/>
            </a:xfrm>
            <a:prstGeom prst="rect">
              <a:avLst/>
            </a:prstGeom>
            <a:noFill/>
            <a:extLst>
              <a:ext uri="{909E8E84-426E-40DD-AFC4-6F175D3DCCD1}">
                <a14:hiddenFill xmlns:a14="http://schemas.microsoft.com/office/drawing/2010/main">
                  <a:solidFill>
                    <a:srgbClr val="FFFFFF"/>
                  </a:solidFill>
                </a14:hiddenFill>
              </a:ext>
            </a:extLst>
          </p:spPr>
        </p:pic>
        <p:sp>
          <p:nvSpPr>
            <p:cNvPr id="114" name="テキスト ボックス 113"/>
            <p:cNvSpPr txBox="1"/>
            <p:nvPr/>
          </p:nvSpPr>
          <p:spPr>
            <a:xfrm>
              <a:off x="7560635" y="4118323"/>
              <a:ext cx="1486395" cy="523220"/>
            </a:xfrm>
            <a:prstGeom prst="rect">
              <a:avLst/>
            </a:prstGeom>
            <a:noFill/>
          </p:spPr>
          <p:txBody>
            <a:bodyPr wrap="squar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 D</a:t>
              </a:r>
            </a:p>
            <a:p>
              <a:pPr algn="ctr"/>
              <a:r>
                <a:rPr kumimoji="1" lang="en-US" altLang="ja-JP"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w/o systems</a:t>
              </a:r>
              <a:r>
                <a:rPr kumimoji="1" lang="en-US" altLang="ja-JP" sz="1400" dirty="0" smtClean="0">
                  <a:latin typeface="Times New Roman" panose="02020603050405020304" pitchFamily="18" charset="0"/>
                  <a:cs typeface="Times New Roman" panose="02020603050405020304" pitchFamily="18" charset="0"/>
                </a:rPr>
                <a:t>)</a:t>
              </a:r>
            </a:p>
          </p:txBody>
        </p:sp>
      </p:grpSp>
      <p:cxnSp>
        <p:nvCxnSpPr>
          <p:cNvPr id="75" name="カギ線コネクタ 74"/>
          <p:cNvCxnSpPr>
            <a:stCxn id="55" idx="2"/>
            <a:endCxn id="98" idx="1"/>
          </p:cNvCxnSpPr>
          <p:nvPr/>
        </p:nvCxnSpPr>
        <p:spPr>
          <a:xfrm rot="16200000" flipH="1">
            <a:off x="2049974" y="3342032"/>
            <a:ext cx="958395" cy="253897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メモ 60"/>
          <p:cNvSpPr/>
          <p:nvPr/>
        </p:nvSpPr>
        <p:spPr>
          <a:xfrm>
            <a:off x="940131" y="4277773"/>
            <a:ext cx="639104" cy="541262"/>
          </a:xfrm>
          <a:prstGeom prst="foldedCorner">
            <a:avLst>
              <a:gd name="adj" fmla="val 19828"/>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endParaRP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Com</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Detail</a:t>
            </a:r>
          </a:p>
        </p:txBody>
      </p:sp>
      <p:cxnSp>
        <p:nvCxnSpPr>
          <p:cNvPr id="81" name="カギ線コネクタ 80"/>
          <p:cNvCxnSpPr>
            <a:stCxn id="99" idx="3"/>
            <a:endCxn id="113" idx="1"/>
          </p:cNvCxnSpPr>
          <p:nvPr/>
        </p:nvCxnSpPr>
        <p:spPr>
          <a:xfrm flipV="1">
            <a:off x="5495818" y="4054710"/>
            <a:ext cx="2451771" cy="1049457"/>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6997269" y="3812903"/>
            <a:ext cx="614271" cy="807286"/>
            <a:chOff x="6865277" y="3742352"/>
            <a:chExt cx="614271" cy="807286"/>
          </a:xfrm>
        </p:grpSpPr>
        <p:sp>
          <p:nvSpPr>
            <p:cNvPr id="116" name="ドーナツ 115"/>
            <p:cNvSpPr>
              <a:spLocks noChangeAspect="1"/>
            </p:cNvSpPr>
            <p:nvPr/>
          </p:nvSpPr>
          <p:spPr>
            <a:xfrm>
              <a:off x="6918778" y="3742352"/>
              <a:ext cx="507271" cy="491747"/>
            </a:xfrm>
            <a:prstGeom prst="donut">
              <a:avLst>
                <a:gd name="adj" fmla="val 37956"/>
              </a:avLst>
            </a:prstGeom>
            <a:solidFill>
              <a:schemeClr val="bg1">
                <a:lumMod val="75000"/>
              </a:schemeClr>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endParaRPr kumimoji="1" lang="ja-JP" altLang="en-US"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17" name="テキスト ボックス 116"/>
            <p:cNvSpPr txBox="1"/>
            <p:nvPr/>
          </p:nvSpPr>
          <p:spPr>
            <a:xfrm>
              <a:off x="6865277" y="4241861"/>
              <a:ext cx="614271"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CD-R</a:t>
              </a:r>
            </a:p>
          </p:txBody>
        </p:sp>
      </p:grpSp>
      <p:grpSp>
        <p:nvGrpSpPr>
          <p:cNvPr id="18" name="グループ化 17"/>
          <p:cNvGrpSpPr/>
          <p:nvPr/>
        </p:nvGrpSpPr>
        <p:grpSpPr>
          <a:xfrm>
            <a:off x="7675617" y="5260145"/>
            <a:ext cx="1345612" cy="1351487"/>
            <a:chOff x="7675617" y="4802945"/>
            <a:chExt cx="1345612" cy="1351487"/>
          </a:xfrm>
        </p:grpSpPr>
        <p:pic>
          <p:nvPicPr>
            <p:cNvPr id="82" name="Picture 4" descr="http://3.bp.blogspot.com/-in1aNeZtWI0/VtofUJXDrJI/AAAAAAAA4Ws/7pauAB8GfcA/s800/building_kaisya_blan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92180" y="4802945"/>
              <a:ext cx="750617" cy="828267"/>
            </a:xfrm>
            <a:prstGeom prst="rect">
              <a:avLst/>
            </a:prstGeom>
            <a:noFill/>
            <a:extLst>
              <a:ext uri="{909E8E84-426E-40DD-AFC4-6F175D3DCCD1}">
                <a14:hiddenFill xmlns:a14="http://schemas.microsoft.com/office/drawing/2010/main">
                  <a:solidFill>
                    <a:srgbClr val="FFFFFF"/>
                  </a:solidFill>
                </a14:hiddenFill>
              </a:ext>
            </a:extLst>
          </p:spPr>
        </p:pic>
        <p:sp>
          <p:nvSpPr>
            <p:cNvPr id="88" name="テキスト ボックス 87"/>
            <p:cNvSpPr txBox="1"/>
            <p:nvPr/>
          </p:nvSpPr>
          <p:spPr>
            <a:xfrm>
              <a:off x="7675617" y="5631212"/>
              <a:ext cx="1345612" cy="523220"/>
            </a:xfrm>
            <a:prstGeom prst="rect">
              <a:avLst/>
            </a:prstGeom>
            <a:noFill/>
          </p:spPr>
          <p:txBody>
            <a:bodyPr wrap="squar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 X</a:t>
              </a:r>
            </a:p>
            <a:p>
              <a:pPr algn="ctr"/>
              <a:r>
                <a:rPr kumimoji="1" lang="en-US" altLang="ja-JP" sz="1400" dirty="0" smtClean="0">
                  <a:latin typeface="Times New Roman" panose="02020603050405020304" pitchFamily="18" charset="0"/>
                  <a:cs typeface="Times New Roman" panose="02020603050405020304" pitchFamily="18" charset="0"/>
                </a:rPr>
                <a:t>(other </a:t>
              </a:r>
              <a:r>
                <a:rPr lang="en-US" altLang="ja-JP" sz="1400" dirty="0">
                  <a:latin typeface="Times New Roman" panose="02020603050405020304" pitchFamily="18" charset="0"/>
                  <a:cs typeface="Times New Roman" panose="02020603050405020304" pitchFamily="18" charset="0"/>
                </a:rPr>
                <a:t>s</a:t>
              </a:r>
              <a:r>
                <a:rPr kumimoji="1" lang="en-US" altLang="ja-JP" sz="1400" dirty="0" smtClean="0">
                  <a:latin typeface="Times New Roman" panose="02020603050405020304" pitchFamily="18" charset="0"/>
                  <a:cs typeface="Times New Roman" panose="02020603050405020304" pitchFamily="18" charset="0"/>
                </a:rPr>
                <a:t>ervices)</a:t>
              </a:r>
            </a:p>
          </p:txBody>
        </p:sp>
      </p:grpSp>
      <p:cxnSp>
        <p:nvCxnSpPr>
          <p:cNvPr id="93" name="カギ線コネクタ 92"/>
          <p:cNvCxnSpPr>
            <a:stCxn id="98" idx="2"/>
            <a:endCxn id="82" idx="1"/>
          </p:cNvCxnSpPr>
          <p:nvPr/>
        </p:nvCxnSpPr>
        <p:spPr>
          <a:xfrm rot="16200000" flipH="1">
            <a:off x="6117990" y="3800089"/>
            <a:ext cx="126360" cy="362202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0" name="グループ化 29"/>
          <p:cNvGrpSpPr/>
          <p:nvPr/>
        </p:nvGrpSpPr>
        <p:grpSpPr>
          <a:xfrm>
            <a:off x="5698512" y="5473548"/>
            <a:ext cx="1061509" cy="694060"/>
            <a:chOff x="4372424" y="5603056"/>
            <a:chExt cx="1061509" cy="694060"/>
          </a:xfrm>
        </p:grpSpPr>
        <p:pic>
          <p:nvPicPr>
            <p:cNvPr id="1026" name="Picture 2" descr="http://kmdsk.km.in.nttpc.co.jp/Organization/pl/plpr/img/hpsozai/hpsozai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4140" y="5603056"/>
              <a:ext cx="598466" cy="386283"/>
            </a:xfrm>
            <a:prstGeom prst="rect">
              <a:avLst/>
            </a:prstGeom>
            <a:noFill/>
            <a:extLst>
              <a:ext uri="{909E8E84-426E-40DD-AFC4-6F175D3DCCD1}">
                <a14:hiddenFill xmlns:a14="http://schemas.microsoft.com/office/drawing/2010/main">
                  <a:solidFill>
                    <a:srgbClr val="FFFFFF"/>
                  </a:solidFill>
                </a14:hiddenFill>
              </a:ext>
            </a:extLst>
          </p:spPr>
        </p:pic>
        <p:sp>
          <p:nvSpPr>
            <p:cNvPr id="96" name="テキスト ボックス 95"/>
            <p:cNvSpPr txBox="1"/>
            <p:nvPr/>
          </p:nvSpPr>
          <p:spPr>
            <a:xfrm>
              <a:off x="4372424" y="5989339"/>
              <a:ext cx="1061509"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Billing info.</a:t>
              </a:r>
            </a:p>
          </p:txBody>
        </p:sp>
      </p:grpSp>
      <p:sp>
        <p:nvSpPr>
          <p:cNvPr id="56" name="角丸四角形 55"/>
          <p:cNvSpPr/>
          <p:nvPr/>
        </p:nvSpPr>
        <p:spPr>
          <a:xfrm>
            <a:off x="321729" y="4950278"/>
            <a:ext cx="1906412" cy="744146"/>
          </a:xfrm>
          <a:prstGeom prst="roundRect">
            <a:avLst>
              <a:gd name="adj" fmla="val 8878"/>
            </a:avLst>
          </a:prstGeom>
          <a:noFill/>
          <a:ln w="25400">
            <a:solidFill>
              <a:srgbClr val="FF0000"/>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20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8" name="角丸四角形 57"/>
          <p:cNvSpPr/>
          <p:nvPr/>
        </p:nvSpPr>
        <p:spPr>
          <a:xfrm>
            <a:off x="2926079" y="4233803"/>
            <a:ext cx="1376413" cy="665002"/>
          </a:xfrm>
          <a:prstGeom prst="roundRect">
            <a:avLst>
              <a:gd name="adj" fmla="val 8878"/>
            </a:avLst>
          </a:prstGeom>
          <a:noFill/>
          <a:ln w="25400">
            <a:solidFill>
              <a:srgbClr val="FF0000"/>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20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0" name="テキスト ボックス 59"/>
          <p:cNvSpPr txBox="1"/>
          <p:nvPr/>
        </p:nvSpPr>
        <p:spPr>
          <a:xfrm>
            <a:off x="570596" y="5104166"/>
            <a:ext cx="1462260" cy="523220"/>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Get </a:t>
            </a:r>
            <a:r>
              <a:rPr lang="en-US" altLang="ja-JP" sz="1400" dirty="0" err="1" smtClean="0">
                <a:latin typeface="Times New Roman" panose="02020603050405020304" pitchFamily="18" charset="0"/>
                <a:cs typeface="Times New Roman" panose="02020603050405020304" pitchFamily="18" charset="0"/>
              </a:rPr>
              <a:t>Comm</a:t>
            </a:r>
            <a:r>
              <a:rPr lang="en-US" altLang="ja-JP" sz="1400" dirty="0" smtClean="0">
                <a:latin typeface="Times New Roman" panose="02020603050405020304" pitchFamily="18" charset="0"/>
                <a:cs typeface="Times New Roman" panose="02020603050405020304" pitchFamily="18" charset="0"/>
              </a:rPr>
              <a:t> Detail</a:t>
            </a:r>
          </a:p>
          <a:p>
            <a:r>
              <a:rPr lang="en-US" altLang="ja-JP" sz="1400" dirty="0" smtClean="0">
                <a:latin typeface="Times New Roman" panose="02020603050405020304" pitchFamily="18" charset="0"/>
                <a:cs typeface="Times New Roman" panose="02020603050405020304" pitchFamily="18" charset="0"/>
              </a:rPr>
              <a:t>(Web Page)</a:t>
            </a:r>
            <a:endParaRPr kumimoji="1" lang="en-US" altLang="ja-JP"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5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en-US" altLang="ja-JP" dirty="0">
                <a:solidFill>
                  <a:schemeClr val="tx1"/>
                </a:solidFill>
                <a:latin typeface="Times New Roman" panose="02020603050405020304" pitchFamily="18" charset="0"/>
                <a:cs typeface="Times New Roman" panose="02020603050405020304" pitchFamily="18" charset="0"/>
              </a:rPr>
              <a:t>Problems </a:t>
            </a:r>
            <a:r>
              <a:rPr lang="en-US" altLang="ja-JP" dirty="0" smtClean="0">
                <a:solidFill>
                  <a:schemeClr val="tx1"/>
                </a:solidFill>
                <a:latin typeface="Times New Roman" panose="02020603050405020304" pitchFamily="18" charset="0"/>
                <a:cs typeface="Times New Roman" panose="02020603050405020304" pitchFamily="18" charset="0"/>
              </a:rPr>
              <a:t>(2/4</a:t>
            </a:r>
            <a:r>
              <a:rPr lang="en-US" altLang="ja-JP" dirty="0">
                <a:solidFill>
                  <a:schemeClr val="tx1"/>
                </a:solidFill>
                <a:latin typeface="Times New Roman" panose="02020603050405020304" pitchFamily="18" charset="0"/>
                <a:cs typeface="Times New Roman" panose="02020603050405020304" pitchFamily="18" charset="0"/>
              </a:rPr>
              <a:t>)</a:t>
            </a:r>
            <a:endParaRPr lang="ja-JP" altLang="en-US" dirty="0">
              <a:solidFill>
                <a:schemeClr val="tx1"/>
              </a:solidFill>
              <a:latin typeface="Times New Roman" panose="02020603050405020304" pitchFamily="18" charset="0"/>
              <a:cs typeface="Times New Roman" panose="02020603050405020304" pitchFamily="18" charset="0"/>
            </a:endParaRPr>
          </a:p>
        </p:txBody>
      </p:sp>
      <p:sp>
        <p:nvSpPr>
          <p:cNvPr id="95" name="角丸四角形 94"/>
          <p:cNvSpPr/>
          <p:nvPr/>
        </p:nvSpPr>
        <p:spPr>
          <a:xfrm>
            <a:off x="325110" y="935502"/>
            <a:ext cx="10011515" cy="451958"/>
          </a:xfrm>
          <a:prstGeom prst="roundRect">
            <a:avLst>
              <a:gd name="adj" fmla="val 25231"/>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a:bodyPr>
          <a:lstStyle/>
          <a:p>
            <a:r>
              <a:rPr lang="en-US" altLang="ja-JP" dirty="0" smtClean="0">
                <a:latin typeface="Times New Roman" panose="02020603050405020304" pitchFamily="18" charset="0"/>
                <a:ea typeface="メイリオ" panose="020B0604030504040204" pitchFamily="50" charset="-128"/>
                <a:cs typeface="Times New Roman" panose="02020603050405020304" pitchFamily="18" charset="0"/>
              </a:rPr>
              <a:t>Delete </a:t>
            </a:r>
            <a:r>
              <a:rPr lang="en-US" altLang="ja-JP" dirty="0">
                <a:latin typeface="Times New Roman" panose="02020603050405020304" pitchFamily="18" charset="0"/>
                <a:ea typeface="メイリオ" panose="020B0604030504040204" pitchFamily="50" charset="-128"/>
                <a:cs typeface="Times New Roman" panose="02020603050405020304" pitchFamily="18" charset="0"/>
              </a:rPr>
              <a:t>all Billing </a:t>
            </a:r>
            <a:r>
              <a:rPr lang="en-US" altLang="ja-JP" dirty="0" smtClean="0">
                <a:latin typeface="Times New Roman" panose="02020603050405020304" pitchFamily="18" charset="0"/>
                <a:ea typeface="メイリオ" panose="020B0604030504040204" pitchFamily="50" charset="-128"/>
                <a:cs typeface="Times New Roman" panose="02020603050405020304" pitchFamily="18" charset="0"/>
              </a:rPr>
              <a:t>information at </a:t>
            </a:r>
            <a:r>
              <a:rPr lang="en-US" altLang="ja-JP" dirty="0">
                <a:latin typeface="Times New Roman" panose="02020603050405020304" pitchFamily="18" charset="0"/>
                <a:ea typeface="メイリオ" panose="020B0604030504040204" pitchFamily="50" charset="-128"/>
                <a:cs typeface="Times New Roman" panose="02020603050405020304" pitchFamily="18" charset="0"/>
              </a:rPr>
              <a:t>every </a:t>
            </a:r>
            <a:r>
              <a:rPr lang="en-US" altLang="ja-JP" dirty="0" smtClean="0">
                <a:latin typeface="Times New Roman" panose="02020603050405020304" pitchFamily="18" charset="0"/>
                <a:ea typeface="メイリオ" panose="020B0604030504040204" pitchFamily="50" charset="-128"/>
                <a:cs typeface="Times New Roman" panose="02020603050405020304" pitchFamily="18" charset="0"/>
              </a:rPr>
              <a:t>execution.</a:t>
            </a:r>
            <a:endParaRPr lang="en-US" altLang="ja-JP"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5" name="テキスト ボックス 64"/>
          <p:cNvSpPr txBox="1"/>
          <p:nvPr/>
        </p:nvSpPr>
        <p:spPr>
          <a:xfrm>
            <a:off x="3955030" y="1447552"/>
            <a:ext cx="879856" cy="338554"/>
          </a:xfrm>
          <a:prstGeom prst="rect">
            <a:avLst/>
          </a:prstGeom>
          <a:noFill/>
        </p:spPr>
        <p:txBody>
          <a:bodyPr wrap="none" rtlCol="0">
            <a:spAutoFit/>
          </a:bodyPr>
          <a:lstStyle/>
          <a:p>
            <a:r>
              <a:rPr kumimoji="1" lang="en-US" altLang="ja-JP" sz="1600" dirty="0" smtClean="0">
                <a:latin typeface="Times New Roman" panose="02020603050405020304" pitchFamily="18" charset="0"/>
                <a:cs typeface="Times New Roman" panose="02020603050405020304" pitchFamily="18" charset="0"/>
              </a:rPr>
              <a:t>NTT PC</a:t>
            </a:r>
            <a:endParaRPr kumimoji="1" lang="ja-JP" altLang="en-US" sz="1600" dirty="0">
              <a:latin typeface="Times New Roman" panose="02020603050405020304" pitchFamily="18" charset="0"/>
              <a:cs typeface="Times New Roman" panose="02020603050405020304" pitchFamily="18" charset="0"/>
            </a:endParaRPr>
          </a:p>
        </p:txBody>
      </p:sp>
      <p:sp>
        <p:nvSpPr>
          <p:cNvPr id="51" name="正方形/長方形 50"/>
          <p:cNvSpPr/>
          <p:nvPr/>
        </p:nvSpPr>
        <p:spPr>
          <a:xfrm>
            <a:off x="2228141" y="1820351"/>
            <a:ext cx="4375052" cy="2208297"/>
          </a:xfrm>
          <a:prstGeom prst="rect">
            <a:avLst/>
          </a:prstGeom>
          <a:solidFill>
            <a:schemeClr val="accent6">
              <a:lumMod val="20000"/>
              <a:lumOff val="8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テキスト ボックス 51"/>
          <p:cNvSpPr txBox="1"/>
          <p:nvPr/>
        </p:nvSpPr>
        <p:spPr>
          <a:xfrm>
            <a:off x="3233728" y="2281050"/>
            <a:ext cx="1366080" cy="307777"/>
          </a:xfrm>
          <a:prstGeom prst="rect">
            <a:avLst/>
          </a:prstGeom>
          <a:noFill/>
        </p:spPr>
        <p:txBody>
          <a:bodyPr wrap="none" rtlCol="0">
            <a:spAutoFit/>
          </a:bodyPr>
          <a:lstStyle/>
          <a:p>
            <a:pPr algn="ctr"/>
            <a:r>
              <a:rPr lang="en-US" altLang="ja-JP" sz="1400" dirty="0" smtClean="0">
                <a:latin typeface="Times New Roman" panose="02020603050405020304" pitchFamily="18" charset="0"/>
                <a:cs typeface="Times New Roman" panose="02020603050405020304" pitchFamily="18" charset="0"/>
              </a:rPr>
              <a:t>Get Billing info.</a:t>
            </a:r>
            <a:endParaRPr kumimoji="1" lang="en-US" altLang="ja-JP" sz="1400" dirty="0" smtClean="0">
              <a:latin typeface="Times New Roman" panose="02020603050405020304" pitchFamily="18" charset="0"/>
              <a:cs typeface="Times New Roman" panose="02020603050405020304" pitchFamily="18" charset="0"/>
            </a:endParaRPr>
          </a:p>
        </p:txBody>
      </p:sp>
      <p:grpSp>
        <p:nvGrpSpPr>
          <p:cNvPr id="53" name="グループ化 52"/>
          <p:cNvGrpSpPr/>
          <p:nvPr/>
        </p:nvGrpSpPr>
        <p:grpSpPr>
          <a:xfrm>
            <a:off x="758448" y="3206540"/>
            <a:ext cx="1002470" cy="925784"/>
            <a:chOff x="1336473" y="4806292"/>
            <a:chExt cx="1002470" cy="925784"/>
          </a:xfrm>
        </p:grpSpPr>
        <p:sp>
          <p:nvSpPr>
            <p:cNvPr id="55" name="正方形/長方形 54"/>
            <p:cNvSpPr/>
            <p:nvPr/>
          </p:nvSpPr>
          <p:spPr>
            <a:xfrm>
              <a:off x="1336473" y="5119024"/>
              <a:ext cx="1002470" cy="613052"/>
            </a:xfrm>
            <a:prstGeom prst="rect">
              <a:avLst/>
            </a:prstGeom>
            <a:solidFill>
              <a:schemeClr val="accent1">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a:t>
              </a: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System</a:t>
              </a:r>
            </a:p>
          </p:txBody>
        </p:sp>
        <p:sp>
          <p:nvSpPr>
            <p:cNvPr id="57" name="テキスト ボックス 56"/>
            <p:cNvSpPr txBox="1"/>
            <p:nvPr/>
          </p:nvSpPr>
          <p:spPr>
            <a:xfrm>
              <a:off x="1375914" y="4806292"/>
              <a:ext cx="923587"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NTT</a:t>
              </a:r>
              <a:r>
                <a:rPr lang="ja-JP" altLang="en-US" sz="1400" dirty="0">
                  <a:latin typeface="Times New Roman" panose="02020603050405020304" pitchFamily="18" charset="0"/>
                  <a:cs typeface="Times New Roman" panose="02020603050405020304" pitchFamily="18" charset="0"/>
                </a:rPr>
                <a:t> </a:t>
              </a:r>
              <a:r>
                <a:rPr lang="en-US" altLang="ja-JP" sz="1400" dirty="0" smtClean="0">
                  <a:latin typeface="Times New Roman" panose="02020603050405020304" pitchFamily="18" charset="0"/>
                  <a:cs typeface="Times New Roman" panose="02020603050405020304" pitchFamily="18" charset="0"/>
                </a:rPr>
                <a:t>Com</a:t>
              </a:r>
              <a:endParaRPr kumimoji="1" lang="ja-JP" altLang="en-US" sz="1400" dirty="0">
                <a:latin typeface="Times New Roman" panose="02020603050405020304" pitchFamily="18" charset="0"/>
                <a:cs typeface="Times New Roman" panose="02020603050405020304" pitchFamily="18" charset="0"/>
              </a:endParaRPr>
            </a:p>
          </p:txBody>
        </p:sp>
      </p:grpSp>
      <p:grpSp>
        <p:nvGrpSpPr>
          <p:cNvPr id="66" name="グループ化 65"/>
          <p:cNvGrpSpPr/>
          <p:nvPr/>
        </p:nvGrpSpPr>
        <p:grpSpPr>
          <a:xfrm>
            <a:off x="2401864" y="2054239"/>
            <a:ext cx="4042759" cy="1880981"/>
            <a:chOff x="1271167" y="4190420"/>
            <a:chExt cx="4042759" cy="1880981"/>
          </a:xfrm>
        </p:grpSpPr>
        <p:sp>
          <p:nvSpPr>
            <p:cNvPr id="67" name="正方形/長方形 66"/>
            <p:cNvSpPr/>
            <p:nvPr/>
          </p:nvSpPr>
          <p:spPr>
            <a:xfrm>
              <a:off x="1271167" y="4875866"/>
              <a:ext cx="1272676" cy="736092"/>
            </a:xfrm>
            <a:prstGeom prst="rect">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Calculation</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tool</a:t>
              </a:r>
            </a:p>
          </p:txBody>
        </p:sp>
        <p:sp>
          <p:nvSpPr>
            <p:cNvPr id="68" name="円柱 67"/>
            <p:cNvSpPr/>
            <p:nvPr/>
          </p:nvSpPr>
          <p:spPr>
            <a:xfrm>
              <a:off x="2107889" y="5456717"/>
              <a:ext cx="1002757" cy="458137"/>
            </a:xfrm>
            <a:prstGeom prst="can">
              <a:avLst/>
            </a:prstGeom>
            <a:solidFill>
              <a:schemeClr val="accent2">
                <a:lumMod val="60000"/>
                <a:lumOff val="40000"/>
              </a:schemeClr>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Price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DB</a:t>
              </a:r>
            </a:p>
          </p:txBody>
        </p:sp>
        <p:grpSp>
          <p:nvGrpSpPr>
            <p:cNvPr id="69" name="グループ化 68"/>
            <p:cNvGrpSpPr/>
            <p:nvPr/>
          </p:nvGrpSpPr>
          <p:grpSpPr>
            <a:xfrm>
              <a:off x="3446747" y="4190420"/>
              <a:ext cx="1867179" cy="1880981"/>
              <a:chOff x="3222141" y="4054227"/>
              <a:chExt cx="1867179" cy="1880981"/>
            </a:xfrm>
          </p:grpSpPr>
          <p:sp>
            <p:nvSpPr>
              <p:cNvPr id="71" name="正方形/長方形 70"/>
              <p:cNvSpPr/>
              <p:nvPr/>
            </p:nvSpPr>
            <p:spPr>
              <a:xfrm>
                <a:off x="3222141" y="4054227"/>
                <a:ext cx="1867179" cy="1880981"/>
              </a:xfrm>
              <a:prstGeom prst="rect">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t"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Web-API</a:t>
                </a:r>
              </a:p>
            </p:txBody>
          </p:sp>
          <p:grpSp>
            <p:nvGrpSpPr>
              <p:cNvPr id="72" name="グループ化 71"/>
              <p:cNvGrpSpPr/>
              <p:nvPr/>
            </p:nvGrpSpPr>
            <p:grpSpPr>
              <a:xfrm>
                <a:off x="3397168" y="4277236"/>
                <a:ext cx="1080578" cy="1379808"/>
                <a:chOff x="3180767" y="4225213"/>
                <a:chExt cx="1080578" cy="1379808"/>
              </a:xfrm>
              <a:solidFill>
                <a:schemeClr val="accent2">
                  <a:lumMod val="40000"/>
                  <a:lumOff val="60000"/>
                </a:schemeClr>
              </a:solidFill>
            </p:grpSpPr>
            <p:sp>
              <p:nvSpPr>
                <p:cNvPr id="73" name="角丸四角形 72"/>
                <p:cNvSpPr/>
                <p:nvPr/>
              </p:nvSpPr>
              <p:spPr>
                <a:xfrm>
                  <a:off x="3180767" y="4809494"/>
                  <a:ext cx="1080578" cy="795527"/>
                </a:xfrm>
                <a:prstGeom prst="roundRect">
                  <a:avLst/>
                </a:prstGeom>
                <a:grp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User</a:t>
                  </a: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Management</a:t>
                  </a:r>
                  <a:endParaRPr lang="en-US" altLang="ja-JP" sz="1400" dirty="0">
                    <a:latin typeface="Times New Roman" panose="02020603050405020304" pitchFamily="18" charset="0"/>
                    <a:ea typeface="メイリオ" panose="020B0604030504040204" pitchFamily="50" charset="-128"/>
                    <a:cs typeface="Times New Roman" panose="02020603050405020304" pitchFamily="18" charset="0"/>
                  </a:endParaRP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API</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4" name="角丸四角形 73"/>
                <p:cNvSpPr/>
                <p:nvPr/>
              </p:nvSpPr>
              <p:spPr>
                <a:xfrm>
                  <a:off x="3218284" y="4225213"/>
                  <a:ext cx="1005544" cy="557164"/>
                </a:xfrm>
                <a:prstGeom prst="roundRect">
                  <a:avLst/>
                </a:prstGeom>
                <a:grp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Info.</a:t>
                  </a:r>
                  <a:endParaRPr lang="en-US" altLang="ja-JP" sz="1400" dirty="0">
                    <a:latin typeface="Times New Roman" panose="02020603050405020304" pitchFamily="18" charset="0"/>
                    <a:ea typeface="メイリオ" panose="020B0604030504040204" pitchFamily="50" charset="-128"/>
                    <a:cs typeface="Times New Roman" panose="02020603050405020304" pitchFamily="18" charset="0"/>
                  </a:endParaRP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API</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sp>
          <p:nvSpPr>
            <p:cNvPr id="70" name="円柱 69"/>
            <p:cNvSpPr/>
            <p:nvPr/>
          </p:nvSpPr>
          <p:spPr>
            <a:xfrm>
              <a:off x="4447134" y="5537111"/>
              <a:ext cx="771612" cy="458137"/>
            </a:xfrm>
            <a:prstGeom prst="can">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Auth.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DB</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cxnSp>
        <p:nvCxnSpPr>
          <p:cNvPr id="76" name="カギ線コネクタ 75"/>
          <p:cNvCxnSpPr>
            <a:stCxn id="68" idx="4"/>
            <a:endCxn id="74" idx="1"/>
          </p:cNvCxnSpPr>
          <p:nvPr/>
        </p:nvCxnSpPr>
        <p:spPr>
          <a:xfrm flipV="1">
            <a:off x="4241343" y="2555830"/>
            <a:ext cx="548645" cy="993775"/>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9" name="グループ化 78"/>
          <p:cNvGrpSpPr/>
          <p:nvPr/>
        </p:nvGrpSpPr>
        <p:grpSpPr>
          <a:xfrm>
            <a:off x="7668663" y="2010000"/>
            <a:ext cx="1090831" cy="1090953"/>
            <a:chOff x="7468266" y="7036255"/>
            <a:chExt cx="1090831" cy="1090953"/>
          </a:xfrm>
        </p:grpSpPr>
        <p:sp>
          <p:nvSpPr>
            <p:cNvPr id="86" name="正方形/長方形 85"/>
            <p:cNvSpPr/>
            <p:nvPr/>
          </p:nvSpPr>
          <p:spPr>
            <a:xfrm>
              <a:off x="7468266" y="7036255"/>
              <a:ext cx="545415" cy="546539"/>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a:latin typeface="Times New Roman" panose="02020603050405020304" pitchFamily="18" charset="0"/>
                  <a:ea typeface="メイリオ" panose="020B0604030504040204" pitchFamily="50" charset="-128"/>
                  <a:cs typeface="Times New Roman" panose="02020603050405020304" pitchFamily="18" charset="0"/>
                </a:rPr>
                <a:t>C</a:t>
              </a:r>
              <a:endPar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7740974" y="7309525"/>
              <a:ext cx="545415" cy="545123"/>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a:t>
              </a:r>
            </a:p>
          </p:txBody>
        </p:sp>
        <p:sp>
          <p:nvSpPr>
            <p:cNvPr id="90" name="正方形/長方形 89"/>
            <p:cNvSpPr/>
            <p:nvPr/>
          </p:nvSpPr>
          <p:spPr>
            <a:xfrm>
              <a:off x="8013681" y="7582085"/>
              <a:ext cx="545416" cy="545123"/>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a:t>
              </a:r>
            </a:p>
          </p:txBody>
        </p:sp>
      </p:grpSp>
      <p:sp>
        <p:nvSpPr>
          <p:cNvPr id="80" name="テキスト ボックス 79"/>
          <p:cNvSpPr txBox="1"/>
          <p:nvPr/>
        </p:nvSpPr>
        <p:spPr>
          <a:xfrm>
            <a:off x="6694633" y="2828391"/>
            <a:ext cx="1457450" cy="523220"/>
          </a:xfrm>
          <a:prstGeom prst="rect">
            <a:avLst/>
          </a:prstGeom>
          <a:noFill/>
        </p:spPr>
        <p:txBody>
          <a:bodyPr wrap="none" rtlCol="0">
            <a:spAutoFit/>
          </a:bodyPr>
          <a:lstStyle/>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OEM User auth.</a:t>
            </a:r>
            <a:endParaRPr lang="en-US" altLang="ja-JP" sz="1400" dirty="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Get Billing info.</a:t>
            </a:r>
            <a:endParaRPr kumimoji="1" lang="en-US" altLang="ja-JP" sz="1400" dirty="0" smtClean="0">
              <a:latin typeface="Times New Roman" panose="02020603050405020304" pitchFamily="18" charset="0"/>
              <a:cs typeface="Times New Roman" panose="02020603050405020304" pitchFamily="18" charset="0"/>
            </a:endParaRPr>
          </a:p>
        </p:txBody>
      </p:sp>
      <p:cxnSp>
        <p:nvCxnSpPr>
          <p:cNvPr id="83" name="直線矢印コネクタ 82"/>
          <p:cNvCxnSpPr>
            <a:stCxn id="74" idx="3"/>
            <a:endCxn id="87" idx="1"/>
          </p:cNvCxnSpPr>
          <p:nvPr/>
        </p:nvCxnSpPr>
        <p:spPr>
          <a:xfrm>
            <a:off x="5795532" y="2555830"/>
            <a:ext cx="2145839" cy="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74" idx="3"/>
            <a:endCxn id="86" idx="1"/>
          </p:cNvCxnSpPr>
          <p:nvPr/>
        </p:nvCxnSpPr>
        <p:spPr>
          <a:xfrm flipV="1">
            <a:off x="5795532" y="2283270"/>
            <a:ext cx="1873131" cy="27256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74" idx="3"/>
            <a:endCxn id="90" idx="1"/>
          </p:cNvCxnSpPr>
          <p:nvPr/>
        </p:nvCxnSpPr>
        <p:spPr>
          <a:xfrm>
            <a:off x="5795532" y="2555830"/>
            <a:ext cx="2418546" cy="27256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4370160" y="4171853"/>
            <a:ext cx="2023374" cy="523220"/>
          </a:xfrm>
          <a:prstGeom prst="rect">
            <a:avLst/>
          </a:prstGeom>
          <a:noFill/>
        </p:spPr>
        <p:txBody>
          <a:bodyPr wrap="none" rtlCol="0">
            <a:spAutoFit/>
          </a:bodyPr>
          <a:lstStyle/>
          <a:p>
            <a:r>
              <a:rPr kumimoji="1"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Admin User auth.</a:t>
            </a:r>
            <a:endParaRPr kumimoji="1" lang="en-US" altLang="ja-JP" sz="1400" dirty="0" smtClean="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OEM User management</a:t>
            </a:r>
            <a:endParaRPr kumimoji="1" lang="en-US" altLang="ja-JP" sz="1400" dirty="0" smtClean="0">
              <a:latin typeface="Times New Roman" panose="02020603050405020304" pitchFamily="18" charset="0"/>
              <a:cs typeface="Times New Roman" panose="02020603050405020304" pitchFamily="18" charset="0"/>
            </a:endParaRPr>
          </a:p>
        </p:txBody>
      </p:sp>
      <p:grpSp>
        <p:nvGrpSpPr>
          <p:cNvPr id="94" name="グループ化 93"/>
          <p:cNvGrpSpPr/>
          <p:nvPr/>
        </p:nvGrpSpPr>
        <p:grpSpPr>
          <a:xfrm>
            <a:off x="3798660" y="4633518"/>
            <a:ext cx="1697158" cy="914401"/>
            <a:chOff x="5472719" y="4650527"/>
            <a:chExt cx="1697158" cy="914401"/>
          </a:xfrm>
        </p:grpSpPr>
        <p:pic>
          <p:nvPicPr>
            <p:cNvPr id="98" name="Picture 8" descr="http://kmdsk.km.in.nttpc.co.jp/Organization/pl/plpr/img/original/2/2_8_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719" y="4650527"/>
              <a:ext cx="1143000" cy="914401"/>
            </a:xfrm>
            <a:prstGeom prst="rect">
              <a:avLst/>
            </a:prstGeom>
            <a:noFill/>
            <a:extLst>
              <a:ext uri="{909E8E84-426E-40DD-AFC4-6F175D3DCCD1}">
                <a14:hiddenFill xmlns:a14="http://schemas.microsoft.com/office/drawing/2010/main">
                  <a:solidFill>
                    <a:srgbClr val="FFFFFF"/>
                  </a:solidFill>
                </a14:hiddenFill>
              </a:ext>
            </a:extLst>
          </p:spPr>
        </p:pic>
        <p:sp>
          <p:nvSpPr>
            <p:cNvPr id="99" name="テキスト ボックス 98"/>
            <p:cNvSpPr txBox="1"/>
            <p:nvPr/>
          </p:nvSpPr>
          <p:spPr>
            <a:xfrm>
              <a:off x="6605299" y="4967287"/>
              <a:ext cx="564578" cy="307777"/>
            </a:xfrm>
            <a:prstGeom prst="rect">
              <a:avLst/>
            </a:prstGeom>
            <a:solidFill>
              <a:schemeClr val="bg1"/>
            </a:solidFill>
            <a:ln>
              <a:solidFill>
                <a:schemeClr val="bg1"/>
              </a:solidFill>
            </a:ln>
          </p:spPr>
          <p:txBody>
            <a:bodyPr wrap="none" rtlCol="0">
              <a:spAutoFit/>
            </a:bodyPr>
            <a:lstStyle/>
            <a:p>
              <a:pPr algn="ctr"/>
              <a:r>
                <a:rPr lang="en-US" altLang="ja-JP" sz="1400" dirty="0" smtClean="0">
                  <a:latin typeface="Times New Roman" panose="02020603050405020304" pitchFamily="18" charset="0"/>
                  <a:cs typeface="Times New Roman" panose="02020603050405020304" pitchFamily="18" charset="0"/>
                </a:rPr>
                <a:t>Sales</a:t>
              </a:r>
              <a:endParaRPr kumimoji="1" lang="en-US" altLang="ja-JP" sz="1400" dirty="0" smtClean="0">
                <a:latin typeface="Times New Roman" panose="02020603050405020304" pitchFamily="18" charset="0"/>
                <a:cs typeface="Times New Roman" panose="02020603050405020304" pitchFamily="18" charset="0"/>
              </a:endParaRPr>
            </a:p>
          </p:txBody>
        </p:sp>
      </p:grpSp>
      <p:sp>
        <p:nvSpPr>
          <p:cNvPr id="101" name="テキスト ボックス 100"/>
          <p:cNvSpPr txBox="1"/>
          <p:nvPr/>
        </p:nvSpPr>
        <p:spPr>
          <a:xfrm>
            <a:off x="7739254" y="1702223"/>
            <a:ext cx="583814"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a:t>
            </a:r>
            <a:endParaRPr kumimoji="1" lang="ja-JP" altLang="en-US" sz="1400" dirty="0">
              <a:latin typeface="Times New Roman" panose="02020603050405020304" pitchFamily="18" charset="0"/>
              <a:cs typeface="Times New Roman" panose="02020603050405020304" pitchFamily="18" charset="0"/>
            </a:endParaRPr>
          </a:p>
        </p:txBody>
      </p:sp>
      <p:sp>
        <p:nvSpPr>
          <p:cNvPr id="102" name="正方形/長方形 101"/>
          <p:cNvSpPr/>
          <p:nvPr/>
        </p:nvSpPr>
        <p:spPr>
          <a:xfrm>
            <a:off x="2032856" y="1749708"/>
            <a:ext cx="4635530" cy="4600314"/>
          </a:xfrm>
          <a:prstGeom prst="rect">
            <a:avLst/>
          </a:prstGeom>
          <a:no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3" name="テキスト ボックス 102"/>
          <p:cNvSpPr txBox="1"/>
          <p:nvPr/>
        </p:nvSpPr>
        <p:spPr>
          <a:xfrm>
            <a:off x="2228140" y="1820351"/>
            <a:ext cx="2091214"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OEM VoIP Billing System</a:t>
            </a:r>
          </a:p>
        </p:txBody>
      </p:sp>
      <p:cxnSp>
        <p:nvCxnSpPr>
          <p:cNvPr id="104" name="カギ線コネクタ 103"/>
          <p:cNvCxnSpPr>
            <a:stCxn id="108" idx="1"/>
            <a:endCxn id="67" idx="2"/>
          </p:cNvCxnSpPr>
          <p:nvPr/>
        </p:nvCxnSpPr>
        <p:spPr>
          <a:xfrm rot="10800000">
            <a:off x="3038202" y="3475777"/>
            <a:ext cx="718370" cy="130346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テキスト ボックス 104"/>
          <p:cNvSpPr txBox="1"/>
          <p:nvPr/>
        </p:nvSpPr>
        <p:spPr>
          <a:xfrm>
            <a:off x="3053441" y="4271852"/>
            <a:ext cx="1292341" cy="523220"/>
          </a:xfrm>
          <a:prstGeom prst="rect">
            <a:avLst/>
          </a:prstGeom>
          <a:noFill/>
        </p:spPr>
        <p:txBody>
          <a:bodyPr wrap="none" rtlCol="0">
            <a:spAutoFit/>
          </a:bodyPr>
          <a:lstStyle/>
          <a:p>
            <a:r>
              <a:rPr kumimoji="1"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Put Data Files</a:t>
            </a:r>
            <a:endParaRPr kumimoji="1" lang="en-US" altLang="ja-JP" sz="1400" dirty="0" smtClean="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Run tool</a:t>
            </a:r>
            <a:endParaRPr kumimoji="1" lang="en-US" altLang="ja-JP" sz="1400" dirty="0" smtClean="0">
              <a:latin typeface="Times New Roman" panose="02020603050405020304" pitchFamily="18" charset="0"/>
              <a:cs typeface="Times New Roman" panose="02020603050405020304" pitchFamily="18" charset="0"/>
            </a:endParaRPr>
          </a:p>
        </p:txBody>
      </p:sp>
      <p:cxnSp>
        <p:nvCxnSpPr>
          <p:cNvPr id="107" name="カギ線コネクタ 106"/>
          <p:cNvCxnSpPr>
            <a:stCxn id="98" idx="0"/>
            <a:endCxn id="73" idx="2"/>
          </p:cNvCxnSpPr>
          <p:nvPr/>
        </p:nvCxnSpPr>
        <p:spPr>
          <a:xfrm rot="5400000" flipH="1" flipV="1">
            <a:off x="4343229" y="3683987"/>
            <a:ext cx="976462" cy="922600"/>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正方形/長方形 107"/>
          <p:cNvSpPr/>
          <p:nvPr/>
        </p:nvSpPr>
        <p:spPr>
          <a:xfrm>
            <a:off x="3756572" y="4659669"/>
            <a:ext cx="201448" cy="239136"/>
          </a:xfrm>
          <a:prstGeom prst="rect">
            <a:avLst/>
          </a:prstGeom>
          <a:noFill/>
          <a:ln>
            <a:no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lnSpcReduction="10000"/>
          </a:bodyPr>
          <a:lstStyle/>
          <a:p>
            <a:endParaRPr lang="en-US" altLang="ja-JP" sz="11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nvGrpSpPr>
          <p:cNvPr id="19" name="グループ化 18"/>
          <p:cNvGrpSpPr/>
          <p:nvPr/>
        </p:nvGrpSpPr>
        <p:grpSpPr>
          <a:xfrm>
            <a:off x="7560635" y="3640576"/>
            <a:ext cx="1486395" cy="1351487"/>
            <a:chOff x="7560635" y="3290056"/>
            <a:chExt cx="1486395" cy="1351487"/>
          </a:xfrm>
        </p:grpSpPr>
        <p:pic>
          <p:nvPicPr>
            <p:cNvPr id="113" name="Picture 4" descr="http://3.bp.blogspot.com/-in1aNeZtWI0/VtofUJXDrJI/AAAAAAAA4Ws/7pauAB8GfcA/s800/building_kaisya_blan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7589" y="3290056"/>
              <a:ext cx="750617" cy="828267"/>
            </a:xfrm>
            <a:prstGeom prst="rect">
              <a:avLst/>
            </a:prstGeom>
            <a:noFill/>
            <a:extLst>
              <a:ext uri="{909E8E84-426E-40DD-AFC4-6F175D3DCCD1}">
                <a14:hiddenFill xmlns:a14="http://schemas.microsoft.com/office/drawing/2010/main">
                  <a:solidFill>
                    <a:srgbClr val="FFFFFF"/>
                  </a:solidFill>
                </a14:hiddenFill>
              </a:ext>
            </a:extLst>
          </p:spPr>
        </p:pic>
        <p:sp>
          <p:nvSpPr>
            <p:cNvPr id="114" name="テキスト ボックス 113"/>
            <p:cNvSpPr txBox="1"/>
            <p:nvPr/>
          </p:nvSpPr>
          <p:spPr>
            <a:xfrm>
              <a:off x="7560635" y="4118323"/>
              <a:ext cx="1486395" cy="523220"/>
            </a:xfrm>
            <a:prstGeom prst="rect">
              <a:avLst/>
            </a:prstGeom>
            <a:noFill/>
          </p:spPr>
          <p:txBody>
            <a:bodyPr wrap="squar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 D</a:t>
              </a:r>
            </a:p>
            <a:p>
              <a:pPr algn="ctr"/>
              <a:r>
                <a:rPr kumimoji="1" lang="en-US" altLang="ja-JP"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w/o systems</a:t>
              </a:r>
              <a:r>
                <a:rPr kumimoji="1" lang="en-US" altLang="ja-JP" sz="1400" dirty="0" smtClean="0">
                  <a:latin typeface="Times New Roman" panose="02020603050405020304" pitchFamily="18" charset="0"/>
                  <a:cs typeface="Times New Roman" panose="02020603050405020304" pitchFamily="18" charset="0"/>
                </a:rPr>
                <a:t>)</a:t>
              </a:r>
            </a:p>
          </p:txBody>
        </p:sp>
      </p:grpSp>
      <p:cxnSp>
        <p:nvCxnSpPr>
          <p:cNvPr id="75" name="カギ線コネクタ 74"/>
          <p:cNvCxnSpPr>
            <a:stCxn id="55" idx="2"/>
            <a:endCxn id="98" idx="1"/>
          </p:cNvCxnSpPr>
          <p:nvPr/>
        </p:nvCxnSpPr>
        <p:spPr>
          <a:xfrm rot="16200000" flipH="1">
            <a:off x="2049974" y="3342032"/>
            <a:ext cx="958395" cy="253897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メモ 60"/>
          <p:cNvSpPr/>
          <p:nvPr/>
        </p:nvSpPr>
        <p:spPr>
          <a:xfrm>
            <a:off x="940131" y="4277773"/>
            <a:ext cx="639104" cy="541262"/>
          </a:xfrm>
          <a:prstGeom prst="foldedCorner">
            <a:avLst>
              <a:gd name="adj" fmla="val 19828"/>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endParaRP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Com</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Detail</a:t>
            </a:r>
          </a:p>
        </p:txBody>
      </p:sp>
      <p:cxnSp>
        <p:nvCxnSpPr>
          <p:cNvPr id="81" name="カギ線コネクタ 80"/>
          <p:cNvCxnSpPr>
            <a:stCxn id="99" idx="3"/>
            <a:endCxn id="113" idx="1"/>
          </p:cNvCxnSpPr>
          <p:nvPr/>
        </p:nvCxnSpPr>
        <p:spPr>
          <a:xfrm flipV="1">
            <a:off x="5495818" y="4054710"/>
            <a:ext cx="2451771" cy="1049457"/>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6997269" y="3812903"/>
            <a:ext cx="614271" cy="807286"/>
            <a:chOff x="6865277" y="3742352"/>
            <a:chExt cx="614271" cy="807286"/>
          </a:xfrm>
        </p:grpSpPr>
        <p:sp>
          <p:nvSpPr>
            <p:cNvPr id="116" name="ドーナツ 115"/>
            <p:cNvSpPr>
              <a:spLocks noChangeAspect="1"/>
            </p:cNvSpPr>
            <p:nvPr/>
          </p:nvSpPr>
          <p:spPr>
            <a:xfrm>
              <a:off x="6918778" y="3742352"/>
              <a:ext cx="507271" cy="491747"/>
            </a:xfrm>
            <a:prstGeom prst="donut">
              <a:avLst>
                <a:gd name="adj" fmla="val 37956"/>
              </a:avLst>
            </a:prstGeom>
            <a:solidFill>
              <a:schemeClr val="bg1">
                <a:lumMod val="75000"/>
              </a:schemeClr>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endParaRPr kumimoji="1" lang="ja-JP" altLang="en-US"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17" name="テキスト ボックス 116"/>
            <p:cNvSpPr txBox="1"/>
            <p:nvPr/>
          </p:nvSpPr>
          <p:spPr>
            <a:xfrm>
              <a:off x="6865277" y="4241861"/>
              <a:ext cx="614271"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CD-R</a:t>
              </a:r>
            </a:p>
          </p:txBody>
        </p:sp>
      </p:grpSp>
      <p:grpSp>
        <p:nvGrpSpPr>
          <p:cNvPr id="18" name="グループ化 17"/>
          <p:cNvGrpSpPr/>
          <p:nvPr/>
        </p:nvGrpSpPr>
        <p:grpSpPr>
          <a:xfrm>
            <a:off x="7675617" y="5260145"/>
            <a:ext cx="1345612" cy="1351487"/>
            <a:chOff x="7675617" y="4802945"/>
            <a:chExt cx="1345612" cy="1351487"/>
          </a:xfrm>
        </p:grpSpPr>
        <p:pic>
          <p:nvPicPr>
            <p:cNvPr id="82" name="Picture 4" descr="http://3.bp.blogspot.com/-in1aNeZtWI0/VtofUJXDrJI/AAAAAAAA4Ws/7pauAB8GfcA/s800/building_kaisya_blan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92180" y="4802945"/>
              <a:ext cx="750617" cy="828267"/>
            </a:xfrm>
            <a:prstGeom prst="rect">
              <a:avLst/>
            </a:prstGeom>
            <a:noFill/>
            <a:extLst>
              <a:ext uri="{909E8E84-426E-40DD-AFC4-6F175D3DCCD1}">
                <a14:hiddenFill xmlns:a14="http://schemas.microsoft.com/office/drawing/2010/main">
                  <a:solidFill>
                    <a:srgbClr val="FFFFFF"/>
                  </a:solidFill>
                </a14:hiddenFill>
              </a:ext>
            </a:extLst>
          </p:spPr>
        </p:pic>
        <p:sp>
          <p:nvSpPr>
            <p:cNvPr id="88" name="テキスト ボックス 87"/>
            <p:cNvSpPr txBox="1"/>
            <p:nvPr/>
          </p:nvSpPr>
          <p:spPr>
            <a:xfrm>
              <a:off x="7675617" y="5631212"/>
              <a:ext cx="1345612" cy="523220"/>
            </a:xfrm>
            <a:prstGeom prst="rect">
              <a:avLst/>
            </a:prstGeom>
            <a:noFill/>
          </p:spPr>
          <p:txBody>
            <a:bodyPr wrap="squar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 X</a:t>
              </a:r>
            </a:p>
            <a:p>
              <a:pPr algn="ctr"/>
              <a:r>
                <a:rPr kumimoji="1" lang="en-US" altLang="ja-JP" sz="1400" dirty="0" smtClean="0">
                  <a:latin typeface="Times New Roman" panose="02020603050405020304" pitchFamily="18" charset="0"/>
                  <a:cs typeface="Times New Roman" panose="02020603050405020304" pitchFamily="18" charset="0"/>
                </a:rPr>
                <a:t>(other </a:t>
              </a:r>
              <a:r>
                <a:rPr lang="en-US" altLang="ja-JP" sz="1400" dirty="0">
                  <a:latin typeface="Times New Roman" panose="02020603050405020304" pitchFamily="18" charset="0"/>
                  <a:cs typeface="Times New Roman" panose="02020603050405020304" pitchFamily="18" charset="0"/>
                </a:rPr>
                <a:t>s</a:t>
              </a:r>
              <a:r>
                <a:rPr kumimoji="1" lang="en-US" altLang="ja-JP" sz="1400" dirty="0" smtClean="0">
                  <a:latin typeface="Times New Roman" panose="02020603050405020304" pitchFamily="18" charset="0"/>
                  <a:cs typeface="Times New Roman" panose="02020603050405020304" pitchFamily="18" charset="0"/>
                </a:rPr>
                <a:t>ervices)</a:t>
              </a:r>
            </a:p>
          </p:txBody>
        </p:sp>
      </p:grpSp>
      <p:cxnSp>
        <p:nvCxnSpPr>
          <p:cNvPr id="93" name="カギ線コネクタ 92"/>
          <p:cNvCxnSpPr>
            <a:stCxn id="98" idx="2"/>
            <a:endCxn id="82" idx="1"/>
          </p:cNvCxnSpPr>
          <p:nvPr/>
        </p:nvCxnSpPr>
        <p:spPr>
          <a:xfrm rot="16200000" flipH="1">
            <a:off x="6117990" y="3800089"/>
            <a:ext cx="126360" cy="362202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0" name="グループ化 29"/>
          <p:cNvGrpSpPr/>
          <p:nvPr/>
        </p:nvGrpSpPr>
        <p:grpSpPr>
          <a:xfrm>
            <a:off x="5698512" y="5473548"/>
            <a:ext cx="1061509" cy="694060"/>
            <a:chOff x="4372424" y="5603056"/>
            <a:chExt cx="1061509" cy="694060"/>
          </a:xfrm>
        </p:grpSpPr>
        <p:pic>
          <p:nvPicPr>
            <p:cNvPr id="1026" name="Picture 2" descr="http://kmdsk.km.in.nttpc.co.jp/Organization/pl/plpr/img/hpsozai/hpsozai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4140" y="5603056"/>
              <a:ext cx="598466" cy="386283"/>
            </a:xfrm>
            <a:prstGeom prst="rect">
              <a:avLst/>
            </a:prstGeom>
            <a:noFill/>
            <a:extLst>
              <a:ext uri="{909E8E84-426E-40DD-AFC4-6F175D3DCCD1}">
                <a14:hiddenFill xmlns:a14="http://schemas.microsoft.com/office/drawing/2010/main">
                  <a:solidFill>
                    <a:srgbClr val="FFFFFF"/>
                  </a:solidFill>
                </a14:hiddenFill>
              </a:ext>
            </a:extLst>
          </p:spPr>
        </p:pic>
        <p:sp>
          <p:nvSpPr>
            <p:cNvPr id="96" name="テキスト ボックス 95"/>
            <p:cNvSpPr txBox="1"/>
            <p:nvPr/>
          </p:nvSpPr>
          <p:spPr>
            <a:xfrm>
              <a:off x="4372424" y="5989339"/>
              <a:ext cx="1061509"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Billing info.</a:t>
              </a:r>
            </a:p>
          </p:txBody>
        </p:sp>
      </p:grpSp>
      <p:sp>
        <p:nvSpPr>
          <p:cNvPr id="58" name="角丸四角形 57"/>
          <p:cNvSpPr/>
          <p:nvPr/>
        </p:nvSpPr>
        <p:spPr>
          <a:xfrm>
            <a:off x="3206483" y="3276983"/>
            <a:ext cx="1116215" cy="582084"/>
          </a:xfrm>
          <a:prstGeom prst="roundRect">
            <a:avLst>
              <a:gd name="adj" fmla="val 8878"/>
            </a:avLst>
          </a:prstGeom>
          <a:noFill/>
          <a:ln w="25400">
            <a:solidFill>
              <a:srgbClr val="FF0000"/>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20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0" name="テキスト ボックス 59"/>
          <p:cNvSpPr txBox="1"/>
          <p:nvPr/>
        </p:nvSpPr>
        <p:spPr>
          <a:xfrm>
            <a:off x="570596" y="5104166"/>
            <a:ext cx="1462260" cy="523220"/>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Get </a:t>
            </a:r>
            <a:r>
              <a:rPr lang="en-US" altLang="ja-JP" sz="1400" dirty="0" err="1" smtClean="0">
                <a:latin typeface="Times New Roman" panose="02020603050405020304" pitchFamily="18" charset="0"/>
                <a:cs typeface="Times New Roman" panose="02020603050405020304" pitchFamily="18" charset="0"/>
              </a:rPr>
              <a:t>Comm</a:t>
            </a:r>
            <a:r>
              <a:rPr lang="en-US" altLang="ja-JP" sz="1400" dirty="0" smtClean="0">
                <a:latin typeface="Times New Roman" panose="02020603050405020304" pitchFamily="18" charset="0"/>
                <a:cs typeface="Times New Roman" panose="02020603050405020304" pitchFamily="18" charset="0"/>
              </a:rPr>
              <a:t> Detail</a:t>
            </a:r>
          </a:p>
          <a:p>
            <a:r>
              <a:rPr lang="en-US" altLang="ja-JP" sz="1400" dirty="0" smtClean="0">
                <a:latin typeface="Times New Roman" panose="02020603050405020304" pitchFamily="18" charset="0"/>
                <a:cs typeface="Times New Roman" panose="02020603050405020304" pitchFamily="18" charset="0"/>
              </a:rPr>
              <a:t>(Web Page)</a:t>
            </a:r>
            <a:endParaRPr kumimoji="1" lang="en-US" altLang="ja-JP"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142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1163637" y="219075"/>
            <a:ext cx="8288495" cy="480131"/>
          </a:xfrm>
        </p:spPr>
        <p:txBody>
          <a:bodyPr/>
          <a:lstStyle/>
          <a:p>
            <a:r>
              <a:rPr lang="en-US" altLang="ja-JP" dirty="0">
                <a:solidFill>
                  <a:schemeClr val="tx1"/>
                </a:solidFill>
                <a:latin typeface="Times New Roman" panose="02020603050405020304" pitchFamily="18" charset="0"/>
                <a:cs typeface="Times New Roman" panose="02020603050405020304" pitchFamily="18" charset="0"/>
              </a:rPr>
              <a:t>Problems </a:t>
            </a:r>
            <a:r>
              <a:rPr lang="en-US" altLang="ja-JP" dirty="0" smtClean="0">
                <a:solidFill>
                  <a:schemeClr val="tx1"/>
                </a:solidFill>
                <a:latin typeface="Times New Roman" panose="02020603050405020304" pitchFamily="18" charset="0"/>
                <a:cs typeface="Times New Roman" panose="02020603050405020304" pitchFamily="18" charset="0"/>
              </a:rPr>
              <a:t>(3/4)</a:t>
            </a:r>
            <a:endParaRPr lang="ja-JP" altLang="en-US" dirty="0">
              <a:solidFill>
                <a:schemeClr val="tx1"/>
              </a:solidFill>
              <a:latin typeface="Times New Roman" panose="02020603050405020304" pitchFamily="18" charset="0"/>
              <a:cs typeface="Times New Roman" panose="02020603050405020304" pitchFamily="18" charset="0"/>
            </a:endParaRPr>
          </a:p>
        </p:txBody>
      </p:sp>
      <p:sp>
        <p:nvSpPr>
          <p:cNvPr id="95" name="角丸四角形 94"/>
          <p:cNvSpPr/>
          <p:nvPr/>
        </p:nvSpPr>
        <p:spPr>
          <a:xfrm>
            <a:off x="325110" y="935502"/>
            <a:ext cx="10011515" cy="451958"/>
          </a:xfrm>
          <a:prstGeom prst="roundRect">
            <a:avLst>
              <a:gd name="adj" fmla="val 25231"/>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a:bodyPr>
          <a:lstStyle/>
          <a:p>
            <a:r>
              <a:rPr lang="en-US" altLang="ja-JP" dirty="0">
                <a:latin typeface="Times New Roman" panose="02020603050405020304" pitchFamily="18" charset="0"/>
                <a:ea typeface="メイリオ" panose="020B0604030504040204" pitchFamily="50" charset="-128"/>
                <a:cs typeface="Times New Roman" panose="02020603050405020304" pitchFamily="18" charset="0"/>
              </a:rPr>
              <a:t>Still delivering </a:t>
            </a:r>
            <a:r>
              <a:rPr lang="en-US" altLang="ja-JP" dirty="0" smtClean="0">
                <a:latin typeface="Times New Roman" panose="02020603050405020304" pitchFamily="18" charset="0"/>
                <a:ea typeface="メイリオ" panose="020B0604030504040204" pitchFamily="50" charset="-128"/>
                <a:cs typeface="Times New Roman" panose="02020603050405020304" pitchFamily="18" charset="0"/>
              </a:rPr>
              <a:t>CD-R </a:t>
            </a:r>
            <a:r>
              <a:rPr lang="en-US" altLang="ja-JP" dirty="0">
                <a:latin typeface="Times New Roman" panose="02020603050405020304" pitchFamily="18" charset="0"/>
                <a:ea typeface="メイリオ" panose="020B0604030504040204" pitchFamily="50" charset="-128"/>
                <a:cs typeface="Times New Roman" panose="02020603050405020304" pitchFamily="18" charset="0"/>
              </a:rPr>
              <a:t>to OEMs w/o </a:t>
            </a:r>
            <a:r>
              <a:rPr lang="en-US" altLang="ja-JP" dirty="0" smtClean="0">
                <a:latin typeface="Times New Roman" panose="02020603050405020304" pitchFamily="18" charset="0"/>
                <a:ea typeface="メイリオ" panose="020B0604030504040204" pitchFamily="50" charset="-128"/>
                <a:cs typeface="Times New Roman" panose="02020603050405020304" pitchFamily="18" charset="0"/>
              </a:rPr>
              <a:t>systems.  </a:t>
            </a:r>
            <a:endParaRPr lang="en-US" altLang="ja-JP"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5" name="テキスト ボックス 64"/>
          <p:cNvSpPr txBox="1"/>
          <p:nvPr/>
        </p:nvSpPr>
        <p:spPr>
          <a:xfrm>
            <a:off x="3955030" y="1447552"/>
            <a:ext cx="879856" cy="338554"/>
          </a:xfrm>
          <a:prstGeom prst="rect">
            <a:avLst/>
          </a:prstGeom>
          <a:noFill/>
        </p:spPr>
        <p:txBody>
          <a:bodyPr wrap="none" rtlCol="0">
            <a:spAutoFit/>
          </a:bodyPr>
          <a:lstStyle/>
          <a:p>
            <a:r>
              <a:rPr kumimoji="1" lang="en-US" altLang="ja-JP" sz="1600" dirty="0" smtClean="0">
                <a:latin typeface="Times New Roman" panose="02020603050405020304" pitchFamily="18" charset="0"/>
                <a:cs typeface="Times New Roman" panose="02020603050405020304" pitchFamily="18" charset="0"/>
              </a:rPr>
              <a:t>NTT PC</a:t>
            </a:r>
            <a:endParaRPr kumimoji="1" lang="ja-JP" altLang="en-US" sz="1600" dirty="0">
              <a:latin typeface="Times New Roman" panose="02020603050405020304" pitchFamily="18" charset="0"/>
              <a:cs typeface="Times New Roman" panose="02020603050405020304" pitchFamily="18" charset="0"/>
            </a:endParaRPr>
          </a:p>
        </p:txBody>
      </p:sp>
      <p:sp>
        <p:nvSpPr>
          <p:cNvPr id="51" name="正方形/長方形 50"/>
          <p:cNvSpPr/>
          <p:nvPr/>
        </p:nvSpPr>
        <p:spPr>
          <a:xfrm>
            <a:off x="2228141" y="1820351"/>
            <a:ext cx="4375052" cy="2208297"/>
          </a:xfrm>
          <a:prstGeom prst="rect">
            <a:avLst/>
          </a:prstGeom>
          <a:solidFill>
            <a:schemeClr val="accent6">
              <a:lumMod val="20000"/>
              <a:lumOff val="8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テキスト ボックス 51"/>
          <p:cNvSpPr txBox="1"/>
          <p:nvPr/>
        </p:nvSpPr>
        <p:spPr>
          <a:xfrm>
            <a:off x="3233728" y="2281050"/>
            <a:ext cx="1366080" cy="307777"/>
          </a:xfrm>
          <a:prstGeom prst="rect">
            <a:avLst/>
          </a:prstGeom>
          <a:noFill/>
        </p:spPr>
        <p:txBody>
          <a:bodyPr wrap="none" rtlCol="0">
            <a:spAutoFit/>
          </a:bodyPr>
          <a:lstStyle/>
          <a:p>
            <a:pPr algn="ctr"/>
            <a:r>
              <a:rPr lang="en-US" altLang="ja-JP" sz="1400" dirty="0" smtClean="0">
                <a:latin typeface="Times New Roman" panose="02020603050405020304" pitchFamily="18" charset="0"/>
                <a:cs typeface="Times New Roman" panose="02020603050405020304" pitchFamily="18" charset="0"/>
              </a:rPr>
              <a:t>Get Billing info.</a:t>
            </a:r>
            <a:endParaRPr kumimoji="1" lang="en-US" altLang="ja-JP" sz="1400" dirty="0" smtClean="0">
              <a:latin typeface="Times New Roman" panose="02020603050405020304" pitchFamily="18" charset="0"/>
              <a:cs typeface="Times New Roman" panose="02020603050405020304" pitchFamily="18" charset="0"/>
            </a:endParaRPr>
          </a:p>
        </p:txBody>
      </p:sp>
      <p:grpSp>
        <p:nvGrpSpPr>
          <p:cNvPr id="53" name="グループ化 52"/>
          <p:cNvGrpSpPr/>
          <p:nvPr/>
        </p:nvGrpSpPr>
        <p:grpSpPr>
          <a:xfrm>
            <a:off x="758448" y="3206540"/>
            <a:ext cx="1002470" cy="925784"/>
            <a:chOff x="1336473" y="4806292"/>
            <a:chExt cx="1002470" cy="925784"/>
          </a:xfrm>
        </p:grpSpPr>
        <p:sp>
          <p:nvSpPr>
            <p:cNvPr id="55" name="正方形/長方形 54"/>
            <p:cNvSpPr/>
            <p:nvPr/>
          </p:nvSpPr>
          <p:spPr>
            <a:xfrm>
              <a:off x="1336473" y="5119024"/>
              <a:ext cx="1002470" cy="613052"/>
            </a:xfrm>
            <a:prstGeom prst="rect">
              <a:avLst/>
            </a:prstGeom>
            <a:solidFill>
              <a:schemeClr val="accent1">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a:t>
              </a: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System</a:t>
              </a:r>
            </a:p>
          </p:txBody>
        </p:sp>
        <p:sp>
          <p:nvSpPr>
            <p:cNvPr id="57" name="テキスト ボックス 56"/>
            <p:cNvSpPr txBox="1"/>
            <p:nvPr/>
          </p:nvSpPr>
          <p:spPr>
            <a:xfrm>
              <a:off x="1375914" y="4806292"/>
              <a:ext cx="923587"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NTT</a:t>
              </a:r>
              <a:r>
                <a:rPr lang="ja-JP" altLang="en-US" sz="1400" dirty="0">
                  <a:latin typeface="Times New Roman" panose="02020603050405020304" pitchFamily="18" charset="0"/>
                  <a:cs typeface="Times New Roman" panose="02020603050405020304" pitchFamily="18" charset="0"/>
                </a:rPr>
                <a:t> </a:t>
              </a:r>
              <a:r>
                <a:rPr lang="en-US" altLang="ja-JP" sz="1400" dirty="0" smtClean="0">
                  <a:latin typeface="Times New Roman" panose="02020603050405020304" pitchFamily="18" charset="0"/>
                  <a:cs typeface="Times New Roman" panose="02020603050405020304" pitchFamily="18" charset="0"/>
                </a:rPr>
                <a:t>Com</a:t>
              </a:r>
              <a:endParaRPr kumimoji="1" lang="ja-JP" altLang="en-US" sz="1400" dirty="0">
                <a:latin typeface="Times New Roman" panose="02020603050405020304" pitchFamily="18" charset="0"/>
                <a:cs typeface="Times New Roman" panose="02020603050405020304" pitchFamily="18" charset="0"/>
              </a:endParaRPr>
            </a:p>
          </p:txBody>
        </p:sp>
      </p:grpSp>
      <p:grpSp>
        <p:nvGrpSpPr>
          <p:cNvPr id="66" name="グループ化 65"/>
          <p:cNvGrpSpPr/>
          <p:nvPr/>
        </p:nvGrpSpPr>
        <p:grpSpPr>
          <a:xfrm>
            <a:off x="2401864" y="2054239"/>
            <a:ext cx="4042759" cy="1880981"/>
            <a:chOff x="1271167" y="4190420"/>
            <a:chExt cx="4042759" cy="1880981"/>
          </a:xfrm>
        </p:grpSpPr>
        <p:sp>
          <p:nvSpPr>
            <p:cNvPr id="67" name="正方形/長方形 66"/>
            <p:cNvSpPr/>
            <p:nvPr/>
          </p:nvSpPr>
          <p:spPr>
            <a:xfrm>
              <a:off x="1271167" y="4875866"/>
              <a:ext cx="1272676" cy="736092"/>
            </a:xfrm>
            <a:prstGeom prst="rect">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Calculation</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tool</a:t>
              </a:r>
            </a:p>
          </p:txBody>
        </p:sp>
        <p:sp>
          <p:nvSpPr>
            <p:cNvPr id="68" name="円柱 67"/>
            <p:cNvSpPr/>
            <p:nvPr/>
          </p:nvSpPr>
          <p:spPr>
            <a:xfrm>
              <a:off x="2107889" y="5456717"/>
              <a:ext cx="1002757" cy="458137"/>
            </a:xfrm>
            <a:prstGeom prst="can">
              <a:avLst/>
            </a:prstGeom>
            <a:solidFill>
              <a:schemeClr val="accent2">
                <a:lumMod val="60000"/>
                <a:lumOff val="40000"/>
              </a:schemeClr>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Price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DB</a:t>
              </a:r>
            </a:p>
          </p:txBody>
        </p:sp>
        <p:grpSp>
          <p:nvGrpSpPr>
            <p:cNvPr id="69" name="グループ化 68"/>
            <p:cNvGrpSpPr/>
            <p:nvPr/>
          </p:nvGrpSpPr>
          <p:grpSpPr>
            <a:xfrm>
              <a:off x="3446747" y="4190420"/>
              <a:ext cx="1867179" cy="1880981"/>
              <a:chOff x="3222141" y="4054227"/>
              <a:chExt cx="1867179" cy="1880981"/>
            </a:xfrm>
          </p:grpSpPr>
          <p:sp>
            <p:nvSpPr>
              <p:cNvPr id="71" name="正方形/長方形 70"/>
              <p:cNvSpPr/>
              <p:nvPr/>
            </p:nvSpPr>
            <p:spPr>
              <a:xfrm>
                <a:off x="3222141" y="4054227"/>
                <a:ext cx="1867179" cy="1880981"/>
              </a:xfrm>
              <a:prstGeom prst="rect">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t"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Web-API</a:t>
                </a:r>
              </a:p>
            </p:txBody>
          </p:sp>
          <p:grpSp>
            <p:nvGrpSpPr>
              <p:cNvPr id="72" name="グループ化 71"/>
              <p:cNvGrpSpPr/>
              <p:nvPr/>
            </p:nvGrpSpPr>
            <p:grpSpPr>
              <a:xfrm>
                <a:off x="3397168" y="4277236"/>
                <a:ext cx="1080578" cy="1379808"/>
                <a:chOff x="3180767" y="4225213"/>
                <a:chExt cx="1080578" cy="1379808"/>
              </a:xfrm>
              <a:solidFill>
                <a:schemeClr val="accent2">
                  <a:lumMod val="40000"/>
                  <a:lumOff val="60000"/>
                </a:schemeClr>
              </a:solidFill>
            </p:grpSpPr>
            <p:sp>
              <p:nvSpPr>
                <p:cNvPr id="73" name="角丸四角形 72"/>
                <p:cNvSpPr/>
                <p:nvPr/>
              </p:nvSpPr>
              <p:spPr>
                <a:xfrm>
                  <a:off x="3180767" y="4809494"/>
                  <a:ext cx="1080578" cy="795527"/>
                </a:xfrm>
                <a:prstGeom prst="roundRect">
                  <a:avLst/>
                </a:prstGeom>
                <a:grp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User</a:t>
                  </a: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Management</a:t>
                  </a:r>
                  <a:endParaRPr lang="en-US" altLang="ja-JP" sz="1400" dirty="0">
                    <a:latin typeface="Times New Roman" panose="02020603050405020304" pitchFamily="18" charset="0"/>
                    <a:ea typeface="メイリオ" panose="020B0604030504040204" pitchFamily="50" charset="-128"/>
                    <a:cs typeface="Times New Roman" panose="02020603050405020304" pitchFamily="18" charset="0"/>
                  </a:endParaRP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API</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4" name="角丸四角形 73"/>
                <p:cNvSpPr/>
                <p:nvPr/>
              </p:nvSpPr>
              <p:spPr>
                <a:xfrm>
                  <a:off x="3218284" y="4225213"/>
                  <a:ext cx="1005544" cy="557164"/>
                </a:xfrm>
                <a:prstGeom prst="roundRect">
                  <a:avLst/>
                </a:prstGeom>
                <a:grp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Info.</a:t>
                  </a:r>
                  <a:endParaRPr lang="en-US" altLang="ja-JP" sz="1400" dirty="0">
                    <a:latin typeface="Times New Roman" panose="02020603050405020304" pitchFamily="18" charset="0"/>
                    <a:ea typeface="メイリオ" panose="020B0604030504040204" pitchFamily="50" charset="-128"/>
                    <a:cs typeface="Times New Roman" panose="02020603050405020304" pitchFamily="18" charset="0"/>
                  </a:endParaRP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API</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sp>
          <p:nvSpPr>
            <p:cNvPr id="70" name="円柱 69"/>
            <p:cNvSpPr/>
            <p:nvPr/>
          </p:nvSpPr>
          <p:spPr>
            <a:xfrm>
              <a:off x="4447134" y="5537111"/>
              <a:ext cx="771612" cy="458137"/>
            </a:xfrm>
            <a:prstGeom prst="can">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Auth.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DB</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cxnSp>
        <p:nvCxnSpPr>
          <p:cNvPr id="76" name="カギ線コネクタ 75"/>
          <p:cNvCxnSpPr>
            <a:stCxn id="68" idx="4"/>
            <a:endCxn id="74" idx="1"/>
          </p:cNvCxnSpPr>
          <p:nvPr/>
        </p:nvCxnSpPr>
        <p:spPr>
          <a:xfrm flipV="1">
            <a:off x="4241343" y="2555830"/>
            <a:ext cx="548645" cy="993775"/>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9" name="グループ化 78"/>
          <p:cNvGrpSpPr/>
          <p:nvPr/>
        </p:nvGrpSpPr>
        <p:grpSpPr>
          <a:xfrm>
            <a:off x="7668663" y="2010000"/>
            <a:ext cx="1090831" cy="1090953"/>
            <a:chOff x="7468266" y="7036255"/>
            <a:chExt cx="1090831" cy="1090953"/>
          </a:xfrm>
        </p:grpSpPr>
        <p:sp>
          <p:nvSpPr>
            <p:cNvPr id="86" name="正方形/長方形 85"/>
            <p:cNvSpPr/>
            <p:nvPr/>
          </p:nvSpPr>
          <p:spPr>
            <a:xfrm>
              <a:off x="7468266" y="7036255"/>
              <a:ext cx="545415" cy="546539"/>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a:latin typeface="Times New Roman" panose="02020603050405020304" pitchFamily="18" charset="0"/>
                  <a:ea typeface="メイリオ" panose="020B0604030504040204" pitchFamily="50" charset="-128"/>
                  <a:cs typeface="Times New Roman" panose="02020603050405020304" pitchFamily="18" charset="0"/>
                </a:rPr>
                <a:t>C</a:t>
              </a:r>
              <a:endPar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7740974" y="7309525"/>
              <a:ext cx="545415" cy="545123"/>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a:t>
              </a:r>
            </a:p>
          </p:txBody>
        </p:sp>
        <p:sp>
          <p:nvSpPr>
            <p:cNvPr id="90" name="正方形/長方形 89"/>
            <p:cNvSpPr/>
            <p:nvPr/>
          </p:nvSpPr>
          <p:spPr>
            <a:xfrm>
              <a:off x="8013681" y="7582085"/>
              <a:ext cx="545416" cy="545123"/>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a:t>
              </a:r>
            </a:p>
          </p:txBody>
        </p:sp>
      </p:grpSp>
      <p:sp>
        <p:nvSpPr>
          <p:cNvPr id="80" name="テキスト ボックス 79"/>
          <p:cNvSpPr txBox="1"/>
          <p:nvPr/>
        </p:nvSpPr>
        <p:spPr>
          <a:xfrm>
            <a:off x="6694633" y="2828391"/>
            <a:ext cx="1457450" cy="523220"/>
          </a:xfrm>
          <a:prstGeom prst="rect">
            <a:avLst/>
          </a:prstGeom>
          <a:noFill/>
        </p:spPr>
        <p:txBody>
          <a:bodyPr wrap="none" rtlCol="0">
            <a:spAutoFit/>
          </a:bodyPr>
          <a:lstStyle/>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OEM User auth.</a:t>
            </a:r>
            <a:endParaRPr lang="en-US" altLang="ja-JP" sz="1400" dirty="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Get Billing info.</a:t>
            </a:r>
            <a:endParaRPr kumimoji="1" lang="en-US" altLang="ja-JP" sz="1400" dirty="0" smtClean="0">
              <a:latin typeface="Times New Roman" panose="02020603050405020304" pitchFamily="18" charset="0"/>
              <a:cs typeface="Times New Roman" panose="02020603050405020304" pitchFamily="18" charset="0"/>
            </a:endParaRPr>
          </a:p>
        </p:txBody>
      </p:sp>
      <p:cxnSp>
        <p:nvCxnSpPr>
          <p:cNvPr id="83" name="直線矢印コネクタ 82"/>
          <p:cNvCxnSpPr>
            <a:stCxn id="74" idx="3"/>
            <a:endCxn id="87" idx="1"/>
          </p:cNvCxnSpPr>
          <p:nvPr/>
        </p:nvCxnSpPr>
        <p:spPr>
          <a:xfrm>
            <a:off x="5795532" y="2555830"/>
            <a:ext cx="2145839" cy="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74" idx="3"/>
            <a:endCxn id="86" idx="1"/>
          </p:cNvCxnSpPr>
          <p:nvPr/>
        </p:nvCxnSpPr>
        <p:spPr>
          <a:xfrm flipV="1">
            <a:off x="5795532" y="2283270"/>
            <a:ext cx="1873131" cy="27256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74" idx="3"/>
            <a:endCxn id="90" idx="1"/>
          </p:cNvCxnSpPr>
          <p:nvPr/>
        </p:nvCxnSpPr>
        <p:spPr>
          <a:xfrm>
            <a:off x="5795532" y="2555830"/>
            <a:ext cx="2418546" cy="27256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4370160" y="4171853"/>
            <a:ext cx="2023374" cy="523220"/>
          </a:xfrm>
          <a:prstGeom prst="rect">
            <a:avLst/>
          </a:prstGeom>
          <a:noFill/>
        </p:spPr>
        <p:txBody>
          <a:bodyPr wrap="none" rtlCol="0">
            <a:spAutoFit/>
          </a:bodyPr>
          <a:lstStyle/>
          <a:p>
            <a:r>
              <a:rPr kumimoji="1"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Admin User auth.</a:t>
            </a:r>
            <a:endParaRPr kumimoji="1" lang="en-US" altLang="ja-JP" sz="1400" dirty="0" smtClean="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OEM User management</a:t>
            </a:r>
            <a:endParaRPr kumimoji="1" lang="en-US" altLang="ja-JP" sz="1400" dirty="0" smtClean="0">
              <a:latin typeface="Times New Roman" panose="02020603050405020304" pitchFamily="18" charset="0"/>
              <a:cs typeface="Times New Roman" panose="02020603050405020304" pitchFamily="18" charset="0"/>
            </a:endParaRPr>
          </a:p>
        </p:txBody>
      </p:sp>
      <p:grpSp>
        <p:nvGrpSpPr>
          <p:cNvPr id="94" name="グループ化 93"/>
          <p:cNvGrpSpPr/>
          <p:nvPr/>
        </p:nvGrpSpPr>
        <p:grpSpPr>
          <a:xfrm>
            <a:off x="3798660" y="4633518"/>
            <a:ext cx="1697158" cy="914401"/>
            <a:chOff x="5472719" y="4650527"/>
            <a:chExt cx="1697158" cy="914401"/>
          </a:xfrm>
        </p:grpSpPr>
        <p:pic>
          <p:nvPicPr>
            <p:cNvPr id="98" name="Picture 8" descr="http://kmdsk.km.in.nttpc.co.jp/Organization/pl/plpr/img/original/2/2_8_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719" y="4650527"/>
              <a:ext cx="1143000" cy="914401"/>
            </a:xfrm>
            <a:prstGeom prst="rect">
              <a:avLst/>
            </a:prstGeom>
            <a:noFill/>
            <a:extLst>
              <a:ext uri="{909E8E84-426E-40DD-AFC4-6F175D3DCCD1}">
                <a14:hiddenFill xmlns:a14="http://schemas.microsoft.com/office/drawing/2010/main">
                  <a:solidFill>
                    <a:srgbClr val="FFFFFF"/>
                  </a:solidFill>
                </a14:hiddenFill>
              </a:ext>
            </a:extLst>
          </p:spPr>
        </p:pic>
        <p:sp>
          <p:nvSpPr>
            <p:cNvPr id="99" name="テキスト ボックス 98"/>
            <p:cNvSpPr txBox="1"/>
            <p:nvPr/>
          </p:nvSpPr>
          <p:spPr>
            <a:xfrm>
              <a:off x="6605299" y="4967287"/>
              <a:ext cx="564578" cy="307777"/>
            </a:xfrm>
            <a:prstGeom prst="rect">
              <a:avLst/>
            </a:prstGeom>
            <a:solidFill>
              <a:schemeClr val="bg1"/>
            </a:solidFill>
            <a:ln>
              <a:solidFill>
                <a:schemeClr val="bg1"/>
              </a:solidFill>
            </a:ln>
          </p:spPr>
          <p:txBody>
            <a:bodyPr wrap="none" rtlCol="0">
              <a:spAutoFit/>
            </a:bodyPr>
            <a:lstStyle/>
            <a:p>
              <a:pPr algn="ctr"/>
              <a:r>
                <a:rPr lang="en-US" altLang="ja-JP" sz="1400" dirty="0" smtClean="0">
                  <a:latin typeface="Times New Roman" panose="02020603050405020304" pitchFamily="18" charset="0"/>
                  <a:cs typeface="Times New Roman" panose="02020603050405020304" pitchFamily="18" charset="0"/>
                </a:rPr>
                <a:t>Sales</a:t>
              </a:r>
              <a:endParaRPr kumimoji="1" lang="en-US" altLang="ja-JP" sz="1400" dirty="0" smtClean="0">
                <a:latin typeface="Times New Roman" panose="02020603050405020304" pitchFamily="18" charset="0"/>
                <a:cs typeface="Times New Roman" panose="02020603050405020304" pitchFamily="18" charset="0"/>
              </a:endParaRPr>
            </a:p>
          </p:txBody>
        </p:sp>
      </p:grpSp>
      <p:sp>
        <p:nvSpPr>
          <p:cNvPr id="101" name="テキスト ボックス 100"/>
          <p:cNvSpPr txBox="1"/>
          <p:nvPr/>
        </p:nvSpPr>
        <p:spPr>
          <a:xfrm>
            <a:off x="7739254" y="1702223"/>
            <a:ext cx="583814"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a:t>
            </a:r>
            <a:endParaRPr kumimoji="1" lang="ja-JP" altLang="en-US" sz="1400" dirty="0">
              <a:latin typeface="Times New Roman" panose="02020603050405020304" pitchFamily="18" charset="0"/>
              <a:cs typeface="Times New Roman" panose="02020603050405020304" pitchFamily="18" charset="0"/>
            </a:endParaRPr>
          </a:p>
        </p:txBody>
      </p:sp>
      <p:sp>
        <p:nvSpPr>
          <p:cNvPr id="102" name="正方形/長方形 101"/>
          <p:cNvSpPr/>
          <p:nvPr/>
        </p:nvSpPr>
        <p:spPr>
          <a:xfrm>
            <a:off x="2032856" y="1749708"/>
            <a:ext cx="4635530" cy="4600314"/>
          </a:xfrm>
          <a:prstGeom prst="rect">
            <a:avLst/>
          </a:prstGeom>
          <a:no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3" name="テキスト ボックス 102"/>
          <p:cNvSpPr txBox="1"/>
          <p:nvPr/>
        </p:nvSpPr>
        <p:spPr>
          <a:xfrm>
            <a:off x="2228140" y="1820351"/>
            <a:ext cx="2091214"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OEM VoIP Billing System</a:t>
            </a:r>
          </a:p>
        </p:txBody>
      </p:sp>
      <p:cxnSp>
        <p:nvCxnSpPr>
          <p:cNvPr id="104" name="カギ線コネクタ 103"/>
          <p:cNvCxnSpPr>
            <a:stCxn id="108" idx="1"/>
            <a:endCxn id="67" idx="2"/>
          </p:cNvCxnSpPr>
          <p:nvPr/>
        </p:nvCxnSpPr>
        <p:spPr>
          <a:xfrm rot="10800000">
            <a:off x="3038202" y="3475777"/>
            <a:ext cx="718370" cy="130346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テキスト ボックス 104"/>
          <p:cNvSpPr txBox="1"/>
          <p:nvPr/>
        </p:nvSpPr>
        <p:spPr>
          <a:xfrm>
            <a:off x="3053441" y="4271852"/>
            <a:ext cx="1292341" cy="523220"/>
          </a:xfrm>
          <a:prstGeom prst="rect">
            <a:avLst/>
          </a:prstGeom>
          <a:noFill/>
        </p:spPr>
        <p:txBody>
          <a:bodyPr wrap="none" rtlCol="0">
            <a:spAutoFit/>
          </a:bodyPr>
          <a:lstStyle/>
          <a:p>
            <a:r>
              <a:rPr kumimoji="1"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Put Data Files</a:t>
            </a:r>
            <a:endParaRPr kumimoji="1" lang="en-US" altLang="ja-JP" sz="1400" dirty="0" smtClean="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Run tool</a:t>
            </a:r>
            <a:endParaRPr kumimoji="1" lang="en-US" altLang="ja-JP" sz="1400" dirty="0" smtClean="0">
              <a:latin typeface="Times New Roman" panose="02020603050405020304" pitchFamily="18" charset="0"/>
              <a:cs typeface="Times New Roman" panose="02020603050405020304" pitchFamily="18" charset="0"/>
            </a:endParaRPr>
          </a:p>
        </p:txBody>
      </p:sp>
      <p:cxnSp>
        <p:nvCxnSpPr>
          <p:cNvPr id="107" name="カギ線コネクタ 106"/>
          <p:cNvCxnSpPr>
            <a:stCxn id="98" idx="0"/>
            <a:endCxn id="73" idx="2"/>
          </p:cNvCxnSpPr>
          <p:nvPr/>
        </p:nvCxnSpPr>
        <p:spPr>
          <a:xfrm rot="5400000" flipH="1" flipV="1">
            <a:off x="4343229" y="3683987"/>
            <a:ext cx="976462" cy="922600"/>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正方形/長方形 107"/>
          <p:cNvSpPr/>
          <p:nvPr/>
        </p:nvSpPr>
        <p:spPr>
          <a:xfrm>
            <a:off x="3756572" y="4659669"/>
            <a:ext cx="201448" cy="239136"/>
          </a:xfrm>
          <a:prstGeom prst="rect">
            <a:avLst/>
          </a:prstGeom>
          <a:noFill/>
          <a:ln>
            <a:no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lnSpcReduction="10000"/>
          </a:bodyPr>
          <a:lstStyle/>
          <a:p>
            <a:endParaRPr lang="en-US" altLang="ja-JP" sz="11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nvGrpSpPr>
          <p:cNvPr id="19" name="グループ化 18"/>
          <p:cNvGrpSpPr/>
          <p:nvPr/>
        </p:nvGrpSpPr>
        <p:grpSpPr>
          <a:xfrm>
            <a:off x="7560635" y="3640576"/>
            <a:ext cx="1486395" cy="1351487"/>
            <a:chOff x="7560635" y="3290056"/>
            <a:chExt cx="1486395" cy="1351487"/>
          </a:xfrm>
        </p:grpSpPr>
        <p:pic>
          <p:nvPicPr>
            <p:cNvPr id="113" name="Picture 4" descr="http://3.bp.blogspot.com/-in1aNeZtWI0/VtofUJXDrJI/AAAAAAAA4Ws/7pauAB8GfcA/s800/building_kaisya_blan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7589" y="3290056"/>
              <a:ext cx="750617" cy="828267"/>
            </a:xfrm>
            <a:prstGeom prst="rect">
              <a:avLst/>
            </a:prstGeom>
            <a:noFill/>
            <a:extLst>
              <a:ext uri="{909E8E84-426E-40DD-AFC4-6F175D3DCCD1}">
                <a14:hiddenFill xmlns:a14="http://schemas.microsoft.com/office/drawing/2010/main">
                  <a:solidFill>
                    <a:srgbClr val="FFFFFF"/>
                  </a:solidFill>
                </a14:hiddenFill>
              </a:ext>
            </a:extLst>
          </p:spPr>
        </p:pic>
        <p:sp>
          <p:nvSpPr>
            <p:cNvPr id="114" name="テキスト ボックス 113"/>
            <p:cNvSpPr txBox="1"/>
            <p:nvPr/>
          </p:nvSpPr>
          <p:spPr>
            <a:xfrm>
              <a:off x="7560635" y="4118323"/>
              <a:ext cx="1486395" cy="523220"/>
            </a:xfrm>
            <a:prstGeom prst="rect">
              <a:avLst/>
            </a:prstGeom>
            <a:noFill/>
          </p:spPr>
          <p:txBody>
            <a:bodyPr wrap="squar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 D</a:t>
              </a:r>
            </a:p>
            <a:p>
              <a:pPr algn="ctr"/>
              <a:r>
                <a:rPr kumimoji="1" lang="en-US" altLang="ja-JP"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w/o systems</a:t>
              </a:r>
              <a:r>
                <a:rPr kumimoji="1" lang="en-US" altLang="ja-JP" sz="1400" dirty="0" smtClean="0">
                  <a:latin typeface="Times New Roman" panose="02020603050405020304" pitchFamily="18" charset="0"/>
                  <a:cs typeface="Times New Roman" panose="02020603050405020304" pitchFamily="18" charset="0"/>
                </a:rPr>
                <a:t>)</a:t>
              </a:r>
            </a:p>
          </p:txBody>
        </p:sp>
      </p:grpSp>
      <p:cxnSp>
        <p:nvCxnSpPr>
          <p:cNvPr id="75" name="カギ線コネクタ 74"/>
          <p:cNvCxnSpPr>
            <a:stCxn id="55" idx="2"/>
            <a:endCxn id="98" idx="1"/>
          </p:cNvCxnSpPr>
          <p:nvPr/>
        </p:nvCxnSpPr>
        <p:spPr>
          <a:xfrm rot="16200000" flipH="1">
            <a:off x="2049974" y="3342032"/>
            <a:ext cx="958395" cy="253897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メモ 60"/>
          <p:cNvSpPr/>
          <p:nvPr/>
        </p:nvSpPr>
        <p:spPr>
          <a:xfrm>
            <a:off x="940131" y="4277773"/>
            <a:ext cx="639104" cy="541262"/>
          </a:xfrm>
          <a:prstGeom prst="foldedCorner">
            <a:avLst>
              <a:gd name="adj" fmla="val 19828"/>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endParaRP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Com</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Detail</a:t>
            </a:r>
          </a:p>
        </p:txBody>
      </p:sp>
      <p:cxnSp>
        <p:nvCxnSpPr>
          <p:cNvPr id="81" name="カギ線コネクタ 80"/>
          <p:cNvCxnSpPr>
            <a:stCxn id="99" idx="3"/>
            <a:endCxn id="113" idx="1"/>
          </p:cNvCxnSpPr>
          <p:nvPr/>
        </p:nvCxnSpPr>
        <p:spPr>
          <a:xfrm flipV="1">
            <a:off x="5495818" y="4054710"/>
            <a:ext cx="2451771" cy="1049457"/>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6997269" y="3812903"/>
            <a:ext cx="614271" cy="807286"/>
            <a:chOff x="6865277" y="3742352"/>
            <a:chExt cx="614271" cy="807286"/>
          </a:xfrm>
        </p:grpSpPr>
        <p:sp>
          <p:nvSpPr>
            <p:cNvPr id="116" name="ドーナツ 115"/>
            <p:cNvSpPr>
              <a:spLocks noChangeAspect="1"/>
            </p:cNvSpPr>
            <p:nvPr/>
          </p:nvSpPr>
          <p:spPr>
            <a:xfrm>
              <a:off x="6918778" y="3742352"/>
              <a:ext cx="507271" cy="491747"/>
            </a:xfrm>
            <a:prstGeom prst="donut">
              <a:avLst>
                <a:gd name="adj" fmla="val 37956"/>
              </a:avLst>
            </a:prstGeom>
            <a:solidFill>
              <a:schemeClr val="bg1">
                <a:lumMod val="75000"/>
              </a:schemeClr>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endParaRPr kumimoji="1" lang="ja-JP" altLang="en-US"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17" name="テキスト ボックス 116"/>
            <p:cNvSpPr txBox="1"/>
            <p:nvPr/>
          </p:nvSpPr>
          <p:spPr>
            <a:xfrm>
              <a:off x="6865277" y="4241861"/>
              <a:ext cx="614271"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CD-R</a:t>
              </a:r>
            </a:p>
          </p:txBody>
        </p:sp>
      </p:grpSp>
      <p:grpSp>
        <p:nvGrpSpPr>
          <p:cNvPr id="18" name="グループ化 17"/>
          <p:cNvGrpSpPr/>
          <p:nvPr/>
        </p:nvGrpSpPr>
        <p:grpSpPr>
          <a:xfrm>
            <a:off x="7675617" y="5260145"/>
            <a:ext cx="1345612" cy="1351487"/>
            <a:chOff x="7675617" y="4802945"/>
            <a:chExt cx="1345612" cy="1351487"/>
          </a:xfrm>
        </p:grpSpPr>
        <p:pic>
          <p:nvPicPr>
            <p:cNvPr id="82" name="Picture 4" descr="http://3.bp.blogspot.com/-in1aNeZtWI0/VtofUJXDrJI/AAAAAAAA4Ws/7pauAB8GfcA/s800/building_kaisya_blan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92180" y="4802945"/>
              <a:ext cx="750617" cy="828267"/>
            </a:xfrm>
            <a:prstGeom prst="rect">
              <a:avLst/>
            </a:prstGeom>
            <a:noFill/>
            <a:extLst>
              <a:ext uri="{909E8E84-426E-40DD-AFC4-6F175D3DCCD1}">
                <a14:hiddenFill xmlns:a14="http://schemas.microsoft.com/office/drawing/2010/main">
                  <a:solidFill>
                    <a:srgbClr val="FFFFFF"/>
                  </a:solidFill>
                </a14:hiddenFill>
              </a:ext>
            </a:extLst>
          </p:spPr>
        </p:pic>
        <p:sp>
          <p:nvSpPr>
            <p:cNvPr id="88" name="テキスト ボックス 87"/>
            <p:cNvSpPr txBox="1"/>
            <p:nvPr/>
          </p:nvSpPr>
          <p:spPr>
            <a:xfrm>
              <a:off x="7675617" y="5631212"/>
              <a:ext cx="1345612" cy="523220"/>
            </a:xfrm>
            <a:prstGeom prst="rect">
              <a:avLst/>
            </a:prstGeom>
            <a:noFill/>
          </p:spPr>
          <p:txBody>
            <a:bodyPr wrap="squar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 X</a:t>
              </a:r>
            </a:p>
            <a:p>
              <a:pPr algn="ctr"/>
              <a:r>
                <a:rPr kumimoji="1" lang="en-US" altLang="ja-JP" sz="1400" dirty="0" smtClean="0">
                  <a:latin typeface="Times New Roman" panose="02020603050405020304" pitchFamily="18" charset="0"/>
                  <a:cs typeface="Times New Roman" panose="02020603050405020304" pitchFamily="18" charset="0"/>
                </a:rPr>
                <a:t>(other </a:t>
              </a:r>
              <a:r>
                <a:rPr lang="en-US" altLang="ja-JP" sz="1400" dirty="0">
                  <a:latin typeface="Times New Roman" panose="02020603050405020304" pitchFamily="18" charset="0"/>
                  <a:cs typeface="Times New Roman" panose="02020603050405020304" pitchFamily="18" charset="0"/>
                </a:rPr>
                <a:t>s</a:t>
              </a:r>
              <a:r>
                <a:rPr kumimoji="1" lang="en-US" altLang="ja-JP" sz="1400" dirty="0" smtClean="0">
                  <a:latin typeface="Times New Roman" panose="02020603050405020304" pitchFamily="18" charset="0"/>
                  <a:cs typeface="Times New Roman" panose="02020603050405020304" pitchFamily="18" charset="0"/>
                </a:rPr>
                <a:t>ervices)</a:t>
              </a:r>
            </a:p>
          </p:txBody>
        </p:sp>
      </p:grpSp>
      <p:cxnSp>
        <p:nvCxnSpPr>
          <p:cNvPr id="93" name="カギ線コネクタ 92"/>
          <p:cNvCxnSpPr>
            <a:stCxn id="98" idx="2"/>
            <a:endCxn id="82" idx="1"/>
          </p:cNvCxnSpPr>
          <p:nvPr/>
        </p:nvCxnSpPr>
        <p:spPr>
          <a:xfrm rot="16200000" flipH="1">
            <a:off x="6117990" y="3800089"/>
            <a:ext cx="126360" cy="362202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0" name="グループ化 29"/>
          <p:cNvGrpSpPr/>
          <p:nvPr/>
        </p:nvGrpSpPr>
        <p:grpSpPr>
          <a:xfrm>
            <a:off x="5698512" y="5473548"/>
            <a:ext cx="1061509" cy="694060"/>
            <a:chOff x="4372424" y="5603056"/>
            <a:chExt cx="1061509" cy="694060"/>
          </a:xfrm>
        </p:grpSpPr>
        <p:pic>
          <p:nvPicPr>
            <p:cNvPr id="1026" name="Picture 2" descr="http://kmdsk.km.in.nttpc.co.jp/Organization/pl/plpr/img/hpsozai/hpsozai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4140" y="5603056"/>
              <a:ext cx="598466" cy="386283"/>
            </a:xfrm>
            <a:prstGeom prst="rect">
              <a:avLst/>
            </a:prstGeom>
            <a:noFill/>
            <a:extLst>
              <a:ext uri="{909E8E84-426E-40DD-AFC4-6F175D3DCCD1}">
                <a14:hiddenFill xmlns:a14="http://schemas.microsoft.com/office/drawing/2010/main">
                  <a:solidFill>
                    <a:srgbClr val="FFFFFF"/>
                  </a:solidFill>
                </a14:hiddenFill>
              </a:ext>
            </a:extLst>
          </p:spPr>
        </p:pic>
        <p:sp>
          <p:nvSpPr>
            <p:cNvPr id="96" name="テキスト ボックス 95"/>
            <p:cNvSpPr txBox="1"/>
            <p:nvPr/>
          </p:nvSpPr>
          <p:spPr>
            <a:xfrm>
              <a:off x="4372424" y="5989339"/>
              <a:ext cx="1061509"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Billing info.</a:t>
              </a:r>
            </a:p>
          </p:txBody>
        </p:sp>
      </p:grpSp>
      <p:sp>
        <p:nvSpPr>
          <p:cNvPr id="58" name="角丸四角形 57"/>
          <p:cNvSpPr/>
          <p:nvPr/>
        </p:nvSpPr>
        <p:spPr>
          <a:xfrm>
            <a:off x="6956335" y="3550239"/>
            <a:ext cx="2122712" cy="1441823"/>
          </a:xfrm>
          <a:prstGeom prst="roundRect">
            <a:avLst>
              <a:gd name="adj" fmla="val 8878"/>
            </a:avLst>
          </a:prstGeom>
          <a:noFill/>
          <a:ln w="25400">
            <a:solidFill>
              <a:srgbClr val="FF0000"/>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20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0" name="テキスト ボックス 59"/>
          <p:cNvSpPr txBox="1"/>
          <p:nvPr/>
        </p:nvSpPr>
        <p:spPr>
          <a:xfrm>
            <a:off x="570596" y="5104166"/>
            <a:ext cx="1462260" cy="523220"/>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Get </a:t>
            </a:r>
            <a:r>
              <a:rPr lang="en-US" altLang="ja-JP" sz="1400" dirty="0" err="1" smtClean="0">
                <a:latin typeface="Times New Roman" panose="02020603050405020304" pitchFamily="18" charset="0"/>
                <a:cs typeface="Times New Roman" panose="02020603050405020304" pitchFamily="18" charset="0"/>
              </a:rPr>
              <a:t>Comm</a:t>
            </a:r>
            <a:r>
              <a:rPr lang="en-US" altLang="ja-JP" sz="1400" dirty="0" smtClean="0">
                <a:latin typeface="Times New Roman" panose="02020603050405020304" pitchFamily="18" charset="0"/>
                <a:cs typeface="Times New Roman" panose="02020603050405020304" pitchFamily="18" charset="0"/>
              </a:rPr>
              <a:t> Detail</a:t>
            </a:r>
          </a:p>
          <a:p>
            <a:r>
              <a:rPr lang="en-US" altLang="ja-JP" sz="1400" dirty="0" smtClean="0">
                <a:latin typeface="Times New Roman" panose="02020603050405020304" pitchFamily="18" charset="0"/>
                <a:cs typeface="Times New Roman" panose="02020603050405020304" pitchFamily="18" charset="0"/>
              </a:rPr>
              <a:t>(Web Page)</a:t>
            </a:r>
            <a:endParaRPr kumimoji="1" lang="en-US" altLang="ja-JP"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307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1163637" y="219075"/>
            <a:ext cx="8288495" cy="480131"/>
          </a:xfrm>
        </p:spPr>
        <p:txBody>
          <a:bodyPr/>
          <a:lstStyle/>
          <a:p>
            <a:r>
              <a:rPr lang="en-US" altLang="ja-JP" dirty="0">
                <a:solidFill>
                  <a:schemeClr val="tx1"/>
                </a:solidFill>
                <a:latin typeface="Times New Roman" panose="02020603050405020304" pitchFamily="18" charset="0"/>
                <a:cs typeface="Times New Roman" panose="02020603050405020304" pitchFamily="18" charset="0"/>
              </a:rPr>
              <a:t>Problems </a:t>
            </a:r>
            <a:r>
              <a:rPr lang="en-US" altLang="ja-JP" dirty="0" smtClean="0">
                <a:solidFill>
                  <a:schemeClr val="tx1"/>
                </a:solidFill>
                <a:latin typeface="Times New Roman" panose="02020603050405020304" pitchFamily="18" charset="0"/>
                <a:cs typeface="Times New Roman" panose="02020603050405020304" pitchFamily="18" charset="0"/>
              </a:rPr>
              <a:t>(4/4)</a:t>
            </a:r>
            <a:endParaRPr lang="ja-JP" altLang="en-US" dirty="0">
              <a:solidFill>
                <a:schemeClr val="tx1"/>
              </a:solidFill>
              <a:latin typeface="Times New Roman" panose="02020603050405020304" pitchFamily="18" charset="0"/>
              <a:cs typeface="Times New Roman" panose="02020603050405020304" pitchFamily="18" charset="0"/>
            </a:endParaRPr>
          </a:p>
        </p:txBody>
      </p:sp>
      <p:sp>
        <p:nvSpPr>
          <p:cNvPr id="95" name="角丸四角形 94"/>
          <p:cNvSpPr/>
          <p:nvPr/>
        </p:nvSpPr>
        <p:spPr>
          <a:xfrm>
            <a:off x="325110" y="935502"/>
            <a:ext cx="10011515" cy="451958"/>
          </a:xfrm>
          <a:prstGeom prst="roundRect">
            <a:avLst>
              <a:gd name="adj" fmla="val 25231"/>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a:bodyPr>
          <a:lstStyle/>
          <a:p>
            <a:r>
              <a:rPr lang="en-US" altLang="ja-JP" dirty="0" smtClean="0">
                <a:latin typeface="Times New Roman" panose="02020603050405020304" pitchFamily="18" charset="0"/>
                <a:ea typeface="メイリオ" panose="020B0604030504040204" pitchFamily="50" charset="-128"/>
                <a:cs typeface="Times New Roman" panose="02020603050405020304" pitchFamily="18" charset="0"/>
              </a:rPr>
              <a:t>Mailing </a:t>
            </a:r>
            <a:r>
              <a:rPr lang="en-US" altLang="ja-JP" dirty="0">
                <a:latin typeface="Times New Roman" panose="02020603050405020304" pitchFamily="18" charset="0"/>
                <a:ea typeface="メイリオ" panose="020B0604030504040204" pitchFamily="50" charset="-128"/>
                <a:cs typeface="Times New Roman" panose="02020603050405020304" pitchFamily="18" charset="0"/>
              </a:rPr>
              <a:t>Billing </a:t>
            </a:r>
            <a:r>
              <a:rPr lang="en-US" altLang="ja-JP" dirty="0" smtClean="0">
                <a:latin typeface="Times New Roman" panose="02020603050405020304" pitchFamily="18" charset="0"/>
                <a:ea typeface="メイリオ" panose="020B0604030504040204" pitchFamily="50" charset="-128"/>
                <a:cs typeface="Times New Roman" panose="02020603050405020304" pitchFamily="18" charset="0"/>
              </a:rPr>
              <a:t>information in </a:t>
            </a:r>
            <a:r>
              <a:rPr lang="en-US" altLang="ja-JP" dirty="0">
                <a:latin typeface="Times New Roman" panose="02020603050405020304" pitchFamily="18" charset="0"/>
                <a:ea typeface="メイリオ" panose="020B0604030504040204" pitchFamily="50" charset="-128"/>
                <a:cs typeface="Times New Roman" panose="02020603050405020304" pitchFamily="18" charset="0"/>
              </a:rPr>
              <a:t>other </a:t>
            </a:r>
            <a:r>
              <a:rPr lang="en-US" altLang="ja-JP" dirty="0" smtClean="0">
                <a:latin typeface="Times New Roman" panose="02020603050405020304" pitchFamily="18" charset="0"/>
                <a:ea typeface="メイリオ" panose="020B0604030504040204" pitchFamily="50" charset="-128"/>
                <a:cs typeface="Times New Roman" panose="02020603050405020304" pitchFamily="18" charset="0"/>
              </a:rPr>
              <a:t>services. (2 mails </a:t>
            </a:r>
            <a:r>
              <a:rPr lang="en-US" altLang="ja-JP" dirty="0">
                <a:latin typeface="Times New Roman" panose="02020603050405020304" pitchFamily="18" charset="0"/>
                <a:ea typeface="メイリオ" panose="020B0604030504040204" pitchFamily="50" charset="-128"/>
                <a:cs typeface="Times New Roman" panose="02020603050405020304" pitchFamily="18" charset="0"/>
              </a:rPr>
              <a:t>(Text, </a:t>
            </a:r>
            <a:r>
              <a:rPr lang="en-US" altLang="ja-JP" dirty="0" smtClean="0">
                <a:latin typeface="Times New Roman" panose="02020603050405020304" pitchFamily="18" charset="0"/>
                <a:ea typeface="メイリオ" panose="020B0604030504040204" pitchFamily="50" charset="-128"/>
                <a:cs typeface="Times New Roman" panose="02020603050405020304" pitchFamily="18" charset="0"/>
              </a:rPr>
              <a:t>Authentication) / sending)</a:t>
            </a:r>
            <a:endParaRPr lang="en-US" altLang="ja-JP"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5" name="テキスト ボックス 64"/>
          <p:cNvSpPr txBox="1"/>
          <p:nvPr/>
        </p:nvSpPr>
        <p:spPr>
          <a:xfrm>
            <a:off x="3955030" y="1447552"/>
            <a:ext cx="879856" cy="338554"/>
          </a:xfrm>
          <a:prstGeom prst="rect">
            <a:avLst/>
          </a:prstGeom>
          <a:noFill/>
        </p:spPr>
        <p:txBody>
          <a:bodyPr wrap="none" rtlCol="0">
            <a:spAutoFit/>
          </a:bodyPr>
          <a:lstStyle/>
          <a:p>
            <a:r>
              <a:rPr kumimoji="1" lang="en-US" altLang="ja-JP" sz="1600" dirty="0" smtClean="0">
                <a:latin typeface="Times New Roman" panose="02020603050405020304" pitchFamily="18" charset="0"/>
                <a:cs typeface="Times New Roman" panose="02020603050405020304" pitchFamily="18" charset="0"/>
              </a:rPr>
              <a:t>NTT PC</a:t>
            </a:r>
            <a:endParaRPr kumimoji="1" lang="ja-JP" altLang="en-US" sz="1600" dirty="0">
              <a:latin typeface="Times New Roman" panose="02020603050405020304" pitchFamily="18" charset="0"/>
              <a:cs typeface="Times New Roman" panose="02020603050405020304" pitchFamily="18" charset="0"/>
            </a:endParaRPr>
          </a:p>
        </p:txBody>
      </p:sp>
      <p:sp>
        <p:nvSpPr>
          <p:cNvPr id="51" name="正方形/長方形 50"/>
          <p:cNvSpPr/>
          <p:nvPr/>
        </p:nvSpPr>
        <p:spPr>
          <a:xfrm>
            <a:off x="2228141" y="1820351"/>
            <a:ext cx="4375052" cy="2208297"/>
          </a:xfrm>
          <a:prstGeom prst="rect">
            <a:avLst/>
          </a:prstGeom>
          <a:solidFill>
            <a:schemeClr val="accent6">
              <a:lumMod val="20000"/>
              <a:lumOff val="8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テキスト ボックス 51"/>
          <p:cNvSpPr txBox="1"/>
          <p:nvPr/>
        </p:nvSpPr>
        <p:spPr>
          <a:xfrm>
            <a:off x="3233728" y="2281050"/>
            <a:ext cx="1366080" cy="307777"/>
          </a:xfrm>
          <a:prstGeom prst="rect">
            <a:avLst/>
          </a:prstGeom>
          <a:noFill/>
        </p:spPr>
        <p:txBody>
          <a:bodyPr wrap="none" rtlCol="0">
            <a:spAutoFit/>
          </a:bodyPr>
          <a:lstStyle/>
          <a:p>
            <a:pPr algn="ctr"/>
            <a:r>
              <a:rPr lang="en-US" altLang="ja-JP" sz="1400" dirty="0" smtClean="0">
                <a:latin typeface="Times New Roman" panose="02020603050405020304" pitchFamily="18" charset="0"/>
                <a:cs typeface="Times New Roman" panose="02020603050405020304" pitchFamily="18" charset="0"/>
              </a:rPr>
              <a:t>Get Billing info.</a:t>
            </a:r>
            <a:endParaRPr kumimoji="1" lang="en-US" altLang="ja-JP" sz="1400" dirty="0" smtClean="0">
              <a:latin typeface="Times New Roman" panose="02020603050405020304" pitchFamily="18" charset="0"/>
              <a:cs typeface="Times New Roman" panose="02020603050405020304" pitchFamily="18" charset="0"/>
            </a:endParaRPr>
          </a:p>
        </p:txBody>
      </p:sp>
      <p:grpSp>
        <p:nvGrpSpPr>
          <p:cNvPr id="53" name="グループ化 52"/>
          <p:cNvGrpSpPr/>
          <p:nvPr/>
        </p:nvGrpSpPr>
        <p:grpSpPr>
          <a:xfrm>
            <a:off x="758448" y="3206540"/>
            <a:ext cx="1002470" cy="925784"/>
            <a:chOff x="1336473" y="4806292"/>
            <a:chExt cx="1002470" cy="925784"/>
          </a:xfrm>
        </p:grpSpPr>
        <p:sp>
          <p:nvSpPr>
            <p:cNvPr id="55" name="正方形/長方形 54"/>
            <p:cNvSpPr/>
            <p:nvPr/>
          </p:nvSpPr>
          <p:spPr>
            <a:xfrm>
              <a:off x="1336473" y="5119024"/>
              <a:ext cx="1002470" cy="613052"/>
            </a:xfrm>
            <a:prstGeom prst="rect">
              <a:avLst/>
            </a:prstGeom>
            <a:solidFill>
              <a:schemeClr val="accent1">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a:t>
              </a: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System</a:t>
              </a:r>
            </a:p>
          </p:txBody>
        </p:sp>
        <p:sp>
          <p:nvSpPr>
            <p:cNvPr id="57" name="テキスト ボックス 56"/>
            <p:cNvSpPr txBox="1"/>
            <p:nvPr/>
          </p:nvSpPr>
          <p:spPr>
            <a:xfrm>
              <a:off x="1375914" y="4806292"/>
              <a:ext cx="923587"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NTT</a:t>
              </a:r>
              <a:r>
                <a:rPr lang="ja-JP" altLang="en-US" sz="1400" dirty="0">
                  <a:latin typeface="Times New Roman" panose="02020603050405020304" pitchFamily="18" charset="0"/>
                  <a:cs typeface="Times New Roman" panose="02020603050405020304" pitchFamily="18" charset="0"/>
                </a:rPr>
                <a:t> </a:t>
              </a:r>
              <a:r>
                <a:rPr lang="en-US" altLang="ja-JP" sz="1400" dirty="0" smtClean="0">
                  <a:latin typeface="Times New Roman" panose="02020603050405020304" pitchFamily="18" charset="0"/>
                  <a:cs typeface="Times New Roman" panose="02020603050405020304" pitchFamily="18" charset="0"/>
                </a:rPr>
                <a:t>Com</a:t>
              </a:r>
              <a:endParaRPr kumimoji="1" lang="ja-JP" altLang="en-US" sz="1400" dirty="0">
                <a:latin typeface="Times New Roman" panose="02020603050405020304" pitchFamily="18" charset="0"/>
                <a:cs typeface="Times New Roman" panose="02020603050405020304" pitchFamily="18" charset="0"/>
              </a:endParaRPr>
            </a:p>
          </p:txBody>
        </p:sp>
      </p:grpSp>
      <p:grpSp>
        <p:nvGrpSpPr>
          <p:cNvPr id="66" name="グループ化 65"/>
          <p:cNvGrpSpPr/>
          <p:nvPr/>
        </p:nvGrpSpPr>
        <p:grpSpPr>
          <a:xfrm>
            <a:off x="2401864" y="2054239"/>
            <a:ext cx="4042759" cy="1880981"/>
            <a:chOff x="1271167" y="4190420"/>
            <a:chExt cx="4042759" cy="1880981"/>
          </a:xfrm>
        </p:grpSpPr>
        <p:sp>
          <p:nvSpPr>
            <p:cNvPr id="67" name="正方形/長方形 66"/>
            <p:cNvSpPr/>
            <p:nvPr/>
          </p:nvSpPr>
          <p:spPr>
            <a:xfrm>
              <a:off x="1271167" y="4875866"/>
              <a:ext cx="1272676" cy="736092"/>
            </a:xfrm>
            <a:prstGeom prst="rect">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Calculation</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tool</a:t>
              </a:r>
            </a:p>
          </p:txBody>
        </p:sp>
        <p:sp>
          <p:nvSpPr>
            <p:cNvPr id="68" name="円柱 67"/>
            <p:cNvSpPr/>
            <p:nvPr/>
          </p:nvSpPr>
          <p:spPr>
            <a:xfrm>
              <a:off x="2107889" y="5456717"/>
              <a:ext cx="1002757" cy="458137"/>
            </a:xfrm>
            <a:prstGeom prst="can">
              <a:avLst/>
            </a:prstGeom>
            <a:solidFill>
              <a:schemeClr val="accent2">
                <a:lumMod val="60000"/>
                <a:lumOff val="40000"/>
              </a:schemeClr>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Price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DB</a:t>
              </a:r>
            </a:p>
          </p:txBody>
        </p:sp>
        <p:grpSp>
          <p:nvGrpSpPr>
            <p:cNvPr id="69" name="グループ化 68"/>
            <p:cNvGrpSpPr/>
            <p:nvPr/>
          </p:nvGrpSpPr>
          <p:grpSpPr>
            <a:xfrm>
              <a:off x="3446747" y="4190420"/>
              <a:ext cx="1867179" cy="1880981"/>
              <a:chOff x="3222141" y="4054227"/>
              <a:chExt cx="1867179" cy="1880981"/>
            </a:xfrm>
          </p:grpSpPr>
          <p:sp>
            <p:nvSpPr>
              <p:cNvPr id="71" name="正方形/長方形 70"/>
              <p:cNvSpPr/>
              <p:nvPr/>
            </p:nvSpPr>
            <p:spPr>
              <a:xfrm>
                <a:off x="3222141" y="4054227"/>
                <a:ext cx="1867179" cy="1880981"/>
              </a:xfrm>
              <a:prstGeom prst="rect">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t"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Web-API</a:t>
                </a:r>
              </a:p>
            </p:txBody>
          </p:sp>
          <p:grpSp>
            <p:nvGrpSpPr>
              <p:cNvPr id="72" name="グループ化 71"/>
              <p:cNvGrpSpPr/>
              <p:nvPr/>
            </p:nvGrpSpPr>
            <p:grpSpPr>
              <a:xfrm>
                <a:off x="3397168" y="4277236"/>
                <a:ext cx="1080578" cy="1379808"/>
                <a:chOff x="3180767" y="4225213"/>
                <a:chExt cx="1080578" cy="1379808"/>
              </a:xfrm>
              <a:solidFill>
                <a:schemeClr val="accent2">
                  <a:lumMod val="40000"/>
                  <a:lumOff val="60000"/>
                </a:schemeClr>
              </a:solidFill>
            </p:grpSpPr>
            <p:sp>
              <p:nvSpPr>
                <p:cNvPr id="73" name="角丸四角形 72"/>
                <p:cNvSpPr/>
                <p:nvPr/>
              </p:nvSpPr>
              <p:spPr>
                <a:xfrm>
                  <a:off x="3180767" y="4809494"/>
                  <a:ext cx="1080578" cy="795527"/>
                </a:xfrm>
                <a:prstGeom prst="roundRect">
                  <a:avLst/>
                </a:prstGeom>
                <a:grp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User</a:t>
                  </a: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Management</a:t>
                  </a:r>
                  <a:endParaRPr lang="en-US" altLang="ja-JP" sz="1400" dirty="0">
                    <a:latin typeface="Times New Roman" panose="02020603050405020304" pitchFamily="18" charset="0"/>
                    <a:ea typeface="メイリオ" panose="020B0604030504040204" pitchFamily="50" charset="-128"/>
                    <a:cs typeface="Times New Roman" panose="02020603050405020304" pitchFamily="18" charset="0"/>
                  </a:endParaRP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API</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4" name="角丸四角形 73"/>
                <p:cNvSpPr/>
                <p:nvPr/>
              </p:nvSpPr>
              <p:spPr>
                <a:xfrm>
                  <a:off x="3218284" y="4225213"/>
                  <a:ext cx="1005544" cy="557164"/>
                </a:xfrm>
                <a:prstGeom prst="roundRect">
                  <a:avLst/>
                </a:prstGeom>
                <a:grp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Info.</a:t>
                  </a:r>
                  <a:endParaRPr lang="en-US" altLang="ja-JP" sz="1400" dirty="0">
                    <a:latin typeface="Times New Roman" panose="02020603050405020304" pitchFamily="18" charset="0"/>
                    <a:ea typeface="メイリオ" panose="020B0604030504040204" pitchFamily="50" charset="-128"/>
                    <a:cs typeface="Times New Roman" panose="02020603050405020304" pitchFamily="18" charset="0"/>
                  </a:endParaRP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API</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sp>
          <p:nvSpPr>
            <p:cNvPr id="70" name="円柱 69"/>
            <p:cNvSpPr/>
            <p:nvPr/>
          </p:nvSpPr>
          <p:spPr>
            <a:xfrm>
              <a:off x="4447134" y="5537111"/>
              <a:ext cx="771612" cy="458137"/>
            </a:xfrm>
            <a:prstGeom prst="can">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Auth.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DB</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cxnSp>
        <p:nvCxnSpPr>
          <p:cNvPr id="76" name="カギ線コネクタ 75"/>
          <p:cNvCxnSpPr>
            <a:stCxn id="68" idx="4"/>
            <a:endCxn id="74" idx="1"/>
          </p:cNvCxnSpPr>
          <p:nvPr/>
        </p:nvCxnSpPr>
        <p:spPr>
          <a:xfrm flipV="1">
            <a:off x="4241343" y="2555830"/>
            <a:ext cx="548645" cy="993775"/>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9" name="グループ化 78"/>
          <p:cNvGrpSpPr/>
          <p:nvPr/>
        </p:nvGrpSpPr>
        <p:grpSpPr>
          <a:xfrm>
            <a:off x="7668663" y="2010000"/>
            <a:ext cx="1090831" cy="1090953"/>
            <a:chOff x="7468266" y="7036255"/>
            <a:chExt cx="1090831" cy="1090953"/>
          </a:xfrm>
        </p:grpSpPr>
        <p:sp>
          <p:nvSpPr>
            <p:cNvPr id="86" name="正方形/長方形 85"/>
            <p:cNvSpPr/>
            <p:nvPr/>
          </p:nvSpPr>
          <p:spPr>
            <a:xfrm>
              <a:off x="7468266" y="7036255"/>
              <a:ext cx="545415" cy="546539"/>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a:latin typeface="Times New Roman" panose="02020603050405020304" pitchFamily="18" charset="0"/>
                  <a:ea typeface="メイリオ" panose="020B0604030504040204" pitchFamily="50" charset="-128"/>
                  <a:cs typeface="Times New Roman" panose="02020603050405020304" pitchFamily="18" charset="0"/>
                </a:rPr>
                <a:t>C</a:t>
              </a:r>
              <a:endPar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7740974" y="7309525"/>
              <a:ext cx="545415" cy="545123"/>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a:t>
              </a:r>
            </a:p>
          </p:txBody>
        </p:sp>
        <p:sp>
          <p:nvSpPr>
            <p:cNvPr id="90" name="正方形/長方形 89"/>
            <p:cNvSpPr/>
            <p:nvPr/>
          </p:nvSpPr>
          <p:spPr>
            <a:xfrm>
              <a:off x="8013681" y="7582085"/>
              <a:ext cx="545416" cy="545123"/>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a:t>
              </a:r>
            </a:p>
          </p:txBody>
        </p:sp>
      </p:grpSp>
      <p:sp>
        <p:nvSpPr>
          <p:cNvPr id="80" name="テキスト ボックス 79"/>
          <p:cNvSpPr txBox="1"/>
          <p:nvPr/>
        </p:nvSpPr>
        <p:spPr>
          <a:xfrm>
            <a:off x="6694633" y="2828391"/>
            <a:ext cx="1457450" cy="523220"/>
          </a:xfrm>
          <a:prstGeom prst="rect">
            <a:avLst/>
          </a:prstGeom>
          <a:noFill/>
        </p:spPr>
        <p:txBody>
          <a:bodyPr wrap="none" rtlCol="0">
            <a:spAutoFit/>
          </a:bodyPr>
          <a:lstStyle/>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OEM User auth.</a:t>
            </a:r>
            <a:endParaRPr lang="en-US" altLang="ja-JP" sz="1400" dirty="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Get Billing info.</a:t>
            </a:r>
            <a:endParaRPr kumimoji="1" lang="en-US" altLang="ja-JP" sz="1400" dirty="0" smtClean="0">
              <a:latin typeface="Times New Roman" panose="02020603050405020304" pitchFamily="18" charset="0"/>
              <a:cs typeface="Times New Roman" panose="02020603050405020304" pitchFamily="18" charset="0"/>
            </a:endParaRPr>
          </a:p>
        </p:txBody>
      </p:sp>
      <p:cxnSp>
        <p:nvCxnSpPr>
          <p:cNvPr id="83" name="直線矢印コネクタ 82"/>
          <p:cNvCxnSpPr>
            <a:stCxn id="74" idx="3"/>
            <a:endCxn id="87" idx="1"/>
          </p:cNvCxnSpPr>
          <p:nvPr/>
        </p:nvCxnSpPr>
        <p:spPr>
          <a:xfrm>
            <a:off x="5795532" y="2555830"/>
            <a:ext cx="2145839" cy="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74" idx="3"/>
            <a:endCxn id="86" idx="1"/>
          </p:cNvCxnSpPr>
          <p:nvPr/>
        </p:nvCxnSpPr>
        <p:spPr>
          <a:xfrm flipV="1">
            <a:off x="5795532" y="2283270"/>
            <a:ext cx="1873131" cy="27256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74" idx="3"/>
            <a:endCxn id="90" idx="1"/>
          </p:cNvCxnSpPr>
          <p:nvPr/>
        </p:nvCxnSpPr>
        <p:spPr>
          <a:xfrm>
            <a:off x="5795532" y="2555830"/>
            <a:ext cx="2418546" cy="27256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4370160" y="4171853"/>
            <a:ext cx="2023374" cy="523220"/>
          </a:xfrm>
          <a:prstGeom prst="rect">
            <a:avLst/>
          </a:prstGeom>
          <a:noFill/>
        </p:spPr>
        <p:txBody>
          <a:bodyPr wrap="none" rtlCol="0">
            <a:spAutoFit/>
          </a:bodyPr>
          <a:lstStyle/>
          <a:p>
            <a:r>
              <a:rPr kumimoji="1"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Admin User auth.</a:t>
            </a:r>
            <a:endParaRPr kumimoji="1" lang="en-US" altLang="ja-JP" sz="1400" dirty="0" smtClean="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OEM User management</a:t>
            </a:r>
            <a:endParaRPr kumimoji="1" lang="en-US" altLang="ja-JP" sz="1400" dirty="0" smtClean="0">
              <a:latin typeface="Times New Roman" panose="02020603050405020304" pitchFamily="18" charset="0"/>
              <a:cs typeface="Times New Roman" panose="02020603050405020304" pitchFamily="18" charset="0"/>
            </a:endParaRPr>
          </a:p>
        </p:txBody>
      </p:sp>
      <p:grpSp>
        <p:nvGrpSpPr>
          <p:cNvPr id="94" name="グループ化 93"/>
          <p:cNvGrpSpPr/>
          <p:nvPr/>
        </p:nvGrpSpPr>
        <p:grpSpPr>
          <a:xfrm>
            <a:off x="3798660" y="4633518"/>
            <a:ext cx="1697158" cy="914401"/>
            <a:chOff x="5472719" y="4650527"/>
            <a:chExt cx="1697158" cy="914401"/>
          </a:xfrm>
        </p:grpSpPr>
        <p:pic>
          <p:nvPicPr>
            <p:cNvPr id="98" name="Picture 8" descr="http://kmdsk.km.in.nttpc.co.jp/Organization/pl/plpr/img/original/2/2_8_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719" y="4650527"/>
              <a:ext cx="1143000" cy="914401"/>
            </a:xfrm>
            <a:prstGeom prst="rect">
              <a:avLst/>
            </a:prstGeom>
            <a:noFill/>
            <a:extLst>
              <a:ext uri="{909E8E84-426E-40DD-AFC4-6F175D3DCCD1}">
                <a14:hiddenFill xmlns:a14="http://schemas.microsoft.com/office/drawing/2010/main">
                  <a:solidFill>
                    <a:srgbClr val="FFFFFF"/>
                  </a:solidFill>
                </a14:hiddenFill>
              </a:ext>
            </a:extLst>
          </p:spPr>
        </p:pic>
        <p:sp>
          <p:nvSpPr>
            <p:cNvPr id="99" name="テキスト ボックス 98"/>
            <p:cNvSpPr txBox="1"/>
            <p:nvPr/>
          </p:nvSpPr>
          <p:spPr>
            <a:xfrm>
              <a:off x="6605299" y="4967287"/>
              <a:ext cx="564578" cy="307777"/>
            </a:xfrm>
            <a:prstGeom prst="rect">
              <a:avLst/>
            </a:prstGeom>
            <a:solidFill>
              <a:schemeClr val="bg1"/>
            </a:solidFill>
            <a:ln>
              <a:solidFill>
                <a:schemeClr val="bg1"/>
              </a:solidFill>
            </a:ln>
          </p:spPr>
          <p:txBody>
            <a:bodyPr wrap="none" rtlCol="0">
              <a:spAutoFit/>
            </a:bodyPr>
            <a:lstStyle/>
            <a:p>
              <a:pPr algn="ctr"/>
              <a:r>
                <a:rPr lang="en-US" altLang="ja-JP" sz="1400" dirty="0" smtClean="0">
                  <a:latin typeface="Times New Roman" panose="02020603050405020304" pitchFamily="18" charset="0"/>
                  <a:cs typeface="Times New Roman" panose="02020603050405020304" pitchFamily="18" charset="0"/>
                </a:rPr>
                <a:t>Sales</a:t>
              </a:r>
              <a:endParaRPr kumimoji="1" lang="en-US" altLang="ja-JP" sz="1400" dirty="0" smtClean="0">
                <a:latin typeface="Times New Roman" panose="02020603050405020304" pitchFamily="18" charset="0"/>
                <a:cs typeface="Times New Roman" panose="02020603050405020304" pitchFamily="18" charset="0"/>
              </a:endParaRPr>
            </a:p>
          </p:txBody>
        </p:sp>
      </p:grpSp>
      <p:sp>
        <p:nvSpPr>
          <p:cNvPr id="101" name="テキスト ボックス 100"/>
          <p:cNvSpPr txBox="1"/>
          <p:nvPr/>
        </p:nvSpPr>
        <p:spPr>
          <a:xfrm>
            <a:off x="7739254" y="1702223"/>
            <a:ext cx="583814"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a:t>
            </a:r>
            <a:endParaRPr kumimoji="1" lang="ja-JP" altLang="en-US" sz="1400" dirty="0">
              <a:latin typeface="Times New Roman" panose="02020603050405020304" pitchFamily="18" charset="0"/>
              <a:cs typeface="Times New Roman" panose="02020603050405020304" pitchFamily="18" charset="0"/>
            </a:endParaRPr>
          </a:p>
        </p:txBody>
      </p:sp>
      <p:sp>
        <p:nvSpPr>
          <p:cNvPr id="102" name="正方形/長方形 101"/>
          <p:cNvSpPr/>
          <p:nvPr/>
        </p:nvSpPr>
        <p:spPr>
          <a:xfrm>
            <a:off x="2032856" y="1749708"/>
            <a:ext cx="4635530" cy="4600314"/>
          </a:xfrm>
          <a:prstGeom prst="rect">
            <a:avLst/>
          </a:prstGeom>
          <a:no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3" name="テキスト ボックス 102"/>
          <p:cNvSpPr txBox="1"/>
          <p:nvPr/>
        </p:nvSpPr>
        <p:spPr>
          <a:xfrm>
            <a:off x="2228140" y="1820351"/>
            <a:ext cx="2091214"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OEM VoIP Billing System</a:t>
            </a:r>
          </a:p>
        </p:txBody>
      </p:sp>
      <p:cxnSp>
        <p:nvCxnSpPr>
          <p:cNvPr id="104" name="カギ線コネクタ 103"/>
          <p:cNvCxnSpPr>
            <a:stCxn id="108" idx="1"/>
            <a:endCxn id="67" idx="2"/>
          </p:cNvCxnSpPr>
          <p:nvPr/>
        </p:nvCxnSpPr>
        <p:spPr>
          <a:xfrm rot="10800000">
            <a:off x="3038202" y="3475777"/>
            <a:ext cx="718370" cy="130346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テキスト ボックス 104"/>
          <p:cNvSpPr txBox="1"/>
          <p:nvPr/>
        </p:nvSpPr>
        <p:spPr>
          <a:xfrm>
            <a:off x="3053441" y="4271852"/>
            <a:ext cx="1292341" cy="523220"/>
          </a:xfrm>
          <a:prstGeom prst="rect">
            <a:avLst/>
          </a:prstGeom>
          <a:noFill/>
        </p:spPr>
        <p:txBody>
          <a:bodyPr wrap="none" rtlCol="0">
            <a:spAutoFit/>
          </a:bodyPr>
          <a:lstStyle/>
          <a:p>
            <a:r>
              <a:rPr kumimoji="1"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Put Data Files</a:t>
            </a:r>
            <a:endParaRPr kumimoji="1" lang="en-US" altLang="ja-JP" sz="1400" dirty="0" smtClean="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Run tool</a:t>
            </a:r>
            <a:endParaRPr kumimoji="1" lang="en-US" altLang="ja-JP" sz="1400" dirty="0" smtClean="0">
              <a:latin typeface="Times New Roman" panose="02020603050405020304" pitchFamily="18" charset="0"/>
              <a:cs typeface="Times New Roman" panose="02020603050405020304" pitchFamily="18" charset="0"/>
            </a:endParaRPr>
          </a:p>
        </p:txBody>
      </p:sp>
      <p:cxnSp>
        <p:nvCxnSpPr>
          <p:cNvPr id="107" name="カギ線コネクタ 106"/>
          <p:cNvCxnSpPr>
            <a:stCxn id="98" idx="0"/>
            <a:endCxn id="73" idx="2"/>
          </p:cNvCxnSpPr>
          <p:nvPr/>
        </p:nvCxnSpPr>
        <p:spPr>
          <a:xfrm rot="5400000" flipH="1" flipV="1">
            <a:off x="4343229" y="3683987"/>
            <a:ext cx="976462" cy="922600"/>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正方形/長方形 107"/>
          <p:cNvSpPr/>
          <p:nvPr/>
        </p:nvSpPr>
        <p:spPr>
          <a:xfrm>
            <a:off x="3756572" y="4659669"/>
            <a:ext cx="201448" cy="239136"/>
          </a:xfrm>
          <a:prstGeom prst="rect">
            <a:avLst/>
          </a:prstGeom>
          <a:noFill/>
          <a:ln>
            <a:no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lnSpcReduction="10000"/>
          </a:bodyPr>
          <a:lstStyle/>
          <a:p>
            <a:endParaRPr lang="en-US" altLang="ja-JP" sz="11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nvGrpSpPr>
          <p:cNvPr id="19" name="グループ化 18"/>
          <p:cNvGrpSpPr/>
          <p:nvPr/>
        </p:nvGrpSpPr>
        <p:grpSpPr>
          <a:xfrm>
            <a:off x="7560635" y="3640576"/>
            <a:ext cx="1486395" cy="1351487"/>
            <a:chOff x="7560635" y="3290056"/>
            <a:chExt cx="1486395" cy="1351487"/>
          </a:xfrm>
        </p:grpSpPr>
        <p:pic>
          <p:nvPicPr>
            <p:cNvPr id="113" name="Picture 4" descr="http://3.bp.blogspot.com/-in1aNeZtWI0/VtofUJXDrJI/AAAAAAAA4Ws/7pauAB8GfcA/s800/building_kaisya_blan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7589" y="3290056"/>
              <a:ext cx="750617" cy="828267"/>
            </a:xfrm>
            <a:prstGeom prst="rect">
              <a:avLst/>
            </a:prstGeom>
            <a:noFill/>
            <a:extLst>
              <a:ext uri="{909E8E84-426E-40DD-AFC4-6F175D3DCCD1}">
                <a14:hiddenFill xmlns:a14="http://schemas.microsoft.com/office/drawing/2010/main">
                  <a:solidFill>
                    <a:srgbClr val="FFFFFF"/>
                  </a:solidFill>
                </a14:hiddenFill>
              </a:ext>
            </a:extLst>
          </p:spPr>
        </p:pic>
        <p:sp>
          <p:nvSpPr>
            <p:cNvPr id="114" name="テキスト ボックス 113"/>
            <p:cNvSpPr txBox="1"/>
            <p:nvPr/>
          </p:nvSpPr>
          <p:spPr>
            <a:xfrm>
              <a:off x="7560635" y="4118323"/>
              <a:ext cx="1486395" cy="523220"/>
            </a:xfrm>
            <a:prstGeom prst="rect">
              <a:avLst/>
            </a:prstGeom>
            <a:noFill/>
          </p:spPr>
          <p:txBody>
            <a:bodyPr wrap="squar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 D</a:t>
              </a:r>
            </a:p>
            <a:p>
              <a:pPr algn="ctr"/>
              <a:r>
                <a:rPr kumimoji="1" lang="en-US" altLang="ja-JP"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w/o systems</a:t>
              </a:r>
              <a:r>
                <a:rPr kumimoji="1" lang="en-US" altLang="ja-JP" sz="1400" dirty="0" smtClean="0">
                  <a:latin typeface="Times New Roman" panose="02020603050405020304" pitchFamily="18" charset="0"/>
                  <a:cs typeface="Times New Roman" panose="02020603050405020304" pitchFamily="18" charset="0"/>
                </a:rPr>
                <a:t>)</a:t>
              </a:r>
            </a:p>
          </p:txBody>
        </p:sp>
      </p:grpSp>
      <p:cxnSp>
        <p:nvCxnSpPr>
          <p:cNvPr id="75" name="カギ線コネクタ 74"/>
          <p:cNvCxnSpPr>
            <a:stCxn id="55" idx="2"/>
            <a:endCxn id="98" idx="1"/>
          </p:cNvCxnSpPr>
          <p:nvPr/>
        </p:nvCxnSpPr>
        <p:spPr>
          <a:xfrm rot="16200000" flipH="1">
            <a:off x="2049974" y="3342032"/>
            <a:ext cx="958395" cy="253897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メモ 60"/>
          <p:cNvSpPr/>
          <p:nvPr/>
        </p:nvSpPr>
        <p:spPr>
          <a:xfrm>
            <a:off x="940131" y="4277773"/>
            <a:ext cx="639104" cy="541262"/>
          </a:xfrm>
          <a:prstGeom prst="foldedCorner">
            <a:avLst>
              <a:gd name="adj" fmla="val 19828"/>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endParaRP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Com</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Detail</a:t>
            </a:r>
          </a:p>
        </p:txBody>
      </p:sp>
      <p:cxnSp>
        <p:nvCxnSpPr>
          <p:cNvPr id="81" name="カギ線コネクタ 80"/>
          <p:cNvCxnSpPr>
            <a:stCxn id="99" idx="3"/>
            <a:endCxn id="113" idx="1"/>
          </p:cNvCxnSpPr>
          <p:nvPr/>
        </p:nvCxnSpPr>
        <p:spPr>
          <a:xfrm flipV="1">
            <a:off x="5495818" y="4054710"/>
            <a:ext cx="2451771" cy="1049457"/>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6997269" y="3812903"/>
            <a:ext cx="614271" cy="807286"/>
            <a:chOff x="6865277" y="3742352"/>
            <a:chExt cx="614271" cy="807286"/>
          </a:xfrm>
        </p:grpSpPr>
        <p:sp>
          <p:nvSpPr>
            <p:cNvPr id="116" name="ドーナツ 115"/>
            <p:cNvSpPr>
              <a:spLocks noChangeAspect="1"/>
            </p:cNvSpPr>
            <p:nvPr/>
          </p:nvSpPr>
          <p:spPr>
            <a:xfrm>
              <a:off x="6918778" y="3742352"/>
              <a:ext cx="507271" cy="491747"/>
            </a:xfrm>
            <a:prstGeom prst="donut">
              <a:avLst>
                <a:gd name="adj" fmla="val 37956"/>
              </a:avLst>
            </a:prstGeom>
            <a:solidFill>
              <a:schemeClr val="bg1">
                <a:lumMod val="75000"/>
              </a:schemeClr>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endParaRPr kumimoji="1" lang="ja-JP" altLang="en-US"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17" name="テキスト ボックス 116"/>
            <p:cNvSpPr txBox="1"/>
            <p:nvPr/>
          </p:nvSpPr>
          <p:spPr>
            <a:xfrm>
              <a:off x="6865277" y="4241861"/>
              <a:ext cx="614271"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CD-R</a:t>
              </a:r>
            </a:p>
          </p:txBody>
        </p:sp>
      </p:grpSp>
      <p:grpSp>
        <p:nvGrpSpPr>
          <p:cNvPr id="18" name="グループ化 17"/>
          <p:cNvGrpSpPr/>
          <p:nvPr/>
        </p:nvGrpSpPr>
        <p:grpSpPr>
          <a:xfrm>
            <a:off x="7675617" y="5260145"/>
            <a:ext cx="1345612" cy="1351487"/>
            <a:chOff x="7675617" y="4802945"/>
            <a:chExt cx="1345612" cy="1351487"/>
          </a:xfrm>
        </p:grpSpPr>
        <p:pic>
          <p:nvPicPr>
            <p:cNvPr id="82" name="Picture 4" descr="http://3.bp.blogspot.com/-in1aNeZtWI0/VtofUJXDrJI/AAAAAAAA4Ws/7pauAB8GfcA/s800/building_kaisya_blan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92180" y="4802945"/>
              <a:ext cx="750617" cy="828267"/>
            </a:xfrm>
            <a:prstGeom prst="rect">
              <a:avLst/>
            </a:prstGeom>
            <a:noFill/>
            <a:extLst>
              <a:ext uri="{909E8E84-426E-40DD-AFC4-6F175D3DCCD1}">
                <a14:hiddenFill xmlns:a14="http://schemas.microsoft.com/office/drawing/2010/main">
                  <a:solidFill>
                    <a:srgbClr val="FFFFFF"/>
                  </a:solidFill>
                </a14:hiddenFill>
              </a:ext>
            </a:extLst>
          </p:spPr>
        </p:pic>
        <p:sp>
          <p:nvSpPr>
            <p:cNvPr id="88" name="テキスト ボックス 87"/>
            <p:cNvSpPr txBox="1"/>
            <p:nvPr/>
          </p:nvSpPr>
          <p:spPr>
            <a:xfrm>
              <a:off x="7675617" y="5631212"/>
              <a:ext cx="1345612" cy="523220"/>
            </a:xfrm>
            <a:prstGeom prst="rect">
              <a:avLst/>
            </a:prstGeom>
            <a:noFill/>
          </p:spPr>
          <p:txBody>
            <a:bodyPr wrap="squar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 X</a:t>
              </a:r>
            </a:p>
            <a:p>
              <a:pPr algn="ctr"/>
              <a:r>
                <a:rPr kumimoji="1" lang="en-US" altLang="ja-JP" sz="1400" dirty="0" smtClean="0">
                  <a:latin typeface="Times New Roman" panose="02020603050405020304" pitchFamily="18" charset="0"/>
                  <a:cs typeface="Times New Roman" panose="02020603050405020304" pitchFamily="18" charset="0"/>
                </a:rPr>
                <a:t>(other </a:t>
              </a:r>
              <a:r>
                <a:rPr lang="en-US" altLang="ja-JP" sz="1400" dirty="0">
                  <a:latin typeface="Times New Roman" panose="02020603050405020304" pitchFamily="18" charset="0"/>
                  <a:cs typeface="Times New Roman" panose="02020603050405020304" pitchFamily="18" charset="0"/>
                </a:rPr>
                <a:t>s</a:t>
              </a:r>
              <a:r>
                <a:rPr kumimoji="1" lang="en-US" altLang="ja-JP" sz="1400" dirty="0" smtClean="0">
                  <a:latin typeface="Times New Roman" panose="02020603050405020304" pitchFamily="18" charset="0"/>
                  <a:cs typeface="Times New Roman" panose="02020603050405020304" pitchFamily="18" charset="0"/>
                </a:rPr>
                <a:t>ervices)</a:t>
              </a:r>
            </a:p>
          </p:txBody>
        </p:sp>
      </p:grpSp>
      <p:cxnSp>
        <p:nvCxnSpPr>
          <p:cNvPr id="93" name="カギ線コネクタ 92"/>
          <p:cNvCxnSpPr>
            <a:stCxn id="98" idx="2"/>
            <a:endCxn id="82" idx="1"/>
          </p:cNvCxnSpPr>
          <p:nvPr/>
        </p:nvCxnSpPr>
        <p:spPr>
          <a:xfrm rot="16200000" flipH="1">
            <a:off x="6117990" y="3800089"/>
            <a:ext cx="126360" cy="362202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0" name="グループ化 29"/>
          <p:cNvGrpSpPr/>
          <p:nvPr/>
        </p:nvGrpSpPr>
        <p:grpSpPr>
          <a:xfrm>
            <a:off x="5698512" y="5473548"/>
            <a:ext cx="1061509" cy="694060"/>
            <a:chOff x="4372424" y="5603056"/>
            <a:chExt cx="1061509" cy="694060"/>
          </a:xfrm>
        </p:grpSpPr>
        <p:pic>
          <p:nvPicPr>
            <p:cNvPr id="1026" name="Picture 2" descr="http://kmdsk.km.in.nttpc.co.jp/Organization/pl/plpr/img/hpsozai/hpsozai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4140" y="5603056"/>
              <a:ext cx="598466" cy="386283"/>
            </a:xfrm>
            <a:prstGeom prst="rect">
              <a:avLst/>
            </a:prstGeom>
            <a:noFill/>
            <a:extLst>
              <a:ext uri="{909E8E84-426E-40DD-AFC4-6F175D3DCCD1}">
                <a14:hiddenFill xmlns:a14="http://schemas.microsoft.com/office/drawing/2010/main">
                  <a:solidFill>
                    <a:srgbClr val="FFFFFF"/>
                  </a:solidFill>
                </a14:hiddenFill>
              </a:ext>
            </a:extLst>
          </p:spPr>
        </p:pic>
        <p:sp>
          <p:nvSpPr>
            <p:cNvPr id="96" name="テキスト ボックス 95"/>
            <p:cNvSpPr txBox="1"/>
            <p:nvPr/>
          </p:nvSpPr>
          <p:spPr>
            <a:xfrm>
              <a:off x="4372424" y="5989339"/>
              <a:ext cx="1061509"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Billing info.</a:t>
              </a:r>
            </a:p>
          </p:txBody>
        </p:sp>
      </p:grpSp>
      <p:sp>
        <p:nvSpPr>
          <p:cNvPr id="58" name="角丸四角形 57"/>
          <p:cNvSpPr/>
          <p:nvPr/>
        </p:nvSpPr>
        <p:spPr>
          <a:xfrm>
            <a:off x="5719248" y="5193632"/>
            <a:ext cx="3327781" cy="1448480"/>
          </a:xfrm>
          <a:prstGeom prst="roundRect">
            <a:avLst>
              <a:gd name="adj" fmla="val 8878"/>
            </a:avLst>
          </a:prstGeom>
          <a:noFill/>
          <a:ln w="25400">
            <a:solidFill>
              <a:srgbClr val="FF0000"/>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20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9" name="テキスト ボックス 58"/>
          <p:cNvSpPr txBox="1"/>
          <p:nvPr/>
        </p:nvSpPr>
        <p:spPr>
          <a:xfrm>
            <a:off x="570596" y="5104166"/>
            <a:ext cx="1462260" cy="523220"/>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Get </a:t>
            </a:r>
            <a:r>
              <a:rPr lang="en-US" altLang="ja-JP" sz="1400" dirty="0" err="1" smtClean="0">
                <a:latin typeface="Times New Roman" panose="02020603050405020304" pitchFamily="18" charset="0"/>
                <a:cs typeface="Times New Roman" panose="02020603050405020304" pitchFamily="18" charset="0"/>
              </a:rPr>
              <a:t>Comm</a:t>
            </a:r>
            <a:r>
              <a:rPr lang="en-US" altLang="ja-JP" sz="1400" dirty="0" smtClean="0">
                <a:latin typeface="Times New Roman" panose="02020603050405020304" pitchFamily="18" charset="0"/>
                <a:cs typeface="Times New Roman" panose="02020603050405020304" pitchFamily="18" charset="0"/>
              </a:rPr>
              <a:t> Detail</a:t>
            </a:r>
          </a:p>
          <a:p>
            <a:r>
              <a:rPr lang="en-US" altLang="ja-JP" sz="1400" dirty="0" smtClean="0">
                <a:latin typeface="Times New Roman" panose="02020603050405020304" pitchFamily="18" charset="0"/>
                <a:cs typeface="Times New Roman" panose="02020603050405020304" pitchFamily="18" charset="0"/>
              </a:rPr>
              <a:t>(Web Page)</a:t>
            </a:r>
            <a:endParaRPr kumimoji="1" lang="en-US" altLang="ja-JP"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801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1163637" y="219075"/>
            <a:ext cx="8288495" cy="480131"/>
          </a:xfrm>
        </p:spPr>
        <p:txBody>
          <a:bodyPr/>
          <a:lstStyle/>
          <a:p>
            <a:r>
              <a:rPr lang="en-US" altLang="ja-JP" dirty="0" smtClean="0">
                <a:solidFill>
                  <a:schemeClr val="tx1"/>
                </a:solidFill>
                <a:latin typeface="Times New Roman" panose="02020603050405020304" pitchFamily="18" charset="0"/>
                <a:cs typeface="Times New Roman" panose="02020603050405020304" pitchFamily="18" charset="0"/>
              </a:rPr>
              <a:t>System Architecture after STEP2 development</a:t>
            </a:r>
            <a:endParaRPr lang="ja-JP" altLang="en-US" dirty="0">
              <a:solidFill>
                <a:schemeClr val="tx1"/>
              </a:solidFill>
              <a:latin typeface="Times New Roman" panose="02020603050405020304" pitchFamily="18" charset="0"/>
              <a:cs typeface="Times New Roman" panose="02020603050405020304" pitchFamily="18" charset="0"/>
            </a:endParaRPr>
          </a:p>
        </p:txBody>
      </p:sp>
      <p:sp>
        <p:nvSpPr>
          <p:cNvPr id="95" name="角丸四角形 94"/>
          <p:cNvSpPr/>
          <p:nvPr/>
        </p:nvSpPr>
        <p:spPr>
          <a:xfrm>
            <a:off x="325110" y="936000"/>
            <a:ext cx="10011515" cy="1570479"/>
          </a:xfrm>
          <a:prstGeom prst="roundRect">
            <a:avLst>
              <a:gd name="adj" fmla="val 13037"/>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p>
            <a:r>
              <a:rPr lang="en-US" altLang="ja-JP" dirty="0" smtClean="0">
                <a:latin typeface="Times New Roman" panose="02020603050405020304" pitchFamily="18" charset="0"/>
                <a:ea typeface="メイリオ" panose="020B0604030504040204" pitchFamily="50" charset="-128"/>
                <a:cs typeface="Times New Roman" panose="02020603050405020304" pitchFamily="18" charset="0"/>
              </a:rPr>
              <a:t>New Feature</a:t>
            </a:r>
          </a:p>
          <a:p>
            <a:r>
              <a:rPr lang="ja-JP" altLang="en-US" dirty="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dirty="0" smtClean="0">
                <a:latin typeface="Times New Roman" panose="02020603050405020304" pitchFamily="18" charset="0"/>
                <a:ea typeface="メイリオ" panose="020B0604030504040204" pitchFamily="50" charset="-128"/>
                <a:cs typeface="Times New Roman" panose="02020603050405020304" pitchFamily="18" charset="0"/>
              </a:rPr>
              <a:t>Web-GUI and file storage</a:t>
            </a:r>
            <a:endParaRPr lang="en-US" altLang="ja-JP" dirty="0">
              <a:latin typeface="Times New Roman" panose="02020603050405020304" pitchFamily="18" charset="0"/>
              <a:ea typeface="メイリオ" panose="020B0604030504040204" pitchFamily="50" charset="-128"/>
              <a:cs typeface="Times New Roman" panose="02020603050405020304" pitchFamily="18" charset="0"/>
            </a:endParaRPr>
          </a:p>
          <a:p>
            <a:r>
              <a:rPr lang="ja-JP" altLang="en-US" dirty="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dirty="0">
                <a:latin typeface="Times New Roman" panose="02020603050405020304" pitchFamily="18" charset="0"/>
                <a:ea typeface="メイリオ" panose="020B0604030504040204" pitchFamily="50" charset="-128"/>
                <a:cs typeface="Times New Roman" panose="02020603050405020304" pitchFamily="18" charset="0"/>
              </a:rPr>
              <a:t>File upload (Admin User) / File download (OEM User)</a:t>
            </a:r>
          </a:p>
          <a:p>
            <a:r>
              <a:rPr lang="ja-JP" altLang="en-US" dirty="0" smtClean="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dirty="0">
                <a:latin typeface="Times New Roman" panose="02020603050405020304" pitchFamily="18" charset="0"/>
                <a:ea typeface="メイリオ" panose="020B0604030504040204" pitchFamily="50" charset="-128"/>
                <a:cs typeface="Times New Roman" panose="02020603050405020304" pitchFamily="18" charset="0"/>
              </a:rPr>
              <a:t>Get Communication Details </a:t>
            </a:r>
            <a:r>
              <a:rPr lang="en-US" altLang="ja-JP" dirty="0" smtClean="0">
                <a:latin typeface="Times New Roman" panose="02020603050405020304" pitchFamily="18" charset="0"/>
                <a:ea typeface="メイリオ" panose="020B0604030504040204" pitchFamily="50" charset="-128"/>
                <a:cs typeface="Times New Roman" panose="02020603050405020304" pitchFamily="18" charset="0"/>
              </a:rPr>
              <a:t>from NTT Com and </a:t>
            </a:r>
            <a:r>
              <a:rPr lang="en-US" altLang="ja-JP" dirty="0">
                <a:latin typeface="Times New Roman" panose="02020603050405020304" pitchFamily="18" charset="0"/>
                <a:ea typeface="メイリオ" panose="020B0604030504040204" pitchFamily="50" charset="-128"/>
                <a:cs typeface="Times New Roman" panose="02020603050405020304" pitchFamily="18" charset="0"/>
              </a:rPr>
              <a:t>run Calculation tool </a:t>
            </a:r>
            <a:r>
              <a:rPr lang="en-US" altLang="ja-JP" dirty="0" smtClean="0">
                <a:latin typeface="Times New Roman" panose="02020603050405020304" pitchFamily="18" charset="0"/>
                <a:ea typeface="メイリオ" panose="020B0604030504040204" pitchFamily="50" charset="-128"/>
                <a:cs typeface="Times New Roman" panose="02020603050405020304" pitchFamily="18" charset="0"/>
              </a:rPr>
              <a:t>automatically</a:t>
            </a:r>
          </a:p>
          <a:p>
            <a:r>
              <a:rPr lang="ja-JP" altLang="en-US" dirty="0" smtClean="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dirty="0" smtClean="0">
                <a:latin typeface="Times New Roman" panose="02020603050405020304" pitchFamily="18" charset="0"/>
                <a:ea typeface="メイリオ" panose="020B0604030504040204" pitchFamily="50" charset="-128"/>
                <a:cs typeface="Times New Roman" panose="02020603050405020304" pitchFamily="18" charset="0"/>
              </a:rPr>
              <a:t>Save Billing info. in the Price DB and any files in the file storage for a file</a:t>
            </a:r>
          </a:p>
        </p:txBody>
      </p:sp>
      <p:sp>
        <p:nvSpPr>
          <p:cNvPr id="65" name="テキスト ボックス 64"/>
          <p:cNvSpPr txBox="1"/>
          <p:nvPr/>
        </p:nvSpPr>
        <p:spPr>
          <a:xfrm>
            <a:off x="3955030" y="2651512"/>
            <a:ext cx="879856" cy="338554"/>
          </a:xfrm>
          <a:prstGeom prst="rect">
            <a:avLst/>
          </a:prstGeom>
          <a:noFill/>
        </p:spPr>
        <p:txBody>
          <a:bodyPr wrap="none" rtlCol="0">
            <a:spAutoFit/>
          </a:bodyPr>
          <a:lstStyle/>
          <a:p>
            <a:r>
              <a:rPr kumimoji="1" lang="en-US" altLang="ja-JP" sz="1600" dirty="0" smtClean="0">
                <a:latin typeface="Times New Roman" panose="02020603050405020304" pitchFamily="18" charset="0"/>
                <a:cs typeface="Times New Roman" panose="02020603050405020304" pitchFamily="18" charset="0"/>
              </a:rPr>
              <a:t>NTT PC</a:t>
            </a:r>
            <a:endParaRPr kumimoji="1" lang="ja-JP" altLang="en-US" sz="1600" dirty="0">
              <a:latin typeface="Times New Roman" panose="02020603050405020304" pitchFamily="18" charset="0"/>
              <a:cs typeface="Times New Roman" panose="02020603050405020304" pitchFamily="18" charset="0"/>
            </a:endParaRPr>
          </a:p>
        </p:txBody>
      </p:sp>
      <p:sp>
        <p:nvSpPr>
          <p:cNvPr id="51" name="正方形/長方形 50"/>
          <p:cNvSpPr/>
          <p:nvPr/>
        </p:nvSpPr>
        <p:spPr>
          <a:xfrm>
            <a:off x="2228140" y="3024312"/>
            <a:ext cx="5403117" cy="2178582"/>
          </a:xfrm>
          <a:prstGeom prst="rect">
            <a:avLst/>
          </a:prstGeom>
          <a:solidFill>
            <a:schemeClr val="accent6">
              <a:lumMod val="20000"/>
              <a:lumOff val="8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テキスト ボックス 51"/>
          <p:cNvSpPr txBox="1"/>
          <p:nvPr/>
        </p:nvSpPr>
        <p:spPr>
          <a:xfrm>
            <a:off x="3233728" y="3485010"/>
            <a:ext cx="1366080" cy="307777"/>
          </a:xfrm>
          <a:prstGeom prst="rect">
            <a:avLst/>
          </a:prstGeom>
          <a:noFill/>
        </p:spPr>
        <p:txBody>
          <a:bodyPr wrap="none" rtlCol="0">
            <a:spAutoFit/>
          </a:bodyPr>
          <a:lstStyle/>
          <a:p>
            <a:pPr algn="ctr"/>
            <a:r>
              <a:rPr lang="en-US" altLang="ja-JP" sz="1400" dirty="0" smtClean="0">
                <a:latin typeface="Times New Roman" panose="02020603050405020304" pitchFamily="18" charset="0"/>
                <a:cs typeface="Times New Roman" panose="02020603050405020304" pitchFamily="18" charset="0"/>
              </a:rPr>
              <a:t>Get Billing info.</a:t>
            </a:r>
            <a:endParaRPr kumimoji="1" lang="en-US" altLang="ja-JP" sz="1400" dirty="0" smtClean="0">
              <a:latin typeface="Times New Roman" panose="02020603050405020304" pitchFamily="18" charset="0"/>
              <a:cs typeface="Times New Roman" panose="02020603050405020304" pitchFamily="18" charset="0"/>
            </a:endParaRPr>
          </a:p>
        </p:txBody>
      </p:sp>
      <p:grpSp>
        <p:nvGrpSpPr>
          <p:cNvPr id="53" name="グループ化 52"/>
          <p:cNvGrpSpPr/>
          <p:nvPr/>
        </p:nvGrpSpPr>
        <p:grpSpPr>
          <a:xfrm>
            <a:off x="286008" y="3694220"/>
            <a:ext cx="1002470" cy="925784"/>
            <a:chOff x="1336473" y="4806292"/>
            <a:chExt cx="1002470" cy="925784"/>
          </a:xfrm>
        </p:grpSpPr>
        <p:sp>
          <p:nvSpPr>
            <p:cNvPr id="55" name="正方形/長方形 54"/>
            <p:cNvSpPr/>
            <p:nvPr/>
          </p:nvSpPr>
          <p:spPr>
            <a:xfrm>
              <a:off x="1336473" y="5119024"/>
              <a:ext cx="1002470" cy="613052"/>
            </a:xfrm>
            <a:prstGeom prst="rect">
              <a:avLst/>
            </a:prstGeom>
            <a:solidFill>
              <a:schemeClr val="accent1">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a:t>
              </a: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System</a:t>
              </a:r>
            </a:p>
          </p:txBody>
        </p:sp>
        <p:sp>
          <p:nvSpPr>
            <p:cNvPr id="57" name="テキスト ボックス 56"/>
            <p:cNvSpPr txBox="1"/>
            <p:nvPr/>
          </p:nvSpPr>
          <p:spPr>
            <a:xfrm>
              <a:off x="1375914" y="4806292"/>
              <a:ext cx="923587"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NTT</a:t>
              </a:r>
              <a:r>
                <a:rPr lang="ja-JP" altLang="en-US" sz="1400" dirty="0">
                  <a:latin typeface="Times New Roman" panose="02020603050405020304" pitchFamily="18" charset="0"/>
                  <a:cs typeface="Times New Roman" panose="02020603050405020304" pitchFamily="18" charset="0"/>
                </a:rPr>
                <a:t> </a:t>
              </a:r>
              <a:r>
                <a:rPr lang="en-US" altLang="ja-JP" sz="1400" dirty="0" smtClean="0">
                  <a:latin typeface="Times New Roman" panose="02020603050405020304" pitchFamily="18" charset="0"/>
                  <a:cs typeface="Times New Roman" panose="02020603050405020304" pitchFamily="18" charset="0"/>
                </a:rPr>
                <a:t>Com</a:t>
              </a:r>
              <a:endParaRPr kumimoji="1" lang="ja-JP" altLang="en-US" sz="1400" dirty="0">
                <a:latin typeface="Times New Roman" panose="02020603050405020304" pitchFamily="18" charset="0"/>
                <a:cs typeface="Times New Roman" panose="02020603050405020304" pitchFamily="18" charset="0"/>
              </a:endParaRPr>
            </a:p>
          </p:txBody>
        </p:sp>
      </p:grpSp>
      <p:sp>
        <p:nvSpPr>
          <p:cNvPr id="67" name="正方形/長方形 66"/>
          <p:cNvSpPr/>
          <p:nvPr/>
        </p:nvSpPr>
        <p:spPr>
          <a:xfrm>
            <a:off x="2401864" y="3943645"/>
            <a:ext cx="1272676" cy="736092"/>
          </a:xfrm>
          <a:prstGeom prst="rect">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Calculation</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tool</a:t>
            </a:r>
          </a:p>
        </p:txBody>
      </p:sp>
      <p:sp>
        <p:nvSpPr>
          <p:cNvPr id="68" name="円柱 67"/>
          <p:cNvSpPr/>
          <p:nvPr/>
        </p:nvSpPr>
        <p:spPr>
          <a:xfrm>
            <a:off x="3238586" y="4524496"/>
            <a:ext cx="1002757" cy="458137"/>
          </a:xfrm>
          <a:prstGeom prst="can">
            <a:avLst/>
          </a:prstGeom>
          <a:solidFill>
            <a:schemeClr val="accent2">
              <a:lumMod val="60000"/>
              <a:lumOff val="40000"/>
            </a:schemeClr>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Price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DB</a:t>
            </a:r>
          </a:p>
        </p:txBody>
      </p:sp>
      <p:sp>
        <p:nvSpPr>
          <p:cNvPr id="71" name="正方形/長方形 70"/>
          <p:cNvSpPr/>
          <p:nvPr/>
        </p:nvSpPr>
        <p:spPr>
          <a:xfrm>
            <a:off x="4577444" y="3258199"/>
            <a:ext cx="1867179" cy="1880981"/>
          </a:xfrm>
          <a:prstGeom prst="rect">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t" anchorCtr="0" forceAA="0" compatLnSpc="1">
            <a:prstTxWarp prst="textNoShape">
              <a:avLst/>
            </a:prstTxWarp>
            <a:norm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Web-API</a:t>
            </a:r>
          </a:p>
        </p:txBody>
      </p:sp>
      <p:sp>
        <p:nvSpPr>
          <p:cNvPr id="73" name="角丸四角形 72"/>
          <p:cNvSpPr/>
          <p:nvPr/>
        </p:nvSpPr>
        <p:spPr>
          <a:xfrm>
            <a:off x="4615311" y="4065489"/>
            <a:ext cx="1080578" cy="795527"/>
          </a:xfrm>
          <a:prstGeom prst="roundRect">
            <a:avLst/>
          </a:prstGeom>
          <a:solidFill>
            <a:schemeClr val="accent2">
              <a:lumMod val="40000"/>
              <a:lumOff val="6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User</a:t>
            </a: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Management</a:t>
            </a:r>
            <a:endParaRPr lang="en-US" altLang="ja-JP" sz="1400" dirty="0">
              <a:latin typeface="Times New Roman" panose="02020603050405020304" pitchFamily="18" charset="0"/>
              <a:ea typeface="メイリオ" panose="020B0604030504040204" pitchFamily="50" charset="-128"/>
              <a:cs typeface="Times New Roman" panose="02020603050405020304" pitchFamily="18" charset="0"/>
            </a:endParaRP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API</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0" name="円柱 69"/>
          <p:cNvSpPr/>
          <p:nvPr/>
        </p:nvSpPr>
        <p:spPr>
          <a:xfrm>
            <a:off x="5364471" y="4604890"/>
            <a:ext cx="771612" cy="458137"/>
          </a:xfrm>
          <a:prstGeom prst="can">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Auth.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DB</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76" name="カギ線コネクタ 75"/>
          <p:cNvCxnSpPr>
            <a:stCxn id="68" idx="4"/>
            <a:endCxn id="74" idx="1"/>
          </p:cNvCxnSpPr>
          <p:nvPr/>
        </p:nvCxnSpPr>
        <p:spPr>
          <a:xfrm flipV="1">
            <a:off x="4241343" y="3759790"/>
            <a:ext cx="426725" cy="993775"/>
          </a:xfrm>
          <a:prstGeom prst="bentConnector3">
            <a:avLst>
              <a:gd name="adj1" fmla="val 35715"/>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9" name="グループ化 78"/>
          <p:cNvGrpSpPr/>
          <p:nvPr/>
        </p:nvGrpSpPr>
        <p:grpSpPr>
          <a:xfrm>
            <a:off x="8964063" y="2939640"/>
            <a:ext cx="1090831" cy="1090953"/>
            <a:chOff x="7468266" y="7036255"/>
            <a:chExt cx="1090831" cy="1090953"/>
          </a:xfrm>
        </p:grpSpPr>
        <p:sp>
          <p:nvSpPr>
            <p:cNvPr id="86" name="正方形/長方形 85"/>
            <p:cNvSpPr/>
            <p:nvPr/>
          </p:nvSpPr>
          <p:spPr>
            <a:xfrm>
              <a:off x="7468266" y="7036255"/>
              <a:ext cx="545415" cy="546539"/>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a:latin typeface="Times New Roman" panose="02020603050405020304" pitchFamily="18" charset="0"/>
                  <a:ea typeface="メイリオ" panose="020B0604030504040204" pitchFamily="50" charset="-128"/>
                  <a:cs typeface="Times New Roman" panose="02020603050405020304" pitchFamily="18" charset="0"/>
                </a:rPr>
                <a:t>C</a:t>
              </a:r>
              <a:endPar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7740974" y="7309525"/>
              <a:ext cx="545415" cy="545123"/>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a:t>
              </a:r>
            </a:p>
          </p:txBody>
        </p:sp>
        <p:sp>
          <p:nvSpPr>
            <p:cNvPr id="90" name="正方形/長方形 89"/>
            <p:cNvSpPr/>
            <p:nvPr/>
          </p:nvSpPr>
          <p:spPr>
            <a:xfrm>
              <a:off x="8013681" y="7582085"/>
              <a:ext cx="545416" cy="545123"/>
            </a:xfrm>
            <a:prstGeom prst="rect">
              <a:avLst/>
            </a:prstGeom>
            <a:solidFill>
              <a:schemeClr val="bg1">
                <a:lumMod val="75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OEM</a:t>
              </a:r>
            </a:p>
            <a:p>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a:t>
              </a:r>
            </a:p>
          </p:txBody>
        </p:sp>
      </p:grpSp>
      <p:sp>
        <p:nvSpPr>
          <p:cNvPr id="80" name="テキスト ボックス 79"/>
          <p:cNvSpPr txBox="1"/>
          <p:nvPr/>
        </p:nvSpPr>
        <p:spPr>
          <a:xfrm>
            <a:off x="7782045" y="3897126"/>
            <a:ext cx="1457450" cy="523220"/>
          </a:xfrm>
          <a:prstGeom prst="rect">
            <a:avLst/>
          </a:prstGeom>
          <a:noFill/>
        </p:spPr>
        <p:txBody>
          <a:bodyPr wrap="none" rtlCol="0">
            <a:spAutoFit/>
          </a:bodyPr>
          <a:lstStyle/>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OEM User auth.</a:t>
            </a:r>
            <a:endParaRPr lang="en-US" altLang="ja-JP" sz="1400" dirty="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Get Billing info.</a:t>
            </a:r>
            <a:endParaRPr kumimoji="1" lang="en-US" altLang="ja-JP" sz="1400" dirty="0" smtClean="0">
              <a:latin typeface="Times New Roman" panose="02020603050405020304" pitchFamily="18" charset="0"/>
              <a:cs typeface="Times New Roman" panose="02020603050405020304" pitchFamily="18" charset="0"/>
            </a:endParaRPr>
          </a:p>
        </p:txBody>
      </p:sp>
      <p:cxnSp>
        <p:nvCxnSpPr>
          <p:cNvPr id="83" name="直線矢印コネクタ 82"/>
          <p:cNvCxnSpPr>
            <a:stCxn id="74" idx="3"/>
            <a:endCxn id="87" idx="1"/>
          </p:cNvCxnSpPr>
          <p:nvPr/>
        </p:nvCxnSpPr>
        <p:spPr>
          <a:xfrm flipV="1">
            <a:off x="5673612" y="3485472"/>
            <a:ext cx="3563159" cy="27431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74" idx="3"/>
            <a:endCxn id="86" idx="1"/>
          </p:cNvCxnSpPr>
          <p:nvPr/>
        </p:nvCxnSpPr>
        <p:spPr>
          <a:xfrm flipV="1">
            <a:off x="5673612" y="3212910"/>
            <a:ext cx="3290451" cy="54688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74" idx="3"/>
            <a:endCxn id="90" idx="1"/>
          </p:cNvCxnSpPr>
          <p:nvPr/>
        </p:nvCxnSpPr>
        <p:spPr>
          <a:xfrm flipV="1">
            <a:off x="5673612" y="3758032"/>
            <a:ext cx="3835866" cy="175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3577028" y="5202894"/>
            <a:ext cx="1577676" cy="523220"/>
          </a:xfrm>
          <a:prstGeom prst="rect">
            <a:avLst/>
          </a:prstGeom>
          <a:noFill/>
        </p:spPr>
        <p:txBody>
          <a:bodyPr wrap="none" rtlCol="0">
            <a:spAutoFit/>
          </a:bodyPr>
          <a:lstStyle/>
          <a:p>
            <a:r>
              <a:rPr kumimoji="1"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Admin User auth.</a:t>
            </a:r>
            <a:endParaRPr kumimoji="1" lang="en-US" altLang="ja-JP" sz="1400" dirty="0" smtClean="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User management</a:t>
            </a:r>
          </a:p>
        </p:txBody>
      </p:sp>
      <p:sp>
        <p:nvSpPr>
          <p:cNvPr id="101" name="テキスト ボックス 100"/>
          <p:cNvSpPr txBox="1"/>
          <p:nvPr/>
        </p:nvSpPr>
        <p:spPr>
          <a:xfrm>
            <a:off x="9217571" y="2631863"/>
            <a:ext cx="583814" cy="307777"/>
          </a:xfrm>
          <a:prstGeom prst="rect">
            <a:avLst/>
          </a:prstGeom>
          <a:noFill/>
        </p:spPr>
        <p:txBody>
          <a:bodyPr wrap="non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a:t>
            </a:r>
            <a:endParaRPr kumimoji="1" lang="ja-JP" altLang="en-US" sz="1400" dirty="0">
              <a:latin typeface="Times New Roman" panose="02020603050405020304" pitchFamily="18" charset="0"/>
              <a:cs typeface="Times New Roman" panose="02020603050405020304" pitchFamily="18" charset="0"/>
            </a:endParaRPr>
          </a:p>
        </p:txBody>
      </p:sp>
      <p:sp>
        <p:nvSpPr>
          <p:cNvPr id="102" name="正方形/長方形 101"/>
          <p:cNvSpPr/>
          <p:nvPr/>
        </p:nvSpPr>
        <p:spPr>
          <a:xfrm>
            <a:off x="2119834" y="2953668"/>
            <a:ext cx="5621757" cy="3686847"/>
          </a:xfrm>
          <a:prstGeom prst="rect">
            <a:avLst/>
          </a:prstGeom>
          <a:no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3" name="テキスト ボックス 102"/>
          <p:cNvSpPr txBox="1"/>
          <p:nvPr/>
        </p:nvSpPr>
        <p:spPr>
          <a:xfrm>
            <a:off x="2228140" y="3024311"/>
            <a:ext cx="2091214"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OEM VoIP Billing System</a:t>
            </a:r>
          </a:p>
        </p:txBody>
      </p:sp>
      <p:grpSp>
        <p:nvGrpSpPr>
          <p:cNvPr id="48" name="グループ化 47"/>
          <p:cNvGrpSpPr/>
          <p:nvPr/>
        </p:nvGrpSpPr>
        <p:grpSpPr>
          <a:xfrm>
            <a:off x="4668068" y="3481208"/>
            <a:ext cx="1005544" cy="557164"/>
            <a:chOff x="4668068" y="3481208"/>
            <a:chExt cx="1005544" cy="557164"/>
          </a:xfrm>
        </p:grpSpPr>
        <p:sp>
          <p:nvSpPr>
            <p:cNvPr id="74" name="角丸四角形 73"/>
            <p:cNvSpPr/>
            <p:nvPr/>
          </p:nvSpPr>
          <p:spPr>
            <a:xfrm>
              <a:off x="4668068" y="3481208"/>
              <a:ext cx="1005544" cy="557164"/>
            </a:xfrm>
            <a:prstGeom prst="roundRect">
              <a:avLst/>
            </a:prstGeom>
            <a:solidFill>
              <a:schemeClr val="accent2">
                <a:lumMod val="40000"/>
                <a:lumOff val="6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Billing </a:t>
              </a: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Info.</a:t>
              </a:r>
              <a:endParaRPr lang="en-US" altLang="ja-JP" sz="1400" dirty="0">
                <a:latin typeface="Times New Roman" panose="02020603050405020304" pitchFamily="18" charset="0"/>
                <a:ea typeface="メイリオ" panose="020B0604030504040204" pitchFamily="50" charset="-128"/>
                <a:cs typeface="Times New Roman" panose="02020603050405020304" pitchFamily="18" charset="0"/>
              </a:endParaRPr>
            </a:p>
            <a:p>
              <a:pPr algn="ctr"/>
              <a:r>
                <a:rPr kumimoji="1"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API</a:t>
              </a:r>
              <a:endParaRPr kumimoji="1" lang="ja-JP" altLang="en-US" sz="14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8" name="正方形/長方形 107"/>
            <p:cNvSpPr/>
            <p:nvPr/>
          </p:nvSpPr>
          <p:spPr>
            <a:xfrm>
              <a:off x="5472164" y="3799236"/>
              <a:ext cx="201448" cy="239136"/>
            </a:xfrm>
            <a:prstGeom prst="rect">
              <a:avLst/>
            </a:prstGeom>
            <a:noFill/>
            <a:ln>
              <a:no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lnSpcReduction="10000"/>
            </a:bodyPr>
            <a:lstStyle/>
            <a:p>
              <a:endParaRPr lang="en-US" altLang="ja-JP" sz="11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9" name="グループ化 18"/>
          <p:cNvGrpSpPr/>
          <p:nvPr/>
        </p:nvGrpSpPr>
        <p:grpSpPr>
          <a:xfrm>
            <a:off x="8810315" y="4113016"/>
            <a:ext cx="1486395" cy="1351487"/>
            <a:chOff x="7560635" y="3290056"/>
            <a:chExt cx="1486395" cy="1351487"/>
          </a:xfrm>
        </p:grpSpPr>
        <p:pic>
          <p:nvPicPr>
            <p:cNvPr id="113" name="Picture 4" descr="http://3.bp.blogspot.com/-in1aNeZtWI0/VtofUJXDrJI/AAAAAAAA4Ws/7pauAB8GfcA/s800/building_kaisya_blan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7589" y="3290056"/>
              <a:ext cx="750617" cy="828267"/>
            </a:xfrm>
            <a:prstGeom prst="rect">
              <a:avLst/>
            </a:prstGeom>
            <a:noFill/>
            <a:extLst>
              <a:ext uri="{909E8E84-426E-40DD-AFC4-6F175D3DCCD1}">
                <a14:hiddenFill xmlns:a14="http://schemas.microsoft.com/office/drawing/2010/main">
                  <a:solidFill>
                    <a:srgbClr val="FFFFFF"/>
                  </a:solidFill>
                </a14:hiddenFill>
              </a:ext>
            </a:extLst>
          </p:spPr>
        </p:pic>
        <p:sp>
          <p:nvSpPr>
            <p:cNvPr id="114" name="テキスト ボックス 113"/>
            <p:cNvSpPr txBox="1"/>
            <p:nvPr/>
          </p:nvSpPr>
          <p:spPr>
            <a:xfrm>
              <a:off x="7560635" y="4118323"/>
              <a:ext cx="1486395" cy="523220"/>
            </a:xfrm>
            <a:prstGeom prst="rect">
              <a:avLst/>
            </a:prstGeom>
            <a:noFill/>
          </p:spPr>
          <p:txBody>
            <a:bodyPr wrap="squar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 D</a:t>
              </a:r>
            </a:p>
            <a:p>
              <a:pPr algn="ctr"/>
              <a:r>
                <a:rPr kumimoji="1" lang="en-US" altLang="ja-JP"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w/o systems</a:t>
              </a:r>
              <a:r>
                <a:rPr kumimoji="1" lang="en-US" altLang="ja-JP" sz="1400" dirty="0" smtClean="0">
                  <a:latin typeface="Times New Roman" panose="02020603050405020304" pitchFamily="18" charset="0"/>
                  <a:cs typeface="Times New Roman" panose="02020603050405020304" pitchFamily="18" charset="0"/>
                </a:rPr>
                <a:t>)</a:t>
              </a:r>
            </a:p>
          </p:txBody>
        </p:sp>
      </p:grpSp>
      <p:grpSp>
        <p:nvGrpSpPr>
          <p:cNvPr id="18" name="グループ化 17"/>
          <p:cNvGrpSpPr/>
          <p:nvPr/>
        </p:nvGrpSpPr>
        <p:grpSpPr>
          <a:xfrm>
            <a:off x="8867115" y="5464503"/>
            <a:ext cx="1345612" cy="1351487"/>
            <a:chOff x="7675617" y="4802945"/>
            <a:chExt cx="1345612" cy="1351487"/>
          </a:xfrm>
        </p:grpSpPr>
        <p:pic>
          <p:nvPicPr>
            <p:cNvPr id="82" name="Picture 4" descr="http://3.bp.blogspot.com/-in1aNeZtWI0/VtofUJXDrJI/AAAAAAAA4Ws/7pauAB8GfcA/s800/building_kaisya_blan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2180" y="4802945"/>
              <a:ext cx="750617" cy="828267"/>
            </a:xfrm>
            <a:prstGeom prst="rect">
              <a:avLst/>
            </a:prstGeom>
            <a:noFill/>
            <a:extLst>
              <a:ext uri="{909E8E84-426E-40DD-AFC4-6F175D3DCCD1}">
                <a14:hiddenFill xmlns:a14="http://schemas.microsoft.com/office/drawing/2010/main">
                  <a:solidFill>
                    <a:srgbClr val="FFFFFF"/>
                  </a:solidFill>
                </a14:hiddenFill>
              </a:ext>
            </a:extLst>
          </p:spPr>
        </p:pic>
        <p:sp>
          <p:nvSpPr>
            <p:cNvPr id="88" name="テキスト ボックス 87"/>
            <p:cNvSpPr txBox="1"/>
            <p:nvPr/>
          </p:nvSpPr>
          <p:spPr>
            <a:xfrm>
              <a:off x="7675617" y="5631212"/>
              <a:ext cx="1345612" cy="523220"/>
            </a:xfrm>
            <a:prstGeom prst="rect">
              <a:avLst/>
            </a:prstGeom>
            <a:noFill/>
          </p:spPr>
          <p:txBody>
            <a:bodyPr wrap="square" rtlCol="0">
              <a:spAutoFit/>
            </a:bodyPr>
            <a:lstStyle/>
            <a:p>
              <a:pPr algn="ctr"/>
              <a:r>
                <a:rPr kumimoji="1" lang="en-US" altLang="ja-JP" sz="1400" dirty="0" smtClean="0">
                  <a:latin typeface="Times New Roman" panose="02020603050405020304" pitchFamily="18" charset="0"/>
                  <a:cs typeface="Times New Roman" panose="02020603050405020304" pitchFamily="18" charset="0"/>
                </a:rPr>
                <a:t>OEM X</a:t>
              </a:r>
            </a:p>
            <a:p>
              <a:pPr algn="ctr"/>
              <a:r>
                <a:rPr kumimoji="1" lang="en-US" altLang="ja-JP" sz="1400" dirty="0" smtClean="0">
                  <a:latin typeface="Times New Roman" panose="02020603050405020304" pitchFamily="18" charset="0"/>
                  <a:cs typeface="Times New Roman" panose="02020603050405020304" pitchFamily="18" charset="0"/>
                </a:rPr>
                <a:t>(other </a:t>
              </a:r>
              <a:r>
                <a:rPr lang="en-US" altLang="ja-JP" sz="1400" dirty="0">
                  <a:latin typeface="Times New Roman" panose="02020603050405020304" pitchFamily="18" charset="0"/>
                  <a:cs typeface="Times New Roman" panose="02020603050405020304" pitchFamily="18" charset="0"/>
                </a:rPr>
                <a:t>s</a:t>
              </a:r>
              <a:r>
                <a:rPr kumimoji="1" lang="en-US" altLang="ja-JP" sz="1400" dirty="0" smtClean="0">
                  <a:latin typeface="Times New Roman" panose="02020603050405020304" pitchFamily="18" charset="0"/>
                  <a:cs typeface="Times New Roman" panose="02020603050405020304" pitchFamily="18" charset="0"/>
                </a:rPr>
                <a:t>ervices)</a:t>
              </a:r>
            </a:p>
          </p:txBody>
        </p:sp>
      </p:grpSp>
      <p:cxnSp>
        <p:nvCxnSpPr>
          <p:cNvPr id="59" name="直線矢印コネクタ 58"/>
          <p:cNvCxnSpPr>
            <a:stCxn id="55" idx="3"/>
            <a:endCxn id="67" idx="1"/>
          </p:cNvCxnSpPr>
          <p:nvPr/>
        </p:nvCxnSpPr>
        <p:spPr>
          <a:xfrm flipV="1">
            <a:off x="1288478" y="4311691"/>
            <a:ext cx="1113386" cy="1787"/>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1" name="メモ 60"/>
          <p:cNvSpPr/>
          <p:nvPr/>
        </p:nvSpPr>
        <p:spPr>
          <a:xfrm>
            <a:off x="1359441" y="4078742"/>
            <a:ext cx="639104" cy="541262"/>
          </a:xfrm>
          <a:prstGeom prst="foldedCorner">
            <a:avLst>
              <a:gd name="adj" fmla="val 19828"/>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endParaRP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Com</a:t>
            </a:r>
          </a:p>
          <a:p>
            <a:pPr algn="ctr"/>
            <a:r>
              <a:rPr lang="en-US" altLang="ja-JP" sz="1400" dirty="0" smtClean="0">
                <a:latin typeface="Times New Roman" panose="02020603050405020304" pitchFamily="18" charset="0"/>
                <a:ea typeface="メイリオ" panose="020B0604030504040204" pitchFamily="50" charset="-128"/>
                <a:cs typeface="Times New Roman" panose="02020603050405020304" pitchFamily="18" charset="0"/>
              </a:rPr>
              <a:t>Detail</a:t>
            </a:r>
          </a:p>
        </p:txBody>
      </p:sp>
      <p:sp>
        <p:nvSpPr>
          <p:cNvPr id="60" name="テキスト ボックス 59"/>
          <p:cNvSpPr txBox="1"/>
          <p:nvPr/>
        </p:nvSpPr>
        <p:spPr>
          <a:xfrm>
            <a:off x="657574" y="4615960"/>
            <a:ext cx="1462260" cy="523220"/>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Get </a:t>
            </a:r>
            <a:r>
              <a:rPr lang="en-US" altLang="ja-JP" sz="1400" dirty="0" err="1" smtClean="0">
                <a:latin typeface="Times New Roman" panose="02020603050405020304" pitchFamily="18" charset="0"/>
                <a:cs typeface="Times New Roman" panose="02020603050405020304" pitchFamily="18" charset="0"/>
              </a:rPr>
              <a:t>Comm</a:t>
            </a:r>
            <a:r>
              <a:rPr lang="en-US" altLang="ja-JP" sz="1400" dirty="0" smtClean="0">
                <a:latin typeface="Times New Roman" panose="02020603050405020304" pitchFamily="18" charset="0"/>
                <a:cs typeface="Times New Roman" panose="02020603050405020304" pitchFamily="18" charset="0"/>
              </a:rPr>
              <a:t> Detail</a:t>
            </a:r>
          </a:p>
          <a:p>
            <a:r>
              <a:rPr lang="en-US" altLang="ja-JP" sz="1400" dirty="0" smtClean="0">
                <a:latin typeface="Times New Roman" panose="02020603050405020304" pitchFamily="18" charset="0"/>
                <a:cs typeface="Times New Roman" panose="02020603050405020304" pitchFamily="18" charset="0"/>
              </a:rPr>
              <a:t>(HTTP or SFTP)</a:t>
            </a:r>
            <a:endParaRPr kumimoji="1" lang="en-US" altLang="ja-JP" sz="1400" dirty="0" smtClean="0">
              <a:latin typeface="Times New Roman" panose="02020603050405020304" pitchFamily="18" charset="0"/>
              <a:cs typeface="Times New Roman" panose="02020603050405020304" pitchFamily="18" charset="0"/>
            </a:endParaRPr>
          </a:p>
        </p:txBody>
      </p:sp>
      <p:grpSp>
        <p:nvGrpSpPr>
          <p:cNvPr id="27" name="グループ化 26"/>
          <p:cNvGrpSpPr/>
          <p:nvPr/>
        </p:nvGrpSpPr>
        <p:grpSpPr>
          <a:xfrm>
            <a:off x="6539108" y="3859951"/>
            <a:ext cx="975534" cy="1223235"/>
            <a:chOff x="6539108" y="2793151"/>
            <a:chExt cx="975534" cy="1223235"/>
          </a:xfrm>
        </p:grpSpPr>
        <p:sp>
          <p:nvSpPr>
            <p:cNvPr id="62" name="正方形/長方形 61"/>
            <p:cNvSpPr/>
            <p:nvPr/>
          </p:nvSpPr>
          <p:spPr>
            <a:xfrm>
              <a:off x="6539108" y="2793151"/>
              <a:ext cx="975534" cy="1223235"/>
            </a:xfrm>
            <a:prstGeom prst="rect">
              <a:avLst/>
            </a:prstGeom>
            <a:solidFill>
              <a:schemeClr val="accent2">
                <a:lumMod val="60000"/>
                <a:lumOff val="40000"/>
              </a:schemeClr>
            </a:solidFill>
            <a:ln>
              <a:solidFill>
                <a:schemeClr val="tx1"/>
              </a:solidFill>
            </a:ln>
          </p:spPr>
          <p:txBody>
            <a:bodyPr rot="0" spcFirstLastPara="0" vertOverflow="overflow" horzOverflow="overflow" vert="horz" wrap="none" lIns="36000" tIns="36000" rIns="36000" bIns="36000" numCol="1" spcCol="0" rtlCol="0" fromWordArt="0" anchor="t" anchorCtr="0" forceAA="0" compatLnSpc="1">
              <a:prstTxWarp prst="textNoShape">
                <a:avLst/>
              </a:prstTxWarp>
              <a:normAutofit/>
            </a:bodyPr>
            <a:lstStyle/>
            <a:p>
              <a:pPr algn="ctr"/>
              <a:r>
                <a:rPr lang="en-US" altLang="ja-JP" sz="1600" dirty="0" smtClean="0">
                  <a:latin typeface="Times New Roman" panose="02020603050405020304" pitchFamily="18" charset="0"/>
                  <a:ea typeface="メイリオ" panose="020B0604030504040204" pitchFamily="50" charset="-128"/>
                  <a:cs typeface="Times New Roman" panose="02020603050405020304" pitchFamily="18" charset="0"/>
                </a:rPr>
                <a:t>Web</a:t>
              </a:r>
            </a:p>
            <a:p>
              <a:pPr algn="ctr"/>
              <a:r>
                <a:rPr lang="en-US" altLang="ja-JP" sz="1600" dirty="0" smtClean="0">
                  <a:latin typeface="Times New Roman" panose="02020603050405020304" pitchFamily="18" charset="0"/>
                  <a:ea typeface="メイリオ" panose="020B0604030504040204" pitchFamily="50" charset="-128"/>
                  <a:cs typeface="Times New Roman" panose="02020603050405020304" pitchFamily="18" charset="0"/>
                </a:rPr>
                <a:t>GUI</a:t>
              </a:r>
            </a:p>
          </p:txBody>
        </p:sp>
        <p:sp>
          <p:nvSpPr>
            <p:cNvPr id="63" name="正方形/長方形 62"/>
            <p:cNvSpPr/>
            <p:nvPr/>
          </p:nvSpPr>
          <p:spPr>
            <a:xfrm>
              <a:off x="6624019" y="3336105"/>
              <a:ext cx="805711" cy="614248"/>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lang="en-US" altLang="ja-JP" sz="1600" dirty="0" smtClean="0">
                  <a:latin typeface="Times New Roman" panose="02020603050405020304" pitchFamily="18" charset="0"/>
                  <a:ea typeface="メイリオ" panose="020B0604030504040204" pitchFamily="50" charset="-128"/>
                  <a:cs typeface="Times New Roman" panose="02020603050405020304" pitchFamily="18" charset="0"/>
                </a:rPr>
                <a:t>File</a:t>
              </a:r>
            </a:p>
            <a:p>
              <a:pPr algn="ctr"/>
              <a:r>
                <a:rPr lang="en-US" altLang="ja-JP" sz="1600" dirty="0" smtClean="0">
                  <a:latin typeface="Times New Roman" panose="02020603050405020304" pitchFamily="18" charset="0"/>
                  <a:ea typeface="メイリオ" panose="020B0604030504040204" pitchFamily="50" charset="-128"/>
                  <a:cs typeface="Times New Roman" panose="02020603050405020304" pitchFamily="18" charset="0"/>
                </a:rPr>
                <a:t>Storage</a:t>
              </a:r>
            </a:p>
          </p:txBody>
        </p:sp>
      </p:grpSp>
      <p:cxnSp>
        <p:nvCxnSpPr>
          <p:cNvPr id="77" name="直線矢印コネクタ 76"/>
          <p:cNvCxnSpPr>
            <a:stCxn id="98" idx="0"/>
            <a:endCxn id="73" idx="2"/>
          </p:cNvCxnSpPr>
          <p:nvPr/>
        </p:nvCxnSpPr>
        <p:spPr>
          <a:xfrm flipV="1">
            <a:off x="5153809" y="4861016"/>
            <a:ext cx="1791" cy="865098"/>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8" name="カギ線コネクタ 77"/>
          <p:cNvCxnSpPr>
            <a:stCxn id="98" idx="0"/>
            <a:endCxn id="62" idx="2"/>
          </p:cNvCxnSpPr>
          <p:nvPr/>
        </p:nvCxnSpPr>
        <p:spPr>
          <a:xfrm rot="5400000" flipH="1" flipV="1">
            <a:off x="5768878" y="4468117"/>
            <a:ext cx="642928" cy="1873066"/>
          </a:xfrm>
          <a:prstGeom prst="bentConnector3">
            <a:avLst>
              <a:gd name="adj1" fmla="val 6185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62" idx="3"/>
            <a:endCxn id="113" idx="1"/>
          </p:cNvCxnSpPr>
          <p:nvPr/>
        </p:nvCxnSpPr>
        <p:spPr>
          <a:xfrm>
            <a:off x="7514642" y="4471569"/>
            <a:ext cx="1682627" cy="55581"/>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62" idx="3"/>
            <a:endCxn id="82" idx="1"/>
          </p:cNvCxnSpPr>
          <p:nvPr/>
        </p:nvCxnSpPr>
        <p:spPr>
          <a:xfrm>
            <a:off x="7514642" y="4471569"/>
            <a:ext cx="1669036" cy="140706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6" name="カギ線コネクタ 105"/>
          <p:cNvCxnSpPr>
            <a:stCxn id="108" idx="3"/>
            <a:endCxn id="63" idx="1"/>
          </p:cNvCxnSpPr>
          <p:nvPr/>
        </p:nvCxnSpPr>
        <p:spPr>
          <a:xfrm>
            <a:off x="5673612" y="3918804"/>
            <a:ext cx="950407" cy="791225"/>
          </a:xfrm>
          <a:prstGeom prst="bentConnector3">
            <a:avLst>
              <a:gd name="adj1" fmla="val 5962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73" idx="3"/>
            <a:endCxn id="62" idx="1"/>
          </p:cNvCxnSpPr>
          <p:nvPr/>
        </p:nvCxnSpPr>
        <p:spPr>
          <a:xfrm>
            <a:off x="5695889" y="4463253"/>
            <a:ext cx="843219" cy="8316"/>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0" name="正方形/長方形 109"/>
          <p:cNvSpPr/>
          <p:nvPr/>
        </p:nvSpPr>
        <p:spPr>
          <a:xfrm>
            <a:off x="7228282" y="4717057"/>
            <a:ext cx="201448" cy="239136"/>
          </a:xfrm>
          <a:prstGeom prst="rect">
            <a:avLst/>
          </a:prstGeom>
          <a:noFill/>
          <a:ln>
            <a:no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lnSpcReduction="10000"/>
          </a:bodyPr>
          <a:lstStyle/>
          <a:p>
            <a:endParaRPr lang="en-US" altLang="ja-JP" sz="11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nvGrpSpPr>
          <p:cNvPr id="94" name="グループ化 93"/>
          <p:cNvGrpSpPr/>
          <p:nvPr/>
        </p:nvGrpSpPr>
        <p:grpSpPr>
          <a:xfrm>
            <a:off x="4582309" y="5726114"/>
            <a:ext cx="1697158" cy="914401"/>
            <a:chOff x="5472719" y="4650527"/>
            <a:chExt cx="1697158" cy="914401"/>
          </a:xfrm>
        </p:grpSpPr>
        <p:pic>
          <p:nvPicPr>
            <p:cNvPr id="98" name="Picture 8" descr="http://kmdsk.km.in.nttpc.co.jp/Organization/pl/plpr/img/original/2/2_8_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719" y="4650527"/>
              <a:ext cx="1143000" cy="914401"/>
            </a:xfrm>
            <a:prstGeom prst="rect">
              <a:avLst/>
            </a:prstGeom>
            <a:noFill/>
            <a:extLst>
              <a:ext uri="{909E8E84-426E-40DD-AFC4-6F175D3DCCD1}">
                <a14:hiddenFill xmlns:a14="http://schemas.microsoft.com/office/drawing/2010/main">
                  <a:solidFill>
                    <a:srgbClr val="FFFFFF"/>
                  </a:solidFill>
                </a14:hiddenFill>
              </a:ext>
            </a:extLst>
          </p:spPr>
        </p:pic>
        <p:sp>
          <p:nvSpPr>
            <p:cNvPr id="99" name="テキスト ボックス 98"/>
            <p:cNvSpPr txBox="1"/>
            <p:nvPr/>
          </p:nvSpPr>
          <p:spPr>
            <a:xfrm>
              <a:off x="6605299" y="4967287"/>
              <a:ext cx="564578" cy="307777"/>
            </a:xfrm>
            <a:prstGeom prst="rect">
              <a:avLst/>
            </a:prstGeom>
            <a:solidFill>
              <a:schemeClr val="bg1"/>
            </a:solidFill>
            <a:ln>
              <a:solidFill>
                <a:schemeClr val="bg1"/>
              </a:solidFill>
            </a:ln>
          </p:spPr>
          <p:txBody>
            <a:bodyPr wrap="none" rtlCol="0">
              <a:spAutoFit/>
            </a:bodyPr>
            <a:lstStyle/>
            <a:p>
              <a:pPr algn="ctr"/>
              <a:r>
                <a:rPr lang="en-US" altLang="ja-JP" sz="1400" dirty="0" smtClean="0">
                  <a:latin typeface="Times New Roman" panose="02020603050405020304" pitchFamily="18" charset="0"/>
                  <a:cs typeface="Times New Roman" panose="02020603050405020304" pitchFamily="18" charset="0"/>
                </a:rPr>
                <a:t>Sales</a:t>
              </a:r>
              <a:endParaRPr kumimoji="1" lang="en-US" altLang="ja-JP" sz="1400" dirty="0" smtClean="0">
                <a:latin typeface="Times New Roman" panose="02020603050405020304" pitchFamily="18" charset="0"/>
                <a:cs typeface="Times New Roman" panose="02020603050405020304" pitchFamily="18" charset="0"/>
              </a:endParaRPr>
            </a:p>
          </p:txBody>
        </p:sp>
      </p:grpSp>
      <p:sp>
        <p:nvSpPr>
          <p:cNvPr id="115" name="テキスト ボックス 114"/>
          <p:cNvSpPr txBox="1"/>
          <p:nvPr/>
        </p:nvSpPr>
        <p:spPr>
          <a:xfrm>
            <a:off x="5795532" y="5339285"/>
            <a:ext cx="1577676" cy="738664"/>
          </a:xfrm>
          <a:prstGeom prst="rect">
            <a:avLst/>
          </a:prstGeom>
          <a:noFill/>
        </p:spPr>
        <p:txBody>
          <a:bodyPr wrap="none" rtlCol="0">
            <a:spAutoFit/>
          </a:bodyPr>
          <a:lstStyle/>
          <a:p>
            <a:r>
              <a:rPr kumimoji="1"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Admin User auth.</a:t>
            </a:r>
            <a:endParaRPr kumimoji="1" lang="en-US" altLang="ja-JP" sz="1400" dirty="0" smtClean="0">
              <a:latin typeface="Times New Roman" panose="02020603050405020304" pitchFamily="18" charset="0"/>
              <a:cs typeface="Times New Roman" panose="02020603050405020304" pitchFamily="18" charset="0"/>
            </a:endParaRPr>
          </a:p>
          <a:p>
            <a:r>
              <a:rPr lang="ja-JP" altLang="en-US" sz="1400" dirty="0" smtClean="0">
                <a:latin typeface="Times New Roman" panose="02020603050405020304" pitchFamily="18" charset="0"/>
                <a:cs typeface="Times New Roman" panose="02020603050405020304" pitchFamily="18" charset="0"/>
              </a:rPr>
              <a:t>・</a:t>
            </a:r>
            <a:r>
              <a:rPr lang="en-US" altLang="ja-JP" sz="1400" dirty="0" smtClean="0">
                <a:latin typeface="Times New Roman" panose="02020603050405020304" pitchFamily="18" charset="0"/>
                <a:cs typeface="Times New Roman" panose="02020603050405020304" pitchFamily="18" charset="0"/>
              </a:rPr>
              <a:t>User management</a:t>
            </a:r>
          </a:p>
          <a:p>
            <a:r>
              <a:rPr lang="ja-JP" altLang="en-US" sz="1400" dirty="0">
                <a:latin typeface="Times New Roman" panose="02020603050405020304" pitchFamily="18" charset="0"/>
                <a:cs typeface="Times New Roman" panose="02020603050405020304" pitchFamily="18" charset="0"/>
              </a:rPr>
              <a:t>・</a:t>
            </a:r>
            <a:r>
              <a:rPr lang="en-US" altLang="ja-JP" sz="1400" dirty="0">
                <a:latin typeface="Times New Roman" panose="02020603050405020304" pitchFamily="18" charset="0"/>
                <a:cs typeface="Times New Roman" panose="02020603050405020304" pitchFamily="18" charset="0"/>
              </a:rPr>
              <a:t>File </a:t>
            </a:r>
            <a:r>
              <a:rPr lang="en-US" altLang="ja-JP" sz="1400" dirty="0" smtClean="0">
                <a:latin typeface="Times New Roman" panose="02020603050405020304" pitchFamily="18" charset="0"/>
                <a:cs typeface="Times New Roman" panose="02020603050405020304" pitchFamily="18" charset="0"/>
              </a:rPr>
              <a:t>upload</a:t>
            </a:r>
            <a:endParaRPr lang="en-US" altLang="ja-JP" sz="1400" dirty="0">
              <a:latin typeface="Times New Roman" panose="02020603050405020304" pitchFamily="18" charset="0"/>
              <a:cs typeface="Times New Roman" panose="02020603050405020304" pitchFamily="18" charset="0"/>
            </a:endParaRPr>
          </a:p>
        </p:txBody>
      </p:sp>
      <p:sp>
        <p:nvSpPr>
          <p:cNvPr id="118" name="角丸四角形 117"/>
          <p:cNvSpPr/>
          <p:nvPr/>
        </p:nvSpPr>
        <p:spPr>
          <a:xfrm>
            <a:off x="2312831" y="3863348"/>
            <a:ext cx="2020644" cy="1214919"/>
          </a:xfrm>
          <a:prstGeom prst="roundRect">
            <a:avLst>
              <a:gd name="adj" fmla="val 8878"/>
            </a:avLst>
          </a:prstGeom>
          <a:noFill/>
          <a:ln w="25400">
            <a:solidFill>
              <a:srgbClr val="FF0000"/>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20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26" name="角丸四角形 125"/>
          <p:cNvSpPr/>
          <p:nvPr/>
        </p:nvSpPr>
        <p:spPr>
          <a:xfrm>
            <a:off x="6525383" y="3797646"/>
            <a:ext cx="1049217" cy="1326294"/>
          </a:xfrm>
          <a:prstGeom prst="roundRect">
            <a:avLst>
              <a:gd name="adj" fmla="val 8878"/>
            </a:avLst>
          </a:prstGeom>
          <a:noFill/>
          <a:ln w="25400">
            <a:solidFill>
              <a:srgbClr val="FF0000"/>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20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27" name="角丸四角形 126"/>
          <p:cNvSpPr/>
          <p:nvPr/>
        </p:nvSpPr>
        <p:spPr>
          <a:xfrm>
            <a:off x="4532658" y="3178199"/>
            <a:ext cx="1961218" cy="1981664"/>
          </a:xfrm>
          <a:prstGeom prst="roundRect">
            <a:avLst>
              <a:gd name="adj" fmla="val 8878"/>
            </a:avLst>
          </a:prstGeom>
          <a:noFill/>
          <a:ln w="25400">
            <a:solidFill>
              <a:srgbClr val="0033CC"/>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20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grpSp>
        <p:nvGrpSpPr>
          <p:cNvPr id="41" name="グループ化 40"/>
          <p:cNvGrpSpPr/>
          <p:nvPr/>
        </p:nvGrpSpPr>
        <p:grpSpPr>
          <a:xfrm>
            <a:off x="127917" y="5628188"/>
            <a:ext cx="1428596" cy="1393992"/>
            <a:chOff x="36477" y="5643428"/>
            <a:chExt cx="1428596" cy="1393992"/>
          </a:xfrm>
        </p:grpSpPr>
        <p:grpSp>
          <p:nvGrpSpPr>
            <p:cNvPr id="39" name="グループ化 38"/>
            <p:cNvGrpSpPr/>
            <p:nvPr/>
          </p:nvGrpSpPr>
          <p:grpSpPr>
            <a:xfrm>
              <a:off x="39061" y="6289759"/>
              <a:ext cx="1203106" cy="747661"/>
              <a:chOff x="38973" y="5480017"/>
              <a:chExt cx="1203106" cy="747661"/>
            </a:xfrm>
          </p:grpSpPr>
          <p:grpSp>
            <p:nvGrpSpPr>
              <p:cNvPr id="120" name="グループ化 119"/>
              <p:cNvGrpSpPr/>
              <p:nvPr/>
            </p:nvGrpSpPr>
            <p:grpSpPr>
              <a:xfrm>
                <a:off x="39061" y="5480017"/>
                <a:ext cx="1203018" cy="338554"/>
                <a:chOff x="3634466" y="6611632"/>
                <a:chExt cx="1203018" cy="338554"/>
              </a:xfrm>
            </p:grpSpPr>
            <p:sp>
              <p:nvSpPr>
                <p:cNvPr id="121" name="角丸四角形 120"/>
                <p:cNvSpPr/>
                <p:nvPr/>
              </p:nvSpPr>
              <p:spPr>
                <a:xfrm>
                  <a:off x="3634466" y="6611632"/>
                  <a:ext cx="550363" cy="338554"/>
                </a:xfrm>
                <a:prstGeom prst="roundRect">
                  <a:avLst>
                    <a:gd name="adj" fmla="val 8878"/>
                  </a:avLst>
                </a:prstGeom>
                <a:noFill/>
                <a:ln w="25400">
                  <a:solidFill>
                    <a:srgbClr val="0033CC"/>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20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22" name="テキスト ボックス 121"/>
                <p:cNvSpPr txBox="1"/>
                <p:nvPr/>
              </p:nvSpPr>
              <p:spPr>
                <a:xfrm>
                  <a:off x="4184741" y="6611632"/>
                  <a:ext cx="652743" cy="338554"/>
                </a:xfrm>
                <a:prstGeom prst="rect">
                  <a:avLst/>
                </a:prstGeom>
                <a:noFill/>
              </p:spPr>
              <p:txBody>
                <a:bodyPr wrap="none" rtlCol="0">
                  <a:spAutoFit/>
                </a:bodyPr>
                <a:lstStyle/>
                <a:p>
                  <a:pPr algn="ctr"/>
                  <a:r>
                    <a:rPr kumimoji="1" lang="en-US" altLang="ja-JP" sz="1600" dirty="0" smtClean="0">
                      <a:latin typeface="Times New Roman" panose="02020603050405020304" pitchFamily="18" charset="0"/>
                      <a:cs typeface="Times New Roman" panose="02020603050405020304" pitchFamily="18" charset="0"/>
                    </a:rPr>
                    <a:t>Step1</a:t>
                  </a:r>
                </a:p>
              </p:txBody>
            </p:sp>
          </p:grpSp>
          <p:grpSp>
            <p:nvGrpSpPr>
              <p:cNvPr id="123" name="グループ化 122"/>
              <p:cNvGrpSpPr/>
              <p:nvPr/>
            </p:nvGrpSpPr>
            <p:grpSpPr>
              <a:xfrm>
                <a:off x="38973" y="5889124"/>
                <a:ext cx="1203105" cy="338554"/>
                <a:chOff x="3634466" y="6611632"/>
                <a:chExt cx="1203105" cy="338554"/>
              </a:xfrm>
            </p:grpSpPr>
            <p:sp>
              <p:nvSpPr>
                <p:cNvPr id="124" name="角丸四角形 123"/>
                <p:cNvSpPr/>
                <p:nvPr/>
              </p:nvSpPr>
              <p:spPr>
                <a:xfrm>
                  <a:off x="3634466" y="6611632"/>
                  <a:ext cx="550363" cy="338554"/>
                </a:xfrm>
                <a:prstGeom prst="roundRect">
                  <a:avLst>
                    <a:gd name="adj" fmla="val 8878"/>
                  </a:avLst>
                </a:prstGeom>
                <a:noFill/>
                <a:ln w="25400">
                  <a:solidFill>
                    <a:srgbClr val="FF0000"/>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2000"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25" name="テキスト ボックス 124"/>
                <p:cNvSpPr txBox="1"/>
                <p:nvPr/>
              </p:nvSpPr>
              <p:spPr>
                <a:xfrm>
                  <a:off x="4184828" y="6611632"/>
                  <a:ext cx="652743" cy="338554"/>
                </a:xfrm>
                <a:prstGeom prst="rect">
                  <a:avLst/>
                </a:prstGeom>
                <a:noFill/>
              </p:spPr>
              <p:txBody>
                <a:bodyPr wrap="none" rtlCol="0">
                  <a:spAutoFit/>
                </a:bodyPr>
                <a:lstStyle/>
                <a:p>
                  <a:pPr algn="ctr"/>
                  <a:r>
                    <a:rPr kumimoji="1" lang="en-US" altLang="ja-JP" sz="1600" dirty="0" smtClean="0">
                      <a:latin typeface="Times New Roman" panose="02020603050405020304" pitchFamily="18" charset="0"/>
                      <a:cs typeface="Times New Roman" panose="02020603050405020304" pitchFamily="18" charset="0"/>
                    </a:rPr>
                    <a:t>Step2</a:t>
                  </a:r>
                </a:p>
              </p:txBody>
            </p:sp>
          </p:grpSp>
        </p:grpSp>
        <p:sp>
          <p:nvSpPr>
            <p:cNvPr id="40" name="正方形/長方形 39"/>
            <p:cNvSpPr/>
            <p:nvPr/>
          </p:nvSpPr>
          <p:spPr>
            <a:xfrm>
              <a:off x="36477" y="5643428"/>
              <a:ext cx="1428596" cy="646331"/>
            </a:xfrm>
            <a:prstGeom prst="rect">
              <a:avLst/>
            </a:prstGeom>
          </p:spPr>
          <p:txBody>
            <a:bodyPr wrap="none">
              <a:spAutoFit/>
            </a:bodyPr>
            <a:lstStyle/>
            <a:p>
              <a:r>
                <a:rPr lang="en-US" altLang="ja-JP" dirty="0" smtClean="0">
                  <a:latin typeface="Times New Roman" panose="02020603050405020304" pitchFamily="18" charset="0"/>
                  <a:cs typeface="Times New Roman" panose="02020603050405020304" pitchFamily="18" charset="0"/>
                </a:rPr>
                <a:t>Development</a:t>
              </a:r>
            </a:p>
            <a:p>
              <a:r>
                <a:rPr lang="en-US" altLang="ja-JP" dirty="0" smtClean="0">
                  <a:latin typeface="Times New Roman" panose="02020603050405020304" pitchFamily="18" charset="0"/>
                  <a:cs typeface="Times New Roman" panose="02020603050405020304" pitchFamily="18" charset="0"/>
                </a:rPr>
                <a:t>Scope</a:t>
              </a:r>
              <a:endParaRPr lang="ja-JP"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37964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1"/>
          </p:nvPr>
        </p:nvSpPr>
        <p:spPr>
          <a:xfrm>
            <a:off x="365125" y="828612"/>
            <a:ext cx="9990724" cy="6059868"/>
          </a:xfrm>
        </p:spPr>
        <p:txBody>
          <a:bodyPr/>
          <a:lstStyle/>
          <a:p>
            <a:r>
              <a:rPr lang="en-US" altLang="ja-JP" sz="2000" dirty="0">
                <a:solidFill>
                  <a:schemeClr val="tx1"/>
                </a:solidFill>
                <a:latin typeface="Times New Roman" panose="02020603050405020304" pitchFamily="18" charset="0"/>
                <a:cs typeface="Times New Roman" panose="02020603050405020304" pitchFamily="18" charset="0"/>
              </a:rPr>
              <a:t>Get Communication Details from NTT Com and run Calculation tool </a:t>
            </a:r>
            <a:r>
              <a:rPr lang="en-US" altLang="ja-JP" sz="2000" dirty="0" smtClean="0">
                <a:solidFill>
                  <a:schemeClr val="tx1"/>
                </a:solidFill>
                <a:latin typeface="Times New Roman" panose="02020603050405020304" pitchFamily="18" charset="0"/>
                <a:cs typeface="Times New Roman" panose="02020603050405020304" pitchFamily="18" charset="0"/>
              </a:rPr>
              <a:t>automatically</a:t>
            </a:r>
          </a:p>
          <a:p>
            <a:pPr marL="0" indent="0">
              <a:buNone/>
            </a:pPr>
            <a:r>
              <a:rPr lang="ja-JP" altLang="en-US" sz="1800" dirty="0" smtClean="0">
                <a:solidFill>
                  <a:schemeClr val="tx1"/>
                </a:solidFill>
                <a:latin typeface="Times New Roman" panose="02020603050405020304" pitchFamily="18" charset="0"/>
                <a:cs typeface="Times New Roman" panose="02020603050405020304" pitchFamily="18" charset="0"/>
              </a:rPr>
              <a:t>　</a:t>
            </a:r>
            <a:r>
              <a:rPr lang="en-US" altLang="ja-JP" sz="1800" dirty="0" smtClean="0">
                <a:solidFill>
                  <a:schemeClr val="tx1"/>
                </a:solidFill>
                <a:latin typeface="Times New Roman" panose="02020603050405020304" pitchFamily="18" charset="0"/>
                <a:cs typeface="Times New Roman" panose="02020603050405020304" pitchFamily="18" charset="0"/>
              </a:rPr>
              <a:t>Our sales staff gets and decrypt Communication Detail files from NTT Com over web browser and run the tool manually in the current work flow.</a:t>
            </a:r>
          </a:p>
          <a:p>
            <a:pPr marL="0" indent="0">
              <a:buNone/>
            </a:pP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smtClean="0">
                <a:solidFill>
                  <a:schemeClr val="tx1"/>
                </a:solidFill>
                <a:latin typeface="Times New Roman" panose="02020603050405020304" pitchFamily="18" charset="0"/>
                <a:cs typeface="Times New Roman" panose="02020603050405020304" pitchFamily="18" charset="0"/>
              </a:rPr>
              <a:t>We need to automate the process from getting the files to running the tool  to reduce them overhead and the operation mistakes.</a:t>
            </a:r>
          </a:p>
          <a:p>
            <a:r>
              <a:rPr lang="en-US" altLang="ja-JP" sz="2000" dirty="0">
                <a:solidFill>
                  <a:schemeClr val="tx1"/>
                </a:solidFill>
                <a:latin typeface="Times New Roman" panose="02020603050405020304" pitchFamily="18" charset="0"/>
                <a:cs typeface="Times New Roman" panose="02020603050405020304" pitchFamily="18" charset="0"/>
              </a:rPr>
              <a:t>Make longer retention period  of the Billing information in the Price </a:t>
            </a:r>
            <a:r>
              <a:rPr lang="en-US" altLang="ja-JP" sz="2000" dirty="0" smtClean="0">
                <a:solidFill>
                  <a:schemeClr val="tx1"/>
                </a:solidFill>
                <a:latin typeface="Times New Roman" panose="02020603050405020304" pitchFamily="18" charset="0"/>
                <a:cs typeface="Times New Roman" panose="02020603050405020304" pitchFamily="18" charset="0"/>
              </a:rPr>
              <a:t>DB</a:t>
            </a:r>
          </a:p>
          <a:p>
            <a:pPr marL="0" indent="0">
              <a:buNone/>
            </a:pP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a:solidFill>
                  <a:schemeClr val="tx1"/>
                </a:solidFill>
                <a:latin typeface="Times New Roman" panose="02020603050405020304" pitchFamily="18" charset="0"/>
                <a:cs typeface="Times New Roman" panose="02020603050405020304" pitchFamily="18" charset="0"/>
              </a:rPr>
              <a:t>Current system delete all Billing information in the Price DB on every execution, so it </a:t>
            </a:r>
            <a:r>
              <a:rPr lang="en-US" altLang="ja-JP" sz="1800" dirty="0" smtClean="0">
                <a:solidFill>
                  <a:schemeClr val="tx1"/>
                </a:solidFill>
                <a:latin typeface="Times New Roman" panose="02020603050405020304" pitchFamily="18" charset="0"/>
                <a:cs typeface="Times New Roman" panose="02020603050405020304" pitchFamily="18" charset="0"/>
              </a:rPr>
              <a:t>needs to make </a:t>
            </a:r>
            <a:r>
              <a:rPr lang="en-US" altLang="ja-JP" sz="1800" dirty="0">
                <a:solidFill>
                  <a:schemeClr val="tx1"/>
                </a:solidFill>
                <a:latin typeface="Times New Roman" panose="02020603050405020304" pitchFamily="18" charset="0"/>
                <a:cs typeface="Times New Roman" panose="02020603050405020304" pitchFamily="18" charset="0"/>
              </a:rPr>
              <a:t>retention period longer (e.g. 6 months</a:t>
            </a:r>
            <a:r>
              <a:rPr lang="en-US" altLang="ja-JP" sz="1800" dirty="0" smtClean="0">
                <a:solidFill>
                  <a:schemeClr val="tx1"/>
                </a:solidFill>
                <a:latin typeface="Times New Roman" panose="02020603050405020304" pitchFamily="18" charset="0"/>
                <a:cs typeface="Times New Roman" panose="02020603050405020304" pitchFamily="18" charset="0"/>
              </a:rPr>
              <a:t>)</a:t>
            </a:r>
            <a:endParaRPr lang="en-US" altLang="ja-JP" sz="2000" dirty="0" smtClean="0">
              <a:solidFill>
                <a:schemeClr val="tx1"/>
              </a:solidFill>
              <a:latin typeface="Times New Roman" panose="02020603050405020304" pitchFamily="18" charset="0"/>
              <a:cs typeface="Times New Roman" panose="02020603050405020304" pitchFamily="18" charset="0"/>
            </a:endParaRPr>
          </a:p>
          <a:p>
            <a:r>
              <a:rPr lang="en-US" altLang="ja-JP" sz="2000" dirty="0" smtClean="0">
                <a:solidFill>
                  <a:schemeClr val="tx1"/>
                </a:solidFill>
                <a:latin typeface="Times New Roman" panose="02020603050405020304" pitchFamily="18" charset="0"/>
                <a:cs typeface="Times New Roman" panose="02020603050405020304" pitchFamily="18" charset="0"/>
              </a:rPr>
              <a:t>Output 2 kinds of report files</a:t>
            </a:r>
          </a:p>
          <a:p>
            <a:pPr marL="0" indent="0">
              <a:buNone/>
            </a:pP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smtClean="0">
                <a:solidFill>
                  <a:schemeClr val="tx1"/>
                </a:solidFill>
                <a:latin typeface="Times New Roman" panose="02020603050405020304" pitchFamily="18" charset="0"/>
                <a:cs typeface="Times New Roman" panose="02020603050405020304" pitchFamily="18" charset="0"/>
              </a:rPr>
              <a:t>1. Traditional output files</a:t>
            </a:r>
          </a:p>
          <a:p>
            <a:pPr marL="0" indent="0">
              <a:buNone/>
            </a:pPr>
            <a:r>
              <a:rPr lang="ja-JP" altLang="en-US" sz="1800" dirty="0">
                <a:solidFill>
                  <a:schemeClr val="tx1"/>
                </a:solidFill>
                <a:latin typeface="Times New Roman" panose="02020603050405020304" pitchFamily="18" charset="0"/>
                <a:cs typeface="Times New Roman" panose="02020603050405020304" pitchFamily="18" charset="0"/>
              </a:rPr>
              <a:t>　</a:t>
            </a:r>
            <a:r>
              <a:rPr lang="ja-JP" altLang="en-US" sz="1800" dirty="0" smtClean="0">
                <a:solidFill>
                  <a:schemeClr val="tx1"/>
                </a:solidFill>
                <a:latin typeface="Times New Roman" panose="02020603050405020304" pitchFamily="18" charset="0"/>
                <a:cs typeface="Times New Roman" panose="02020603050405020304" pitchFamily="18" charset="0"/>
              </a:rPr>
              <a:t>　</a:t>
            </a:r>
            <a:r>
              <a:rPr lang="en-US" altLang="ja-JP" sz="1800" dirty="0" smtClean="0">
                <a:solidFill>
                  <a:schemeClr val="tx1"/>
                </a:solidFill>
                <a:latin typeface="Times New Roman" panose="02020603050405020304" pitchFamily="18" charset="0"/>
                <a:cs typeface="Times New Roman" panose="02020603050405020304" pitchFamily="18" charset="0"/>
              </a:rPr>
              <a:t>These files are provided to each OEMs.</a:t>
            </a:r>
          </a:p>
          <a:p>
            <a:pPr marL="0" indent="0">
              <a:buNone/>
            </a:pP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smtClean="0">
                <a:solidFill>
                  <a:schemeClr val="tx1"/>
                </a:solidFill>
                <a:latin typeface="Times New Roman" panose="02020603050405020304" pitchFamily="18" charset="0"/>
                <a:cs typeface="Times New Roman" panose="02020603050405020304" pitchFamily="18" charset="0"/>
              </a:rPr>
              <a:t>2. New files for input to our accounting system</a:t>
            </a:r>
          </a:p>
          <a:p>
            <a:pPr marL="0" indent="0">
              <a:buNone/>
            </a:pPr>
            <a:r>
              <a:rPr lang="ja-JP" altLang="en-US" sz="1800" dirty="0">
                <a:solidFill>
                  <a:schemeClr val="tx1"/>
                </a:solidFill>
                <a:latin typeface="Times New Roman" panose="02020603050405020304" pitchFamily="18" charset="0"/>
                <a:cs typeface="Times New Roman" panose="02020603050405020304" pitchFamily="18" charset="0"/>
              </a:rPr>
              <a:t>　</a:t>
            </a:r>
            <a:r>
              <a:rPr lang="ja-JP" altLang="en-US" sz="1800" dirty="0" smtClean="0">
                <a:solidFill>
                  <a:schemeClr val="tx1"/>
                </a:solidFill>
                <a:latin typeface="Times New Roman" panose="02020603050405020304" pitchFamily="18" charset="0"/>
                <a:cs typeface="Times New Roman" panose="02020603050405020304" pitchFamily="18" charset="0"/>
              </a:rPr>
              <a:t>　</a:t>
            </a:r>
            <a:r>
              <a:rPr lang="en-US" altLang="ja-JP" sz="1800" dirty="0" smtClean="0">
                <a:solidFill>
                  <a:schemeClr val="tx1"/>
                </a:solidFill>
                <a:latin typeface="Times New Roman" panose="02020603050405020304" pitchFamily="18" charset="0"/>
                <a:cs typeface="Times New Roman" panose="02020603050405020304" pitchFamily="18" charset="0"/>
              </a:rPr>
              <a:t>These are used by our sales staff.</a:t>
            </a:r>
          </a:p>
        </p:txBody>
      </p:sp>
      <p:sp>
        <p:nvSpPr>
          <p:cNvPr id="6" name="テキスト プレースホルダー 1"/>
          <p:cNvSpPr>
            <a:spLocks noGrp="1"/>
          </p:cNvSpPr>
          <p:nvPr>
            <p:ph type="body" sz="quarter" idx="10"/>
          </p:nvPr>
        </p:nvSpPr>
        <p:spPr>
          <a:xfrm>
            <a:off x="1163637" y="219075"/>
            <a:ext cx="8288495" cy="480131"/>
          </a:xfrm>
        </p:spPr>
        <p:txBody>
          <a:bodyPr/>
          <a:lstStyle/>
          <a:p>
            <a:r>
              <a:rPr kumimoji="1" lang="en-US" altLang="ja-JP" dirty="0" smtClean="0">
                <a:solidFill>
                  <a:schemeClr val="tx1"/>
                </a:solidFill>
                <a:latin typeface="Times New Roman" panose="02020603050405020304" pitchFamily="18" charset="0"/>
                <a:cs typeface="Times New Roman" panose="02020603050405020304" pitchFamily="18" charset="0"/>
              </a:rPr>
              <a:t>Required Specifications (Calculation tool)</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305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1"/>
          </p:nvPr>
        </p:nvSpPr>
        <p:spPr>
          <a:xfrm>
            <a:off x="365125" y="828612"/>
            <a:ext cx="9990724" cy="6059868"/>
          </a:xfrm>
        </p:spPr>
        <p:txBody>
          <a:bodyPr/>
          <a:lstStyle/>
          <a:p>
            <a:r>
              <a:rPr lang="en-US" altLang="ja-JP" sz="2000" dirty="0" smtClean="0">
                <a:solidFill>
                  <a:schemeClr val="tx1"/>
                </a:solidFill>
                <a:latin typeface="Times New Roman" panose="02020603050405020304" pitchFamily="18" charset="0"/>
                <a:cs typeface="Times New Roman" panose="02020603050405020304" pitchFamily="18" charset="0"/>
              </a:rPr>
              <a:t>User management</a:t>
            </a:r>
          </a:p>
          <a:p>
            <a:pPr marL="0" indent="0">
              <a:buNone/>
            </a:pP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a:solidFill>
                  <a:schemeClr val="tx1"/>
                </a:solidFill>
                <a:latin typeface="Times New Roman" panose="02020603050405020304" pitchFamily="18" charset="0"/>
                <a:cs typeface="Times New Roman" panose="02020603050405020304" pitchFamily="18" charset="0"/>
              </a:rPr>
              <a:t>Admin/OEM user can use this system after authentication over </a:t>
            </a:r>
            <a:r>
              <a:rPr lang="en-US" altLang="ja-JP" sz="1800" dirty="0" smtClean="0">
                <a:solidFill>
                  <a:schemeClr val="tx1"/>
                </a:solidFill>
                <a:latin typeface="Times New Roman" panose="02020603050405020304" pitchFamily="18" charset="0"/>
                <a:cs typeface="Times New Roman" panose="02020603050405020304" pitchFamily="18" charset="0"/>
              </a:rPr>
              <a:t>Web API </a:t>
            </a:r>
            <a:r>
              <a:rPr lang="en-US" altLang="ja-JP" sz="1800" dirty="0">
                <a:solidFill>
                  <a:schemeClr val="tx1"/>
                </a:solidFill>
                <a:latin typeface="Times New Roman" panose="02020603050405020304" pitchFamily="18" charset="0"/>
                <a:cs typeface="Times New Roman" panose="02020603050405020304" pitchFamily="18" charset="0"/>
              </a:rPr>
              <a:t>or </a:t>
            </a:r>
            <a:r>
              <a:rPr lang="en-US" altLang="ja-JP" sz="1800" dirty="0" smtClean="0">
                <a:solidFill>
                  <a:schemeClr val="tx1"/>
                </a:solidFill>
                <a:latin typeface="Times New Roman" panose="02020603050405020304" pitchFamily="18" charset="0"/>
                <a:cs typeface="Times New Roman" panose="02020603050405020304" pitchFamily="18" charset="0"/>
              </a:rPr>
              <a:t>Web GUI</a:t>
            </a:r>
            <a:r>
              <a:rPr lang="en-US" altLang="ja-JP" sz="1800" dirty="0">
                <a:solidFill>
                  <a:schemeClr val="tx1"/>
                </a:solidFill>
                <a:latin typeface="Times New Roman" panose="02020603050405020304" pitchFamily="18" charset="0"/>
                <a:cs typeface="Times New Roman" panose="02020603050405020304" pitchFamily="18" charset="0"/>
              </a:rPr>
              <a:t>.</a:t>
            </a:r>
            <a:br>
              <a:rPr lang="en-US" altLang="ja-JP" sz="1800" dirty="0">
                <a:solidFill>
                  <a:schemeClr val="tx1"/>
                </a:solidFill>
                <a:latin typeface="Times New Roman" panose="02020603050405020304" pitchFamily="18" charset="0"/>
                <a:cs typeface="Times New Roman" panose="02020603050405020304" pitchFamily="18" charset="0"/>
              </a:rPr>
            </a:br>
            <a:r>
              <a:rPr lang="ja-JP" altLang="en-US" sz="1800" dirty="0">
                <a:solidFill>
                  <a:schemeClr val="tx1"/>
                </a:solidFill>
                <a:latin typeface="Times New Roman" panose="02020603050405020304" pitchFamily="18" charset="0"/>
                <a:cs typeface="Times New Roman" panose="02020603050405020304" pitchFamily="18" charset="0"/>
              </a:rPr>
              <a:t>　</a:t>
            </a:r>
            <a:r>
              <a:rPr lang="ja-JP" altLang="en-US" sz="1800" dirty="0" smtClean="0">
                <a:solidFill>
                  <a:schemeClr val="tx1"/>
                </a:solidFill>
                <a:latin typeface="Times New Roman" panose="02020603050405020304" pitchFamily="18" charset="0"/>
                <a:cs typeface="Times New Roman" panose="02020603050405020304" pitchFamily="18" charset="0"/>
              </a:rPr>
              <a:t>　</a:t>
            </a:r>
            <a:r>
              <a:rPr lang="en-US" altLang="ja-JP" sz="1800" dirty="0" smtClean="0">
                <a:solidFill>
                  <a:schemeClr val="tx1"/>
                </a:solidFill>
                <a:latin typeface="Times New Roman" panose="02020603050405020304" pitchFamily="18" charset="0"/>
                <a:cs typeface="Times New Roman" panose="02020603050405020304" pitchFamily="18" charset="0"/>
              </a:rPr>
              <a:t>Web API </a:t>
            </a:r>
            <a:r>
              <a:rPr lang="en-US" altLang="ja-JP" sz="1800" dirty="0">
                <a:solidFill>
                  <a:schemeClr val="tx1"/>
                </a:solidFill>
                <a:latin typeface="Times New Roman" panose="02020603050405020304" pitchFamily="18" charset="0"/>
                <a:cs typeface="Times New Roman" panose="02020603050405020304" pitchFamily="18" charset="0"/>
              </a:rPr>
              <a:t>development has already done, so we mention about </a:t>
            </a:r>
            <a:r>
              <a:rPr lang="en-US" altLang="ja-JP" sz="1800" dirty="0" smtClean="0">
                <a:solidFill>
                  <a:schemeClr val="tx1"/>
                </a:solidFill>
                <a:latin typeface="Times New Roman" panose="02020603050405020304" pitchFamily="18" charset="0"/>
                <a:cs typeface="Times New Roman" panose="02020603050405020304" pitchFamily="18" charset="0"/>
              </a:rPr>
              <a:t>Web GUI </a:t>
            </a:r>
            <a:r>
              <a:rPr lang="en-US" altLang="ja-JP" sz="1800" dirty="0">
                <a:solidFill>
                  <a:schemeClr val="tx1"/>
                </a:solidFill>
                <a:latin typeface="Times New Roman" panose="02020603050405020304" pitchFamily="18" charset="0"/>
                <a:cs typeface="Times New Roman" panose="02020603050405020304" pitchFamily="18" charset="0"/>
              </a:rPr>
              <a:t>here after.</a:t>
            </a:r>
          </a:p>
          <a:p>
            <a:pPr marL="0" indent="0">
              <a:buNone/>
            </a:pP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a:solidFill>
                  <a:schemeClr val="tx1"/>
                </a:solidFill>
                <a:latin typeface="Times New Roman" panose="02020603050405020304" pitchFamily="18" charset="0"/>
                <a:cs typeface="Times New Roman" panose="02020603050405020304" pitchFamily="18" charset="0"/>
              </a:rPr>
              <a:t>OEM user can only update own account.</a:t>
            </a:r>
          </a:p>
          <a:p>
            <a:pPr marL="0" indent="0">
              <a:buNone/>
            </a:pP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a:solidFill>
                  <a:schemeClr val="tx1"/>
                </a:solidFill>
                <a:latin typeface="Times New Roman" panose="02020603050405020304" pitchFamily="18" charset="0"/>
                <a:cs typeface="Times New Roman" panose="02020603050405020304" pitchFamily="18" charset="0"/>
              </a:rPr>
              <a:t>Admin user can Create, Read, Update, (Logical) Delete and Search Admin/OEM users.</a:t>
            </a:r>
          </a:p>
          <a:p>
            <a:pPr marL="0" indent="0">
              <a:buNone/>
            </a:pP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a:solidFill>
                  <a:schemeClr val="tx1"/>
                </a:solidFill>
                <a:latin typeface="Times New Roman" panose="02020603050405020304" pitchFamily="18" charset="0"/>
                <a:cs typeface="Times New Roman" panose="02020603050405020304" pitchFamily="18" charset="0"/>
              </a:rPr>
              <a:t>About OEM user creation</a:t>
            </a:r>
            <a:br>
              <a:rPr lang="en-US" altLang="ja-JP" sz="1800" dirty="0">
                <a:solidFill>
                  <a:schemeClr val="tx1"/>
                </a:solidFill>
                <a:latin typeface="Times New Roman" panose="02020603050405020304" pitchFamily="18" charset="0"/>
                <a:cs typeface="Times New Roman" panose="02020603050405020304" pitchFamily="18" charset="0"/>
              </a:rPr>
            </a:b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a:solidFill>
                  <a:schemeClr val="tx1"/>
                </a:solidFill>
                <a:latin typeface="Times New Roman" panose="02020603050405020304" pitchFamily="18" charset="0"/>
                <a:cs typeface="Times New Roman" panose="02020603050405020304" pitchFamily="18" charset="0"/>
              </a:rPr>
              <a:t>It needs some information which are the global IP address of the access source and the e-mail address of the person in charge of OEM to create account.</a:t>
            </a:r>
            <a:br>
              <a:rPr lang="en-US" altLang="ja-JP" sz="1800" dirty="0">
                <a:solidFill>
                  <a:schemeClr val="tx1"/>
                </a:solidFill>
                <a:latin typeface="Times New Roman" panose="02020603050405020304" pitchFamily="18" charset="0"/>
                <a:cs typeface="Times New Roman" panose="02020603050405020304" pitchFamily="18" charset="0"/>
              </a:rPr>
            </a:b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a:solidFill>
                  <a:schemeClr val="tx1"/>
                </a:solidFill>
                <a:latin typeface="Times New Roman" panose="02020603050405020304" pitchFamily="18" charset="0"/>
                <a:cs typeface="Times New Roman" panose="02020603050405020304" pitchFamily="18" charset="0"/>
              </a:rPr>
              <a:t>If global IP address or e-mail domain in the input already exists in the system, display warning message and applicable account information.</a:t>
            </a:r>
            <a:br>
              <a:rPr lang="en-US" altLang="ja-JP" sz="1800" dirty="0">
                <a:solidFill>
                  <a:schemeClr val="tx1"/>
                </a:solidFill>
                <a:latin typeface="Times New Roman" panose="02020603050405020304" pitchFamily="18" charset="0"/>
                <a:cs typeface="Times New Roman" panose="02020603050405020304" pitchFamily="18" charset="0"/>
              </a:rPr>
            </a:b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a:solidFill>
                  <a:schemeClr val="tx1"/>
                </a:solidFill>
                <a:latin typeface="Times New Roman" panose="02020603050405020304" pitchFamily="18" charset="0"/>
                <a:cs typeface="Times New Roman" panose="02020603050405020304" pitchFamily="18" charset="0"/>
              </a:rPr>
              <a:t>The purpose of this scheme is to prevent unnecessary account creation, so user can create this account after displaying warning message.</a:t>
            </a:r>
            <a:br>
              <a:rPr lang="en-US" altLang="ja-JP" sz="1800" dirty="0">
                <a:solidFill>
                  <a:schemeClr val="tx1"/>
                </a:solidFill>
                <a:latin typeface="Times New Roman" panose="02020603050405020304" pitchFamily="18" charset="0"/>
                <a:cs typeface="Times New Roman" panose="02020603050405020304" pitchFamily="18" charset="0"/>
              </a:rPr>
            </a:b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a:solidFill>
                  <a:schemeClr val="tx1"/>
                </a:solidFill>
                <a:latin typeface="Times New Roman" panose="02020603050405020304" pitchFamily="18" charset="0"/>
                <a:cs typeface="Times New Roman" panose="02020603050405020304" pitchFamily="18" charset="0"/>
              </a:rPr>
              <a:t>The applicable account information needs who accessed the account last</a:t>
            </a:r>
            <a:r>
              <a:rPr lang="en-US" altLang="ja-JP" sz="1800" dirty="0" smtClean="0">
                <a:solidFill>
                  <a:schemeClr val="tx1"/>
                </a:solidFill>
                <a:latin typeface="Times New Roman" panose="02020603050405020304" pitchFamily="18" charset="0"/>
                <a:cs typeface="Times New Roman" panose="02020603050405020304" pitchFamily="18" charset="0"/>
              </a:rPr>
              <a:t>.</a:t>
            </a:r>
          </a:p>
          <a:p>
            <a:r>
              <a:rPr lang="en-US" altLang="ja-JP" sz="2000" dirty="0" smtClean="0">
                <a:solidFill>
                  <a:schemeClr val="tx1"/>
                </a:solidFill>
                <a:latin typeface="Times New Roman" panose="02020603050405020304" pitchFamily="18" charset="0"/>
                <a:cs typeface="Times New Roman" panose="02020603050405020304" pitchFamily="18" charset="0"/>
              </a:rPr>
              <a:t>User authentication</a:t>
            </a:r>
          </a:p>
          <a:p>
            <a:pPr marL="0" indent="0">
              <a:buNone/>
            </a:pPr>
            <a:r>
              <a:rPr lang="ja-JP" altLang="en-US" sz="1800" dirty="0" smtClean="0">
                <a:solidFill>
                  <a:schemeClr val="tx1"/>
                </a:solidFill>
                <a:latin typeface="Times New Roman" panose="02020603050405020304" pitchFamily="18" charset="0"/>
                <a:cs typeface="Times New Roman" panose="02020603050405020304" pitchFamily="18" charset="0"/>
              </a:rPr>
              <a:t>　</a:t>
            </a:r>
            <a:r>
              <a:rPr lang="en-US" altLang="ja-JP" sz="1800" dirty="0" smtClean="0">
                <a:solidFill>
                  <a:schemeClr val="tx1"/>
                </a:solidFill>
                <a:latin typeface="Times New Roman" panose="02020603050405020304" pitchFamily="18" charset="0"/>
                <a:cs typeface="Times New Roman" panose="02020603050405020304" pitchFamily="18" charset="0"/>
              </a:rPr>
              <a:t>It needs e-mail address as login ID and password to login.</a:t>
            </a:r>
            <a:br>
              <a:rPr lang="en-US" altLang="ja-JP" sz="1800" dirty="0" smtClean="0">
                <a:solidFill>
                  <a:schemeClr val="tx1"/>
                </a:solidFill>
                <a:latin typeface="Times New Roman" panose="02020603050405020304" pitchFamily="18" charset="0"/>
                <a:cs typeface="Times New Roman" panose="02020603050405020304" pitchFamily="18" charset="0"/>
              </a:rPr>
            </a:br>
            <a:r>
              <a:rPr lang="ja-JP" altLang="en-US" sz="1800" dirty="0" smtClean="0">
                <a:solidFill>
                  <a:schemeClr val="tx1"/>
                </a:solidFill>
                <a:latin typeface="Times New Roman" panose="02020603050405020304" pitchFamily="18" charset="0"/>
                <a:cs typeface="Times New Roman" panose="02020603050405020304" pitchFamily="18" charset="0"/>
              </a:rPr>
              <a:t>　　</a:t>
            </a:r>
            <a:r>
              <a:rPr lang="en-US" altLang="ja-JP" sz="1800" dirty="0" smtClean="0">
                <a:solidFill>
                  <a:schemeClr val="tx1"/>
                </a:solidFill>
                <a:latin typeface="Times New Roman" panose="02020603050405020304" pitchFamily="18" charset="0"/>
                <a:cs typeface="Times New Roman" panose="02020603050405020304" pitchFamily="18" charset="0"/>
              </a:rPr>
              <a:t>The virtual router restrict access using by global IP address, so this system needs not to develop same scheme.</a:t>
            </a:r>
          </a:p>
          <a:p>
            <a:pPr marL="0" indent="0">
              <a:buNone/>
            </a:pPr>
            <a:r>
              <a:rPr lang="ja-JP" altLang="en-US" sz="1800" dirty="0">
                <a:solidFill>
                  <a:schemeClr val="tx1"/>
                </a:solidFill>
                <a:latin typeface="Times New Roman" panose="02020603050405020304" pitchFamily="18" charset="0"/>
                <a:cs typeface="Times New Roman" panose="02020603050405020304" pitchFamily="18" charset="0"/>
              </a:rPr>
              <a:t>　</a:t>
            </a:r>
            <a:r>
              <a:rPr lang="en-US" altLang="ja-JP" sz="1800" dirty="0" smtClean="0">
                <a:solidFill>
                  <a:schemeClr val="tx1"/>
                </a:solidFill>
                <a:latin typeface="Times New Roman" panose="02020603050405020304" pitchFamily="18" charset="0"/>
                <a:cs typeface="Times New Roman" panose="02020603050405020304" pitchFamily="18" charset="0"/>
              </a:rPr>
              <a:t>Initialize and note authentication information scheme for own login information oblivion, lost or leakage is required.</a:t>
            </a:r>
          </a:p>
        </p:txBody>
      </p:sp>
      <p:sp>
        <p:nvSpPr>
          <p:cNvPr id="6" name="テキスト プレースホルダー 1"/>
          <p:cNvSpPr>
            <a:spLocks noGrp="1"/>
          </p:cNvSpPr>
          <p:nvPr>
            <p:ph type="body" sz="quarter" idx="10"/>
          </p:nvPr>
        </p:nvSpPr>
        <p:spPr>
          <a:xfrm>
            <a:off x="1163637" y="219075"/>
            <a:ext cx="8288495" cy="480131"/>
          </a:xfrm>
        </p:spPr>
        <p:txBody>
          <a:bodyPr/>
          <a:lstStyle/>
          <a:p>
            <a:r>
              <a:rPr kumimoji="1" lang="en-US" altLang="ja-JP" dirty="0" smtClean="0">
                <a:solidFill>
                  <a:schemeClr val="tx1"/>
                </a:solidFill>
                <a:latin typeface="Times New Roman" panose="02020603050405020304" pitchFamily="18" charset="0"/>
                <a:cs typeface="Times New Roman" panose="02020603050405020304" pitchFamily="18" charset="0"/>
              </a:rPr>
              <a:t>Required Specifications (Web App) (1/2)</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587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マスター">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spPr>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defPPr algn="ctr">
          <a:defRPr kumimoji="1" sz="2000" dirty="0" smtClean="0">
            <a:latin typeface="メイリオ" panose="020B0604030504040204" pitchFamily="50" charset="-128"/>
            <a:ea typeface="メイリオ" panose="020B0604030504040204" pitchFamily="50" charset="-128"/>
          </a:defRPr>
        </a:defPPr>
      </a:lst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37302</TotalTime>
  <Words>1573</Words>
  <Application>Microsoft Office PowerPoint</Application>
  <PresentationFormat>ユーザー設定</PresentationFormat>
  <Paragraphs>394</Paragraphs>
  <Slides>12</Slides>
  <Notes>9</Notes>
  <HiddenSlides>2</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マスター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(株)NTTPCコミュニケーションズ</dc:creator>
  <cp:lastModifiedBy>大沢　幸平</cp:lastModifiedBy>
  <cp:revision>912</cp:revision>
  <dcterms:created xsi:type="dcterms:W3CDTF">2015-03-18T04:26:30Z</dcterms:created>
  <dcterms:modified xsi:type="dcterms:W3CDTF">2018-04-03T08:35:54Z</dcterms:modified>
</cp:coreProperties>
</file>