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</p:sldMasterIdLst>
  <p:notesMasterIdLst>
    <p:notesMasterId r:id="rId4"/>
  </p:notesMasterIdLst>
  <p:sldIdLst>
    <p:sldId id="259" r:id="rId3"/>
  </p:sldIdLst>
  <p:sldSz cx="30268863" cy="42794238"/>
  <p:notesSz cx="6797675" cy="9874250"/>
  <p:defaultTextStyle>
    <a:defPPr>
      <a:defRPr lang="ko-KR"/>
    </a:defPPr>
    <a:lvl1pPr algn="l" defTabSz="4170363" rtl="0" eaLnBrk="0" fontAlgn="base" hangingPunct="0">
      <a:spcBef>
        <a:spcPct val="0"/>
      </a:spcBef>
      <a:spcAft>
        <a:spcPct val="0"/>
      </a:spcAft>
      <a:defRPr kumimoji="1" sz="8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2082800" indent="-1625600" algn="l" defTabSz="4170363" rtl="0" eaLnBrk="0" fontAlgn="base" hangingPunct="0">
      <a:spcBef>
        <a:spcPct val="0"/>
      </a:spcBef>
      <a:spcAft>
        <a:spcPct val="0"/>
      </a:spcAft>
      <a:defRPr kumimoji="1" sz="8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4170363" indent="-3255963" algn="l" defTabSz="4170363" rtl="0" eaLnBrk="0" fontAlgn="base" hangingPunct="0">
      <a:spcBef>
        <a:spcPct val="0"/>
      </a:spcBef>
      <a:spcAft>
        <a:spcPct val="0"/>
      </a:spcAft>
      <a:defRPr kumimoji="1" sz="8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6256338" indent="-4884738" algn="l" defTabSz="4170363" rtl="0" eaLnBrk="0" fontAlgn="base" hangingPunct="0">
      <a:spcBef>
        <a:spcPct val="0"/>
      </a:spcBef>
      <a:spcAft>
        <a:spcPct val="0"/>
      </a:spcAft>
      <a:defRPr kumimoji="1" sz="8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8342313" indent="-6515100" algn="l" defTabSz="4170363" rtl="0" eaLnBrk="0" fontAlgn="base" hangingPunct="0">
      <a:spcBef>
        <a:spcPct val="0"/>
      </a:spcBef>
      <a:spcAft>
        <a:spcPct val="0"/>
      </a:spcAft>
      <a:defRPr kumimoji="1" sz="8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8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8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8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8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79">
          <p15:clr>
            <a:srgbClr val="A4A3A4"/>
          </p15:clr>
        </p15:guide>
        <p15:guide id="2" pos="953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6600"/>
    <a:srgbClr val="660066"/>
    <a:srgbClr val="0033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5" autoAdjust="0"/>
    <p:restoredTop sz="95933" autoAdjust="0"/>
  </p:normalViewPr>
  <p:slideViewPr>
    <p:cSldViewPr>
      <p:cViewPr>
        <p:scale>
          <a:sx n="33" d="100"/>
          <a:sy n="33" d="100"/>
        </p:scale>
        <p:origin x="2160" y="-3486"/>
      </p:cViewPr>
      <p:guideLst>
        <p:guide orient="horz" pos="13479"/>
        <p:guide pos="953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60"/>
    </p:cViewPr>
  </p:sorterViewPr>
  <p:notesViewPr>
    <p:cSldViewPr>
      <p:cViewPr>
        <p:scale>
          <a:sx n="200" d="100"/>
          <a:sy n="200" d="100"/>
        </p:scale>
        <p:origin x="124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4171089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171089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F4D0200-E4F6-4DFE-BF8F-95D92418FF81}" type="datetimeFigureOut">
              <a:rPr lang="en-US" altLang="ko-KR"/>
              <a:pPr>
                <a:defRPr/>
              </a:pPr>
              <a:t>4/24/2017</a:t>
            </a:fld>
            <a:endParaRPr lang="en-US" altLang="ko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0738" y="741363"/>
            <a:ext cx="26162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defTabSz="4171089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defTabSz="4171089" eaLnBrk="1" latinLnBrk="1" hangingPunct="1">
              <a:defRPr sz="1200">
                <a:latin typeface="굴림" charset="0"/>
                <a:ea typeface="굴림" charset="0"/>
              </a:defRPr>
            </a:lvl1pPr>
          </a:lstStyle>
          <a:p>
            <a:pPr>
              <a:defRPr/>
            </a:pPr>
            <a:fld id="{60657096-8E89-44E0-97D6-DD890175B3D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맑은 고딕" pitchFamily="50" charset="-127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맑은 고딕" pitchFamily="50" charset="-127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맑은 고딕" pitchFamily="50" charset="-127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맑은 고딕" pitchFamily="50" charset="-127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맑은 고딕" pitchFamily="50" charset="-127"/>
        <a:cs typeface="+mn-cs"/>
      </a:defRPr>
    </a:lvl5pPr>
    <a:lvl6pPr marL="2285527" algn="l" defTabSz="914210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6pPr>
    <a:lvl7pPr marL="2742635" algn="l" defTabSz="914210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7pPr>
    <a:lvl8pPr marL="3199742" algn="l" defTabSz="914210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8pPr>
    <a:lvl9pPr marL="3656845" algn="l" defTabSz="914210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슬라이드 노트 개체 틀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ko-KR" altLang="en-US" sz="1199" dirty="0"/>
          </a:p>
        </p:txBody>
      </p:sp>
      <p:sp>
        <p:nvSpPr>
          <p:cNvPr id="512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spcBef>
                <a:spcPct val="30000"/>
              </a:spcBef>
              <a:defRPr sz="11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spcBef>
                <a:spcPct val="30000"/>
              </a:spcBef>
              <a:defRPr sz="11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spcBef>
                <a:spcPct val="30000"/>
              </a:spcBef>
              <a:defRPr sz="11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spcBef>
                <a:spcPct val="30000"/>
              </a:spcBef>
              <a:defRPr sz="11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417036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417036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417036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417036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defTabSz="4170363">
              <a:spcBef>
                <a:spcPct val="0"/>
              </a:spcBef>
            </a:pPr>
            <a:fld id="{91D4B0FA-7006-4B9F-97CD-60445AC2913C}" type="slidenum">
              <a:rPr lang="en-US" altLang="ko-KR" sz="1200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4170363">
                <a:spcBef>
                  <a:spcPct val="0"/>
                </a:spcBef>
              </a:pPr>
              <a:t>1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083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12969" y="9578976"/>
            <a:ext cx="13373801" cy="3992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9" indent="0">
              <a:buNone/>
              <a:defRPr sz="2000" b="1"/>
            </a:lvl2pPr>
            <a:lvl3pPr marL="914317" indent="0">
              <a:buNone/>
              <a:defRPr sz="1800" b="1"/>
            </a:lvl3pPr>
            <a:lvl4pPr marL="1371476" indent="0">
              <a:buNone/>
              <a:defRPr sz="1600" b="1"/>
            </a:lvl4pPr>
            <a:lvl5pPr marL="1828635" indent="0">
              <a:buNone/>
              <a:defRPr sz="1600" b="1"/>
            </a:lvl5pPr>
            <a:lvl6pPr marL="2285795" indent="0">
              <a:buNone/>
              <a:defRPr sz="1600" b="1"/>
            </a:lvl6pPr>
            <a:lvl7pPr marL="2742954" indent="0">
              <a:buNone/>
              <a:defRPr sz="1600" b="1"/>
            </a:lvl7pPr>
            <a:lvl8pPr marL="3200113" indent="0">
              <a:buNone/>
              <a:defRPr sz="1600" b="1"/>
            </a:lvl8pPr>
            <a:lvl9pPr marL="365727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12969" y="13571539"/>
            <a:ext cx="13373801" cy="246554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5375744" y="9578976"/>
            <a:ext cx="13380153" cy="3992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9" indent="0">
              <a:buNone/>
              <a:defRPr sz="2000" b="1"/>
            </a:lvl2pPr>
            <a:lvl3pPr marL="914317" indent="0">
              <a:buNone/>
              <a:defRPr sz="1800" b="1"/>
            </a:lvl3pPr>
            <a:lvl4pPr marL="1371476" indent="0">
              <a:buNone/>
              <a:defRPr sz="1600" b="1"/>
            </a:lvl4pPr>
            <a:lvl5pPr marL="1828635" indent="0">
              <a:buNone/>
              <a:defRPr sz="1600" b="1"/>
            </a:lvl5pPr>
            <a:lvl6pPr marL="2285795" indent="0">
              <a:buNone/>
              <a:defRPr sz="1600" b="1"/>
            </a:lvl6pPr>
            <a:lvl7pPr marL="2742954" indent="0">
              <a:buNone/>
              <a:defRPr sz="1600" b="1"/>
            </a:lvl7pPr>
            <a:lvl8pPr marL="3200113" indent="0">
              <a:buNone/>
              <a:defRPr sz="1600" b="1"/>
            </a:lvl8pPr>
            <a:lvl9pPr marL="365727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5375744" y="13571539"/>
            <a:ext cx="13380153" cy="246554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ED2F81-77EB-481C-BDF7-BC8F25201BA8}" type="datetimeFigureOut">
              <a:rPr lang="ko-KR" altLang="en-US"/>
              <a:pPr>
                <a:defRPr/>
              </a:pPr>
              <a:t>2017-04-24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7C2E5-356E-4FC8-B094-F73629B4E4D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392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3F802E-6302-4AD2-9B36-EAD111CB06E8}" type="datetimeFigureOut">
              <a:rPr lang="ko-KR" altLang="en-US"/>
              <a:pPr>
                <a:defRPr/>
              </a:pPr>
              <a:t>2017-04-24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674C0-8D8A-48E3-A5E0-9BC6CB246EC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955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E062DA-1E55-4EA7-A5F1-968C52C52C10}" type="datetimeFigureOut">
              <a:rPr lang="ko-KR" altLang="en-US"/>
              <a:pPr>
                <a:defRPr/>
              </a:pPr>
              <a:t>2017-04-24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B956E-8CEB-49C2-A4F9-43E4A43D5F1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357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12968" y="1703389"/>
            <a:ext cx="9958911" cy="725170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833845" y="1703391"/>
            <a:ext cx="16922051" cy="36523612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512968" y="8955092"/>
            <a:ext cx="9958911" cy="29271911"/>
          </a:xfrm>
        </p:spPr>
        <p:txBody>
          <a:bodyPr/>
          <a:lstStyle>
            <a:lvl1pPr marL="0" indent="0">
              <a:buNone/>
              <a:defRPr sz="1400"/>
            </a:lvl1pPr>
            <a:lvl2pPr marL="457159" indent="0">
              <a:buNone/>
              <a:defRPr sz="1100"/>
            </a:lvl2pPr>
            <a:lvl3pPr marL="914317" indent="0">
              <a:buNone/>
              <a:defRPr sz="1000"/>
            </a:lvl3pPr>
            <a:lvl4pPr marL="1371476" indent="0">
              <a:buNone/>
              <a:defRPr sz="800"/>
            </a:lvl4pPr>
            <a:lvl5pPr marL="1828635" indent="0">
              <a:buNone/>
              <a:defRPr sz="800"/>
            </a:lvl5pPr>
            <a:lvl6pPr marL="2285795" indent="0">
              <a:buNone/>
              <a:defRPr sz="800"/>
            </a:lvl6pPr>
            <a:lvl7pPr marL="2742954" indent="0">
              <a:buNone/>
              <a:defRPr sz="800"/>
            </a:lvl7pPr>
            <a:lvl8pPr marL="3200113" indent="0">
              <a:buNone/>
              <a:defRPr sz="800"/>
            </a:lvl8pPr>
            <a:lvl9pPr marL="3657271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1A5271-FA7B-411E-882B-2726FD13CB78}" type="datetimeFigureOut">
              <a:rPr lang="ko-KR" altLang="en-US"/>
              <a:pPr>
                <a:defRPr/>
              </a:pPr>
              <a:t>2017-04-24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05FE7E-26F8-4521-A907-7816C93F1D1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757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32799" y="29956126"/>
            <a:ext cx="18161953" cy="35369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932799" y="3824291"/>
            <a:ext cx="18161953" cy="25676223"/>
          </a:xfrm>
        </p:spPr>
        <p:txBody>
          <a:bodyPr rtlCol="0">
            <a:normAutofit/>
          </a:bodyPr>
          <a:lstStyle>
            <a:lvl1pPr marL="0" indent="0">
              <a:buNone/>
              <a:defRPr sz="3300"/>
            </a:lvl1pPr>
            <a:lvl2pPr marL="457159" indent="0">
              <a:buNone/>
              <a:defRPr sz="2800"/>
            </a:lvl2pPr>
            <a:lvl3pPr marL="914317" indent="0">
              <a:buNone/>
              <a:defRPr sz="2400"/>
            </a:lvl3pPr>
            <a:lvl4pPr marL="1371476" indent="0">
              <a:buNone/>
              <a:defRPr sz="2000"/>
            </a:lvl4pPr>
            <a:lvl5pPr marL="1828635" indent="0">
              <a:buNone/>
              <a:defRPr sz="2000"/>
            </a:lvl5pPr>
            <a:lvl6pPr marL="2285795" indent="0">
              <a:buNone/>
              <a:defRPr sz="2000"/>
            </a:lvl6pPr>
            <a:lvl7pPr marL="2742954" indent="0">
              <a:buNone/>
              <a:defRPr sz="2000"/>
            </a:lvl7pPr>
            <a:lvl8pPr marL="3200113" indent="0">
              <a:buNone/>
              <a:defRPr sz="2000"/>
            </a:lvl8pPr>
            <a:lvl9pPr marL="3657271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932799" y="33493077"/>
            <a:ext cx="18161953" cy="5021264"/>
          </a:xfrm>
        </p:spPr>
        <p:txBody>
          <a:bodyPr/>
          <a:lstStyle>
            <a:lvl1pPr marL="0" indent="0">
              <a:buNone/>
              <a:defRPr sz="1400"/>
            </a:lvl1pPr>
            <a:lvl2pPr marL="457159" indent="0">
              <a:buNone/>
              <a:defRPr sz="1100"/>
            </a:lvl2pPr>
            <a:lvl3pPr marL="914317" indent="0">
              <a:buNone/>
              <a:defRPr sz="1000"/>
            </a:lvl3pPr>
            <a:lvl4pPr marL="1371476" indent="0">
              <a:buNone/>
              <a:defRPr sz="800"/>
            </a:lvl4pPr>
            <a:lvl5pPr marL="1828635" indent="0">
              <a:buNone/>
              <a:defRPr sz="800"/>
            </a:lvl5pPr>
            <a:lvl6pPr marL="2285795" indent="0">
              <a:buNone/>
              <a:defRPr sz="800"/>
            </a:lvl6pPr>
            <a:lvl7pPr marL="2742954" indent="0">
              <a:buNone/>
              <a:defRPr sz="800"/>
            </a:lvl7pPr>
            <a:lvl8pPr marL="3200113" indent="0">
              <a:buNone/>
              <a:defRPr sz="800"/>
            </a:lvl8pPr>
            <a:lvl9pPr marL="3657271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EA7FC-45D5-4CF3-81FC-6556AEBB90AD}" type="datetimeFigureOut">
              <a:rPr lang="ko-KR" altLang="en-US"/>
              <a:pPr>
                <a:defRPr/>
              </a:pPr>
              <a:t>2017-04-24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58073-54DE-4282-B933-970BEDE394C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299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6005DF-F013-4466-ADEA-AA6167F10C47}" type="datetimeFigureOut">
              <a:rPr lang="ko-KR" altLang="en-US"/>
              <a:pPr>
                <a:defRPr/>
              </a:pPr>
              <a:t>2017-04-24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F8271-904C-42B6-B991-A36B2D1455C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166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21945164" y="1714502"/>
            <a:ext cx="6810733" cy="365125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12968" y="1714502"/>
            <a:ext cx="20279790" cy="365125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1B541-DC26-4546-8B0B-6E54D4BC4AAB}" type="datetimeFigureOut">
              <a:rPr lang="ko-KR" altLang="en-US"/>
              <a:pPr>
                <a:defRPr/>
              </a:pPr>
              <a:t>2017-04-24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580ECC-CACB-4082-8354-47FACFDAB5E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492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3328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349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4285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4831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70244" y="13293730"/>
            <a:ext cx="25728375" cy="917257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40489" y="24250651"/>
            <a:ext cx="21187886" cy="1093629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5F687-A69B-481A-96E4-CA18E0015BCE}" type="datetimeFigureOut">
              <a:rPr lang="ko-KR" altLang="en-US"/>
              <a:pPr>
                <a:defRPr/>
              </a:pPr>
              <a:t>2017-04-24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65315-6058-416F-BFB0-18F52D7F049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291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FE253-9EE1-49B9-81F3-3D0CC64A380B}" type="datetimeFigureOut">
              <a:rPr lang="ko-KR" altLang="en-US"/>
              <a:pPr>
                <a:defRPr/>
              </a:pPr>
              <a:t>2017-04-24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CEC29-2ECA-4289-96D0-32EC8809855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8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0900" y="27498681"/>
            <a:ext cx="25728375" cy="849947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390900" y="18138780"/>
            <a:ext cx="25728375" cy="935989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5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7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67948-D6CA-4500-A2F5-8C62A7FF8700}" type="datetimeFigureOut">
              <a:rPr lang="ko-KR" altLang="en-US"/>
              <a:pPr>
                <a:defRPr/>
              </a:pPr>
              <a:t>2017-04-24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9FAEB-F734-4AF2-A54C-AEBDBCDFC23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93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12971" y="9985376"/>
            <a:ext cx="13545259" cy="282416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210638" y="9985376"/>
            <a:ext cx="13545259" cy="282416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8FB8B0-4C9E-4B80-855E-5A45F768B4C6}" type="datetimeFigureOut">
              <a:rPr lang="ko-KR" altLang="en-US"/>
              <a:pPr>
                <a:defRPr/>
              </a:pPr>
              <a:t>2017-04-24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1D0E63-64B6-4E9E-AED7-83C320B192F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209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9" descr="postech.gif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3038" y="1365250"/>
            <a:ext cx="77724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9" descr="앰블렘 기본형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56"/>
          <a:stretch>
            <a:fillRect/>
          </a:stretch>
        </p:blipFill>
        <p:spPr bwMode="auto">
          <a:xfrm>
            <a:off x="19959638" y="928688"/>
            <a:ext cx="15748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655638" y="1897063"/>
            <a:ext cx="8347075" cy="10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040" tIns="38520" rIns="77040" bIns="38520">
            <a:spAutoFit/>
          </a:bodyPr>
          <a:lstStyle>
            <a:lvl1pPr defTabSz="195263" eaLnBrk="0" hangingPunct="0">
              <a:defRPr kumimoji="1" sz="83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195263" eaLnBrk="0" hangingPunct="0">
              <a:defRPr kumimoji="1" sz="83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195263" eaLnBrk="0" hangingPunct="0">
              <a:defRPr kumimoji="1" sz="83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195263" eaLnBrk="0" hangingPunct="0">
              <a:defRPr kumimoji="1" sz="83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195263" eaLnBrk="0" hangingPunct="0">
              <a:defRPr kumimoji="1" sz="83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 kumimoji="1" sz="83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 kumimoji="1" sz="83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 kumimoji="1" sz="83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 kumimoji="1" sz="83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defRPr/>
            </a:pPr>
            <a:r>
              <a:rPr lang="en-US" altLang="ko-KR" sz="3200" b="1" dirty="0">
                <a:solidFill>
                  <a:srgbClr val="000099"/>
                </a:solidFill>
                <a:latin typeface="Arial Black" panose="020B0A04020102020204" pitchFamily="34" charset="0"/>
              </a:rPr>
              <a:t>Open Networking Korea 2017 Spring</a:t>
            </a:r>
          </a:p>
          <a:p>
            <a:pPr>
              <a:defRPr/>
            </a:pPr>
            <a:r>
              <a:rPr lang="en-US" altLang="ko-KR" sz="3200" b="1" dirty="0">
                <a:solidFill>
                  <a:srgbClr val="000099"/>
                </a:solidFill>
                <a:latin typeface="Arial Black" panose="020B0A04020102020204" pitchFamily="34" charset="0"/>
              </a:rPr>
              <a:t>2017.4.27 ~ 2017.4.28</a:t>
            </a:r>
          </a:p>
        </p:txBody>
      </p:sp>
      <p:pic>
        <p:nvPicPr>
          <p:cNvPr id="1029" name="그림 5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75" y="606425"/>
            <a:ext cx="3276600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Shape 12"/>
          <p:cNvPicPr preferRelativeResize="0"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575" y="442913"/>
            <a:ext cx="149225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</p:sldLayoutIdLst>
  <p:txStyles>
    <p:titleStyle>
      <a:lvl1pPr algn="ctr" defTabSz="4171950" rtl="0" eaLnBrk="0" fontAlgn="base" latinLnBrk="1" hangingPunct="0">
        <a:spcBef>
          <a:spcPct val="0"/>
        </a:spcBef>
        <a:spcAft>
          <a:spcPct val="0"/>
        </a:spcAft>
        <a:defRPr sz="199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defTabSz="4171950" rtl="0" eaLnBrk="0" fontAlgn="base" latinLnBrk="1" hangingPunct="0">
        <a:spcBef>
          <a:spcPct val="0"/>
        </a:spcBef>
        <a:spcAft>
          <a:spcPct val="0"/>
        </a:spcAft>
        <a:defRPr sz="199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defTabSz="4171950" rtl="0" eaLnBrk="0" fontAlgn="base" latinLnBrk="1" hangingPunct="0">
        <a:spcBef>
          <a:spcPct val="0"/>
        </a:spcBef>
        <a:spcAft>
          <a:spcPct val="0"/>
        </a:spcAft>
        <a:defRPr sz="199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defTabSz="4171950" rtl="0" eaLnBrk="0" fontAlgn="base" latinLnBrk="1" hangingPunct="0">
        <a:spcBef>
          <a:spcPct val="0"/>
        </a:spcBef>
        <a:spcAft>
          <a:spcPct val="0"/>
        </a:spcAft>
        <a:defRPr sz="199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defTabSz="4171950" rtl="0" eaLnBrk="0" fontAlgn="base" latinLnBrk="1" hangingPunct="0">
        <a:spcBef>
          <a:spcPct val="0"/>
        </a:spcBef>
        <a:spcAft>
          <a:spcPct val="0"/>
        </a:spcAft>
        <a:defRPr sz="199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159" algn="ctr" defTabSz="4173163" rtl="0" fontAlgn="base" latinLnBrk="1">
        <a:spcBef>
          <a:spcPct val="0"/>
        </a:spcBef>
        <a:spcAft>
          <a:spcPct val="0"/>
        </a:spcAft>
        <a:defRPr sz="199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317" algn="ctr" defTabSz="4173163" rtl="0" fontAlgn="base" latinLnBrk="1">
        <a:spcBef>
          <a:spcPct val="0"/>
        </a:spcBef>
        <a:spcAft>
          <a:spcPct val="0"/>
        </a:spcAft>
        <a:defRPr sz="199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476" algn="ctr" defTabSz="4173163" rtl="0" fontAlgn="base" latinLnBrk="1">
        <a:spcBef>
          <a:spcPct val="0"/>
        </a:spcBef>
        <a:spcAft>
          <a:spcPct val="0"/>
        </a:spcAft>
        <a:defRPr sz="199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635" algn="ctr" defTabSz="4173163" rtl="0" fontAlgn="base" latinLnBrk="1">
        <a:spcBef>
          <a:spcPct val="0"/>
        </a:spcBef>
        <a:spcAft>
          <a:spcPct val="0"/>
        </a:spcAft>
        <a:defRPr sz="199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1562100" indent="-1562100" algn="l" defTabSz="4171950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3389313" indent="-1301750" algn="l" defTabSz="4171950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6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5214938" indent="-1041400" algn="l" defTabSz="4171950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09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7302500" indent="-1041400" algn="l" defTabSz="4171950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2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9388475" indent="-1041400" algn="l" defTabSz="4171950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92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11477400" indent="-1043399" algn="l" defTabSz="4173600" rtl="0" eaLnBrk="1" latinLnBrk="1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6pPr>
      <a:lvl7pPr marL="13564200" indent="-1043399" algn="l" defTabSz="4173600" rtl="0" eaLnBrk="1" latinLnBrk="1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0999" indent="-1043399" algn="l" defTabSz="4173600" rtl="0" eaLnBrk="1" latinLnBrk="1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8pPr>
      <a:lvl9pPr marL="17737800" indent="-1043399" algn="l" defTabSz="4173600" rtl="0" eaLnBrk="1" latinLnBrk="1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4173600" rtl="0" eaLnBrk="1" latinLnBrk="1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1pPr>
      <a:lvl2pPr marL="2086797" algn="l" defTabSz="4173600" rtl="0" eaLnBrk="1" latinLnBrk="1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2pPr>
      <a:lvl3pPr marL="4173600" algn="l" defTabSz="4173600" rtl="0" eaLnBrk="1" latinLnBrk="1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3pPr>
      <a:lvl4pPr marL="6260402" algn="l" defTabSz="4173600" rtl="0" eaLnBrk="1" latinLnBrk="1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4pPr>
      <a:lvl5pPr marL="8347199" algn="l" defTabSz="4173600" rtl="0" eaLnBrk="1" latinLnBrk="1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4000" algn="l" defTabSz="4173600" rtl="0" eaLnBrk="1" latinLnBrk="1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0802" algn="l" defTabSz="4173600" rtl="0" eaLnBrk="1" latinLnBrk="1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7pPr>
      <a:lvl8pPr marL="14607599" algn="l" defTabSz="4173600" rtl="0" eaLnBrk="1" latinLnBrk="1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8pPr>
      <a:lvl9pPr marL="16694401" algn="l" defTabSz="4173600" rtl="0" eaLnBrk="1" latinLnBrk="1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개체 틀 1"/>
          <p:cNvSpPr>
            <a:spLocks noGrp="1"/>
          </p:cNvSpPr>
          <p:nvPr>
            <p:ph type="title"/>
          </p:nvPr>
        </p:nvSpPr>
        <p:spPr bwMode="auto">
          <a:xfrm>
            <a:off x="1512888" y="1714500"/>
            <a:ext cx="27243087" cy="713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1" tIns="45716" rIns="91431" bIns="4571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205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1512888" y="9985375"/>
            <a:ext cx="27243087" cy="2824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512888" y="39663688"/>
            <a:ext cx="7062787" cy="2278062"/>
          </a:xfrm>
          <a:prstGeom prst="rect">
            <a:avLst/>
          </a:prstGeom>
        </p:spPr>
        <p:txBody>
          <a:bodyPr vert="horz" wrap="square" lIns="91431" tIns="45716" rIns="91431" bIns="45716" numCol="1" anchor="ctr" anchorCtr="0" compatLnSpc="1">
            <a:prstTxWarp prst="textNoShape">
              <a:avLst/>
            </a:prstTxWarp>
          </a:bodyPr>
          <a:lstStyle>
            <a:lvl1pPr defTabSz="4171089" eaLnBrk="1" latinLnBrk="1" hangingPunct="1">
              <a:defRPr kumimoji="0" sz="110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932FF8BE-C541-4F9A-B5DB-89A222FEADA5}" type="datetimeFigureOut">
              <a:rPr lang="ko-KR" altLang="en-US"/>
              <a:pPr>
                <a:defRPr/>
              </a:pPr>
              <a:t>2017-04-24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340975" y="39663688"/>
            <a:ext cx="9586913" cy="2278062"/>
          </a:xfrm>
          <a:prstGeom prst="rect">
            <a:avLst/>
          </a:prstGeom>
        </p:spPr>
        <p:txBody>
          <a:bodyPr vert="horz" wrap="square" lIns="91431" tIns="45716" rIns="91431" bIns="45716" numCol="1" anchor="ctr" anchorCtr="0" compatLnSpc="1">
            <a:prstTxWarp prst="textNoShape">
              <a:avLst/>
            </a:prstTxWarp>
          </a:bodyPr>
          <a:lstStyle>
            <a:lvl1pPr algn="ctr" defTabSz="4171089" eaLnBrk="1" latinLnBrk="1" hangingPunct="1">
              <a:defRPr kumimoji="0" sz="110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1693188" y="39663688"/>
            <a:ext cx="7062787" cy="2278062"/>
          </a:xfrm>
          <a:prstGeom prst="rect">
            <a:avLst/>
          </a:prstGeom>
        </p:spPr>
        <p:txBody>
          <a:bodyPr vert="horz" wrap="square" lIns="91431" tIns="45716" rIns="91431" bIns="45716" numCol="1" anchor="ctr" anchorCtr="0" compatLnSpc="1">
            <a:prstTxWarp prst="textNoShape">
              <a:avLst/>
            </a:prstTxWarp>
          </a:bodyPr>
          <a:lstStyle>
            <a:lvl1pPr algn="r" defTabSz="4171089" eaLnBrk="1" latinLnBrk="1" hangingPunct="1">
              <a:defRPr kumimoji="0" sz="1100">
                <a:solidFill>
                  <a:srgbClr val="898989"/>
                </a:solidFill>
                <a:latin typeface="맑은 고딕" charset="0"/>
                <a:ea typeface="맑은 고딕" charset="0"/>
              </a:defRPr>
            </a:lvl1pPr>
          </a:lstStyle>
          <a:p>
            <a:pPr>
              <a:defRPr/>
            </a:pPr>
            <a:fld id="{F11B4CE2-F2FD-43D4-B9AA-2460B641F81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159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317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476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635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1313" indent="-341313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1363" indent="-284163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1413" indent="-227013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598613" indent="-227013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5813" indent="-227013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374" indent="-228579" algn="l" defTabSz="91431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3" indent="-228579" algn="l" defTabSz="91431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2" indent="-228579" algn="l" defTabSz="91431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1" indent="-228579" algn="l" defTabSz="91431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7" algn="l" defTabSz="9143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6" algn="l" defTabSz="9143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5" algn="l" defTabSz="9143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5" algn="l" defTabSz="9143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4" algn="l" defTabSz="9143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3" algn="l" defTabSz="9143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1" algn="l" defTabSz="9143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tiff"/><Relationship Id="rId13" Type="http://schemas.openxmlformats.org/officeDocument/2006/relationships/image" Target="../media/image15.png"/><Relationship Id="rId3" Type="http://schemas.openxmlformats.org/officeDocument/2006/relationships/image" Target="../media/image5.wmf"/><Relationship Id="rId7" Type="http://schemas.openxmlformats.org/officeDocument/2006/relationships/image" Target="../media/image9.tiff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jpe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wmf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4"/>
          <p:cNvSpPr txBox="1">
            <a:spLocks noChangeArrowheads="1"/>
          </p:cNvSpPr>
          <p:nvPr/>
        </p:nvSpPr>
        <p:spPr bwMode="auto">
          <a:xfrm>
            <a:off x="1358900" y="6919913"/>
            <a:ext cx="13176250" cy="754062"/>
          </a:xfrm>
          <a:prstGeom prst="rect">
            <a:avLst/>
          </a:prstGeom>
          <a:solidFill>
            <a:srgbClr val="000099"/>
          </a:solidFill>
          <a:ln w="9525">
            <a:solidFill>
              <a:srgbClr val="6600CC"/>
            </a:solidFill>
            <a:miter lim="800000"/>
            <a:headEnd/>
            <a:tailEnd/>
          </a:ln>
        </p:spPr>
        <p:txBody>
          <a:bodyPr lIns="77040" tIns="38520" rIns="77040" bIns="38520">
            <a:spAutoFit/>
          </a:bodyPr>
          <a:lstStyle>
            <a:lvl1pPr defTabSz="195263"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95263"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95263"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95263"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95263"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1">
              <a:spcBef>
                <a:spcPct val="50000"/>
              </a:spcBef>
            </a:pPr>
            <a:r>
              <a:rPr lang="en-US" altLang="ko-KR" sz="4400" b="1">
                <a:solidFill>
                  <a:schemeClr val="bg1"/>
                </a:solidFill>
                <a:latin typeface="Arial" panose="020B0604020202020204" pitchFamily="34" charset="0"/>
              </a:rPr>
              <a:t>Location/Identifier Separation Protocol (LISP)</a:t>
            </a: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1330050" y="13903207"/>
            <a:ext cx="13333413" cy="4218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040" tIns="77040" rIns="77040" bIns="77040">
            <a:spAutoFit/>
          </a:bodyPr>
          <a:lstStyle>
            <a:lvl1pPr marL="457200" indent="-457200" defTabSz="195263"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57200" indent="-457200" defTabSz="195263"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95263"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95263"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95263"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vl="1" latinLnBrk="1">
              <a:spcBef>
                <a:spcPts val="2400"/>
              </a:spcBef>
              <a:buFont typeface="Wingdings" pitchFamily="2" charset="2"/>
              <a:buChar char="Ø"/>
              <a:defRPr/>
            </a:pPr>
            <a:r>
              <a:rPr lang="en-US" altLang="ko-KR" sz="3200" b="1" dirty="0">
                <a:solidFill>
                  <a:srgbClr val="000099"/>
                </a:solidFill>
                <a:latin typeface="Arial" charset="0"/>
                <a:cs typeface="Arial" charset="0"/>
              </a:rPr>
              <a:t>EID (End System ID): </a:t>
            </a:r>
            <a:r>
              <a:rPr lang="ko-KR" altLang="en-US" sz="3200" b="1" dirty="0">
                <a:solidFill>
                  <a:srgbClr val="000099"/>
                </a:solidFill>
                <a:latin typeface="Arial" charset="0"/>
                <a:cs typeface="Arial" charset="0"/>
              </a:rPr>
              <a:t>단말에 부여된 </a:t>
            </a:r>
            <a:r>
              <a:rPr lang="en-US" altLang="ko-KR" sz="3200" b="1" dirty="0">
                <a:solidFill>
                  <a:srgbClr val="000099"/>
                </a:solidFill>
                <a:latin typeface="Arial" charset="0"/>
                <a:cs typeface="Arial" charset="0"/>
              </a:rPr>
              <a:t>IP </a:t>
            </a:r>
            <a:r>
              <a:rPr lang="ko-KR" altLang="en-US" sz="3200" b="1" dirty="0">
                <a:solidFill>
                  <a:srgbClr val="000099"/>
                </a:solidFill>
                <a:latin typeface="Arial" charset="0"/>
                <a:cs typeface="Arial" charset="0"/>
              </a:rPr>
              <a:t>주소</a:t>
            </a:r>
            <a:endParaRPr lang="en-US" altLang="ko-KR" sz="3200" b="1" dirty="0">
              <a:solidFill>
                <a:srgbClr val="000099"/>
              </a:solidFill>
              <a:latin typeface="Arial" charset="0"/>
              <a:cs typeface="Arial" charset="0"/>
            </a:endParaRPr>
          </a:p>
          <a:p>
            <a:pPr lvl="1" latinLnBrk="1">
              <a:spcBef>
                <a:spcPts val="2400"/>
              </a:spcBef>
              <a:buFont typeface="Wingdings" pitchFamily="2" charset="2"/>
              <a:buChar char="Ø"/>
              <a:defRPr/>
            </a:pPr>
            <a:r>
              <a:rPr lang="en-US" altLang="ko-KR" sz="3200" b="1" dirty="0">
                <a:solidFill>
                  <a:srgbClr val="000099"/>
                </a:solidFill>
                <a:latin typeface="Arial" charset="0"/>
                <a:cs typeface="Arial" charset="0"/>
              </a:rPr>
              <a:t>RLOC (Routing Locator): </a:t>
            </a:r>
            <a:r>
              <a:rPr lang="ko-KR" altLang="en-US" sz="3200" b="1" dirty="0">
                <a:solidFill>
                  <a:srgbClr val="000099"/>
                </a:solidFill>
                <a:latin typeface="Arial" charset="0"/>
                <a:cs typeface="Arial" charset="0"/>
              </a:rPr>
              <a:t>라우터에 부여된 </a:t>
            </a:r>
            <a:r>
              <a:rPr lang="en-US" altLang="ko-KR" sz="3200" b="1" dirty="0">
                <a:solidFill>
                  <a:srgbClr val="000099"/>
                </a:solidFill>
                <a:latin typeface="Arial" charset="0"/>
                <a:cs typeface="Arial" charset="0"/>
              </a:rPr>
              <a:t>IP</a:t>
            </a:r>
            <a:r>
              <a:rPr lang="ko-KR" altLang="en-US" sz="3200" b="1" dirty="0">
                <a:solidFill>
                  <a:srgbClr val="000099"/>
                </a:solidFill>
                <a:latin typeface="Arial" charset="0"/>
                <a:cs typeface="Arial" charset="0"/>
              </a:rPr>
              <a:t>주소</a:t>
            </a:r>
            <a:endParaRPr lang="en-US" altLang="ko-KR" sz="3200" b="1" dirty="0">
              <a:solidFill>
                <a:srgbClr val="000099"/>
              </a:solidFill>
              <a:latin typeface="Arial" charset="0"/>
              <a:cs typeface="Arial" charset="0"/>
            </a:endParaRPr>
          </a:p>
          <a:p>
            <a:pPr lvl="1" latinLnBrk="1">
              <a:spcBef>
                <a:spcPts val="2400"/>
              </a:spcBef>
              <a:buFont typeface="Wingdings" pitchFamily="2" charset="2"/>
              <a:buChar char="Ø"/>
              <a:defRPr/>
            </a:pPr>
            <a:r>
              <a:rPr lang="en-US" altLang="ko-KR" sz="3200" b="1" dirty="0">
                <a:solidFill>
                  <a:srgbClr val="000099"/>
                </a:solidFill>
                <a:latin typeface="Arial" charset="0"/>
                <a:cs typeface="Arial" charset="0"/>
              </a:rPr>
              <a:t>LISP Mapping System : EID-RLOC </a:t>
            </a:r>
            <a:r>
              <a:rPr lang="ko-KR" altLang="en-US" sz="3200" b="1" dirty="0">
                <a:solidFill>
                  <a:srgbClr val="000099"/>
                </a:solidFill>
                <a:latin typeface="Arial" charset="0"/>
                <a:cs typeface="Arial" charset="0"/>
              </a:rPr>
              <a:t>매핑 정보 관리 및 분배</a:t>
            </a:r>
            <a:endParaRPr lang="en-US" altLang="ko-KR" sz="3200" b="1" dirty="0">
              <a:solidFill>
                <a:srgbClr val="000099"/>
              </a:solidFill>
              <a:latin typeface="Arial" charset="0"/>
              <a:cs typeface="Arial" charset="0"/>
            </a:endParaRPr>
          </a:p>
          <a:p>
            <a:pPr lvl="1" latinLnBrk="1">
              <a:spcBef>
                <a:spcPts val="2400"/>
              </a:spcBef>
              <a:buFont typeface="Wingdings" pitchFamily="2" charset="2"/>
              <a:buChar char="Ø"/>
              <a:defRPr/>
            </a:pPr>
            <a:r>
              <a:rPr lang="en-US" altLang="ko-KR" sz="3200" b="1" dirty="0" err="1">
                <a:solidFill>
                  <a:srgbClr val="000099"/>
                </a:solidFill>
                <a:latin typeface="Arial" charset="0"/>
                <a:cs typeface="Arial" charset="0"/>
              </a:rPr>
              <a:t>xTR</a:t>
            </a:r>
            <a:r>
              <a:rPr lang="en-US" altLang="ko-KR" sz="3200" b="1" dirty="0">
                <a:solidFill>
                  <a:srgbClr val="000099"/>
                </a:solidFill>
                <a:latin typeface="Arial" charset="0"/>
                <a:cs typeface="Arial" charset="0"/>
              </a:rPr>
              <a:t> (ITR + ETR)</a:t>
            </a:r>
          </a:p>
          <a:p>
            <a:pPr marL="800100" lvl="1" indent="-354013" latinLnBrk="1">
              <a:spcBef>
                <a:spcPts val="12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sz="28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ITR (Ingress Tunnel Router): LISP Encapsulation </a:t>
            </a:r>
            <a:r>
              <a:rPr lang="ko-KR" altLang="en-US" sz="28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수행</a:t>
            </a:r>
            <a:endParaRPr lang="en-US" altLang="ko-KR" sz="2800" b="1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54013" latinLnBrk="1">
              <a:spcBef>
                <a:spcPts val="12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sz="28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ETR (Egress Tunnel Router): LISP </a:t>
            </a:r>
            <a:r>
              <a:rPr lang="en-US" altLang="ko-KR" sz="2800" b="1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Decapsulation</a:t>
            </a:r>
            <a:r>
              <a:rPr lang="en-US" altLang="ko-KR" sz="28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8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수행</a:t>
            </a:r>
            <a:endParaRPr lang="en-US" altLang="ko-KR" sz="2800" b="1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90" name="Text Box 2"/>
          <p:cNvSpPr txBox="1">
            <a:spLocks noChangeArrowheads="1"/>
          </p:cNvSpPr>
          <p:nvPr/>
        </p:nvSpPr>
        <p:spPr bwMode="auto">
          <a:xfrm>
            <a:off x="1306513" y="7758113"/>
            <a:ext cx="13446125" cy="514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040" tIns="77040" rIns="77040" bIns="77040">
            <a:spAutoFit/>
          </a:bodyPr>
          <a:lstStyle/>
          <a:p>
            <a:pPr marL="457200" lvl="1" indent="-457200" defTabSz="195263" latinLnBrk="1">
              <a:spcBef>
                <a:spcPts val="2400"/>
              </a:spcBef>
              <a:buFont typeface="Wingdings" pitchFamily="2" charset="2"/>
              <a:buChar char="Ø"/>
              <a:defRPr/>
            </a:pPr>
            <a:r>
              <a:rPr lang="en-US" altLang="ko-KR" sz="3200" b="1" dirty="0">
                <a:solidFill>
                  <a:srgbClr val="000099"/>
                </a:solidFill>
                <a:latin typeface="Arial" charset="0"/>
                <a:cs typeface="Arial" charset="0"/>
              </a:rPr>
              <a:t>IETF</a:t>
            </a:r>
            <a:r>
              <a:rPr lang="ko-KR" altLang="ko-KR" sz="3200" b="1" dirty="0">
                <a:solidFill>
                  <a:srgbClr val="000099"/>
                </a:solidFill>
                <a:latin typeface="Arial" charset="0"/>
                <a:cs typeface="Arial" charset="0"/>
              </a:rPr>
              <a:t>에서 표준화를 추진하고 있는 프로토콜</a:t>
            </a:r>
            <a:r>
              <a:rPr lang="en-US" altLang="ko-KR" sz="3200" b="1" dirty="0">
                <a:solidFill>
                  <a:srgbClr val="000099"/>
                </a:solidFill>
                <a:latin typeface="Arial" charset="0"/>
                <a:cs typeface="Arial" charset="0"/>
              </a:rPr>
              <a:t> (RFC 6830)</a:t>
            </a:r>
          </a:p>
          <a:p>
            <a:pPr marL="457200" lvl="1" indent="-457200" defTabSz="195263" latinLnBrk="1">
              <a:spcBef>
                <a:spcPts val="2400"/>
              </a:spcBef>
              <a:buFont typeface="Wingdings" pitchFamily="2" charset="2"/>
              <a:buChar char="Ø"/>
              <a:defRPr/>
            </a:pPr>
            <a:r>
              <a:rPr lang="ko-KR" altLang="ko-KR" sz="3200" b="1" dirty="0">
                <a:solidFill>
                  <a:srgbClr val="000099"/>
                </a:solidFill>
                <a:latin typeface="Arial" charset="0"/>
                <a:cs typeface="Arial" charset="0"/>
              </a:rPr>
              <a:t>인터넷의 </a:t>
            </a:r>
            <a:r>
              <a:rPr lang="ko-KR" altLang="ko-KR" sz="3200" b="1" dirty="0" err="1">
                <a:solidFill>
                  <a:srgbClr val="000099"/>
                </a:solidFill>
                <a:latin typeface="Arial" charset="0"/>
                <a:cs typeface="Arial" charset="0"/>
              </a:rPr>
              <a:t>라우팅</a:t>
            </a:r>
            <a:r>
              <a:rPr lang="ko-KR" altLang="ko-KR" sz="3200" b="1" dirty="0">
                <a:solidFill>
                  <a:srgbClr val="000099"/>
                </a:solidFill>
                <a:latin typeface="Arial" charset="0"/>
                <a:cs typeface="Arial" charset="0"/>
              </a:rPr>
              <a:t> </a:t>
            </a:r>
            <a:r>
              <a:rPr lang="ko-KR" altLang="ko-KR" sz="3200" b="1" dirty="0" err="1">
                <a:solidFill>
                  <a:srgbClr val="000099"/>
                </a:solidFill>
                <a:latin typeface="Arial" charset="0"/>
                <a:cs typeface="Arial" charset="0"/>
              </a:rPr>
              <a:t>확장성</a:t>
            </a:r>
            <a:r>
              <a:rPr lang="ko-KR" altLang="ko-KR" sz="3200" b="1" dirty="0">
                <a:solidFill>
                  <a:srgbClr val="000099"/>
                </a:solidFill>
                <a:latin typeface="Arial" charset="0"/>
                <a:cs typeface="Arial" charset="0"/>
              </a:rPr>
              <a:t> 문제를 해결하는 것</a:t>
            </a:r>
            <a:r>
              <a:rPr lang="ko-KR" altLang="en-US" sz="3200" b="1" dirty="0">
                <a:solidFill>
                  <a:srgbClr val="000099"/>
                </a:solidFill>
                <a:latin typeface="Arial" charset="0"/>
                <a:cs typeface="Arial" charset="0"/>
              </a:rPr>
              <a:t>이</a:t>
            </a:r>
            <a:r>
              <a:rPr lang="ko-KR" altLang="ko-KR" sz="3200" b="1" dirty="0">
                <a:solidFill>
                  <a:srgbClr val="000099"/>
                </a:solidFill>
                <a:latin typeface="Arial" charset="0"/>
                <a:cs typeface="Arial" charset="0"/>
              </a:rPr>
              <a:t> 주 목적</a:t>
            </a:r>
            <a:endParaRPr lang="en-US" altLang="ko-KR" sz="3200" b="1" dirty="0">
              <a:solidFill>
                <a:srgbClr val="000099"/>
              </a:solidFill>
              <a:latin typeface="Arial" charset="0"/>
              <a:cs typeface="Arial" charset="0"/>
            </a:endParaRPr>
          </a:p>
          <a:p>
            <a:pPr marL="457200" lvl="1" indent="-457200" defTabSz="195263" latinLnBrk="1">
              <a:spcBef>
                <a:spcPts val="2400"/>
              </a:spcBef>
              <a:buFont typeface="Wingdings" pitchFamily="2" charset="2"/>
              <a:buChar char="Ø"/>
              <a:defRPr/>
            </a:pPr>
            <a:r>
              <a:rPr lang="en-US" altLang="ko-KR" sz="3200" b="1" dirty="0">
                <a:solidFill>
                  <a:srgbClr val="000099"/>
                </a:solidFill>
                <a:latin typeface="Arial" charset="0"/>
                <a:cs typeface="Arial" charset="0"/>
              </a:rPr>
              <a:t>IP </a:t>
            </a:r>
            <a:r>
              <a:rPr lang="ko-KR" altLang="ko-KR" sz="3200" b="1" dirty="0">
                <a:solidFill>
                  <a:srgbClr val="000099"/>
                </a:solidFill>
                <a:latin typeface="Arial" charset="0"/>
                <a:cs typeface="Arial" charset="0"/>
              </a:rPr>
              <a:t>주소의 역할을 위치자</a:t>
            </a:r>
            <a:r>
              <a:rPr lang="en-US" altLang="ko-KR" sz="3200" b="1" dirty="0">
                <a:solidFill>
                  <a:srgbClr val="000099"/>
                </a:solidFill>
                <a:latin typeface="Arial" charset="0"/>
                <a:cs typeface="Arial" charset="0"/>
              </a:rPr>
              <a:t> (RLOC) </a:t>
            </a:r>
            <a:r>
              <a:rPr lang="ko-KR" altLang="ko-KR" sz="3200" b="1" dirty="0">
                <a:solidFill>
                  <a:srgbClr val="000099"/>
                </a:solidFill>
                <a:latin typeface="Arial" charset="0"/>
                <a:cs typeface="Arial" charset="0"/>
              </a:rPr>
              <a:t>와 </a:t>
            </a:r>
            <a:r>
              <a:rPr lang="ko-KR" altLang="ko-KR" sz="3200" b="1" dirty="0" err="1">
                <a:solidFill>
                  <a:srgbClr val="000099"/>
                </a:solidFill>
                <a:latin typeface="Arial" charset="0"/>
                <a:cs typeface="Arial" charset="0"/>
              </a:rPr>
              <a:t>식별자</a:t>
            </a:r>
            <a:r>
              <a:rPr lang="en-US" altLang="ko-KR" sz="3200" b="1" dirty="0">
                <a:solidFill>
                  <a:srgbClr val="000099"/>
                </a:solidFill>
                <a:latin typeface="Arial" charset="0"/>
                <a:cs typeface="Arial" charset="0"/>
              </a:rPr>
              <a:t> (EID)</a:t>
            </a:r>
            <a:r>
              <a:rPr lang="ko-KR" altLang="ko-KR" sz="3200" b="1" dirty="0">
                <a:solidFill>
                  <a:srgbClr val="000099"/>
                </a:solidFill>
                <a:latin typeface="Arial" charset="0"/>
                <a:cs typeface="Arial" charset="0"/>
              </a:rPr>
              <a:t>로 구분</a:t>
            </a:r>
            <a:endParaRPr lang="en-US" altLang="ko-KR" sz="3200" b="1" dirty="0">
              <a:solidFill>
                <a:srgbClr val="000099"/>
              </a:solidFill>
              <a:latin typeface="Arial" charset="0"/>
              <a:cs typeface="Arial" charset="0"/>
            </a:endParaRPr>
          </a:p>
          <a:p>
            <a:pPr marL="457200" lvl="1" indent="-457200" defTabSz="195263" latinLnBrk="1">
              <a:spcBef>
                <a:spcPts val="2400"/>
              </a:spcBef>
              <a:buFont typeface="Wingdings" pitchFamily="2" charset="2"/>
              <a:buChar char="Ø"/>
              <a:defRPr/>
            </a:pPr>
            <a:r>
              <a:rPr lang="en-US" altLang="ko-KR" sz="3200" b="1" dirty="0">
                <a:solidFill>
                  <a:srgbClr val="000099"/>
                </a:solidFill>
                <a:latin typeface="Arial" charset="0"/>
                <a:cs typeface="Arial" charset="0"/>
              </a:rPr>
              <a:t>EID</a:t>
            </a:r>
            <a:r>
              <a:rPr lang="ko-KR" altLang="ko-KR" sz="3200" b="1" dirty="0">
                <a:solidFill>
                  <a:srgbClr val="000099"/>
                </a:solidFill>
                <a:latin typeface="Arial" charset="0"/>
                <a:cs typeface="Arial" charset="0"/>
              </a:rPr>
              <a:t>는 코어 네트워크의 </a:t>
            </a:r>
            <a:r>
              <a:rPr lang="en-US" altLang="ko-KR" sz="3200" b="1" dirty="0">
                <a:solidFill>
                  <a:srgbClr val="000099"/>
                </a:solidFill>
                <a:latin typeface="Arial" charset="0"/>
                <a:cs typeface="Arial" charset="0"/>
              </a:rPr>
              <a:t>IP </a:t>
            </a:r>
            <a:r>
              <a:rPr lang="ko-KR" altLang="ko-KR" sz="3200" b="1" dirty="0">
                <a:solidFill>
                  <a:srgbClr val="000099"/>
                </a:solidFill>
                <a:latin typeface="Arial" charset="0"/>
                <a:cs typeface="Arial" charset="0"/>
              </a:rPr>
              <a:t>주소에 종속되지 않고 독립적으로 </a:t>
            </a:r>
            <a:br>
              <a:rPr lang="en-US" altLang="ko-KR" sz="3200" b="1" dirty="0">
                <a:solidFill>
                  <a:srgbClr val="000099"/>
                </a:solidFill>
                <a:latin typeface="Arial" charset="0"/>
                <a:cs typeface="Arial" charset="0"/>
              </a:rPr>
            </a:br>
            <a:r>
              <a:rPr lang="ko-KR" altLang="ko-KR" sz="3200" b="1" dirty="0">
                <a:solidFill>
                  <a:srgbClr val="000099"/>
                </a:solidFill>
                <a:latin typeface="Arial" charset="0"/>
                <a:cs typeface="Arial" charset="0"/>
              </a:rPr>
              <a:t>할당하여 사용</a:t>
            </a:r>
            <a:r>
              <a:rPr lang="en-US" altLang="ko-KR" sz="3200" b="1" dirty="0">
                <a:solidFill>
                  <a:srgbClr val="000099"/>
                </a:solidFill>
                <a:latin typeface="Arial" charset="0"/>
                <a:cs typeface="Arial" charset="0"/>
              </a:rPr>
              <a:t> </a:t>
            </a:r>
            <a:r>
              <a:rPr lang="ko-KR" altLang="en-US" sz="3200" b="1" dirty="0">
                <a:solidFill>
                  <a:srgbClr val="000099"/>
                </a:solidFill>
                <a:latin typeface="Arial" charset="0"/>
                <a:cs typeface="Arial" charset="0"/>
              </a:rPr>
              <a:t>가능</a:t>
            </a:r>
            <a:endParaRPr lang="en-US" altLang="ko-KR" sz="3200" b="1" dirty="0">
              <a:solidFill>
                <a:srgbClr val="000099"/>
              </a:solidFill>
              <a:latin typeface="Arial" charset="0"/>
              <a:cs typeface="Arial" charset="0"/>
            </a:endParaRPr>
          </a:p>
          <a:p>
            <a:pPr marL="800100" lvl="1" indent="-354013" defTabSz="195263">
              <a:spcBef>
                <a:spcPts val="12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ko-KR" sz="2800" b="1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라우팅</a:t>
            </a:r>
            <a:r>
              <a:rPr lang="ko-KR" altLang="ko-KR" sz="28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테이블 크기의 증가를 유발하는</a:t>
            </a:r>
            <a:r>
              <a:rPr lang="en-US" altLang="ko-KR" sz="28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EID</a:t>
            </a:r>
            <a:r>
              <a:rPr lang="ko-KR" altLang="ko-KR" sz="28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는 </a:t>
            </a:r>
            <a:r>
              <a:rPr lang="ko-KR" altLang="en-US" sz="28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별도로 관리하여 </a:t>
            </a:r>
            <a:r>
              <a:rPr lang="ko-KR" altLang="ko-KR" sz="28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현재 인터넷의 </a:t>
            </a:r>
            <a:r>
              <a:rPr lang="ko-KR" altLang="ko-KR" sz="2800" b="1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라우팅</a:t>
            </a:r>
            <a:r>
              <a:rPr lang="ko-KR" altLang="ko-KR" sz="28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테이블 </a:t>
            </a:r>
            <a:r>
              <a:rPr lang="ko-KR" altLang="ko-KR" sz="2800" b="1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확장성</a:t>
            </a:r>
            <a:r>
              <a:rPr lang="ko-KR" altLang="ko-KR" sz="28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문제</a:t>
            </a:r>
            <a:r>
              <a:rPr lang="en-US" altLang="ko-KR" sz="28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8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해결</a:t>
            </a:r>
            <a:endParaRPr lang="en-US" altLang="ko-KR" sz="2800" b="1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54013" defTabSz="195263" latinLnBrk="1">
              <a:spcBef>
                <a:spcPts val="12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ko-KR" sz="28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이동통신 및 </a:t>
            </a:r>
            <a:r>
              <a:rPr lang="ko-KR" altLang="ko-KR" sz="2800" b="1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클라우드</a:t>
            </a:r>
            <a:r>
              <a:rPr lang="ko-KR" altLang="ko-KR" sz="28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환경에서 단말</a:t>
            </a:r>
            <a:r>
              <a:rPr lang="en-US" altLang="ko-KR" sz="28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ko-KR" sz="28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또는 가상 머신</a:t>
            </a:r>
            <a:r>
              <a:rPr lang="en-US" altLang="ko-KR" sz="28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ko-KR" sz="28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</a:t>
            </a:r>
            <a:r>
              <a:rPr lang="en-US" altLang="ko-KR" sz="28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8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관리 용이</a:t>
            </a:r>
            <a:endParaRPr lang="en-US" altLang="ko-KR" sz="3200" b="1" dirty="0">
              <a:solidFill>
                <a:srgbClr val="000099"/>
              </a:solidFill>
              <a:latin typeface="Arial" charset="0"/>
              <a:cs typeface="Arial" charset="0"/>
            </a:endParaRPr>
          </a:p>
        </p:txBody>
      </p:sp>
      <p:sp>
        <p:nvSpPr>
          <p:cNvPr id="4101" name="Text Box 24"/>
          <p:cNvSpPr txBox="1">
            <a:spLocks noChangeArrowheads="1"/>
          </p:cNvSpPr>
          <p:nvPr/>
        </p:nvSpPr>
        <p:spPr bwMode="auto">
          <a:xfrm>
            <a:off x="1327150" y="12939713"/>
            <a:ext cx="13176250" cy="754901"/>
          </a:xfrm>
          <a:prstGeom prst="rect">
            <a:avLst/>
          </a:prstGeom>
          <a:solidFill>
            <a:srgbClr val="000099"/>
          </a:solidFill>
          <a:ln w="9525">
            <a:solidFill>
              <a:srgbClr val="6600CC"/>
            </a:solidFill>
            <a:miter lim="800000"/>
            <a:headEnd/>
            <a:tailEnd/>
          </a:ln>
        </p:spPr>
        <p:txBody>
          <a:bodyPr lIns="77040" tIns="38520" rIns="77040" bIns="38520">
            <a:spAutoFit/>
          </a:bodyPr>
          <a:lstStyle>
            <a:lvl1pPr defTabSz="195263"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95263"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95263"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95263"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95263"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1">
              <a:spcBef>
                <a:spcPct val="50000"/>
              </a:spcBef>
            </a:pPr>
            <a:r>
              <a:rPr lang="en-US" altLang="ko-KR" sz="4400" b="1" dirty="0">
                <a:solidFill>
                  <a:schemeClr val="bg1"/>
                </a:solidFill>
                <a:latin typeface="Arial" panose="020B0604020202020204" pitchFamily="34" charset="0"/>
              </a:rPr>
              <a:t>LISP </a:t>
            </a:r>
            <a:r>
              <a:rPr lang="ko-KR" altLang="en-US" sz="4400" b="1" dirty="0">
                <a:solidFill>
                  <a:schemeClr val="bg1"/>
                </a:solidFill>
                <a:latin typeface="Arial" panose="020B0604020202020204" pitchFamily="34" charset="0"/>
              </a:rPr>
              <a:t>용어 및 동작원리</a:t>
            </a:r>
            <a:endParaRPr lang="en-US" altLang="ko-KR" sz="4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119" name="Rectangle 47"/>
          <p:cNvSpPr>
            <a:spLocks noChangeArrowheads="1"/>
          </p:cNvSpPr>
          <p:nvPr/>
        </p:nvSpPr>
        <p:spPr bwMode="auto">
          <a:xfrm>
            <a:off x="0" y="-455613"/>
            <a:ext cx="184150" cy="1368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 wrap="none" anchor="ctr">
            <a:spAutoFit/>
          </a:bodyPr>
          <a:lstStyle/>
          <a:p>
            <a:pPr defTabSz="4171089" eaLnBrk="1" latinLnBrk="1" hangingPunct="1">
              <a:defRPr/>
            </a:pPr>
            <a:endParaRPr lang="ko-KR" altLang="en-US" sz="8298"/>
          </a:p>
        </p:txBody>
      </p:sp>
      <p:sp>
        <p:nvSpPr>
          <p:cNvPr id="3121" name="Rectangle 49"/>
          <p:cNvSpPr>
            <a:spLocks noChangeArrowheads="1"/>
          </p:cNvSpPr>
          <p:nvPr/>
        </p:nvSpPr>
        <p:spPr bwMode="auto">
          <a:xfrm>
            <a:off x="0" y="-455613"/>
            <a:ext cx="184150" cy="1368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 wrap="none" anchor="ctr">
            <a:spAutoFit/>
          </a:bodyPr>
          <a:lstStyle/>
          <a:p>
            <a:pPr defTabSz="4171089" eaLnBrk="1" latinLnBrk="1" hangingPunct="1">
              <a:defRPr/>
            </a:pPr>
            <a:endParaRPr lang="ko-KR" altLang="en-US" sz="8298"/>
          </a:p>
        </p:txBody>
      </p:sp>
      <p:sp>
        <p:nvSpPr>
          <p:cNvPr id="3123" name="Rectangle 51"/>
          <p:cNvSpPr>
            <a:spLocks noChangeArrowheads="1"/>
          </p:cNvSpPr>
          <p:nvPr/>
        </p:nvSpPr>
        <p:spPr bwMode="auto">
          <a:xfrm>
            <a:off x="0" y="-455613"/>
            <a:ext cx="184150" cy="1368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 wrap="none" anchor="ctr">
            <a:spAutoFit/>
          </a:bodyPr>
          <a:lstStyle/>
          <a:p>
            <a:pPr defTabSz="4171089" eaLnBrk="1" latinLnBrk="1" hangingPunct="1">
              <a:defRPr/>
            </a:pPr>
            <a:endParaRPr lang="ko-KR" altLang="en-US" sz="8298"/>
          </a:p>
        </p:txBody>
      </p:sp>
      <p:sp>
        <p:nvSpPr>
          <p:cNvPr id="3129" name="Rectangle 57"/>
          <p:cNvSpPr>
            <a:spLocks noChangeArrowheads="1"/>
          </p:cNvSpPr>
          <p:nvPr/>
        </p:nvSpPr>
        <p:spPr bwMode="auto">
          <a:xfrm>
            <a:off x="0" y="-455613"/>
            <a:ext cx="184150" cy="1368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 wrap="none" anchor="ctr">
            <a:spAutoFit/>
          </a:bodyPr>
          <a:lstStyle/>
          <a:p>
            <a:pPr defTabSz="4171089" eaLnBrk="1" latinLnBrk="1" hangingPunct="1">
              <a:defRPr/>
            </a:pPr>
            <a:endParaRPr lang="ko-KR" altLang="en-US" sz="8298"/>
          </a:p>
        </p:txBody>
      </p:sp>
      <p:sp>
        <p:nvSpPr>
          <p:cNvPr id="4106" name="제목 1"/>
          <p:cNvSpPr txBox="1">
            <a:spLocks/>
          </p:cNvSpPr>
          <p:nvPr/>
        </p:nvSpPr>
        <p:spPr bwMode="auto">
          <a:xfrm>
            <a:off x="884238" y="2805113"/>
            <a:ext cx="286512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9305" tIns="64653" rIns="129305" bIns="64653"/>
          <a:lstStyle>
            <a:lvl1pPr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170363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170363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170363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170363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7200" b="1" i="1" dirty="0">
                <a:solidFill>
                  <a:srgbClr val="002060"/>
                </a:solidFill>
                <a:latin typeface="Arial" panose="020B0604020202020204" pitchFamily="34" charset="0"/>
              </a:rPr>
              <a:t>ONOS-LISP : Location/Identifier Separation Protocol (LISP) </a:t>
            </a:r>
            <a:br>
              <a:rPr kumimoji="0" lang="en-US" altLang="ko-KR" sz="7200" b="1" i="1" dirty="0">
                <a:solidFill>
                  <a:srgbClr val="002060"/>
                </a:solidFill>
                <a:latin typeface="Arial" panose="020B0604020202020204" pitchFamily="34" charset="0"/>
              </a:rPr>
            </a:br>
            <a:r>
              <a:rPr kumimoji="0" lang="en-US" altLang="ko-KR" sz="7200" b="1" i="1" dirty="0">
                <a:solidFill>
                  <a:srgbClr val="002060"/>
                </a:solidFill>
                <a:latin typeface="Arial" panose="020B0604020202020204" pitchFamily="34" charset="0"/>
              </a:rPr>
              <a:t>Subsystem Development for ONOS South-bound Interface </a:t>
            </a:r>
          </a:p>
          <a:p>
            <a:pPr algn="ctr" eaLnBrk="1" latinLnBrk="1" hangingPunct="1">
              <a:lnSpc>
                <a:spcPct val="70000"/>
              </a:lnSpc>
              <a:spcBef>
                <a:spcPts val="2400"/>
              </a:spcBef>
            </a:pPr>
            <a:r>
              <a:rPr kumimoji="0" lang="ko-KR" altLang="en-US" sz="4000" b="1" dirty="0">
                <a:solidFill>
                  <a:srgbClr val="002060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한윤선</a:t>
            </a:r>
            <a:r>
              <a:rPr kumimoji="0" lang="en-US" altLang="ko-KR" sz="4000" b="1" dirty="0">
                <a:solidFill>
                  <a:srgbClr val="002060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kumimoji="0" lang="ko-KR" altLang="en-US" sz="4000" b="1" dirty="0" err="1">
                <a:solidFill>
                  <a:srgbClr val="002060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최준묵</a:t>
            </a:r>
            <a:r>
              <a:rPr kumimoji="0" lang="en-US" altLang="ko-KR" sz="4000" b="1" dirty="0">
                <a:solidFill>
                  <a:srgbClr val="002060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kumimoji="0" lang="ko-KR" altLang="en-US" sz="4000" b="1" dirty="0">
                <a:solidFill>
                  <a:srgbClr val="002060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김우중</a:t>
            </a:r>
            <a:r>
              <a:rPr kumimoji="0" lang="en-US" altLang="ko-KR" sz="4000" b="1" dirty="0">
                <a:solidFill>
                  <a:srgbClr val="002060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kumimoji="0" lang="ko-KR" altLang="en-US" sz="4000" b="1" dirty="0">
                <a:solidFill>
                  <a:srgbClr val="002060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홍원기</a:t>
            </a:r>
            <a:endParaRPr kumimoji="0" lang="en-US" altLang="ko-KR" sz="4000" b="1" dirty="0">
              <a:solidFill>
                <a:srgbClr val="002060"/>
              </a:soli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 eaLnBrk="1" latinLnBrk="1" hangingPunct="1">
              <a:lnSpc>
                <a:spcPct val="70000"/>
              </a:lnSpc>
              <a:spcBef>
                <a:spcPts val="2400"/>
              </a:spcBef>
            </a:pPr>
            <a:r>
              <a:rPr kumimoji="0" lang="ko-KR" altLang="en-US" sz="4000" b="1" dirty="0">
                <a:solidFill>
                  <a:srgbClr val="002060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포항공과대학교  컴퓨터공학과</a:t>
            </a:r>
            <a:endParaRPr kumimoji="0" lang="en-US" altLang="ko-KR" sz="4000" b="1" dirty="0">
              <a:solidFill>
                <a:srgbClr val="002060"/>
              </a:soli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110" name="Text Box 24"/>
          <p:cNvSpPr txBox="1">
            <a:spLocks noChangeArrowheads="1"/>
          </p:cNvSpPr>
          <p:nvPr/>
        </p:nvSpPr>
        <p:spPr bwMode="auto">
          <a:xfrm>
            <a:off x="1302192" y="28545686"/>
            <a:ext cx="13176250" cy="752475"/>
          </a:xfrm>
          <a:prstGeom prst="rect">
            <a:avLst/>
          </a:prstGeom>
          <a:solidFill>
            <a:srgbClr val="000099"/>
          </a:solidFill>
          <a:ln w="9525">
            <a:solidFill>
              <a:srgbClr val="6600CC"/>
            </a:solidFill>
            <a:miter lim="800000"/>
            <a:headEnd/>
            <a:tailEnd/>
          </a:ln>
        </p:spPr>
        <p:txBody>
          <a:bodyPr lIns="77040" tIns="38520" rIns="77040" bIns="38520">
            <a:spAutoFit/>
          </a:bodyPr>
          <a:lstStyle>
            <a:lvl1pPr defTabSz="195263"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95263"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95263"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95263"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95263"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1">
              <a:spcBef>
                <a:spcPct val="50000"/>
              </a:spcBef>
            </a:pPr>
            <a:r>
              <a:rPr lang="en-US" altLang="ko-KR" sz="4400" b="1" dirty="0">
                <a:solidFill>
                  <a:schemeClr val="bg1"/>
                </a:solidFill>
                <a:latin typeface="Arial" panose="020B0604020202020204" pitchFamily="34" charset="0"/>
              </a:rPr>
              <a:t>LISP SBI</a:t>
            </a:r>
            <a:r>
              <a:rPr lang="ko-KR" altLang="en-US" sz="44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  <a:latin typeface="Arial" panose="020B0604020202020204" pitchFamily="34" charset="0"/>
              </a:rPr>
              <a:t>Subsystem </a:t>
            </a:r>
            <a:r>
              <a:rPr lang="ko-KR" altLang="en-US" sz="4400" b="1" dirty="0">
                <a:solidFill>
                  <a:schemeClr val="bg1"/>
                </a:solidFill>
                <a:latin typeface="Arial" panose="020B0604020202020204" pitchFamily="34" charset="0"/>
              </a:rPr>
              <a:t>설계</a:t>
            </a:r>
            <a:endParaRPr lang="en-US" altLang="ko-KR" sz="4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33" name="Text Box 2"/>
          <p:cNvSpPr txBox="1">
            <a:spLocks noChangeArrowheads="1"/>
          </p:cNvSpPr>
          <p:nvPr/>
        </p:nvSpPr>
        <p:spPr bwMode="auto">
          <a:xfrm>
            <a:off x="1279525" y="29519827"/>
            <a:ext cx="13335000" cy="6742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040" tIns="77040" rIns="77040" bIns="77040">
            <a:spAutoFit/>
          </a:bodyPr>
          <a:lstStyle>
            <a:lvl1pPr marL="457200" indent="-457200" defTabSz="195263">
              <a:defRPr kumimoji="1" sz="83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57200" indent="-457200" defTabSz="195263">
              <a:defRPr kumimoji="1" sz="83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95263">
              <a:defRPr kumimoji="1" sz="83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95263">
              <a:defRPr kumimoji="1" sz="83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95263">
              <a:defRPr kumimoji="1" sz="83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 kumimoji="1" sz="83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 kumimoji="1" sz="83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 kumimoji="1" sz="83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 kumimoji="1" sz="83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vl="1" latinLnBrk="1">
              <a:spcBef>
                <a:spcPts val="2400"/>
              </a:spcBef>
              <a:buFont typeface="Wingdings" pitchFamily="2" charset="2"/>
              <a:buChar char="Ø"/>
              <a:defRPr/>
            </a:pPr>
            <a:r>
              <a:rPr lang="en-US" altLang="ko-KR" sz="3200" b="1" dirty="0">
                <a:solidFill>
                  <a:srgbClr val="000099"/>
                </a:solidFill>
                <a:latin typeface="Arial" charset="0"/>
                <a:cs typeface="Arial" charset="0"/>
              </a:rPr>
              <a:t>LISP Control Plane</a:t>
            </a:r>
          </a:p>
          <a:p>
            <a:pPr marL="1371600" lvl="2" indent="-457200" latinLnBrk="1">
              <a:spcBef>
                <a:spcPts val="24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sz="3200" b="1" dirty="0">
                <a:solidFill>
                  <a:srgbClr val="000099"/>
                </a:solidFill>
                <a:latin typeface="Arial" charset="0"/>
                <a:cs typeface="Arial" charset="0"/>
              </a:rPr>
              <a:t>Control message(</a:t>
            </a:r>
            <a:r>
              <a:rPr lang="en-US" altLang="ko-KR" sz="3200" b="1" dirty="0" err="1">
                <a:solidFill>
                  <a:srgbClr val="000099"/>
                </a:solidFill>
                <a:latin typeface="Arial" charset="0"/>
                <a:cs typeface="Arial" charset="0"/>
              </a:rPr>
              <a:t>MapRequest</a:t>
            </a:r>
            <a:r>
              <a:rPr lang="en-US" altLang="ko-KR" sz="3200" b="1" dirty="0">
                <a:solidFill>
                  <a:srgbClr val="000099"/>
                </a:solidFill>
                <a:latin typeface="Arial" charset="0"/>
                <a:cs typeface="Arial" charset="0"/>
              </a:rPr>
              <a:t>, </a:t>
            </a:r>
            <a:r>
              <a:rPr lang="en-US" altLang="ko-KR" sz="3200" b="1" dirty="0" err="1">
                <a:solidFill>
                  <a:srgbClr val="000099"/>
                </a:solidFill>
                <a:latin typeface="Arial" charset="0"/>
                <a:cs typeface="Arial" charset="0"/>
              </a:rPr>
              <a:t>MapRegister</a:t>
            </a:r>
            <a:r>
              <a:rPr lang="en-US" altLang="ko-KR" sz="3200" b="1" dirty="0">
                <a:solidFill>
                  <a:srgbClr val="000099"/>
                </a:solidFill>
                <a:latin typeface="Arial" charset="0"/>
                <a:cs typeface="Arial" charset="0"/>
              </a:rPr>
              <a:t>, </a:t>
            </a:r>
            <a:r>
              <a:rPr lang="en-US" altLang="ko-KR" sz="3200" b="1" dirty="0" err="1">
                <a:solidFill>
                  <a:srgbClr val="000099"/>
                </a:solidFill>
                <a:latin typeface="Arial" charset="0"/>
                <a:cs typeface="Arial" charset="0"/>
              </a:rPr>
              <a:t>MapNotify</a:t>
            </a:r>
            <a:r>
              <a:rPr lang="en-US" altLang="ko-KR" sz="3200" b="1" dirty="0">
                <a:solidFill>
                  <a:srgbClr val="000099"/>
                </a:solidFill>
                <a:latin typeface="Arial" charset="0"/>
                <a:cs typeface="Arial" charset="0"/>
              </a:rPr>
              <a:t>…)</a:t>
            </a:r>
          </a:p>
          <a:p>
            <a:pPr marL="1371600" lvl="2" indent="-457200" latinLnBrk="1">
              <a:spcBef>
                <a:spcPts val="24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sz="3200" b="1" dirty="0" err="1">
                <a:solidFill>
                  <a:srgbClr val="000099"/>
                </a:solidFill>
                <a:latin typeface="Arial" charset="0"/>
                <a:cs typeface="Arial" charset="0"/>
              </a:rPr>
              <a:t>MapServer</a:t>
            </a:r>
            <a:r>
              <a:rPr lang="en-US" altLang="ko-KR" sz="3200" b="1" dirty="0">
                <a:solidFill>
                  <a:srgbClr val="000099"/>
                </a:solidFill>
                <a:latin typeface="Arial" charset="0"/>
                <a:cs typeface="Arial" charset="0"/>
              </a:rPr>
              <a:t> / </a:t>
            </a:r>
            <a:r>
              <a:rPr lang="en-US" altLang="ko-KR" sz="3200" b="1" dirty="0" err="1">
                <a:solidFill>
                  <a:srgbClr val="000099"/>
                </a:solidFill>
                <a:latin typeface="Arial" charset="0"/>
                <a:cs typeface="Arial" charset="0"/>
              </a:rPr>
              <a:t>MapResolver</a:t>
            </a:r>
            <a:endParaRPr lang="en-US" altLang="ko-KR" sz="3200" b="1" dirty="0">
              <a:solidFill>
                <a:srgbClr val="000099"/>
              </a:solidFill>
              <a:latin typeface="Arial" charset="0"/>
              <a:cs typeface="Arial" charset="0"/>
            </a:endParaRPr>
          </a:p>
          <a:p>
            <a:pPr lvl="1" latinLnBrk="1">
              <a:spcBef>
                <a:spcPts val="2400"/>
              </a:spcBef>
              <a:buFont typeface="Wingdings" pitchFamily="2" charset="2"/>
              <a:buChar char="Ø"/>
              <a:defRPr/>
            </a:pPr>
            <a:r>
              <a:rPr lang="en-US" altLang="ko-KR" sz="3200" b="1" dirty="0">
                <a:solidFill>
                  <a:srgbClr val="000099"/>
                </a:solidFill>
                <a:latin typeface="Arial" charset="0"/>
                <a:cs typeface="Arial" charset="0"/>
              </a:rPr>
              <a:t>LISP </a:t>
            </a:r>
            <a:r>
              <a:rPr lang="en-US" altLang="ko-KR" sz="3200" b="1">
                <a:solidFill>
                  <a:srgbClr val="000099"/>
                </a:solidFill>
                <a:latin typeface="Arial" charset="0"/>
                <a:cs typeface="Arial" charset="0"/>
              </a:rPr>
              <a:t>Management Plane</a:t>
            </a:r>
          </a:p>
          <a:p>
            <a:pPr marL="1371600" lvl="2" indent="-457200" latinLnBrk="1">
              <a:spcBef>
                <a:spcPts val="24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sz="3200" b="1">
                <a:solidFill>
                  <a:srgbClr val="000099"/>
                </a:solidFill>
                <a:latin typeface="Arial" charset="0"/>
                <a:cs typeface="Arial" charset="0"/>
              </a:rPr>
              <a:t>Netconf</a:t>
            </a:r>
            <a:r>
              <a:rPr lang="ko-KR" altLang="en-US" sz="3200" b="1">
                <a:solidFill>
                  <a:srgbClr val="000099"/>
                </a:solidFill>
                <a:latin typeface="Arial" charset="0"/>
                <a:cs typeface="Arial" charset="0"/>
              </a:rPr>
              <a:t>를</a:t>
            </a:r>
            <a:r>
              <a:rPr lang="en-US" altLang="ko-KR" sz="3200" b="1">
                <a:solidFill>
                  <a:srgbClr val="000099"/>
                </a:solidFill>
                <a:latin typeface="Arial" charset="0"/>
                <a:cs typeface="Arial" charset="0"/>
              </a:rPr>
              <a:t> </a:t>
            </a:r>
            <a:r>
              <a:rPr lang="ko-KR" altLang="en-US" sz="3200" b="1">
                <a:solidFill>
                  <a:srgbClr val="000099"/>
                </a:solidFill>
                <a:latin typeface="Arial" charset="0"/>
                <a:cs typeface="Arial" charset="0"/>
              </a:rPr>
              <a:t>통해 </a:t>
            </a:r>
            <a:r>
              <a:rPr lang="en-US" altLang="ko-KR" sz="3200" b="1">
                <a:solidFill>
                  <a:srgbClr val="000099"/>
                </a:solidFill>
                <a:latin typeface="Arial" charset="0"/>
                <a:cs typeface="Arial" charset="0"/>
              </a:rPr>
              <a:t>LISP </a:t>
            </a:r>
            <a:r>
              <a:rPr lang="ko-KR" altLang="en-US" sz="3200" b="1">
                <a:solidFill>
                  <a:srgbClr val="000099"/>
                </a:solidFill>
                <a:latin typeface="Arial" charset="0"/>
                <a:cs typeface="Arial" charset="0"/>
              </a:rPr>
              <a:t>장비 제어 가능</a:t>
            </a:r>
            <a:r>
              <a:rPr lang="en-US" altLang="ko-KR" sz="3200" b="1">
                <a:solidFill>
                  <a:srgbClr val="000099"/>
                </a:solidFill>
                <a:latin typeface="Arial" charset="0"/>
                <a:cs typeface="Arial" charset="0"/>
              </a:rPr>
              <a:t>(Mapping </a:t>
            </a:r>
            <a:r>
              <a:rPr lang="ko-KR" altLang="en-US" sz="3200" b="1">
                <a:solidFill>
                  <a:srgbClr val="000099"/>
                </a:solidFill>
                <a:latin typeface="Arial" charset="0"/>
                <a:cs typeface="Arial" charset="0"/>
              </a:rPr>
              <a:t>정보 수정 등</a:t>
            </a:r>
            <a:r>
              <a:rPr lang="en-US" altLang="ko-KR" sz="3200" b="1">
                <a:solidFill>
                  <a:srgbClr val="000099"/>
                </a:solidFill>
                <a:latin typeface="Arial" charset="0"/>
                <a:cs typeface="Arial" charset="0"/>
              </a:rPr>
              <a:t>)</a:t>
            </a:r>
          </a:p>
          <a:p>
            <a:pPr lvl="1" latinLnBrk="1">
              <a:spcBef>
                <a:spcPts val="2400"/>
              </a:spcBef>
              <a:buFont typeface="Wingdings" pitchFamily="2" charset="2"/>
              <a:buChar char="Ø"/>
              <a:defRPr/>
            </a:pPr>
            <a:r>
              <a:rPr lang="en-US" altLang="ko-KR" sz="3200" b="1">
                <a:solidFill>
                  <a:srgbClr val="000099"/>
                </a:solidFill>
                <a:latin typeface="Arial" charset="0"/>
                <a:cs typeface="Arial" charset="0"/>
              </a:rPr>
              <a:t>OSOS </a:t>
            </a:r>
            <a:r>
              <a:rPr lang="ko-KR" altLang="en-US" sz="3200" b="1">
                <a:solidFill>
                  <a:srgbClr val="000099"/>
                </a:solidFill>
                <a:latin typeface="Arial" charset="0"/>
                <a:cs typeface="Arial" charset="0"/>
              </a:rPr>
              <a:t>정식 버전에 탑재 되었으며 이를 통해 오픈소스에 컨트리뷰션 하였음</a:t>
            </a:r>
            <a:endParaRPr lang="en-US" altLang="ko-KR" sz="3200" b="1">
              <a:solidFill>
                <a:srgbClr val="000099"/>
              </a:solidFill>
              <a:latin typeface="Arial" charset="0"/>
              <a:cs typeface="Arial" charset="0"/>
            </a:endParaRPr>
          </a:p>
          <a:p>
            <a:pPr marL="685800" latinLnBrk="1">
              <a:spcBef>
                <a:spcPts val="2400"/>
              </a:spcBef>
              <a:buFont typeface="Wingdings" panose="05000000000000000000" pitchFamily="2" charset="2"/>
              <a:buChar char="Ø"/>
              <a:defRPr/>
            </a:pPr>
            <a:endParaRPr lang="en-US" altLang="ko-KR" sz="3200" b="1">
              <a:solidFill>
                <a:srgbClr val="000099"/>
              </a:solidFill>
              <a:latin typeface="Arial" charset="0"/>
              <a:cs typeface="Arial" charset="0"/>
            </a:endParaRPr>
          </a:p>
          <a:p>
            <a:pPr marL="685800" lvl="1" latinLnBrk="1">
              <a:spcBef>
                <a:spcPts val="2400"/>
              </a:spcBef>
              <a:buFont typeface="Wingdings" panose="05000000000000000000" pitchFamily="2" charset="2"/>
              <a:buChar char="Ø"/>
              <a:defRPr/>
            </a:pPr>
            <a:endParaRPr lang="en-US" altLang="ko-KR" sz="3200" b="1" dirty="0">
              <a:solidFill>
                <a:srgbClr val="000099"/>
              </a:solidFill>
              <a:latin typeface="Arial" charset="0"/>
              <a:cs typeface="Arial" charset="0"/>
            </a:endParaRPr>
          </a:p>
        </p:txBody>
      </p:sp>
      <p:sp>
        <p:nvSpPr>
          <p:cNvPr id="4121" name="Text Box 24"/>
          <p:cNvSpPr txBox="1">
            <a:spLocks noChangeArrowheads="1"/>
          </p:cNvSpPr>
          <p:nvPr/>
        </p:nvSpPr>
        <p:spPr bwMode="auto">
          <a:xfrm>
            <a:off x="15987713" y="38161119"/>
            <a:ext cx="13176250" cy="752475"/>
          </a:xfrm>
          <a:prstGeom prst="rect">
            <a:avLst/>
          </a:prstGeom>
          <a:solidFill>
            <a:srgbClr val="000099"/>
          </a:solidFill>
          <a:ln w="9525">
            <a:solidFill>
              <a:srgbClr val="6600CC"/>
            </a:solidFill>
            <a:miter lim="800000"/>
            <a:headEnd/>
            <a:tailEnd/>
          </a:ln>
        </p:spPr>
        <p:txBody>
          <a:bodyPr lIns="77040" tIns="38520" rIns="77040" bIns="38520">
            <a:spAutoFit/>
          </a:bodyPr>
          <a:lstStyle>
            <a:lvl1pPr defTabSz="195263"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95263"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95263"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95263"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95263"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1">
              <a:spcBef>
                <a:spcPct val="50000"/>
              </a:spcBef>
            </a:pPr>
            <a:r>
              <a:rPr lang="ko-KR" altLang="en-US" sz="4400" b="1">
                <a:solidFill>
                  <a:schemeClr val="bg1"/>
                </a:solidFill>
                <a:latin typeface="Arial" panose="020B0604020202020204" pitchFamily="34" charset="0"/>
              </a:rPr>
              <a:t>향후 계획</a:t>
            </a:r>
            <a:endParaRPr lang="en-US" altLang="ko-KR" sz="4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122" name="Text Box 24"/>
          <p:cNvSpPr txBox="1">
            <a:spLocks noChangeArrowheads="1"/>
          </p:cNvSpPr>
          <p:nvPr/>
        </p:nvSpPr>
        <p:spPr bwMode="auto">
          <a:xfrm>
            <a:off x="15647988" y="6919913"/>
            <a:ext cx="13176250" cy="754062"/>
          </a:xfrm>
          <a:prstGeom prst="rect">
            <a:avLst/>
          </a:prstGeom>
          <a:solidFill>
            <a:srgbClr val="000099"/>
          </a:solidFill>
          <a:ln w="9525">
            <a:solidFill>
              <a:srgbClr val="6600CC"/>
            </a:solidFill>
            <a:miter lim="800000"/>
            <a:headEnd/>
            <a:tailEnd/>
          </a:ln>
        </p:spPr>
        <p:txBody>
          <a:bodyPr lIns="77040" tIns="38520" rIns="77040" bIns="38520">
            <a:spAutoFit/>
          </a:bodyPr>
          <a:lstStyle>
            <a:lvl1pPr defTabSz="195263"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95263"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95263"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95263"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95263"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1">
              <a:spcBef>
                <a:spcPct val="50000"/>
              </a:spcBef>
            </a:pPr>
            <a:r>
              <a:rPr lang="en-US" altLang="ko-KR" sz="4400" b="1" dirty="0">
                <a:solidFill>
                  <a:schemeClr val="bg1"/>
                </a:solidFill>
                <a:latin typeface="Arial" panose="020B0604020202020204" pitchFamily="34" charset="0"/>
              </a:rPr>
              <a:t>LISP</a:t>
            </a:r>
            <a:r>
              <a:rPr lang="ko-KR" altLang="en-US" sz="44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  <a:latin typeface="Arial" panose="020B0604020202020204" pitchFamily="34" charset="0"/>
              </a:rPr>
              <a:t>Control plane</a:t>
            </a:r>
          </a:p>
        </p:txBody>
      </p:sp>
      <p:sp>
        <p:nvSpPr>
          <p:cNvPr id="4123" name="Text Box 24"/>
          <p:cNvSpPr txBox="1">
            <a:spLocks noChangeArrowheads="1"/>
          </p:cNvSpPr>
          <p:nvPr/>
        </p:nvSpPr>
        <p:spPr bwMode="auto">
          <a:xfrm>
            <a:off x="15670692" y="19263519"/>
            <a:ext cx="13176250" cy="752475"/>
          </a:xfrm>
          <a:prstGeom prst="rect">
            <a:avLst/>
          </a:prstGeom>
          <a:solidFill>
            <a:srgbClr val="000099"/>
          </a:solidFill>
          <a:ln w="9525">
            <a:solidFill>
              <a:srgbClr val="6600CC"/>
            </a:solidFill>
            <a:miter lim="800000"/>
            <a:headEnd/>
            <a:tailEnd/>
          </a:ln>
        </p:spPr>
        <p:txBody>
          <a:bodyPr lIns="77040" tIns="38520" rIns="77040" bIns="38520">
            <a:spAutoFit/>
          </a:bodyPr>
          <a:lstStyle>
            <a:lvl1pPr defTabSz="195263"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95263"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95263"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95263"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95263"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1">
              <a:spcBef>
                <a:spcPct val="50000"/>
              </a:spcBef>
            </a:pPr>
            <a:r>
              <a:rPr lang="en-US" altLang="ko-KR" sz="4400" b="1" dirty="0">
                <a:solidFill>
                  <a:schemeClr val="bg1"/>
                </a:solidFill>
                <a:latin typeface="Arial" panose="020B0604020202020204" pitchFamily="34" charset="0"/>
              </a:rPr>
              <a:t>LISP Management plane</a:t>
            </a:r>
          </a:p>
        </p:txBody>
      </p:sp>
      <p:sp>
        <p:nvSpPr>
          <p:cNvPr id="4124" name="Text Box 24"/>
          <p:cNvSpPr txBox="1">
            <a:spLocks noChangeArrowheads="1"/>
          </p:cNvSpPr>
          <p:nvPr/>
        </p:nvSpPr>
        <p:spPr bwMode="auto">
          <a:xfrm>
            <a:off x="15788995" y="30378419"/>
            <a:ext cx="13176250" cy="752475"/>
          </a:xfrm>
          <a:prstGeom prst="rect">
            <a:avLst/>
          </a:prstGeom>
          <a:solidFill>
            <a:srgbClr val="000099"/>
          </a:solidFill>
          <a:ln w="9525">
            <a:solidFill>
              <a:srgbClr val="6600CC"/>
            </a:solidFill>
            <a:miter lim="800000"/>
            <a:headEnd/>
            <a:tailEnd/>
          </a:ln>
        </p:spPr>
        <p:txBody>
          <a:bodyPr lIns="77040" tIns="38520" rIns="77040" bIns="38520">
            <a:spAutoFit/>
          </a:bodyPr>
          <a:lstStyle>
            <a:lvl1pPr defTabSz="195263"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95263"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95263"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95263"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95263"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1">
              <a:spcBef>
                <a:spcPct val="50000"/>
              </a:spcBef>
            </a:pPr>
            <a:r>
              <a:rPr lang="en-US" altLang="ko-KR" sz="4400" b="1" dirty="0">
                <a:solidFill>
                  <a:schemeClr val="bg1"/>
                </a:solidFill>
                <a:latin typeface="Arial" panose="020B0604020202020204" pitchFamily="34" charset="0"/>
              </a:rPr>
              <a:t>LISP Use case – VM Migration</a:t>
            </a:r>
          </a:p>
        </p:txBody>
      </p:sp>
      <p:sp>
        <p:nvSpPr>
          <p:cNvPr id="4125" name="Text Box 2"/>
          <p:cNvSpPr txBox="1">
            <a:spLocks noChangeArrowheads="1"/>
          </p:cNvSpPr>
          <p:nvPr/>
        </p:nvSpPr>
        <p:spPr bwMode="auto">
          <a:xfrm>
            <a:off x="15647987" y="7891691"/>
            <a:ext cx="13446125" cy="3048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040" tIns="77040" rIns="77040" bIns="77040">
            <a:spAutoFit/>
          </a:bodyPr>
          <a:lstStyle>
            <a:lvl1pPr marL="342900" indent="-342900" defTabSz="195263"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57200" indent="-457200" defTabSz="195263"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defTabSz="195263"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defTabSz="195263"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defTabSz="195263"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8799513" indent="-6515100" defTabSz="195263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9256713" indent="-6515100" defTabSz="195263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9713913" indent="-6515100" defTabSz="195263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10171113" indent="-6515100" defTabSz="195263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vl="1" latinLnBrk="1">
              <a:spcBef>
                <a:spcPts val="2400"/>
              </a:spcBef>
              <a:buFont typeface="Wingdings" panose="05000000000000000000" pitchFamily="2" charset="2"/>
              <a:buChar char="Ø"/>
            </a:pPr>
            <a:r>
              <a:rPr lang="en-US" altLang="ko-KR" sz="32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LISP control message </a:t>
            </a:r>
            <a:r>
              <a:rPr lang="ko-KR" altLang="en-US" sz="32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관리</a:t>
            </a:r>
            <a:endParaRPr lang="en-US" altLang="ko-KR" sz="3200" b="1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2" indent="-457200" latinLnBrk="1">
              <a:spcBef>
                <a:spcPts val="2400"/>
              </a:spcBef>
              <a:buFont typeface="Wingdings" panose="05000000000000000000" pitchFamily="2" charset="2"/>
              <a:buChar char="§"/>
            </a:pPr>
            <a:r>
              <a:rPr lang="en-US" altLang="ko-KR" sz="32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LISP </a:t>
            </a:r>
            <a:r>
              <a:rPr lang="ko-KR" altLang="en-US" sz="32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메시지 </a:t>
            </a:r>
            <a:r>
              <a:rPr lang="en-US" altLang="ko-KR" sz="32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Encoding / Decoding</a:t>
            </a:r>
          </a:p>
          <a:p>
            <a:pPr lvl="1" latinLnBrk="1">
              <a:spcBef>
                <a:spcPts val="2400"/>
              </a:spcBef>
              <a:buFont typeface="Wingdings" panose="05000000000000000000" pitchFamily="2" charset="2"/>
              <a:buChar char="Ø"/>
            </a:pPr>
            <a:r>
              <a:rPr lang="en-US" altLang="ko-KR" sz="32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LISP Mapping system</a:t>
            </a:r>
          </a:p>
          <a:p>
            <a:pPr marL="1371600" lvl="2" indent="-457200" latinLnBrk="1">
              <a:spcBef>
                <a:spcPts val="2400"/>
              </a:spcBef>
              <a:buFont typeface="Wingdings" panose="05000000000000000000" pitchFamily="2" charset="2"/>
              <a:buChar char="§"/>
            </a:pPr>
            <a:r>
              <a:rPr lang="en-US" altLang="ko-KR" sz="32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EID-RLOC mapping </a:t>
            </a:r>
            <a:r>
              <a:rPr lang="ko-KR" altLang="en-US" sz="32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정보 저장 및 전달</a:t>
            </a:r>
            <a:endParaRPr lang="en-US" altLang="ko-KR" sz="3200" b="1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6" name="Text Box 2"/>
          <p:cNvSpPr txBox="1">
            <a:spLocks noChangeArrowheads="1"/>
          </p:cNvSpPr>
          <p:nvPr/>
        </p:nvSpPr>
        <p:spPr bwMode="auto">
          <a:xfrm>
            <a:off x="15647987" y="20321100"/>
            <a:ext cx="13446125" cy="3048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040" tIns="77040" rIns="77040" bIns="77040">
            <a:spAutoFit/>
          </a:bodyPr>
          <a:lstStyle/>
          <a:p>
            <a:pPr marL="457200" lvl="1" indent="-457200" defTabSz="195263" latinLnBrk="1">
              <a:spcBef>
                <a:spcPts val="2400"/>
              </a:spcBef>
              <a:buFont typeface="Wingdings" pitchFamily="2" charset="2"/>
              <a:buChar char="Ø"/>
              <a:defRPr/>
            </a:pPr>
            <a:r>
              <a:rPr lang="en-US" altLang="ko-KR" sz="3200" b="1" dirty="0" err="1">
                <a:solidFill>
                  <a:srgbClr val="000099"/>
                </a:solidFill>
                <a:latin typeface="Arial" charset="0"/>
                <a:cs typeface="Arial" charset="0"/>
              </a:rPr>
              <a:t>Netconf</a:t>
            </a:r>
            <a:r>
              <a:rPr lang="en-US" altLang="ko-KR" sz="3200" b="1" dirty="0">
                <a:solidFill>
                  <a:srgbClr val="000099"/>
                </a:solidFill>
                <a:latin typeface="Arial" charset="0"/>
                <a:cs typeface="Arial" charset="0"/>
              </a:rPr>
              <a:t> </a:t>
            </a:r>
            <a:r>
              <a:rPr lang="ko-KR" altLang="en-US" sz="3200" b="1" dirty="0">
                <a:solidFill>
                  <a:srgbClr val="000099"/>
                </a:solidFill>
                <a:latin typeface="Arial" charset="0"/>
                <a:cs typeface="Arial" charset="0"/>
              </a:rPr>
              <a:t>활용</a:t>
            </a:r>
            <a:endParaRPr lang="en-US" altLang="ko-KR" sz="3200" b="1" dirty="0">
              <a:solidFill>
                <a:srgbClr val="000099"/>
              </a:solidFill>
              <a:latin typeface="Arial" charset="0"/>
              <a:cs typeface="Arial" charset="0"/>
            </a:endParaRPr>
          </a:p>
          <a:p>
            <a:pPr marL="457200" lvl="1" indent="-457200" defTabSz="195263" latinLnBrk="1">
              <a:spcBef>
                <a:spcPts val="2400"/>
              </a:spcBef>
              <a:buFont typeface="Wingdings" pitchFamily="2" charset="2"/>
              <a:buChar char="Ø"/>
              <a:defRPr/>
            </a:pPr>
            <a:r>
              <a:rPr lang="en-US" altLang="ko-KR" sz="3200" b="1" dirty="0">
                <a:solidFill>
                  <a:srgbClr val="000099"/>
                </a:solidFill>
                <a:latin typeface="Arial" charset="0"/>
                <a:cs typeface="Arial" charset="0"/>
              </a:rPr>
              <a:t>LISP </a:t>
            </a:r>
            <a:r>
              <a:rPr lang="en-US" altLang="ko-KR" sz="3200" b="1" dirty="0" err="1">
                <a:solidFill>
                  <a:srgbClr val="000099"/>
                </a:solidFill>
                <a:latin typeface="Arial" charset="0"/>
                <a:cs typeface="Arial" charset="0"/>
              </a:rPr>
              <a:t>xTR</a:t>
            </a:r>
            <a:r>
              <a:rPr lang="en-US" altLang="ko-KR" sz="3200" b="1" dirty="0">
                <a:solidFill>
                  <a:srgbClr val="000099"/>
                </a:solidFill>
                <a:latin typeface="Arial" charset="0"/>
                <a:cs typeface="Arial" charset="0"/>
              </a:rPr>
              <a:t> </a:t>
            </a:r>
            <a:r>
              <a:rPr lang="ko-KR" altLang="en-US" sz="3200" b="1" dirty="0">
                <a:solidFill>
                  <a:srgbClr val="000099"/>
                </a:solidFill>
                <a:latin typeface="Arial" charset="0"/>
                <a:cs typeface="Arial" charset="0"/>
              </a:rPr>
              <a:t>설정을 장비에 직접 접근하지 않고 변경 가능</a:t>
            </a:r>
            <a:endParaRPr lang="en-US" altLang="ko-KR" sz="3200" b="1" dirty="0">
              <a:solidFill>
                <a:srgbClr val="000099"/>
              </a:solidFill>
              <a:latin typeface="Arial" charset="0"/>
              <a:cs typeface="Arial" charset="0"/>
            </a:endParaRPr>
          </a:p>
          <a:p>
            <a:pPr marL="457200" lvl="1" indent="-457200" defTabSz="195263" latinLnBrk="1">
              <a:spcBef>
                <a:spcPts val="2400"/>
              </a:spcBef>
              <a:buFont typeface="Wingdings" pitchFamily="2" charset="2"/>
              <a:buChar char="Ø"/>
              <a:defRPr/>
            </a:pPr>
            <a:r>
              <a:rPr lang="ko-KR" altLang="en-US" sz="3200" b="1" dirty="0">
                <a:solidFill>
                  <a:srgbClr val="000099"/>
                </a:solidFill>
                <a:latin typeface="Arial" charset="0"/>
                <a:cs typeface="Arial" charset="0"/>
              </a:rPr>
              <a:t>매핑 정보</a:t>
            </a:r>
            <a:r>
              <a:rPr lang="en-US" altLang="ko-KR" sz="3200" b="1" dirty="0">
                <a:solidFill>
                  <a:srgbClr val="000099"/>
                </a:solidFill>
                <a:latin typeface="Arial" charset="0"/>
                <a:cs typeface="Arial" charset="0"/>
              </a:rPr>
              <a:t> convergence time </a:t>
            </a:r>
            <a:r>
              <a:rPr lang="ko-KR" altLang="en-US" sz="3200" b="1" dirty="0">
                <a:solidFill>
                  <a:srgbClr val="000099"/>
                </a:solidFill>
                <a:latin typeface="Arial" charset="0"/>
                <a:cs typeface="Arial" charset="0"/>
              </a:rPr>
              <a:t>최소화</a:t>
            </a:r>
            <a:endParaRPr lang="en-US" altLang="ko-KR" sz="3200" b="1" dirty="0">
              <a:solidFill>
                <a:srgbClr val="000099"/>
              </a:solidFill>
              <a:latin typeface="Arial" charset="0"/>
              <a:cs typeface="Arial" charset="0"/>
            </a:endParaRPr>
          </a:p>
          <a:p>
            <a:pPr marL="457200" lvl="1" indent="-457200" defTabSz="195263" latinLnBrk="1">
              <a:spcBef>
                <a:spcPts val="2400"/>
              </a:spcBef>
              <a:buFont typeface="Wingdings" pitchFamily="2" charset="2"/>
              <a:buChar char="Ø"/>
              <a:defRPr/>
            </a:pPr>
            <a:r>
              <a:rPr lang="ko-KR" altLang="en-US" sz="3200" b="1" dirty="0">
                <a:solidFill>
                  <a:srgbClr val="000099"/>
                </a:solidFill>
                <a:latin typeface="Arial" charset="0"/>
                <a:cs typeface="Arial" charset="0"/>
              </a:rPr>
              <a:t>중앙 집중화를 통한 관리 효율성 증대</a:t>
            </a:r>
            <a:endParaRPr lang="en-US" altLang="ko-KR" sz="3200" b="1" dirty="0">
              <a:solidFill>
                <a:srgbClr val="000099"/>
              </a:solidFill>
              <a:latin typeface="Arial" charset="0"/>
              <a:cs typeface="Arial" charset="0"/>
            </a:endParaRPr>
          </a:p>
        </p:txBody>
      </p:sp>
      <p:sp>
        <p:nvSpPr>
          <p:cNvPr id="4177" name="Text Box 2"/>
          <p:cNvSpPr txBox="1">
            <a:spLocks noChangeArrowheads="1"/>
          </p:cNvSpPr>
          <p:nvPr/>
        </p:nvSpPr>
        <p:spPr bwMode="auto">
          <a:xfrm>
            <a:off x="15737507" y="31521353"/>
            <a:ext cx="13446125" cy="3048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040" tIns="77040" rIns="77040" bIns="77040">
            <a:spAutoFit/>
          </a:bodyPr>
          <a:lstStyle>
            <a:lvl1pPr marL="342900" indent="-342900" defTabSz="195263"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57200" indent="-457200" defTabSz="195263"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defTabSz="195263"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defTabSz="195263"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defTabSz="195263"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8799513" indent="-6515100" defTabSz="195263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9256713" indent="-6515100" defTabSz="195263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9713913" indent="-6515100" defTabSz="195263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10171113" indent="-6515100" defTabSz="195263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vl="1" latinLnBrk="1">
              <a:spcBef>
                <a:spcPts val="2400"/>
              </a:spcBef>
              <a:buFont typeface="Wingdings" panose="05000000000000000000" pitchFamily="2" charset="2"/>
              <a:buChar char="Ø"/>
            </a:pPr>
            <a:r>
              <a:rPr lang="ko-KR" altLang="en-US" sz="3200" b="1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식별자</a:t>
            </a:r>
            <a:r>
              <a:rPr lang="ko-KR" altLang="en-US" sz="32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관리를 통해 이동 시 주소의 </a:t>
            </a:r>
            <a:r>
              <a:rPr lang="ko-KR" altLang="en-US" sz="32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연속성 제공</a:t>
            </a:r>
            <a:endParaRPr lang="en-US" altLang="ko-KR" sz="3200" b="1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2" indent="-457200" latinLnBrk="1">
              <a:spcBef>
                <a:spcPts val="2400"/>
              </a:spcBef>
              <a:buFont typeface="Wingdings" panose="05000000000000000000" pitchFamily="2" charset="2"/>
              <a:buChar char="§"/>
            </a:pPr>
            <a:r>
              <a:rPr lang="en-US" altLang="ko-KR" sz="32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EID - VM </a:t>
            </a:r>
            <a:r>
              <a:rPr lang="ko-KR" altLang="en-US" sz="32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고유 주소 정보</a:t>
            </a:r>
            <a:r>
              <a:rPr lang="en-US" altLang="ko-KR" sz="32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32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이동시 유지</a:t>
            </a:r>
            <a:endParaRPr lang="en-US" altLang="ko-KR" sz="3200" b="1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2" indent="-457200" latinLnBrk="1">
              <a:spcBef>
                <a:spcPts val="2400"/>
              </a:spcBef>
              <a:buFont typeface="Wingdings" panose="05000000000000000000" pitchFamily="2" charset="2"/>
              <a:buChar char="§"/>
            </a:pPr>
            <a:r>
              <a:rPr lang="en-US" altLang="ko-KR" sz="32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RLOC - Hypervisor </a:t>
            </a:r>
            <a:r>
              <a:rPr lang="ko-KR" altLang="en-US" sz="32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및 스위치 주소 정보</a:t>
            </a:r>
            <a:r>
              <a:rPr lang="en-US" altLang="ko-KR" sz="32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32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이동시 변경</a:t>
            </a:r>
            <a:endParaRPr lang="en-US" altLang="ko-KR" sz="3200" b="1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latinLnBrk="1">
              <a:spcBef>
                <a:spcPts val="2400"/>
              </a:spcBef>
              <a:buFont typeface="Wingdings" panose="05000000000000000000" pitchFamily="2" charset="2"/>
              <a:buChar char="Ø"/>
            </a:pPr>
            <a:endParaRPr lang="en-US" altLang="ko-KR" sz="3200" b="1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79" name="Text Box 2"/>
          <p:cNvSpPr txBox="1">
            <a:spLocks noChangeArrowheads="1"/>
          </p:cNvSpPr>
          <p:nvPr/>
        </p:nvSpPr>
        <p:spPr bwMode="auto">
          <a:xfrm>
            <a:off x="15987713" y="39082221"/>
            <a:ext cx="13446125" cy="22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040" tIns="77040" rIns="77040" bIns="77040">
            <a:spAutoFit/>
          </a:bodyPr>
          <a:lstStyle>
            <a:lvl1pPr marL="342900" indent="-342900" defTabSz="195263"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57200" indent="-457200" defTabSz="195263"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defTabSz="195263"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defTabSz="195263"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defTabSz="195263"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8799513" indent="-6515100" defTabSz="195263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9256713" indent="-6515100" defTabSz="195263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9713913" indent="-6515100" defTabSz="195263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10171113" indent="-6515100" defTabSz="195263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vl="1" latinLnBrk="1">
              <a:spcBef>
                <a:spcPts val="2400"/>
              </a:spcBef>
              <a:buFont typeface="Wingdings" panose="05000000000000000000" pitchFamily="2" charset="2"/>
              <a:buChar char="Ø"/>
            </a:pPr>
            <a:r>
              <a:rPr lang="en-US" altLang="ko-KR" sz="32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LISP Control plane </a:t>
            </a:r>
            <a:r>
              <a:rPr lang="ko-KR" altLang="en-US" sz="32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과 </a:t>
            </a:r>
            <a:r>
              <a:rPr lang="en-US" altLang="ko-KR" sz="32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 plane </a:t>
            </a:r>
            <a:r>
              <a:rPr lang="ko-KR" altLang="en-US" sz="3200" b="1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리팩토링</a:t>
            </a:r>
            <a:r>
              <a:rPr lang="ko-KR" altLang="en-US" sz="32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및 통합</a:t>
            </a:r>
            <a:endParaRPr lang="en-US" altLang="ko-KR" sz="3200" b="1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latinLnBrk="1">
              <a:spcBef>
                <a:spcPts val="2400"/>
              </a:spcBef>
              <a:buFont typeface="Wingdings" panose="05000000000000000000" pitchFamily="2" charset="2"/>
              <a:buChar char="Ø"/>
            </a:pPr>
            <a:r>
              <a:rPr lang="ko-KR" altLang="en-US" sz="32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활용 </a:t>
            </a:r>
            <a:r>
              <a:rPr lang="en-US" altLang="ko-KR" sz="32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Use-Case </a:t>
            </a:r>
            <a:r>
              <a:rPr lang="ko-KR" altLang="en-US" sz="32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구현 </a:t>
            </a:r>
            <a:r>
              <a:rPr lang="en-US" altLang="ko-KR" sz="32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(Vertical Handover)</a:t>
            </a:r>
          </a:p>
          <a:p>
            <a:pPr lvl="1" latinLnBrk="1">
              <a:spcBef>
                <a:spcPts val="2400"/>
              </a:spcBef>
              <a:buFont typeface="Wingdings" panose="05000000000000000000" pitchFamily="2" charset="2"/>
              <a:buChar char="Ø"/>
            </a:pPr>
            <a:r>
              <a:rPr lang="ko-KR" altLang="en-US" sz="32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소스 코드 및 기술 문서 배포</a:t>
            </a:r>
            <a:endParaRPr lang="en-US" altLang="ko-KR" sz="3200" b="1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183587" y="34730598"/>
            <a:ext cx="13176250" cy="7726412"/>
            <a:chOff x="1687629" y="1515361"/>
            <a:chExt cx="8473129" cy="4968552"/>
          </a:xfrm>
        </p:grpSpPr>
        <p:sp>
          <p:nvSpPr>
            <p:cNvPr id="143" name="모서리가 둥근 직사각형 142"/>
            <p:cNvSpPr/>
            <p:nvPr/>
          </p:nvSpPr>
          <p:spPr>
            <a:xfrm>
              <a:off x="1894449" y="5763833"/>
              <a:ext cx="8266309" cy="720080"/>
            </a:xfrm>
            <a:prstGeom prst="roundRect">
              <a:avLst/>
            </a:prstGeom>
            <a:solidFill>
              <a:schemeClr val="lt1">
                <a:alpha val="50000"/>
              </a:schemeClr>
            </a:solidFill>
            <a:ln>
              <a:prstDash val="dash"/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rtlCol="0" anchor="ctr" anchorCtr="0">
              <a:scene3d>
                <a:camera prst="orthographicFront"/>
                <a:lightRig rig="threePt" dir="t"/>
              </a:scene3d>
              <a:sp3d>
                <a:contourClr>
                  <a:srgbClr val="101A38"/>
                </a:contourClr>
              </a:sp3d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SzPct val="120000"/>
              </a:pPr>
              <a:endParaRPr kumimoji="1" lang="ko-KR" altLang="en-US" sz="2000" dirty="0">
                <a:solidFill>
                  <a:srgbClr val="FFFFFF"/>
                </a:solidFill>
                <a:latin typeface="+mj-ea"/>
                <a:ea typeface="+mj-ea"/>
              </a:endParaRPr>
            </a:p>
          </p:txBody>
        </p:sp>
        <p:pic>
          <p:nvPicPr>
            <p:cNvPr id="144" name="Picture 76"/>
            <p:cNvPicPr>
              <a:picLocks noChangeArrowheads="1"/>
            </p:cNvPicPr>
            <p:nvPr/>
          </p:nvPicPr>
          <p:blipFill>
            <a:blip r:embed="rId3" cstate="print">
              <a:duotone>
                <a:prstClr val="black"/>
                <a:srgbClr val="9BBB59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2116" y="5893024"/>
              <a:ext cx="466204" cy="265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76"/>
            <p:cNvPicPr>
              <a:picLocks noChangeArrowheads="1"/>
            </p:cNvPicPr>
            <p:nvPr/>
          </p:nvPicPr>
          <p:blipFill>
            <a:blip r:embed="rId3" cstate="print">
              <a:duotone>
                <a:prstClr val="black"/>
                <a:srgbClr val="9BBB59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6698" y="6123873"/>
              <a:ext cx="466204" cy="265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직선 연결선 58"/>
            <p:cNvCxnSpPr>
              <a:stCxn id="152" idx="3"/>
              <a:endCxn id="153" idx="1"/>
            </p:cNvCxnSpPr>
            <p:nvPr/>
          </p:nvCxnSpPr>
          <p:spPr>
            <a:xfrm>
              <a:off x="3638320" y="6025605"/>
              <a:ext cx="488378" cy="230849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/>
              <a:tailEnd type="none"/>
            </a:ln>
            <a:effectLst/>
          </p:spPr>
        </p:cxnSp>
        <p:sp>
          <p:nvSpPr>
            <p:cNvPr id="147" name="직사각형 66"/>
            <p:cNvSpPr/>
            <p:nvPr/>
          </p:nvSpPr>
          <p:spPr>
            <a:xfrm>
              <a:off x="1687629" y="3769434"/>
              <a:ext cx="4625421" cy="537785"/>
            </a:xfrm>
            <a:prstGeom prst="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i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LISP</a:t>
              </a:r>
              <a:br>
                <a:rPr kumimoji="0" lang="en-US" altLang="ko-KR" sz="1200" i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0" lang="en-US" altLang="ko-KR" sz="1200" i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Provider</a:t>
              </a:r>
              <a:endParaRPr kumimoji="0" lang="ko-KR" altLang="en-US" sz="1200" i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" name="직사각형 68"/>
            <p:cNvSpPr/>
            <p:nvPr/>
          </p:nvSpPr>
          <p:spPr>
            <a:xfrm>
              <a:off x="1687630" y="4603099"/>
              <a:ext cx="4625420" cy="548931"/>
            </a:xfrm>
            <a:prstGeom prst="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atinLnBrk="0"/>
              <a:r>
                <a:rPr lang="en-US" altLang="ko-KR" sz="1200" i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LISP</a:t>
              </a:r>
              <a:br>
                <a:rPr lang="en-US" altLang="ko-KR" sz="1200" i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altLang="ko-KR" sz="1200" i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Protocol</a:t>
              </a:r>
              <a:endParaRPr lang="ko-KR" altLang="en-US" sz="1200" i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9" name="직선 연결선 84"/>
            <p:cNvCxnSpPr>
              <a:stCxn id="197" idx="0"/>
              <a:endCxn id="162" idx="2"/>
            </p:cNvCxnSpPr>
            <p:nvPr/>
          </p:nvCxnSpPr>
          <p:spPr>
            <a:xfrm flipH="1" flipV="1">
              <a:off x="4000340" y="5152030"/>
              <a:ext cx="1782542" cy="611803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dash"/>
              <a:headEnd type="none"/>
              <a:tailEnd type="none"/>
            </a:ln>
            <a:effectLst/>
          </p:spPr>
        </p:cxnSp>
        <p:sp>
          <p:nvSpPr>
            <p:cNvPr id="150" name="직사각형 85"/>
            <p:cNvSpPr/>
            <p:nvPr/>
          </p:nvSpPr>
          <p:spPr>
            <a:xfrm>
              <a:off x="1688051" y="2755939"/>
              <a:ext cx="4624999" cy="519589"/>
            </a:xfrm>
            <a:prstGeom prst="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i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LISP</a:t>
              </a:r>
              <a:br>
                <a:rPr kumimoji="0" lang="en-US" altLang="ko-KR" sz="1200" i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0" lang="en-US" altLang="ko-KR" sz="1200" i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Manager</a:t>
              </a:r>
              <a:endParaRPr kumimoji="0" lang="ko-KR" altLang="en-US" sz="1200" i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직사각형 86"/>
            <p:cNvSpPr/>
            <p:nvPr/>
          </p:nvSpPr>
          <p:spPr>
            <a:xfrm>
              <a:off x="3613104" y="1515361"/>
              <a:ext cx="4634623" cy="815500"/>
            </a:xfrm>
            <a:prstGeom prst="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i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LISP</a:t>
              </a:r>
              <a:br>
                <a:rPr kumimoji="0" lang="en-US" altLang="ko-KR" sz="1200" i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0" lang="en-US" altLang="ko-KR" sz="1200" i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Application</a:t>
              </a:r>
              <a:endParaRPr kumimoji="0" lang="ko-KR" altLang="en-US" sz="1200" i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모서리가 둥근 직사각형 87"/>
            <p:cNvSpPr/>
            <p:nvPr/>
          </p:nvSpPr>
          <p:spPr>
            <a:xfrm>
              <a:off x="3274778" y="3651070"/>
              <a:ext cx="1058963" cy="368277"/>
            </a:xfrm>
            <a:prstGeom prst="roundRect">
              <a:avLst/>
            </a:prstGeom>
            <a:solidFill>
              <a:srgbClr val="4BACC6"/>
            </a:solidFill>
            <a:ln w="25400" cap="flat" cmpd="sng" algn="ctr">
              <a:solidFill>
                <a:srgbClr val="4BACC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kern="0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LISPDevice</a:t>
              </a:r>
              <a:r>
                <a:rPr kumimoji="0" lang="en-US" altLang="ko-KR" sz="1000" kern="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Provider</a:t>
              </a:r>
              <a:endParaRPr kumimoji="0" lang="ko-KR" altLang="en-US" sz="10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모서리가 둥근 직사각형 88"/>
            <p:cNvSpPr/>
            <p:nvPr/>
          </p:nvSpPr>
          <p:spPr>
            <a:xfrm>
              <a:off x="2609648" y="3089391"/>
              <a:ext cx="1180295" cy="355245"/>
            </a:xfrm>
            <a:prstGeom prst="roundRect">
              <a:avLst/>
            </a:prstGeom>
            <a:solidFill>
              <a:srgbClr val="4BACC6"/>
            </a:solidFill>
            <a:ln w="25400" cap="flat" cmpd="sng" algn="ctr">
              <a:solidFill>
                <a:srgbClr val="4BACC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kern="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br>
                <a:rPr kumimoji="0" lang="en-US" altLang="ko-KR" sz="1000" kern="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0" lang="en-US" altLang="ko-KR" sz="1000" kern="0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ProviderService</a:t>
              </a:r>
              <a:endParaRPr kumimoji="0" lang="ko-KR" altLang="en-US" sz="10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모서리가 둥근 직사각형 96"/>
            <p:cNvSpPr/>
            <p:nvPr/>
          </p:nvSpPr>
          <p:spPr>
            <a:xfrm>
              <a:off x="4654999" y="1744674"/>
              <a:ext cx="1030502" cy="386105"/>
            </a:xfrm>
            <a:prstGeom prst="roundRect">
              <a:avLst/>
            </a:prstGeom>
            <a:solidFill>
              <a:srgbClr val="00B050"/>
            </a:solidFill>
            <a:ln w="25400" cap="flat" cmpd="sng" algn="ctr">
              <a:solidFill>
                <a:srgbClr val="70AD47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Vertical</a:t>
              </a:r>
              <a:b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Handover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자유형 75"/>
            <p:cNvSpPr/>
            <p:nvPr/>
          </p:nvSpPr>
          <p:spPr>
            <a:xfrm rot="562303">
              <a:off x="3972150" y="4257773"/>
              <a:ext cx="200173" cy="464810"/>
            </a:xfrm>
            <a:custGeom>
              <a:avLst/>
              <a:gdLst>
                <a:gd name="connsiteX0" fmla="*/ 109056 w 188567"/>
                <a:gd name="connsiteY0" fmla="*/ 0 h 453005"/>
                <a:gd name="connsiteX1" fmla="*/ 184557 w 188567"/>
                <a:gd name="connsiteY1" fmla="*/ 234892 h 453005"/>
                <a:gd name="connsiteX2" fmla="*/ 0 w 188567"/>
                <a:gd name="connsiteY2" fmla="*/ 453005 h 453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567" h="453005">
                  <a:moveTo>
                    <a:pt x="109056" y="0"/>
                  </a:moveTo>
                  <a:cubicBezTo>
                    <a:pt x="155894" y="79695"/>
                    <a:pt x="202733" y="159391"/>
                    <a:pt x="184557" y="234892"/>
                  </a:cubicBezTo>
                  <a:cubicBezTo>
                    <a:pt x="166381" y="310393"/>
                    <a:pt x="83190" y="381699"/>
                    <a:pt x="0" y="453005"/>
                  </a:cubicBezTo>
                </a:path>
              </a:pathLst>
            </a:cu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none"/>
              <a:tailEnd type="triangle"/>
            </a:ln>
            <a:effectLst/>
          </p:spPr>
          <p:txBody>
            <a:bodyPr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prstClr val="white"/>
                </a:solidFill>
                <a:latin typeface="맑은 고딕"/>
              </a:endParaRPr>
            </a:p>
          </p:txBody>
        </p:sp>
        <p:sp>
          <p:nvSpPr>
            <p:cNvPr id="156" name="모서리가 둥근 직사각형 87"/>
            <p:cNvSpPr/>
            <p:nvPr/>
          </p:nvSpPr>
          <p:spPr>
            <a:xfrm>
              <a:off x="2530611" y="4511303"/>
              <a:ext cx="1336043" cy="268755"/>
            </a:xfrm>
            <a:prstGeom prst="roundRect">
              <a:avLst/>
            </a:prstGeom>
            <a:solidFill>
              <a:srgbClr val="4BACC6"/>
            </a:solidFill>
            <a:ln w="25400" cap="flat" cmpd="sng" algn="ctr">
              <a:solidFill>
                <a:srgbClr val="4BACC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000" kern="0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LISPMsgHandler</a:t>
              </a:r>
              <a:endParaRPr kumimoji="0" lang="ko-KR" altLang="en-US" sz="10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7" name="자유형 74"/>
            <p:cNvSpPr/>
            <p:nvPr/>
          </p:nvSpPr>
          <p:spPr>
            <a:xfrm rot="21022812">
              <a:off x="2407170" y="4252137"/>
              <a:ext cx="319394" cy="421772"/>
            </a:xfrm>
            <a:custGeom>
              <a:avLst/>
              <a:gdLst>
                <a:gd name="connsiteX0" fmla="*/ 32428 w 300876"/>
                <a:gd name="connsiteY0" fmla="*/ 411060 h 411060"/>
                <a:gd name="connsiteX1" fmla="*/ 24039 w 300876"/>
                <a:gd name="connsiteY1" fmla="*/ 176169 h 411060"/>
                <a:gd name="connsiteX2" fmla="*/ 300876 w 300876"/>
                <a:gd name="connsiteY2" fmla="*/ 0 h 411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876" h="411060">
                  <a:moveTo>
                    <a:pt x="32428" y="411060"/>
                  </a:moveTo>
                  <a:cubicBezTo>
                    <a:pt x="5863" y="327869"/>
                    <a:pt x="-20702" y="244679"/>
                    <a:pt x="24039" y="176169"/>
                  </a:cubicBezTo>
                  <a:cubicBezTo>
                    <a:pt x="68780" y="107659"/>
                    <a:pt x="184828" y="53829"/>
                    <a:pt x="300876" y="0"/>
                  </a:cubicBezTo>
                </a:path>
              </a:pathLst>
            </a:cu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none"/>
              <a:tailEnd type="triangle"/>
            </a:ln>
            <a:effectLst/>
          </p:spPr>
          <p:txBody>
            <a:bodyPr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prstClr val="white"/>
                </a:solidFill>
                <a:latin typeface="맑은 고딕"/>
              </a:endParaRPr>
            </a:p>
          </p:txBody>
        </p:sp>
        <p:sp>
          <p:nvSpPr>
            <p:cNvPr id="158" name="모서리가 둥근 직사각형 87"/>
            <p:cNvSpPr/>
            <p:nvPr/>
          </p:nvSpPr>
          <p:spPr>
            <a:xfrm>
              <a:off x="2716441" y="4108240"/>
              <a:ext cx="1327719" cy="268755"/>
            </a:xfrm>
            <a:prstGeom prst="roundRect">
              <a:avLst/>
            </a:prstGeom>
            <a:solidFill>
              <a:srgbClr val="4BACC6"/>
            </a:solidFill>
            <a:ln w="25400" cap="flat" cmpd="sng" algn="ctr">
              <a:solidFill>
                <a:srgbClr val="4BACC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000" kern="0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LISPMsgListener</a:t>
              </a:r>
              <a:endParaRPr kumimoji="0" lang="ko-KR" altLang="en-US" sz="10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9" name="모서리가 둥근 직사각형 87"/>
            <p:cNvSpPr/>
            <p:nvPr/>
          </p:nvSpPr>
          <p:spPr>
            <a:xfrm>
              <a:off x="4713370" y="4110984"/>
              <a:ext cx="1327719" cy="268755"/>
            </a:xfrm>
            <a:prstGeom prst="roundRect">
              <a:avLst/>
            </a:prstGeom>
            <a:solidFill>
              <a:srgbClr val="4BACC6"/>
            </a:solidFill>
            <a:ln w="25400" cap="flat" cmpd="sng" algn="ctr">
              <a:solidFill>
                <a:srgbClr val="4BACC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000" kern="0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LISPxTRListener</a:t>
              </a:r>
              <a:endParaRPr kumimoji="0" lang="ko-KR" altLang="en-US" sz="10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0" name="모서리가 둥근 직사각형 87"/>
            <p:cNvSpPr/>
            <p:nvPr/>
          </p:nvSpPr>
          <p:spPr>
            <a:xfrm>
              <a:off x="4534304" y="4513877"/>
              <a:ext cx="1336043" cy="268755"/>
            </a:xfrm>
            <a:prstGeom prst="roundRect">
              <a:avLst/>
            </a:prstGeom>
            <a:solidFill>
              <a:srgbClr val="4BACC6"/>
            </a:solidFill>
            <a:ln w="25400" cap="flat" cmpd="sng" algn="ctr">
              <a:solidFill>
                <a:srgbClr val="4BACC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000" ker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LISPxTRAgent</a:t>
              </a:r>
              <a:endParaRPr kumimoji="0" lang="ko-KR" altLang="en-US" sz="10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1" name="자유형 75"/>
            <p:cNvSpPr/>
            <p:nvPr/>
          </p:nvSpPr>
          <p:spPr>
            <a:xfrm rot="562303">
              <a:off x="5950641" y="4236069"/>
              <a:ext cx="200173" cy="464810"/>
            </a:xfrm>
            <a:custGeom>
              <a:avLst/>
              <a:gdLst>
                <a:gd name="connsiteX0" fmla="*/ 109056 w 188567"/>
                <a:gd name="connsiteY0" fmla="*/ 0 h 453005"/>
                <a:gd name="connsiteX1" fmla="*/ 184557 w 188567"/>
                <a:gd name="connsiteY1" fmla="*/ 234892 h 453005"/>
                <a:gd name="connsiteX2" fmla="*/ 0 w 188567"/>
                <a:gd name="connsiteY2" fmla="*/ 453005 h 453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567" h="453005">
                  <a:moveTo>
                    <a:pt x="109056" y="0"/>
                  </a:moveTo>
                  <a:cubicBezTo>
                    <a:pt x="155894" y="79695"/>
                    <a:pt x="202733" y="159391"/>
                    <a:pt x="184557" y="234892"/>
                  </a:cubicBezTo>
                  <a:cubicBezTo>
                    <a:pt x="166381" y="310393"/>
                    <a:pt x="83190" y="381699"/>
                    <a:pt x="0" y="453005"/>
                  </a:cubicBezTo>
                </a:path>
              </a:pathLst>
            </a:cu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none"/>
              <a:tailEnd type="triangle"/>
            </a:ln>
            <a:effectLst/>
          </p:spPr>
          <p:txBody>
            <a:bodyPr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prstClr val="white"/>
                </a:solidFill>
                <a:latin typeface="맑은 고딕"/>
              </a:endParaRPr>
            </a:p>
          </p:txBody>
        </p:sp>
        <p:sp>
          <p:nvSpPr>
            <p:cNvPr id="162" name="자유형 74"/>
            <p:cNvSpPr/>
            <p:nvPr/>
          </p:nvSpPr>
          <p:spPr>
            <a:xfrm rot="21022812">
              <a:off x="4385661" y="4230433"/>
              <a:ext cx="319394" cy="421772"/>
            </a:xfrm>
            <a:custGeom>
              <a:avLst/>
              <a:gdLst>
                <a:gd name="connsiteX0" fmla="*/ 32428 w 300876"/>
                <a:gd name="connsiteY0" fmla="*/ 411060 h 411060"/>
                <a:gd name="connsiteX1" fmla="*/ 24039 w 300876"/>
                <a:gd name="connsiteY1" fmla="*/ 176169 h 411060"/>
                <a:gd name="connsiteX2" fmla="*/ 300876 w 300876"/>
                <a:gd name="connsiteY2" fmla="*/ 0 h 411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876" h="411060">
                  <a:moveTo>
                    <a:pt x="32428" y="411060"/>
                  </a:moveTo>
                  <a:cubicBezTo>
                    <a:pt x="5863" y="327869"/>
                    <a:pt x="-20702" y="244679"/>
                    <a:pt x="24039" y="176169"/>
                  </a:cubicBezTo>
                  <a:cubicBezTo>
                    <a:pt x="68780" y="107659"/>
                    <a:pt x="184828" y="53829"/>
                    <a:pt x="300876" y="0"/>
                  </a:cubicBezTo>
                </a:path>
              </a:pathLst>
            </a:cu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none"/>
              <a:tailEnd type="triangle"/>
            </a:ln>
            <a:effectLst/>
          </p:spPr>
          <p:txBody>
            <a:bodyPr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prstClr val="white"/>
                </a:solidFill>
                <a:latin typeface="맑은 고딕"/>
              </a:endParaRPr>
            </a:p>
          </p:txBody>
        </p:sp>
        <p:sp>
          <p:nvSpPr>
            <p:cNvPr id="163" name="모서리가 둥근 직사각형 88"/>
            <p:cNvSpPr/>
            <p:nvPr/>
          </p:nvSpPr>
          <p:spPr>
            <a:xfrm>
              <a:off x="4435796" y="3089811"/>
              <a:ext cx="1326847" cy="355245"/>
            </a:xfrm>
            <a:prstGeom prst="roundRect">
              <a:avLst/>
            </a:prstGeom>
            <a:solidFill>
              <a:srgbClr val="4BACC6"/>
            </a:solidFill>
            <a:ln w="25400" cap="flat" cmpd="sng" algn="ctr">
              <a:solidFill>
                <a:srgbClr val="4BACC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kern="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br>
                <a:rPr kumimoji="0" lang="en-US" altLang="ko-KR" sz="1000" kern="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0" lang="en-US" altLang="ko-KR" sz="1000" kern="0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ProviderRegistry</a:t>
              </a:r>
              <a:endParaRPr kumimoji="0" lang="ko-KR" altLang="en-US" sz="10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" name="자유형 75"/>
            <p:cNvSpPr/>
            <p:nvPr/>
          </p:nvSpPr>
          <p:spPr>
            <a:xfrm rot="1532976">
              <a:off x="4470188" y="3466413"/>
              <a:ext cx="200173" cy="464810"/>
            </a:xfrm>
            <a:custGeom>
              <a:avLst/>
              <a:gdLst>
                <a:gd name="connsiteX0" fmla="*/ 109056 w 188567"/>
                <a:gd name="connsiteY0" fmla="*/ 0 h 453005"/>
                <a:gd name="connsiteX1" fmla="*/ 184557 w 188567"/>
                <a:gd name="connsiteY1" fmla="*/ 234892 h 453005"/>
                <a:gd name="connsiteX2" fmla="*/ 0 w 188567"/>
                <a:gd name="connsiteY2" fmla="*/ 453005 h 453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567" h="453005">
                  <a:moveTo>
                    <a:pt x="109056" y="0"/>
                  </a:moveTo>
                  <a:cubicBezTo>
                    <a:pt x="155894" y="79695"/>
                    <a:pt x="202733" y="159391"/>
                    <a:pt x="184557" y="234892"/>
                  </a:cubicBezTo>
                  <a:cubicBezTo>
                    <a:pt x="166381" y="310393"/>
                    <a:pt x="83190" y="381699"/>
                    <a:pt x="0" y="453005"/>
                  </a:cubicBezTo>
                </a:path>
              </a:pathLst>
            </a:cu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triangle"/>
              <a:tailEnd type="triangle"/>
            </a:ln>
            <a:effectLst/>
          </p:spPr>
          <p:txBody>
            <a:bodyPr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prstClr val="white"/>
                </a:solidFill>
                <a:latin typeface="맑은 고딕"/>
              </a:endParaRPr>
            </a:p>
          </p:txBody>
        </p:sp>
        <p:sp>
          <p:nvSpPr>
            <p:cNvPr id="165" name="자유형 75"/>
            <p:cNvSpPr/>
            <p:nvPr/>
          </p:nvSpPr>
          <p:spPr>
            <a:xfrm rot="7063610">
              <a:off x="2884117" y="3464963"/>
              <a:ext cx="240600" cy="480887"/>
            </a:xfrm>
            <a:custGeom>
              <a:avLst/>
              <a:gdLst>
                <a:gd name="connsiteX0" fmla="*/ 109056 w 188567"/>
                <a:gd name="connsiteY0" fmla="*/ 0 h 453005"/>
                <a:gd name="connsiteX1" fmla="*/ 184557 w 188567"/>
                <a:gd name="connsiteY1" fmla="*/ 234892 h 453005"/>
                <a:gd name="connsiteX2" fmla="*/ 0 w 188567"/>
                <a:gd name="connsiteY2" fmla="*/ 453005 h 453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567" h="453005">
                  <a:moveTo>
                    <a:pt x="109056" y="0"/>
                  </a:moveTo>
                  <a:cubicBezTo>
                    <a:pt x="155894" y="79695"/>
                    <a:pt x="202733" y="159391"/>
                    <a:pt x="184557" y="234892"/>
                  </a:cubicBezTo>
                  <a:cubicBezTo>
                    <a:pt x="166381" y="310393"/>
                    <a:pt x="83190" y="381699"/>
                    <a:pt x="0" y="453005"/>
                  </a:cubicBezTo>
                </a:path>
              </a:pathLst>
            </a:cu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none"/>
              <a:tailEnd type="triangle"/>
            </a:ln>
            <a:effectLst/>
          </p:spPr>
          <p:txBody>
            <a:bodyPr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prstClr val="white"/>
                </a:solidFill>
                <a:latin typeface="맑은 고딕"/>
              </a:endParaRPr>
            </a:p>
          </p:txBody>
        </p:sp>
        <p:sp>
          <p:nvSpPr>
            <p:cNvPr id="166" name="자유형 25"/>
            <p:cNvSpPr/>
            <p:nvPr/>
          </p:nvSpPr>
          <p:spPr>
            <a:xfrm rot="10800000">
              <a:off x="4334641" y="2184632"/>
              <a:ext cx="218849" cy="403817"/>
            </a:xfrm>
            <a:custGeom>
              <a:avLst/>
              <a:gdLst>
                <a:gd name="connsiteX0" fmla="*/ 206160 w 206160"/>
                <a:gd name="connsiteY0" fmla="*/ 0 h 555371"/>
                <a:gd name="connsiteX1" fmla="*/ 21036 w 206160"/>
                <a:gd name="connsiteY1" fmla="*/ 297320 h 555371"/>
                <a:gd name="connsiteX2" fmla="*/ 4207 w 206160"/>
                <a:gd name="connsiteY2" fmla="*/ 555371 h 555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6160" h="555371">
                  <a:moveTo>
                    <a:pt x="206160" y="0"/>
                  </a:moveTo>
                  <a:cubicBezTo>
                    <a:pt x="130427" y="102379"/>
                    <a:pt x="54695" y="204758"/>
                    <a:pt x="21036" y="297320"/>
                  </a:cubicBezTo>
                  <a:cubicBezTo>
                    <a:pt x="-12623" y="389882"/>
                    <a:pt x="4207" y="555371"/>
                    <a:pt x="4207" y="555371"/>
                  </a:cubicBezTo>
                </a:path>
              </a:pathLst>
            </a:cu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triangle"/>
              <a:tailEnd type="triangle"/>
            </a:ln>
            <a:effectLst/>
          </p:spPr>
          <p:txBody>
            <a:bodyPr rtlCol="0" anchor="ctr"/>
            <a:lstStyle/>
            <a:p>
              <a:pPr algn="ctr" latinLnBrk="0"/>
              <a:endParaRPr lang="ko-KR" altLang="en-US" kern="0">
                <a:solidFill>
                  <a:prstClr val="white"/>
                </a:solidFill>
                <a:latin typeface="맑은 고딕"/>
              </a:endParaRPr>
            </a:p>
          </p:txBody>
        </p:sp>
        <p:sp>
          <p:nvSpPr>
            <p:cNvPr id="167" name="모서리가 둥근 직사각형 87"/>
            <p:cNvSpPr/>
            <p:nvPr/>
          </p:nvSpPr>
          <p:spPr>
            <a:xfrm>
              <a:off x="5023179" y="2635968"/>
              <a:ext cx="1045732" cy="268755"/>
            </a:xfrm>
            <a:prstGeom prst="roundRect">
              <a:avLst/>
            </a:prstGeom>
            <a:solidFill>
              <a:srgbClr val="4BACC6"/>
            </a:solidFill>
            <a:ln w="25400" cap="flat" cmpd="sng" algn="ctr">
              <a:solidFill>
                <a:srgbClr val="4BACC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000" ker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Service</a:t>
              </a:r>
              <a:endParaRPr kumimoji="0" lang="ko-KR" altLang="en-US" sz="10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8" name="모서리가 둥근 직사각형 87"/>
            <p:cNvSpPr/>
            <p:nvPr/>
          </p:nvSpPr>
          <p:spPr>
            <a:xfrm>
              <a:off x="3387883" y="2634617"/>
              <a:ext cx="1327719" cy="268755"/>
            </a:xfrm>
            <a:prstGeom prst="roundRect">
              <a:avLst/>
            </a:prstGeom>
            <a:solidFill>
              <a:srgbClr val="4BACC6"/>
            </a:solidFill>
            <a:ln w="25400" cap="flat" cmpd="sng" algn="ctr">
              <a:solidFill>
                <a:srgbClr val="4BACC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000" ker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AdminService</a:t>
              </a:r>
              <a:endParaRPr kumimoji="0" lang="ko-KR" altLang="en-US" sz="10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9" name="모서리가 둥근 직사각형 87"/>
            <p:cNvSpPr/>
            <p:nvPr/>
          </p:nvSpPr>
          <p:spPr>
            <a:xfrm>
              <a:off x="5207306" y="2221480"/>
              <a:ext cx="1045732" cy="268755"/>
            </a:xfrm>
            <a:prstGeom prst="roundRect">
              <a:avLst/>
            </a:prstGeom>
            <a:solidFill>
              <a:srgbClr val="4BACC6"/>
            </a:solidFill>
            <a:ln w="25400" cap="flat" cmpd="sng" algn="ctr">
              <a:solidFill>
                <a:srgbClr val="4BACC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000" kern="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Listener</a:t>
              </a:r>
              <a:endParaRPr kumimoji="0" lang="ko-KR" altLang="en-US" sz="10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자유형 74"/>
            <p:cNvSpPr/>
            <p:nvPr/>
          </p:nvSpPr>
          <p:spPr>
            <a:xfrm rot="21022812">
              <a:off x="4888744" y="2385015"/>
              <a:ext cx="319394" cy="421772"/>
            </a:xfrm>
            <a:custGeom>
              <a:avLst/>
              <a:gdLst>
                <a:gd name="connsiteX0" fmla="*/ 32428 w 300876"/>
                <a:gd name="connsiteY0" fmla="*/ 411060 h 411060"/>
                <a:gd name="connsiteX1" fmla="*/ 24039 w 300876"/>
                <a:gd name="connsiteY1" fmla="*/ 176169 h 411060"/>
                <a:gd name="connsiteX2" fmla="*/ 300876 w 300876"/>
                <a:gd name="connsiteY2" fmla="*/ 0 h 411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876" h="411060">
                  <a:moveTo>
                    <a:pt x="32428" y="411060"/>
                  </a:moveTo>
                  <a:cubicBezTo>
                    <a:pt x="5863" y="327869"/>
                    <a:pt x="-20702" y="244679"/>
                    <a:pt x="24039" y="176169"/>
                  </a:cubicBezTo>
                  <a:cubicBezTo>
                    <a:pt x="68780" y="107659"/>
                    <a:pt x="184828" y="53829"/>
                    <a:pt x="300876" y="0"/>
                  </a:cubicBezTo>
                </a:path>
              </a:pathLst>
            </a:cu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none"/>
              <a:tailEnd type="triangle"/>
            </a:ln>
            <a:effectLst/>
          </p:spPr>
          <p:txBody>
            <a:bodyPr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prstClr val="white"/>
                </a:solidFill>
                <a:latin typeface="맑은 고딕"/>
              </a:endParaRPr>
            </a:p>
          </p:txBody>
        </p:sp>
        <p:sp>
          <p:nvSpPr>
            <p:cNvPr id="171" name="자유형 75"/>
            <p:cNvSpPr/>
            <p:nvPr/>
          </p:nvSpPr>
          <p:spPr>
            <a:xfrm rot="562303">
              <a:off x="6137600" y="2346724"/>
              <a:ext cx="200173" cy="464810"/>
            </a:xfrm>
            <a:custGeom>
              <a:avLst/>
              <a:gdLst>
                <a:gd name="connsiteX0" fmla="*/ 109056 w 188567"/>
                <a:gd name="connsiteY0" fmla="*/ 0 h 453005"/>
                <a:gd name="connsiteX1" fmla="*/ 184557 w 188567"/>
                <a:gd name="connsiteY1" fmla="*/ 234892 h 453005"/>
                <a:gd name="connsiteX2" fmla="*/ 0 w 188567"/>
                <a:gd name="connsiteY2" fmla="*/ 453005 h 453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567" h="453005">
                  <a:moveTo>
                    <a:pt x="109056" y="0"/>
                  </a:moveTo>
                  <a:cubicBezTo>
                    <a:pt x="155894" y="79695"/>
                    <a:pt x="202733" y="159391"/>
                    <a:pt x="184557" y="234892"/>
                  </a:cubicBezTo>
                  <a:cubicBezTo>
                    <a:pt x="166381" y="310393"/>
                    <a:pt x="83190" y="381699"/>
                    <a:pt x="0" y="453005"/>
                  </a:cubicBezTo>
                </a:path>
              </a:pathLst>
            </a:cu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none"/>
              <a:tailEnd type="triangle"/>
            </a:ln>
            <a:effectLst/>
          </p:spPr>
          <p:txBody>
            <a:bodyPr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prstClr val="white"/>
                </a:solidFill>
                <a:latin typeface="맑은 고딕"/>
              </a:endParaRPr>
            </a:p>
          </p:txBody>
        </p:sp>
        <p:sp>
          <p:nvSpPr>
            <p:cNvPr id="172" name="자유형 101"/>
            <p:cNvSpPr/>
            <p:nvPr/>
          </p:nvSpPr>
          <p:spPr>
            <a:xfrm rot="10800000">
              <a:off x="6186018" y="2273260"/>
              <a:ext cx="349625" cy="592778"/>
            </a:xfrm>
            <a:custGeom>
              <a:avLst/>
              <a:gdLst>
                <a:gd name="connsiteX0" fmla="*/ 206160 w 206160"/>
                <a:gd name="connsiteY0" fmla="*/ 0 h 555371"/>
                <a:gd name="connsiteX1" fmla="*/ 21036 w 206160"/>
                <a:gd name="connsiteY1" fmla="*/ 297320 h 555371"/>
                <a:gd name="connsiteX2" fmla="*/ 4207 w 206160"/>
                <a:gd name="connsiteY2" fmla="*/ 555371 h 555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6160" h="555371">
                  <a:moveTo>
                    <a:pt x="206160" y="0"/>
                  </a:moveTo>
                  <a:cubicBezTo>
                    <a:pt x="130427" y="102379"/>
                    <a:pt x="54695" y="204758"/>
                    <a:pt x="21036" y="297320"/>
                  </a:cubicBezTo>
                  <a:cubicBezTo>
                    <a:pt x="-12623" y="389882"/>
                    <a:pt x="4207" y="555371"/>
                    <a:pt x="4207" y="555371"/>
                  </a:cubicBezTo>
                </a:path>
              </a:pathLst>
            </a:cu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triangle"/>
              <a:tailEnd type="triangle"/>
            </a:ln>
            <a:effectLst/>
          </p:spPr>
          <p:txBody>
            <a:bodyPr rtlCol="0" anchor="ctr"/>
            <a:lstStyle/>
            <a:p>
              <a:pPr algn="ctr" latinLnBrk="0"/>
              <a:endParaRPr lang="ko-KR" altLang="en-US" kern="0">
                <a:solidFill>
                  <a:prstClr val="white"/>
                </a:solidFill>
                <a:latin typeface="맑은 고딕"/>
              </a:endParaRPr>
            </a:p>
          </p:txBody>
        </p:sp>
        <p:sp>
          <p:nvSpPr>
            <p:cNvPr id="173" name="모서리가 둥근 직사각형 96"/>
            <p:cNvSpPr/>
            <p:nvPr/>
          </p:nvSpPr>
          <p:spPr>
            <a:xfrm>
              <a:off x="5839887" y="1744673"/>
              <a:ext cx="1030502" cy="386105"/>
            </a:xfrm>
            <a:prstGeom prst="roundRect">
              <a:avLst/>
            </a:prstGeom>
            <a:solidFill>
              <a:srgbClr val="00B050"/>
            </a:solidFill>
            <a:ln w="25400" cap="flat" cmpd="sng" algn="ctr">
              <a:solidFill>
                <a:srgbClr val="70AD47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VM Migration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" name="모서리가 둥근 직사각형 96"/>
            <p:cNvSpPr/>
            <p:nvPr/>
          </p:nvSpPr>
          <p:spPr>
            <a:xfrm>
              <a:off x="7024773" y="1744389"/>
              <a:ext cx="1030502" cy="386105"/>
            </a:xfrm>
            <a:prstGeom prst="roundRect">
              <a:avLst/>
            </a:prstGeom>
            <a:solidFill>
              <a:srgbClr val="00B050"/>
            </a:solidFill>
            <a:ln w="25400" cap="flat" cmpd="sng" algn="ctr">
              <a:solidFill>
                <a:srgbClr val="70AD47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s-IS" altLang="ko-KR" sz="8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kumimoji="0" lang="ko-KR" altLang="en-US" sz="8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75" name="그림 54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1889" y="5865246"/>
              <a:ext cx="1252633" cy="551566"/>
            </a:xfrm>
            <a:prstGeom prst="rect">
              <a:avLst/>
            </a:prstGeom>
          </p:spPr>
        </p:pic>
        <p:sp>
          <p:nvSpPr>
            <p:cNvPr id="176" name="직사각형 66"/>
            <p:cNvSpPr/>
            <p:nvPr/>
          </p:nvSpPr>
          <p:spPr>
            <a:xfrm>
              <a:off x="6607575" y="3767259"/>
              <a:ext cx="3423780" cy="537785"/>
            </a:xfrm>
            <a:prstGeom prst="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i="1" kern="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NetConf</a:t>
              </a:r>
              <a:br>
                <a:rPr kumimoji="0" lang="en-US" altLang="ko-KR" sz="1200" i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0" lang="en-US" altLang="ko-KR" sz="1200" i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Provider</a:t>
              </a:r>
              <a:endParaRPr kumimoji="0" lang="ko-KR" altLang="en-US" sz="1200" i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7" name="직사각형 68"/>
            <p:cNvSpPr/>
            <p:nvPr/>
          </p:nvSpPr>
          <p:spPr>
            <a:xfrm>
              <a:off x="6613847" y="4600924"/>
              <a:ext cx="3417508" cy="548931"/>
            </a:xfrm>
            <a:prstGeom prst="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atinLnBrk="0"/>
              <a:r>
                <a:rPr lang="en-US" altLang="ko-KR" sz="1200" i="1" kern="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NetConf</a:t>
              </a:r>
              <a:br>
                <a:rPr lang="en-US" altLang="ko-KR" sz="1200" i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altLang="ko-KR" sz="1200" i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Protocol</a:t>
              </a:r>
              <a:endParaRPr lang="ko-KR" altLang="en-US" sz="1200" i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78" name="Picture 76"/>
            <p:cNvPicPr>
              <a:picLocks noChangeArrowheads="1"/>
            </p:cNvPicPr>
            <p:nvPr/>
          </p:nvPicPr>
          <p:blipFill>
            <a:blip r:embed="rId3" cstate="print">
              <a:duotone>
                <a:prstClr val="black"/>
                <a:srgbClr val="9BBB59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6818" y="5893024"/>
              <a:ext cx="466204" cy="265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79" name="직선 연결선 58"/>
            <p:cNvCxnSpPr>
              <a:stCxn id="153" idx="3"/>
              <a:endCxn id="198" idx="1"/>
            </p:cNvCxnSpPr>
            <p:nvPr/>
          </p:nvCxnSpPr>
          <p:spPr>
            <a:xfrm flipV="1">
              <a:off x="4592902" y="6025605"/>
              <a:ext cx="613916" cy="230849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/>
              <a:tailEnd type="none"/>
            </a:ln>
            <a:effectLst/>
          </p:spPr>
        </p:cxnSp>
        <p:pic>
          <p:nvPicPr>
            <p:cNvPr id="180" name="Picture 76"/>
            <p:cNvPicPr>
              <a:picLocks noChangeArrowheads="1"/>
            </p:cNvPicPr>
            <p:nvPr/>
          </p:nvPicPr>
          <p:blipFill>
            <a:blip r:embed="rId3" cstate="print">
              <a:duotone>
                <a:prstClr val="black"/>
                <a:srgbClr val="9BBB59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4473" y="6084325"/>
              <a:ext cx="466204" cy="265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1" name="Picture 76"/>
            <p:cNvPicPr>
              <a:picLocks noChangeArrowheads="1"/>
            </p:cNvPicPr>
            <p:nvPr/>
          </p:nvPicPr>
          <p:blipFill>
            <a:blip r:embed="rId3" cstate="print">
              <a:duotone>
                <a:prstClr val="black"/>
                <a:srgbClr val="9BBB59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4812" y="5858711"/>
              <a:ext cx="466204" cy="265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2" name="Picture 76"/>
            <p:cNvPicPr>
              <a:picLocks noChangeArrowheads="1"/>
            </p:cNvPicPr>
            <p:nvPr/>
          </p:nvPicPr>
          <p:blipFill>
            <a:blip r:embed="rId3" cstate="print">
              <a:duotone>
                <a:prstClr val="black"/>
                <a:srgbClr val="9BBB59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9254" y="6084325"/>
              <a:ext cx="466204" cy="265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83" name="직선 연결선 58"/>
            <p:cNvCxnSpPr>
              <a:stCxn id="198" idx="3"/>
            </p:cNvCxnSpPr>
            <p:nvPr/>
          </p:nvCxnSpPr>
          <p:spPr>
            <a:xfrm>
              <a:off x="5673022" y="6025605"/>
              <a:ext cx="701451" cy="191301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184" name="직선 연결선 58"/>
            <p:cNvCxnSpPr/>
            <p:nvPr/>
          </p:nvCxnSpPr>
          <p:spPr>
            <a:xfrm flipV="1">
              <a:off x="6840677" y="5991292"/>
              <a:ext cx="514135" cy="225614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185" name="직선 연결선 58"/>
            <p:cNvCxnSpPr/>
            <p:nvPr/>
          </p:nvCxnSpPr>
          <p:spPr>
            <a:xfrm flipH="1" flipV="1">
              <a:off x="7821016" y="5991292"/>
              <a:ext cx="448238" cy="225614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186" name="직선 연결선 84"/>
            <p:cNvCxnSpPr>
              <a:stCxn id="196" idx="2"/>
              <a:endCxn id="197" idx="0"/>
            </p:cNvCxnSpPr>
            <p:nvPr/>
          </p:nvCxnSpPr>
          <p:spPr>
            <a:xfrm flipH="1">
              <a:off x="5782882" y="5149855"/>
              <a:ext cx="2539719" cy="613978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dash"/>
              <a:headEnd type="none"/>
              <a:tailEnd type="none"/>
            </a:ln>
            <a:effectLst/>
          </p:spPr>
        </p:cxnSp>
        <p:pic>
          <p:nvPicPr>
            <p:cNvPr id="187" name="그림 18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1698"/>
            <a:stretch/>
          </p:blipFill>
          <p:spPr>
            <a:xfrm>
              <a:off x="3405218" y="5244766"/>
              <a:ext cx="810350" cy="472452"/>
            </a:xfrm>
            <a:prstGeom prst="rect">
              <a:avLst/>
            </a:prstGeom>
          </p:spPr>
        </p:pic>
        <p:cxnSp>
          <p:nvCxnSpPr>
            <p:cNvPr id="188" name="직선 연결선 58"/>
            <p:cNvCxnSpPr>
              <a:stCxn id="152" idx="3"/>
              <a:endCxn id="198" idx="1"/>
            </p:cNvCxnSpPr>
            <p:nvPr/>
          </p:nvCxnSpPr>
          <p:spPr>
            <a:xfrm>
              <a:off x="3638320" y="6025605"/>
              <a:ext cx="1568498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189" name="직선 연결선 58"/>
            <p:cNvCxnSpPr/>
            <p:nvPr/>
          </p:nvCxnSpPr>
          <p:spPr>
            <a:xfrm>
              <a:off x="6840677" y="6216906"/>
              <a:ext cx="1428577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/>
              <a:tailEnd type="none"/>
            </a:ln>
            <a:effectLst/>
          </p:spPr>
        </p:cxnSp>
        <p:pic>
          <p:nvPicPr>
            <p:cNvPr id="190" name="Picture 2" descr="http://netconf.alioth.debian.org/logo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5135" y="5131646"/>
              <a:ext cx="704722" cy="608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1" name="모서리가 둥근 직사각형 87"/>
            <p:cNvSpPr/>
            <p:nvPr/>
          </p:nvSpPr>
          <p:spPr>
            <a:xfrm>
              <a:off x="7934045" y="3655033"/>
              <a:ext cx="1161205" cy="368277"/>
            </a:xfrm>
            <a:prstGeom prst="roundRect">
              <a:avLst/>
            </a:prstGeom>
            <a:solidFill>
              <a:srgbClr val="4BACC6"/>
            </a:solidFill>
            <a:ln w="25400" cap="flat" cmpd="sng" algn="ctr">
              <a:solidFill>
                <a:srgbClr val="4BACC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ker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NetConfDevice</a:t>
              </a:r>
              <a:r>
                <a:rPr kumimoji="0" lang="en-US" altLang="ko-KR" sz="1000" kern="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Provider</a:t>
              </a:r>
              <a:endParaRPr kumimoji="0" lang="ko-KR" altLang="en-US" sz="10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2" name="모서리가 둥근 직사각형 87"/>
            <p:cNvSpPr/>
            <p:nvPr/>
          </p:nvSpPr>
          <p:spPr>
            <a:xfrm>
              <a:off x="7757186" y="4513876"/>
              <a:ext cx="1399728" cy="268755"/>
            </a:xfrm>
            <a:prstGeom prst="roundRect">
              <a:avLst/>
            </a:prstGeom>
            <a:solidFill>
              <a:srgbClr val="4BACC6"/>
            </a:solidFill>
            <a:ln w="25400" cap="flat" cmpd="sng" algn="ctr">
              <a:solidFill>
                <a:srgbClr val="4BACC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000" kern="0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NetConfMsgHandler</a:t>
              </a:r>
              <a:endParaRPr kumimoji="0" lang="ko-KR" altLang="en-US" sz="10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3" name="모서리가 둥근 직사각형 87"/>
            <p:cNvSpPr/>
            <p:nvPr/>
          </p:nvSpPr>
          <p:spPr>
            <a:xfrm>
              <a:off x="7927334" y="4105034"/>
              <a:ext cx="1383940" cy="268755"/>
            </a:xfrm>
            <a:prstGeom prst="roundRect">
              <a:avLst/>
            </a:prstGeom>
            <a:solidFill>
              <a:srgbClr val="4BACC6"/>
            </a:solidFill>
            <a:ln w="25400" cap="flat" cmpd="sng" algn="ctr">
              <a:solidFill>
                <a:srgbClr val="4BACC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000" ker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NetConfMsgListener</a:t>
              </a:r>
              <a:endParaRPr kumimoji="0" lang="ko-KR" altLang="en-US" sz="10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4" name="자유형 75"/>
            <p:cNvSpPr/>
            <p:nvPr/>
          </p:nvSpPr>
          <p:spPr>
            <a:xfrm rot="562303">
              <a:off x="9268559" y="4241363"/>
              <a:ext cx="200173" cy="464810"/>
            </a:xfrm>
            <a:custGeom>
              <a:avLst/>
              <a:gdLst>
                <a:gd name="connsiteX0" fmla="*/ 109056 w 188567"/>
                <a:gd name="connsiteY0" fmla="*/ 0 h 453005"/>
                <a:gd name="connsiteX1" fmla="*/ 184557 w 188567"/>
                <a:gd name="connsiteY1" fmla="*/ 234892 h 453005"/>
                <a:gd name="connsiteX2" fmla="*/ 0 w 188567"/>
                <a:gd name="connsiteY2" fmla="*/ 453005 h 453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567" h="453005">
                  <a:moveTo>
                    <a:pt x="109056" y="0"/>
                  </a:moveTo>
                  <a:cubicBezTo>
                    <a:pt x="155894" y="79695"/>
                    <a:pt x="202733" y="159391"/>
                    <a:pt x="184557" y="234892"/>
                  </a:cubicBezTo>
                  <a:cubicBezTo>
                    <a:pt x="166381" y="310393"/>
                    <a:pt x="83190" y="381699"/>
                    <a:pt x="0" y="453005"/>
                  </a:cubicBezTo>
                </a:path>
              </a:pathLst>
            </a:cu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none"/>
              <a:tailEnd type="triangle"/>
            </a:ln>
            <a:effectLst/>
          </p:spPr>
          <p:txBody>
            <a:bodyPr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prstClr val="white"/>
                </a:solidFill>
                <a:latin typeface="맑은 고딕"/>
              </a:endParaRPr>
            </a:p>
          </p:txBody>
        </p:sp>
        <p:sp>
          <p:nvSpPr>
            <p:cNvPr id="195" name="자유형 74"/>
            <p:cNvSpPr/>
            <p:nvPr/>
          </p:nvSpPr>
          <p:spPr>
            <a:xfrm rot="21022812">
              <a:off x="7616078" y="4235727"/>
              <a:ext cx="319394" cy="421772"/>
            </a:xfrm>
            <a:custGeom>
              <a:avLst/>
              <a:gdLst>
                <a:gd name="connsiteX0" fmla="*/ 32428 w 300876"/>
                <a:gd name="connsiteY0" fmla="*/ 411060 h 411060"/>
                <a:gd name="connsiteX1" fmla="*/ 24039 w 300876"/>
                <a:gd name="connsiteY1" fmla="*/ 176169 h 411060"/>
                <a:gd name="connsiteX2" fmla="*/ 300876 w 300876"/>
                <a:gd name="connsiteY2" fmla="*/ 0 h 411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876" h="411060">
                  <a:moveTo>
                    <a:pt x="32428" y="411060"/>
                  </a:moveTo>
                  <a:cubicBezTo>
                    <a:pt x="5863" y="327869"/>
                    <a:pt x="-20702" y="244679"/>
                    <a:pt x="24039" y="176169"/>
                  </a:cubicBezTo>
                  <a:cubicBezTo>
                    <a:pt x="68780" y="107659"/>
                    <a:pt x="184828" y="53829"/>
                    <a:pt x="300876" y="0"/>
                  </a:cubicBezTo>
                </a:path>
              </a:pathLst>
            </a:cu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none"/>
              <a:tailEnd type="triangle"/>
            </a:ln>
            <a:effectLst/>
          </p:spPr>
          <p:txBody>
            <a:bodyPr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prstClr val="white"/>
                </a:solidFill>
                <a:latin typeface="맑은 고딕"/>
              </a:endParaRPr>
            </a:p>
          </p:txBody>
        </p:sp>
        <p:sp>
          <p:nvSpPr>
            <p:cNvPr id="196" name="직사각형 85"/>
            <p:cNvSpPr/>
            <p:nvPr/>
          </p:nvSpPr>
          <p:spPr>
            <a:xfrm>
              <a:off x="6607575" y="2763125"/>
              <a:ext cx="3423780" cy="519589"/>
            </a:xfrm>
            <a:prstGeom prst="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i="1" kern="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NetConf</a:t>
              </a:r>
              <a:br>
                <a:rPr kumimoji="0" lang="en-US" altLang="ko-KR" sz="1200" i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0" lang="en-US" altLang="ko-KR" sz="1200" i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Manager</a:t>
              </a:r>
              <a:endParaRPr kumimoji="0" lang="ko-KR" altLang="en-US" sz="1200" i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7" name="자유형 25"/>
            <p:cNvSpPr/>
            <p:nvPr/>
          </p:nvSpPr>
          <p:spPr>
            <a:xfrm rot="18000000">
              <a:off x="7532119" y="2223922"/>
              <a:ext cx="218849" cy="403817"/>
            </a:xfrm>
            <a:custGeom>
              <a:avLst/>
              <a:gdLst>
                <a:gd name="connsiteX0" fmla="*/ 206160 w 206160"/>
                <a:gd name="connsiteY0" fmla="*/ 0 h 555371"/>
                <a:gd name="connsiteX1" fmla="*/ 21036 w 206160"/>
                <a:gd name="connsiteY1" fmla="*/ 297320 h 555371"/>
                <a:gd name="connsiteX2" fmla="*/ 4207 w 206160"/>
                <a:gd name="connsiteY2" fmla="*/ 555371 h 555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6160" h="555371">
                  <a:moveTo>
                    <a:pt x="206160" y="0"/>
                  </a:moveTo>
                  <a:cubicBezTo>
                    <a:pt x="130427" y="102379"/>
                    <a:pt x="54695" y="204758"/>
                    <a:pt x="21036" y="297320"/>
                  </a:cubicBezTo>
                  <a:cubicBezTo>
                    <a:pt x="-12623" y="389882"/>
                    <a:pt x="4207" y="555371"/>
                    <a:pt x="4207" y="555371"/>
                  </a:cubicBezTo>
                </a:path>
              </a:pathLst>
            </a:cu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triangle"/>
              <a:tailEnd type="triangle"/>
            </a:ln>
            <a:effectLst/>
          </p:spPr>
          <p:txBody>
            <a:bodyPr rtlCol="0" anchor="ctr"/>
            <a:lstStyle/>
            <a:p>
              <a:pPr algn="ctr" latinLnBrk="0"/>
              <a:endParaRPr lang="ko-KR" altLang="en-US" kern="0">
                <a:solidFill>
                  <a:prstClr val="white"/>
                </a:solidFill>
                <a:latin typeface="맑은 고딕"/>
              </a:endParaRPr>
            </a:p>
          </p:txBody>
        </p:sp>
        <p:sp>
          <p:nvSpPr>
            <p:cNvPr id="198" name="모서리가 둥근 직사각형 87"/>
            <p:cNvSpPr/>
            <p:nvPr/>
          </p:nvSpPr>
          <p:spPr>
            <a:xfrm>
              <a:off x="7794496" y="2639485"/>
              <a:ext cx="1327719" cy="268755"/>
            </a:xfrm>
            <a:prstGeom prst="roundRect">
              <a:avLst/>
            </a:prstGeom>
            <a:solidFill>
              <a:srgbClr val="4BACC6"/>
            </a:solidFill>
            <a:ln w="25400" cap="flat" cmpd="sng" algn="ctr">
              <a:solidFill>
                <a:srgbClr val="4BACC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000" ker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AdminService</a:t>
              </a:r>
              <a:endParaRPr kumimoji="0" lang="ko-KR" altLang="en-US" sz="10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9" name="모서리가 둥근 직사각형 88"/>
            <p:cNvSpPr/>
            <p:nvPr/>
          </p:nvSpPr>
          <p:spPr>
            <a:xfrm>
              <a:off x="7465127" y="3086502"/>
              <a:ext cx="1180295" cy="355245"/>
            </a:xfrm>
            <a:prstGeom prst="roundRect">
              <a:avLst/>
            </a:prstGeom>
            <a:solidFill>
              <a:srgbClr val="4BACC6"/>
            </a:solidFill>
            <a:ln w="25400" cap="flat" cmpd="sng" algn="ctr">
              <a:solidFill>
                <a:srgbClr val="4BACC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kern="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br>
                <a:rPr kumimoji="0" lang="en-US" altLang="ko-KR" sz="1000" kern="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0" lang="en-US" altLang="ko-KR" sz="1000" kern="0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ProviderService</a:t>
              </a:r>
              <a:endParaRPr kumimoji="0" lang="ko-KR" altLang="en-US" sz="10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0" name="모서리가 둥근 직사각형 88"/>
            <p:cNvSpPr/>
            <p:nvPr/>
          </p:nvSpPr>
          <p:spPr>
            <a:xfrm>
              <a:off x="8781260" y="3086922"/>
              <a:ext cx="1326847" cy="355245"/>
            </a:xfrm>
            <a:prstGeom prst="roundRect">
              <a:avLst/>
            </a:prstGeom>
            <a:solidFill>
              <a:srgbClr val="4BACC6"/>
            </a:solidFill>
            <a:ln w="25400" cap="flat" cmpd="sng" algn="ctr">
              <a:solidFill>
                <a:srgbClr val="4BACC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kern="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br>
                <a:rPr kumimoji="0" lang="en-US" altLang="ko-KR" sz="1000" kern="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0" lang="en-US" altLang="ko-KR" sz="1000" kern="0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ProviderRegistry</a:t>
              </a:r>
              <a:endParaRPr kumimoji="0" lang="ko-KR" altLang="en-US" sz="10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1" name="자유형 75"/>
            <p:cNvSpPr/>
            <p:nvPr/>
          </p:nvSpPr>
          <p:spPr>
            <a:xfrm rot="1532976">
              <a:off x="9191963" y="3473525"/>
              <a:ext cx="200173" cy="464810"/>
            </a:xfrm>
            <a:custGeom>
              <a:avLst/>
              <a:gdLst>
                <a:gd name="connsiteX0" fmla="*/ 109056 w 188567"/>
                <a:gd name="connsiteY0" fmla="*/ 0 h 453005"/>
                <a:gd name="connsiteX1" fmla="*/ 184557 w 188567"/>
                <a:gd name="connsiteY1" fmla="*/ 234892 h 453005"/>
                <a:gd name="connsiteX2" fmla="*/ 0 w 188567"/>
                <a:gd name="connsiteY2" fmla="*/ 453005 h 453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567" h="453005">
                  <a:moveTo>
                    <a:pt x="109056" y="0"/>
                  </a:moveTo>
                  <a:cubicBezTo>
                    <a:pt x="155894" y="79695"/>
                    <a:pt x="202733" y="159391"/>
                    <a:pt x="184557" y="234892"/>
                  </a:cubicBezTo>
                  <a:cubicBezTo>
                    <a:pt x="166381" y="310393"/>
                    <a:pt x="83190" y="381699"/>
                    <a:pt x="0" y="453005"/>
                  </a:cubicBezTo>
                </a:path>
              </a:pathLst>
            </a:cu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triangle"/>
              <a:tailEnd type="triangle"/>
            </a:ln>
            <a:effectLst/>
          </p:spPr>
          <p:txBody>
            <a:bodyPr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prstClr val="white"/>
                </a:solidFill>
                <a:latin typeface="맑은 고딕"/>
              </a:endParaRPr>
            </a:p>
          </p:txBody>
        </p:sp>
        <p:sp>
          <p:nvSpPr>
            <p:cNvPr id="202" name="자유형 75"/>
            <p:cNvSpPr/>
            <p:nvPr/>
          </p:nvSpPr>
          <p:spPr>
            <a:xfrm rot="7063610">
              <a:off x="7605892" y="3472075"/>
              <a:ext cx="240600" cy="480887"/>
            </a:xfrm>
            <a:custGeom>
              <a:avLst/>
              <a:gdLst>
                <a:gd name="connsiteX0" fmla="*/ 109056 w 188567"/>
                <a:gd name="connsiteY0" fmla="*/ 0 h 453005"/>
                <a:gd name="connsiteX1" fmla="*/ 184557 w 188567"/>
                <a:gd name="connsiteY1" fmla="*/ 234892 h 453005"/>
                <a:gd name="connsiteX2" fmla="*/ 0 w 188567"/>
                <a:gd name="connsiteY2" fmla="*/ 453005 h 453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567" h="453005">
                  <a:moveTo>
                    <a:pt x="109056" y="0"/>
                  </a:moveTo>
                  <a:cubicBezTo>
                    <a:pt x="155894" y="79695"/>
                    <a:pt x="202733" y="159391"/>
                    <a:pt x="184557" y="234892"/>
                  </a:cubicBezTo>
                  <a:cubicBezTo>
                    <a:pt x="166381" y="310393"/>
                    <a:pt x="83190" y="381699"/>
                    <a:pt x="0" y="453005"/>
                  </a:cubicBezTo>
                </a:path>
              </a:pathLst>
            </a:cu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none"/>
              <a:tailEnd type="triangle"/>
            </a:ln>
            <a:effectLst/>
          </p:spPr>
          <p:txBody>
            <a:bodyPr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prstClr val="white"/>
                </a:solidFill>
                <a:latin typeface="맑은 고딕"/>
              </a:endParaRPr>
            </a:p>
          </p:txBody>
        </p:sp>
        <p:pic>
          <p:nvPicPr>
            <p:cNvPr id="203" name="Picture 79"/>
            <p:cNvPicPr>
              <a:picLocks noChangeAspect="1"/>
            </p:cNvPicPr>
            <p:nvPr/>
          </p:nvPicPr>
          <p:blipFill rotWithShape="1">
            <a:blip r:embed="rId7"/>
            <a:srcRect b="11126"/>
            <a:stretch/>
          </p:blipFill>
          <p:spPr>
            <a:xfrm>
              <a:off x="8663202" y="1570245"/>
              <a:ext cx="1213702" cy="715839"/>
            </a:xfrm>
            <a:prstGeom prst="rect">
              <a:avLst/>
            </a:prstGeom>
          </p:spPr>
        </p:pic>
        <p:pic>
          <p:nvPicPr>
            <p:cNvPr id="204" name="Picture 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780765" y="5880301"/>
              <a:ext cx="1327342" cy="521456"/>
            </a:xfrm>
            <a:prstGeom prst="rect">
              <a:avLst/>
            </a:prstGeom>
          </p:spPr>
        </p:pic>
      </p:grpSp>
      <p:grpSp>
        <p:nvGrpSpPr>
          <p:cNvPr id="4" name="그룹 3"/>
          <p:cNvGrpSpPr/>
          <p:nvPr/>
        </p:nvGrpSpPr>
        <p:grpSpPr>
          <a:xfrm>
            <a:off x="15693711" y="13800752"/>
            <a:ext cx="13176250" cy="5175078"/>
            <a:chOff x="346462" y="1870764"/>
            <a:chExt cx="11573665" cy="4545650"/>
          </a:xfrm>
        </p:grpSpPr>
        <p:sp>
          <p:nvSpPr>
            <p:cNvPr id="206" name="직사각형 205"/>
            <p:cNvSpPr/>
            <p:nvPr/>
          </p:nvSpPr>
          <p:spPr>
            <a:xfrm>
              <a:off x="384931" y="2414299"/>
              <a:ext cx="1990507" cy="253013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Channel </a:t>
              </a:r>
              <a:r>
                <a:rPr kumimoji="1" lang="en-US" altLang="ko-KR" sz="16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Pipeline</a:t>
              </a:r>
              <a:endParaRPr kumimoji="1" lang="ko-KR" altLang="en-US" sz="1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07" name="Shape 339"/>
            <p:cNvSpPr/>
            <p:nvPr/>
          </p:nvSpPr>
          <p:spPr>
            <a:xfrm>
              <a:off x="596115" y="2826154"/>
              <a:ext cx="1328960" cy="968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050" b="1" dirty="0">
                  <a:latin typeface="Arial" charset="0"/>
                  <a:ea typeface="Arial" charset="0"/>
                  <a:cs typeface="Arial" charset="0"/>
                </a:rPr>
                <a:t>Mapping System Handler</a:t>
              </a:r>
            </a:p>
          </p:txBody>
        </p:sp>
        <p:sp>
          <p:nvSpPr>
            <p:cNvPr id="208" name="Shape 339"/>
            <p:cNvSpPr/>
            <p:nvPr/>
          </p:nvSpPr>
          <p:spPr>
            <a:xfrm>
              <a:off x="751237" y="3351385"/>
              <a:ext cx="1003459" cy="353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050" b="1" dirty="0" err="1">
                  <a:latin typeface="Arial" charset="0"/>
                  <a:ea typeface="Arial" charset="0"/>
                  <a:cs typeface="Arial" charset="0"/>
                </a:rPr>
                <a:t>MapServer</a:t>
              </a:r>
              <a:endParaRPr lang="en-US" sz="1050" b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09" name="Shape 339"/>
            <p:cNvSpPr/>
            <p:nvPr/>
          </p:nvSpPr>
          <p:spPr>
            <a:xfrm>
              <a:off x="913098" y="4063389"/>
              <a:ext cx="679738" cy="4475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is-IS" sz="1050" b="1">
                  <a:latin typeface="Arial" charset="0"/>
                  <a:ea typeface="Arial" charset="0"/>
                  <a:cs typeface="Arial" charset="0"/>
                </a:rPr>
                <a:t>…</a:t>
              </a:r>
              <a:endParaRPr lang="en-US" sz="1050" b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10" name="Shape 339"/>
            <p:cNvSpPr/>
            <p:nvPr/>
          </p:nvSpPr>
          <p:spPr>
            <a:xfrm>
              <a:off x="820278" y="4765260"/>
              <a:ext cx="833344" cy="4475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050" b="1">
                  <a:latin typeface="Arial" charset="0"/>
                  <a:ea typeface="Arial" charset="0"/>
                  <a:cs typeface="Arial" charset="0"/>
                </a:rPr>
                <a:t>Channel</a:t>
              </a:r>
              <a:endParaRPr lang="en-US" sz="1050" b="1" dirty="0"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211" name="직선 화살표 연결선 210"/>
            <p:cNvCxnSpPr/>
            <p:nvPr/>
          </p:nvCxnSpPr>
          <p:spPr>
            <a:xfrm>
              <a:off x="1176296" y="3705205"/>
              <a:ext cx="0" cy="35818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화살표 연결선 211"/>
            <p:cNvCxnSpPr/>
            <p:nvPr/>
          </p:nvCxnSpPr>
          <p:spPr>
            <a:xfrm>
              <a:off x="1185705" y="4510905"/>
              <a:ext cx="0" cy="25916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3" name="Picture 36"/>
            <p:cNvPicPr>
              <a:picLocks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476" y="5678838"/>
              <a:ext cx="1014703" cy="613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4" name="Picture 76"/>
            <p:cNvPicPr>
              <a:picLocks noChangeArrowheads="1"/>
            </p:cNvPicPr>
            <p:nvPr/>
          </p:nvPicPr>
          <p:blipFill>
            <a:blip r:embed="rId3" cstate="print">
              <a:duotone>
                <a:prstClr val="black"/>
                <a:srgbClr val="9BBB59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1526" y="5689533"/>
              <a:ext cx="409155" cy="2407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5" name="TextBox 35"/>
            <p:cNvSpPr txBox="1"/>
            <p:nvPr/>
          </p:nvSpPr>
          <p:spPr>
            <a:xfrm>
              <a:off x="1435003" y="5811959"/>
              <a:ext cx="4900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100" dirty="0" err="1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rPr>
                <a:t>xTR</a:t>
              </a:r>
              <a:endParaRPr kumimoji="0" lang="ko-KR" altLang="en-US" sz="110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pic>
          <p:nvPicPr>
            <p:cNvPr id="216" name="Picture 42" descr="ICON_Desktop_Q308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1348080" y="6075006"/>
              <a:ext cx="292437" cy="311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17" name="직선 연결선 64"/>
            <p:cNvCxnSpPr>
              <a:stCxn id="216" idx="0"/>
              <a:endCxn id="214" idx="2"/>
            </p:cNvCxnSpPr>
            <p:nvPr/>
          </p:nvCxnSpPr>
          <p:spPr>
            <a:xfrm flipH="1" flipV="1">
              <a:off x="1266104" y="5930297"/>
              <a:ext cx="228195" cy="144709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/>
              <a:tailEnd type="none"/>
            </a:ln>
            <a:effectLst/>
          </p:spPr>
        </p:cxnSp>
        <p:pic>
          <p:nvPicPr>
            <p:cNvPr id="218" name="Picture 42" descr="ICON_Desktop_Q308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871407" y="6070024"/>
              <a:ext cx="292437" cy="311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19" name="직선 연결선 64"/>
            <p:cNvCxnSpPr>
              <a:stCxn id="218" idx="0"/>
              <a:endCxn id="214" idx="2"/>
            </p:cNvCxnSpPr>
            <p:nvPr/>
          </p:nvCxnSpPr>
          <p:spPr>
            <a:xfrm flipV="1">
              <a:off x="1017626" y="5930297"/>
              <a:ext cx="248478" cy="139727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220" name="직선 화살표 연결선 219"/>
            <p:cNvCxnSpPr/>
            <p:nvPr/>
          </p:nvCxnSpPr>
          <p:spPr>
            <a:xfrm>
              <a:off x="1386431" y="3705205"/>
              <a:ext cx="0" cy="358184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화살표 연결선 220"/>
            <p:cNvCxnSpPr/>
            <p:nvPr/>
          </p:nvCxnSpPr>
          <p:spPr>
            <a:xfrm>
              <a:off x="1395839" y="4510905"/>
              <a:ext cx="0" cy="25916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텍스트 상자 20"/>
            <p:cNvSpPr txBox="1"/>
            <p:nvPr/>
          </p:nvSpPr>
          <p:spPr>
            <a:xfrm>
              <a:off x="1433643" y="4509050"/>
              <a:ext cx="98937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100">
                  <a:latin typeface="Arial" charset="0"/>
                  <a:ea typeface="Arial" charset="0"/>
                  <a:cs typeface="Arial" charset="0"/>
                </a:rPr>
                <a:t>MapRegister</a:t>
              </a:r>
              <a:endParaRPr kumimoji="1" lang="ko-KR" altLang="en-US" sz="11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23" name="텍스트 상자 21"/>
            <p:cNvSpPr txBox="1"/>
            <p:nvPr/>
          </p:nvSpPr>
          <p:spPr>
            <a:xfrm>
              <a:off x="1432131" y="3792518"/>
              <a:ext cx="98937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100">
                  <a:latin typeface="Arial" charset="0"/>
                  <a:ea typeface="Arial" charset="0"/>
                  <a:cs typeface="Arial" charset="0"/>
                </a:rPr>
                <a:t>MapRegister</a:t>
              </a:r>
              <a:endParaRPr kumimoji="1" lang="ko-KR" altLang="en-US" sz="11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24" name="텍스트 상자 22"/>
            <p:cNvSpPr txBox="1"/>
            <p:nvPr/>
          </p:nvSpPr>
          <p:spPr>
            <a:xfrm>
              <a:off x="368171" y="4502708"/>
              <a:ext cx="8194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100">
                  <a:latin typeface="Arial" charset="0"/>
                  <a:ea typeface="Arial" charset="0"/>
                  <a:cs typeface="Arial" charset="0"/>
                </a:rPr>
                <a:t>MapNotify</a:t>
              </a:r>
              <a:endParaRPr kumimoji="1" lang="ko-KR" altLang="en-US" sz="11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25" name="텍스트 상자 23"/>
            <p:cNvSpPr txBox="1"/>
            <p:nvPr/>
          </p:nvSpPr>
          <p:spPr>
            <a:xfrm>
              <a:off x="366405" y="3801698"/>
              <a:ext cx="8194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100">
                  <a:latin typeface="Arial" charset="0"/>
                  <a:ea typeface="Arial" charset="0"/>
                  <a:cs typeface="Arial" charset="0"/>
                </a:rPr>
                <a:t>MapNotify</a:t>
              </a:r>
              <a:endParaRPr kumimoji="1" lang="ko-KR" altLang="en-US" sz="1100" dirty="0"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226" name="직선 연결선 84"/>
            <p:cNvCxnSpPr>
              <a:stCxn id="214" idx="0"/>
            </p:cNvCxnSpPr>
            <p:nvPr/>
          </p:nvCxnSpPr>
          <p:spPr>
            <a:xfrm flipH="1" flipV="1">
              <a:off x="1072565" y="5230380"/>
              <a:ext cx="193539" cy="459153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headEnd type="triangle"/>
              <a:tailEnd type="none"/>
            </a:ln>
            <a:effectLst/>
          </p:spPr>
        </p:cxnSp>
        <p:cxnSp>
          <p:nvCxnSpPr>
            <p:cNvPr id="227" name="직선 연결선 84"/>
            <p:cNvCxnSpPr>
              <a:stCxn id="214" idx="0"/>
            </p:cNvCxnSpPr>
            <p:nvPr/>
          </p:nvCxnSpPr>
          <p:spPr>
            <a:xfrm flipV="1">
              <a:off x="1266104" y="5233834"/>
              <a:ext cx="155855" cy="455699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228" name="텍스트 상자 26"/>
            <p:cNvSpPr txBox="1"/>
            <p:nvPr/>
          </p:nvSpPr>
          <p:spPr>
            <a:xfrm>
              <a:off x="1386431" y="5309041"/>
              <a:ext cx="98937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100">
                  <a:latin typeface="Arial" charset="0"/>
                  <a:ea typeface="Arial" charset="0"/>
                  <a:cs typeface="Arial" charset="0"/>
                </a:rPr>
                <a:t>MapRegister</a:t>
              </a:r>
              <a:endParaRPr kumimoji="1" lang="ko-KR" altLang="en-US" sz="11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29" name="텍스트 상자 27"/>
            <p:cNvSpPr txBox="1"/>
            <p:nvPr/>
          </p:nvSpPr>
          <p:spPr>
            <a:xfrm>
              <a:off x="346462" y="5304059"/>
              <a:ext cx="8194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100">
                  <a:latin typeface="Arial" charset="0"/>
                  <a:ea typeface="Arial" charset="0"/>
                  <a:cs typeface="Arial" charset="0"/>
                </a:rPr>
                <a:t>MapNotify</a:t>
              </a:r>
              <a:endParaRPr kumimoji="1" lang="ko-KR" altLang="en-US" sz="1100" dirty="0">
                <a:latin typeface="Arial" charset="0"/>
                <a:ea typeface="Arial" charset="0"/>
                <a:cs typeface="Arial" charset="0"/>
              </a:endParaRPr>
            </a:p>
          </p:txBody>
        </p:sp>
        <p:pic>
          <p:nvPicPr>
            <p:cNvPr id="230" name="그림 229"/>
            <p:cNvPicPr>
              <a:picLocks noChangeAspect="1"/>
            </p:cNvPicPr>
            <p:nvPr/>
          </p:nvPicPr>
          <p:blipFill>
            <a:blip r:embed="rId11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5671" y="5525971"/>
              <a:ext cx="798054" cy="363558"/>
            </a:xfrm>
            <a:prstGeom prst="rect">
              <a:avLst/>
            </a:prstGeom>
          </p:spPr>
        </p:pic>
        <p:sp>
          <p:nvSpPr>
            <p:cNvPr id="231" name="직사각형 52"/>
            <p:cNvSpPr/>
            <p:nvPr/>
          </p:nvSpPr>
          <p:spPr>
            <a:xfrm>
              <a:off x="2869995" y="2435357"/>
              <a:ext cx="2911827" cy="2530135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12700" cap="flat" cmpd="sng" algn="ctr">
              <a:solidFill>
                <a:srgbClr val="4BACC6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Channel 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Pipeline</a:t>
              </a:r>
              <a:endPara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32" name="Shape 339"/>
            <p:cNvSpPr/>
            <p:nvPr/>
          </p:nvSpPr>
          <p:spPr>
            <a:xfrm>
              <a:off x="3081178" y="2847212"/>
              <a:ext cx="2475562" cy="968219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19050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Mapping System Handler</a:t>
              </a:r>
            </a:p>
          </p:txBody>
        </p:sp>
        <p:sp>
          <p:nvSpPr>
            <p:cNvPr id="233" name="Shape 339"/>
            <p:cNvSpPr/>
            <p:nvPr/>
          </p:nvSpPr>
          <p:spPr>
            <a:xfrm>
              <a:off x="3236301" y="3372443"/>
              <a:ext cx="1003459" cy="353820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19050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MapServer</a:t>
              </a: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34" name="Shape 339"/>
            <p:cNvSpPr/>
            <p:nvPr/>
          </p:nvSpPr>
          <p:spPr>
            <a:xfrm>
              <a:off x="4514213" y="4084447"/>
              <a:ext cx="679738" cy="447516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19050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s-I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…</a:t>
              </a: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35" name="Shape 339"/>
            <p:cNvSpPr/>
            <p:nvPr/>
          </p:nvSpPr>
          <p:spPr>
            <a:xfrm>
              <a:off x="4421393" y="4786318"/>
              <a:ext cx="833344" cy="447516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19050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Channel</a:t>
              </a: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pic>
          <p:nvPicPr>
            <p:cNvPr id="236" name="Picture 36"/>
            <p:cNvPicPr>
              <a:picLocks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7789" y="5699896"/>
              <a:ext cx="1014703" cy="613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7" name="Picture 76"/>
            <p:cNvPicPr>
              <a:picLocks noChangeArrowheads="1"/>
            </p:cNvPicPr>
            <p:nvPr/>
          </p:nvPicPr>
          <p:blipFill>
            <a:blip r:embed="rId3" cstate="print">
              <a:duotone>
                <a:prstClr val="black"/>
                <a:srgbClr val="9BBB59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4839" y="5710591"/>
              <a:ext cx="409155" cy="2407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8" name="TextBox 35"/>
            <p:cNvSpPr txBox="1"/>
            <p:nvPr/>
          </p:nvSpPr>
          <p:spPr>
            <a:xfrm>
              <a:off x="4458316" y="5833017"/>
              <a:ext cx="4867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rPr>
                <a:t>xTR</a:t>
              </a:r>
              <a:endParaRPr lang="ko-KR" altLang="en-US" sz="110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pic>
          <p:nvPicPr>
            <p:cNvPr id="239" name="Picture 42" descr="ICON_Desktop_Q308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4371393" y="6096064"/>
              <a:ext cx="292437" cy="311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0" name="Picture 42" descr="ICON_Desktop_Q308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3894720" y="6091082"/>
              <a:ext cx="292437" cy="311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41" name="직선 연결선 64"/>
            <p:cNvCxnSpPr/>
            <p:nvPr/>
          </p:nvCxnSpPr>
          <p:spPr>
            <a:xfrm flipV="1">
              <a:off x="4040939" y="5951355"/>
              <a:ext cx="248477" cy="139727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242" name="직선 화살표 연결선 67"/>
            <p:cNvCxnSpPr/>
            <p:nvPr/>
          </p:nvCxnSpPr>
          <p:spPr>
            <a:xfrm>
              <a:off x="4848866" y="3726263"/>
              <a:ext cx="0" cy="358184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  <a:miter lim="800000"/>
              <a:headEnd type="stealth"/>
              <a:tailEnd type="none"/>
            </a:ln>
            <a:effectLst/>
          </p:spPr>
        </p:cxnSp>
        <p:cxnSp>
          <p:nvCxnSpPr>
            <p:cNvPr id="243" name="직선 화살표 연결선 68"/>
            <p:cNvCxnSpPr/>
            <p:nvPr/>
          </p:nvCxnSpPr>
          <p:spPr>
            <a:xfrm>
              <a:off x="4858275" y="4531963"/>
              <a:ext cx="0" cy="259160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  <a:miter lim="800000"/>
              <a:headEnd type="stealth"/>
              <a:tailEnd type="none"/>
            </a:ln>
            <a:effectLst/>
          </p:spPr>
        </p:cxnSp>
        <p:sp>
          <p:nvSpPr>
            <p:cNvPr id="244" name="텍스트 상자 69"/>
            <p:cNvSpPr txBox="1"/>
            <p:nvPr/>
          </p:nvSpPr>
          <p:spPr>
            <a:xfrm>
              <a:off x="4849852" y="4530108"/>
              <a:ext cx="9845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100" dirty="0" err="1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rPr>
                <a:t>MapRequest</a:t>
              </a:r>
              <a:endParaRPr kumimoji="1" lang="ko-KR" altLang="en-US" sz="110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45" name="텍스트 상자 70"/>
            <p:cNvSpPr txBox="1"/>
            <p:nvPr/>
          </p:nvSpPr>
          <p:spPr>
            <a:xfrm>
              <a:off x="4848339" y="3813576"/>
              <a:ext cx="9845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100" dirty="0" err="1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rPr>
                <a:t>MapRequest</a:t>
              </a:r>
              <a:endParaRPr kumimoji="1" lang="ko-KR" altLang="en-US" sz="110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46" name="텍스트 상자 71"/>
            <p:cNvSpPr txBox="1"/>
            <p:nvPr/>
          </p:nvSpPr>
          <p:spPr>
            <a:xfrm>
              <a:off x="2940204" y="4523766"/>
              <a:ext cx="8210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100" dirty="0" err="1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rPr>
                <a:t>MapReply</a:t>
              </a:r>
              <a:endParaRPr kumimoji="1" lang="ko-KR" altLang="en-US" sz="110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47" name="텍스트 상자 72"/>
            <p:cNvSpPr txBox="1"/>
            <p:nvPr/>
          </p:nvSpPr>
          <p:spPr>
            <a:xfrm>
              <a:off x="2938438" y="3822756"/>
              <a:ext cx="8210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100" dirty="0" err="1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rPr>
                <a:t>MapReply</a:t>
              </a:r>
              <a:endParaRPr kumimoji="1" lang="ko-KR" altLang="en-US" sz="110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48" name="텍스트 상자 75"/>
            <p:cNvSpPr txBox="1"/>
            <p:nvPr/>
          </p:nvSpPr>
          <p:spPr>
            <a:xfrm>
              <a:off x="4635920" y="5311720"/>
              <a:ext cx="9845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100" dirty="0" err="1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rPr>
                <a:t>MapRequest</a:t>
              </a:r>
              <a:endParaRPr kumimoji="1" lang="ko-KR" altLang="en-US" sz="110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49" name="Shape 339"/>
            <p:cNvSpPr/>
            <p:nvPr/>
          </p:nvSpPr>
          <p:spPr>
            <a:xfrm>
              <a:off x="4335618" y="3371407"/>
              <a:ext cx="1083441" cy="353820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19050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MapResolver</a:t>
              </a: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250" name="구부러진 연결선[U] 538"/>
            <p:cNvCxnSpPr/>
            <p:nvPr/>
          </p:nvCxnSpPr>
          <p:spPr>
            <a:xfrm rot="16200000" flipH="1" flipV="1">
              <a:off x="4287172" y="2822266"/>
              <a:ext cx="1036" cy="1099317"/>
            </a:xfrm>
            <a:prstGeom prst="curvedConnector3">
              <a:avLst>
                <a:gd name="adj1" fmla="val -20557554"/>
              </a:avLst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  <a:miter lim="800000"/>
              <a:headEnd type="none"/>
              <a:tailEnd type="stealth"/>
            </a:ln>
            <a:effectLst/>
          </p:spPr>
        </p:cxnSp>
        <p:cxnSp>
          <p:nvCxnSpPr>
            <p:cNvPr id="251" name="직선 연결선 64"/>
            <p:cNvCxnSpPr/>
            <p:nvPr/>
          </p:nvCxnSpPr>
          <p:spPr>
            <a:xfrm flipH="1" flipV="1">
              <a:off x="4289416" y="5951355"/>
              <a:ext cx="228196" cy="14471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/>
              <a:tailEnd type="none"/>
            </a:ln>
            <a:effectLst/>
          </p:spPr>
        </p:cxnSp>
        <p:sp>
          <p:nvSpPr>
            <p:cNvPr id="252" name="텍스트 상자 552"/>
            <p:cNvSpPr txBox="1"/>
            <p:nvPr/>
          </p:nvSpPr>
          <p:spPr>
            <a:xfrm>
              <a:off x="4688637" y="3080347"/>
              <a:ext cx="9845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100" dirty="0" err="1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rPr>
                <a:t>MapRequest</a:t>
              </a:r>
              <a:endParaRPr kumimoji="1" lang="ko-KR" altLang="en-US" sz="110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53" name="Shape 339"/>
            <p:cNvSpPr/>
            <p:nvPr/>
          </p:nvSpPr>
          <p:spPr>
            <a:xfrm>
              <a:off x="3268414" y="4783667"/>
              <a:ext cx="833344" cy="447516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19050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Channel</a:t>
              </a: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254" name="직선 연결선 84"/>
            <p:cNvCxnSpPr/>
            <p:nvPr/>
          </p:nvCxnSpPr>
          <p:spPr>
            <a:xfrm>
              <a:off x="3685086" y="5231184"/>
              <a:ext cx="604330" cy="479408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255" name="텍스트 상자 559"/>
            <p:cNvSpPr txBox="1"/>
            <p:nvPr/>
          </p:nvSpPr>
          <p:spPr>
            <a:xfrm>
              <a:off x="3208548" y="5309735"/>
              <a:ext cx="8210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100" dirty="0" err="1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rPr>
                <a:t>MapReply</a:t>
              </a:r>
              <a:endParaRPr kumimoji="1" lang="ko-KR" altLang="en-US" sz="110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56" name="Shape 339"/>
            <p:cNvSpPr/>
            <p:nvPr/>
          </p:nvSpPr>
          <p:spPr>
            <a:xfrm>
              <a:off x="3344778" y="4082336"/>
              <a:ext cx="679738" cy="447516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19050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s-I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…</a:t>
              </a: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257" name="직선 화살표 연결선 561"/>
            <p:cNvCxnSpPr/>
            <p:nvPr/>
          </p:nvCxnSpPr>
          <p:spPr>
            <a:xfrm>
              <a:off x="3684647" y="4529852"/>
              <a:ext cx="439" cy="253815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58" name="직선 화살표 연결선 564"/>
            <p:cNvCxnSpPr/>
            <p:nvPr/>
          </p:nvCxnSpPr>
          <p:spPr>
            <a:xfrm>
              <a:off x="3699057" y="3728686"/>
              <a:ext cx="0" cy="358184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  <a:miter lim="800000"/>
              <a:tailEnd type="stealth"/>
            </a:ln>
            <a:effectLst/>
          </p:spPr>
        </p:cxnSp>
        <p:sp>
          <p:nvSpPr>
            <p:cNvPr id="259" name="직사각형 573"/>
            <p:cNvSpPr/>
            <p:nvPr/>
          </p:nvSpPr>
          <p:spPr>
            <a:xfrm>
              <a:off x="9707813" y="1870764"/>
              <a:ext cx="2097031" cy="2768111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12700" cap="flat" cmpd="sng" algn="ctr">
              <a:solidFill>
                <a:srgbClr val="4BACC6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Channel 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Pipeline</a:t>
              </a:r>
              <a:endPara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60" name="Shape 339"/>
            <p:cNvSpPr/>
            <p:nvPr/>
          </p:nvSpPr>
          <p:spPr>
            <a:xfrm>
              <a:off x="10099472" y="2223780"/>
              <a:ext cx="1328960" cy="968219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19050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Mapping System Handler</a:t>
              </a:r>
            </a:p>
          </p:txBody>
        </p:sp>
        <p:sp>
          <p:nvSpPr>
            <p:cNvPr id="261" name="Shape 339"/>
            <p:cNvSpPr/>
            <p:nvPr/>
          </p:nvSpPr>
          <p:spPr>
            <a:xfrm>
              <a:off x="10254594" y="2749010"/>
              <a:ext cx="1003459" cy="353820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19050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MapServer</a:t>
              </a: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62" name="Shape 339"/>
            <p:cNvSpPr/>
            <p:nvPr/>
          </p:nvSpPr>
          <p:spPr>
            <a:xfrm>
              <a:off x="10416454" y="3546080"/>
              <a:ext cx="679738" cy="447516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19050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s-IS" sz="105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…</a:t>
              </a: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63" name="Shape 339"/>
            <p:cNvSpPr/>
            <p:nvPr/>
          </p:nvSpPr>
          <p:spPr>
            <a:xfrm>
              <a:off x="10323634" y="4325531"/>
              <a:ext cx="833344" cy="447516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19050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Channel</a:t>
              </a: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264" name="직선 화살표 연결선 579"/>
            <p:cNvCxnSpPr/>
            <p:nvPr/>
          </p:nvCxnSpPr>
          <p:spPr>
            <a:xfrm>
              <a:off x="10689061" y="3993597"/>
              <a:ext cx="0" cy="345167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  <a:miter lim="800000"/>
              <a:tailEnd type="stealth"/>
            </a:ln>
            <a:effectLst/>
          </p:spPr>
        </p:cxnSp>
        <p:pic>
          <p:nvPicPr>
            <p:cNvPr id="265" name="Picture 36"/>
            <p:cNvPicPr>
              <a:picLocks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3882" y="5699896"/>
              <a:ext cx="1733926" cy="613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6" name="Picture 76"/>
            <p:cNvPicPr>
              <a:picLocks noChangeArrowheads="1"/>
            </p:cNvPicPr>
            <p:nvPr/>
          </p:nvPicPr>
          <p:blipFill>
            <a:blip r:embed="rId3" cstate="print">
              <a:duotone>
                <a:prstClr val="black"/>
                <a:srgbClr val="9BBB59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52746" y="5710591"/>
              <a:ext cx="409155" cy="2407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67" name="TextBox 35"/>
            <p:cNvSpPr txBox="1"/>
            <p:nvPr/>
          </p:nvSpPr>
          <p:spPr>
            <a:xfrm>
              <a:off x="10906553" y="5833017"/>
              <a:ext cx="521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rPr>
                <a:t>xTR</a:t>
              </a:r>
              <a:endParaRPr lang="ko-KR" altLang="en-US" sz="110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pic>
          <p:nvPicPr>
            <p:cNvPr id="268" name="Picture 42" descr="ICON_Desktop_Q308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10872459" y="6096064"/>
              <a:ext cx="292437" cy="311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69" name="직선 연결선 64"/>
            <p:cNvCxnSpPr/>
            <p:nvPr/>
          </p:nvCxnSpPr>
          <p:spPr>
            <a:xfrm flipH="1" flipV="1">
              <a:off x="10757324" y="5951355"/>
              <a:ext cx="261355" cy="14471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/>
              <a:tailEnd type="none"/>
            </a:ln>
            <a:effectLst/>
          </p:spPr>
        </p:cxnSp>
        <p:pic>
          <p:nvPicPr>
            <p:cNvPr id="270" name="Picture 42" descr="ICON_Desktop_Q308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10395787" y="6091082"/>
              <a:ext cx="292437" cy="311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71" name="직선 연결선 64"/>
            <p:cNvCxnSpPr/>
            <p:nvPr/>
          </p:nvCxnSpPr>
          <p:spPr>
            <a:xfrm flipV="1">
              <a:off x="10542006" y="5951355"/>
              <a:ext cx="215317" cy="139727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272" name="직선 화살표 연결선 589"/>
            <p:cNvCxnSpPr/>
            <p:nvPr/>
          </p:nvCxnSpPr>
          <p:spPr>
            <a:xfrm>
              <a:off x="10899196" y="3993597"/>
              <a:ext cx="0" cy="327232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  <a:miter lim="800000"/>
              <a:headEnd type="stealth"/>
              <a:tailEnd type="none"/>
            </a:ln>
            <a:effectLst/>
          </p:spPr>
        </p:cxnSp>
        <p:sp>
          <p:nvSpPr>
            <p:cNvPr id="273" name="텍스트 상자 590"/>
            <p:cNvSpPr txBox="1"/>
            <p:nvPr/>
          </p:nvSpPr>
          <p:spPr>
            <a:xfrm>
              <a:off x="10936999" y="3992068"/>
              <a:ext cx="9444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100" dirty="0" err="1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rPr>
                <a:t>InfoRequest</a:t>
              </a:r>
              <a:endParaRPr kumimoji="1" lang="ko-KR" altLang="en-US" sz="110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74" name="텍스트 상자 591"/>
            <p:cNvSpPr txBox="1"/>
            <p:nvPr/>
          </p:nvSpPr>
          <p:spPr>
            <a:xfrm>
              <a:off x="10935488" y="3196629"/>
              <a:ext cx="9444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100" dirty="0" err="1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rPr>
                <a:t>InfoRequest</a:t>
              </a:r>
              <a:endParaRPr kumimoji="1" lang="ko-KR" altLang="en-US" sz="110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75" name="텍스트 상자 593"/>
            <p:cNvSpPr txBox="1"/>
            <p:nvPr/>
          </p:nvSpPr>
          <p:spPr>
            <a:xfrm>
              <a:off x="9869762" y="3205810"/>
              <a:ext cx="7809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100" dirty="0" err="1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rPr>
                <a:t>InfoReply</a:t>
              </a:r>
              <a:endParaRPr kumimoji="1" lang="ko-KR" altLang="en-US" sz="110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76" name="텍스트 상자 596"/>
            <p:cNvSpPr txBox="1"/>
            <p:nvPr/>
          </p:nvSpPr>
          <p:spPr>
            <a:xfrm>
              <a:off x="10975638" y="5330099"/>
              <a:ext cx="9444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100" dirty="0" err="1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rPr>
                <a:t>InfoRequest</a:t>
              </a:r>
              <a:endParaRPr kumimoji="1" lang="ko-KR" altLang="en-US" sz="110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77" name="텍스트 상자 597"/>
            <p:cNvSpPr txBox="1"/>
            <p:nvPr/>
          </p:nvSpPr>
          <p:spPr>
            <a:xfrm>
              <a:off x="9737554" y="5325117"/>
              <a:ext cx="7809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100" dirty="0" err="1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rPr>
                <a:t>InfoReply</a:t>
              </a:r>
              <a:endParaRPr kumimoji="1" lang="ko-KR" altLang="en-US" sz="110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78" name="텍스트 상자 598"/>
            <p:cNvSpPr txBox="1"/>
            <p:nvPr/>
          </p:nvSpPr>
          <p:spPr>
            <a:xfrm>
              <a:off x="9871956" y="3974590"/>
              <a:ext cx="7809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100" dirty="0" err="1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rPr>
                <a:t>InfoReply</a:t>
              </a:r>
              <a:endParaRPr kumimoji="1" lang="ko-KR" altLang="en-US" sz="110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279" name="직선 연결선 84"/>
            <p:cNvCxnSpPr/>
            <p:nvPr/>
          </p:nvCxnSpPr>
          <p:spPr>
            <a:xfrm flipH="1">
              <a:off x="10757324" y="5298270"/>
              <a:ext cx="119078" cy="412322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headEnd type="triangle"/>
              <a:tailEnd type="none"/>
            </a:ln>
            <a:effectLst/>
          </p:spPr>
        </p:cxnSp>
        <p:cxnSp>
          <p:nvCxnSpPr>
            <p:cNvPr id="280" name="직선 연결선 84"/>
            <p:cNvCxnSpPr/>
            <p:nvPr/>
          </p:nvCxnSpPr>
          <p:spPr>
            <a:xfrm>
              <a:off x="10616487" y="5298270"/>
              <a:ext cx="140837" cy="412322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headEnd type="none"/>
              <a:tailEnd type="triangle"/>
            </a:ln>
            <a:effectLst/>
          </p:spPr>
        </p:cxnSp>
        <p:pic>
          <p:nvPicPr>
            <p:cNvPr id="281" name="그림 99"/>
            <p:cNvPicPr>
              <a:picLocks noChangeAspect="1"/>
            </p:cNvPicPr>
            <p:nvPr/>
          </p:nvPicPr>
          <p:blipFill>
            <a:blip r:embed="rId11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1641" y="5562465"/>
              <a:ext cx="798054" cy="363558"/>
            </a:xfrm>
            <a:prstGeom prst="rect">
              <a:avLst/>
            </a:prstGeom>
          </p:spPr>
        </p:pic>
        <p:cxnSp>
          <p:nvCxnSpPr>
            <p:cNvPr id="282" name="직선 연결선 84"/>
            <p:cNvCxnSpPr/>
            <p:nvPr/>
          </p:nvCxnSpPr>
          <p:spPr>
            <a:xfrm flipV="1">
              <a:off x="4289416" y="5233834"/>
              <a:ext cx="548649" cy="476757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83" name="직선 화살표 연결선 589"/>
            <p:cNvCxnSpPr/>
            <p:nvPr/>
          </p:nvCxnSpPr>
          <p:spPr>
            <a:xfrm>
              <a:off x="10899196" y="3199912"/>
              <a:ext cx="0" cy="342656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  <a:miter lim="800000"/>
              <a:headEnd type="stealth"/>
              <a:tailEnd type="none"/>
            </a:ln>
            <a:effectLst/>
          </p:spPr>
        </p:cxnSp>
        <p:cxnSp>
          <p:nvCxnSpPr>
            <p:cNvPr id="284" name="직선 화살표 연결선 579"/>
            <p:cNvCxnSpPr/>
            <p:nvPr/>
          </p:nvCxnSpPr>
          <p:spPr>
            <a:xfrm>
              <a:off x="10689061" y="3196154"/>
              <a:ext cx="0" cy="346414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  <a:miter lim="800000"/>
              <a:tailEnd type="stealth"/>
            </a:ln>
            <a:effectLst/>
          </p:spPr>
        </p:cxnSp>
        <p:sp>
          <p:nvSpPr>
            <p:cNvPr id="285" name="Shape 339"/>
            <p:cNvSpPr/>
            <p:nvPr/>
          </p:nvSpPr>
          <p:spPr>
            <a:xfrm>
              <a:off x="10501974" y="5007425"/>
              <a:ext cx="486977" cy="291186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19050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NAT</a:t>
              </a: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286" name="직선 화살표 연결선 68"/>
            <p:cNvCxnSpPr/>
            <p:nvPr/>
          </p:nvCxnSpPr>
          <p:spPr>
            <a:xfrm>
              <a:off x="10920722" y="4763329"/>
              <a:ext cx="0" cy="259160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  <a:miter lim="800000"/>
              <a:headEnd type="stealth"/>
              <a:tailEnd type="none"/>
            </a:ln>
            <a:effectLst/>
          </p:spPr>
        </p:cxnSp>
        <p:cxnSp>
          <p:nvCxnSpPr>
            <p:cNvPr id="287" name="직선 화살표 연결선 561"/>
            <p:cNvCxnSpPr/>
            <p:nvPr/>
          </p:nvCxnSpPr>
          <p:spPr>
            <a:xfrm>
              <a:off x="10616487" y="4761218"/>
              <a:ext cx="439" cy="253815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  <a:miter lim="800000"/>
              <a:tailEnd type="stealth"/>
            </a:ln>
            <a:effectLst/>
          </p:spPr>
        </p:cxnSp>
        <p:pic>
          <p:nvPicPr>
            <p:cNvPr id="288" name="그림 99"/>
            <p:cNvPicPr>
              <a:picLocks noChangeAspect="1"/>
            </p:cNvPicPr>
            <p:nvPr/>
          </p:nvPicPr>
          <p:blipFill>
            <a:blip r:embed="rId11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62674" y="5542726"/>
              <a:ext cx="798054" cy="363558"/>
            </a:xfrm>
            <a:prstGeom prst="rect">
              <a:avLst/>
            </a:prstGeom>
          </p:spPr>
        </p:pic>
        <p:grpSp>
          <p:nvGrpSpPr>
            <p:cNvPr id="289" name="그룹 288"/>
            <p:cNvGrpSpPr/>
            <p:nvPr/>
          </p:nvGrpSpPr>
          <p:grpSpPr>
            <a:xfrm>
              <a:off x="6051007" y="2428368"/>
              <a:ext cx="3329497" cy="3988046"/>
              <a:chOff x="5685246" y="2414299"/>
              <a:chExt cx="3559451" cy="4263483"/>
            </a:xfrm>
          </p:grpSpPr>
          <p:sp>
            <p:nvSpPr>
              <p:cNvPr id="290" name="직사각형 52"/>
              <p:cNvSpPr/>
              <p:nvPr/>
            </p:nvSpPr>
            <p:spPr>
              <a:xfrm>
                <a:off x="5960817" y="2414299"/>
                <a:ext cx="3047942" cy="2715768"/>
              </a:xfrm>
              <a:prstGeom prst="rect">
                <a:avLst/>
              </a:prstGeom>
              <a:solidFill>
                <a:srgbClr val="4BACC6">
                  <a:lumMod val="40000"/>
                  <a:lumOff val="60000"/>
                </a:srgbClr>
              </a:solidFill>
              <a:ln w="12700" cap="flat" cmpd="sng" algn="ctr">
                <a:solidFill>
                  <a:srgbClr val="4BACC6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rPr>
                  <a:t>Channel </a:t>
                </a:r>
                <a:r>
                  <a:rPr kumimoji="1" lang="en-US" altLang="ko-KR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rPr>
                  <a:t>Pipeline</a:t>
                </a:r>
                <a:endParaRPr kumimoji="1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91" name="Shape 339"/>
              <p:cNvSpPr/>
              <p:nvPr/>
            </p:nvSpPr>
            <p:spPr>
              <a:xfrm>
                <a:off x="6187493" y="2856372"/>
                <a:ext cx="2601809" cy="1039256"/>
              </a:xfrm>
              <a:prstGeom prst="rect">
                <a:avLst/>
              </a:prstGeom>
              <a:solidFill>
                <a:srgbClr val="4F81BD">
                  <a:lumMod val="20000"/>
                  <a:lumOff val="80000"/>
                </a:srgbClr>
              </a:solidFill>
              <a:ln w="19050" cap="flat" cmpd="sng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rPr>
                  <a:t>Mapping System Handler</a:t>
                </a:r>
              </a:p>
            </p:txBody>
          </p:sp>
          <p:sp>
            <p:nvSpPr>
              <p:cNvPr id="292" name="Shape 339"/>
              <p:cNvSpPr/>
              <p:nvPr/>
            </p:nvSpPr>
            <p:spPr>
              <a:xfrm>
                <a:off x="6353997" y="3420138"/>
                <a:ext cx="1077082" cy="379779"/>
              </a:xfrm>
              <a:prstGeom prst="rect">
                <a:avLst/>
              </a:prstGeom>
              <a:solidFill>
                <a:srgbClr val="4F81BD">
                  <a:lumMod val="20000"/>
                  <a:lumOff val="80000"/>
                </a:srgbClr>
              </a:solidFill>
              <a:ln w="19050" cap="flat" cmpd="sng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rPr>
                  <a:t>MapServer</a:t>
                </a:r>
                <a:endPara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93" name="Shape 339"/>
              <p:cNvSpPr/>
              <p:nvPr/>
            </p:nvSpPr>
            <p:spPr>
              <a:xfrm>
                <a:off x="7725668" y="4184381"/>
                <a:ext cx="729610" cy="480350"/>
              </a:xfrm>
              <a:prstGeom prst="rect">
                <a:avLst/>
              </a:prstGeom>
              <a:solidFill>
                <a:srgbClr val="4F81BD">
                  <a:lumMod val="20000"/>
                  <a:lumOff val="80000"/>
                </a:srgbClr>
              </a:solidFill>
              <a:ln w="19050" cap="flat" cmpd="sng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s-IS" sz="11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rPr>
                  <a:t>…</a:t>
                </a:r>
                <a:endPara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94" name="Shape 339"/>
              <p:cNvSpPr/>
              <p:nvPr/>
            </p:nvSpPr>
            <p:spPr>
              <a:xfrm>
                <a:off x="7626038" y="4937747"/>
                <a:ext cx="894486" cy="480350"/>
              </a:xfrm>
              <a:prstGeom prst="rect">
                <a:avLst/>
              </a:prstGeom>
              <a:solidFill>
                <a:srgbClr val="4F81BD">
                  <a:lumMod val="20000"/>
                  <a:lumOff val="80000"/>
                </a:srgbClr>
              </a:solidFill>
              <a:ln w="19050" cap="flat" cmpd="sng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rPr>
                  <a:t>Channel</a:t>
                </a:r>
                <a:endPara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endParaRPr>
              </a:p>
            </p:txBody>
          </p:sp>
          <p:pic>
            <p:nvPicPr>
              <p:cNvPr id="295" name="Picture 36"/>
              <p:cNvPicPr>
                <a:picLocks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1373" y="5918353"/>
                <a:ext cx="1089151" cy="6587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96" name="Picture 76"/>
              <p:cNvPicPr>
                <a:picLocks noChangeArrowheads="1"/>
              </p:cNvPicPr>
              <p:nvPr/>
            </p:nvPicPr>
            <p:blipFill>
              <a:blip r:embed="rId3" cstate="print">
                <a:duotone>
                  <a:prstClr val="black"/>
                  <a:srgbClr val="9BBB59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57554" y="5929833"/>
                <a:ext cx="439174" cy="2584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97" name="TextBox 35"/>
              <p:cNvSpPr txBox="1"/>
              <p:nvPr/>
            </p:nvSpPr>
            <p:spPr>
              <a:xfrm>
                <a:off x="8258433" y="6061241"/>
                <a:ext cx="603572" cy="296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solidFill>
                      <a:prstClr val="black"/>
                    </a:solidFill>
                    <a:latin typeface="Arial" charset="0"/>
                    <a:ea typeface="Arial" charset="0"/>
                    <a:cs typeface="Arial" charset="0"/>
                  </a:rPr>
                  <a:t>xTR</a:t>
                </a:r>
                <a:endParaRPr lang="ko-KR" altLang="en-US" sz="1200" dirty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pic>
            <p:nvPicPr>
              <p:cNvPr id="298" name="Picture 42" descr="ICON_Desktop_Q308"/>
              <p:cNvPicPr>
                <a:picLocks noChangeAspect="1" noChangeArrowheads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8165132" y="6343588"/>
                <a:ext cx="313893" cy="334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99" name="Picture 42" descr="ICON_Desktop_Q308"/>
              <p:cNvPicPr>
                <a:picLocks noChangeAspect="1" noChangeArrowheads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7653487" y="6338240"/>
                <a:ext cx="313893" cy="334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300" name="직선 연결선 64"/>
              <p:cNvCxnSpPr/>
              <p:nvPr/>
            </p:nvCxnSpPr>
            <p:spPr>
              <a:xfrm flipV="1">
                <a:off x="7810434" y="6188261"/>
                <a:ext cx="266707" cy="149979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301" name="직선 화살표 연결선 67"/>
              <p:cNvCxnSpPr/>
              <p:nvPr/>
            </p:nvCxnSpPr>
            <p:spPr>
              <a:xfrm>
                <a:off x="8084874" y="3799917"/>
                <a:ext cx="0" cy="384464"/>
              </a:xfrm>
              <a:prstGeom prst="straightConnector1">
                <a:avLst/>
              </a:prstGeom>
              <a:noFill/>
              <a:ln w="15875" cap="flat" cmpd="sng" algn="ctr">
                <a:solidFill>
                  <a:sysClr val="windowText" lastClr="000000"/>
                </a:solidFill>
                <a:prstDash val="solid"/>
                <a:miter lim="800000"/>
                <a:headEnd type="stealth"/>
                <a:tailEnd type="none"/>
              </a:ln>
              <a:effectLst/>
            </p:spPr>
          </p:cxnSp>
          <p:cxnSp>
            <p:nvCxnSpPr>
              <p:cNvPr id="302" name="직선 화살표 연결선 68"/>
              <p:cNvCxnSpPr/>
              <p:nvPr/>
            </p:nvCxnSpPr>
            <p:spPr>
              <a:xfrm>
                <a:off x="8094973" y="4664731"/>
                <a:ext cx="0" cy="278174"/>
              </a:xfrm>
              <a:prstGeom prst="straightConnector1">
                <a:avLst/>
              </a:prstGeom>
              <a:noFill/>
              <a:ln w="15875" cap="flat" cmpd="sng" algn="ctr">
                <a:solidFill>
                  <a:sysClr val="windowText" lastClr="000000"/>
                </a:solidFill>
                <a:prstDash val="solid"/>
                <a:miter lim="800000"/>
                <a:headEnd type="stealth"/>
                <a:tailEnd type="none"/>
              </a:ln>
              <a:effectLst/>
            </p:spPr>
          </p:cxnSp>
          <p:sp>
            <p:nvSpPr>
              <p:cNvPr id="303" name="텍스트 상자 69"/>
              <p:cNvSpPr txBox="1"/>
              <p:nvPr/>
            </p:nvSpPr>
            <p:spPr>
              <a:xfrm>
                <a:off x="8085932" y="4662740"/>
                <a:ext cx="1126254" cy="2961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200" dirty="0" err="1">
                    <a:solidFill>
                      <a:prstClr val="black"/>
                    </a:solidFill>
                    <a:latin typeface="Arial" charset="0"/>
                    <a:ea typeface="Arial" charset="0"/>
                    <a:cs typeface="Arial" charset="0"/>
                  </a:rPr>
                  <a:t>MapRequest</a:t>
                </a:r>
                <a:endParaRPr kumimoji="1" lang="ko-KR" altLang="en-US" sz="1200" dirty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04" name="텍스트 상자 70"/>
              <p:cNvSpPr txBox="1"/>
              <p:nvPr/>
            </p:nvSpPr>
            <p:spPr>
              <a:xfrm>
                <a:off x="8084309" y="3893636"/>
                <a:ext cx="1126254" cy="2961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200" dirty="0" err="1">
                    <a:solidFill>
                      <a:prstClr val="black"/>
                    </a:solidFill>
                    <a:latin typeface="Arial" charset="0"/>
                    <a:ea typeface="Arial" charset="0"/>
                    <a:cs typeface="Arial" charset="0"/>
                  </a:rPr>
                  <a:t>MapRequest</a:t>
                </a:r>
                <a:endParaRPr kumimoji="1" lang="ko-KR" altLang="en-US" sz="1200" dirty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05" name="텍스트 상자 71"/>
              <p:cNvSpPr txBox="1"/>
              <p:nvPr/>
            </p:nvSpPr>
            <p:spPr>
              <a:xfrm>
                <a:off x="5685246" y="4621597"/>
                <a:ext cx="1126254" cy="2961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200" dirty="0" err="1">
                    <a:solidFill>
                      <a:prstClr val="black"/>
                    </a:solidFill>
                    <a:latin typeface="Arial" charset="0"/>
                    <a:ea typeface="Arial" charset="0"/>
                    <a:cs typeface="Arial" charset="0"/>
                  </a:rPr>
                  <a:t>MapRequest</a:t>
                </a:r>
                <a:endParaRPr kumimoji="1" lang="ko-KR" altLang="en-US" sz="1200" dirty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06" name="텍스트 상자 72"/>
              <p:cNvSpPr txBox="1"/>
              <p:nvPr/>
            </p:nvSpPr>
            <p:spPr>
              <a:xfrm>
                <a:off x="5698721" y="3871489"/>
                <a:ext cx="1126254" cy="2961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200" dirty="0" err="1">
                    <a:solidFill>
                      <a:prstClr val="black"/>
                    </a:solidFill>
                    <a:latin typeface="Arial" charset="0"/>
                    <a:ea typeface="Arial" charset="0"/>
                    <a:cs typeface="Arial" charset="0"/>
                  </a:rPr>
                  <a:t>MapRequest</a:t>
                </a:r>
                <a:endParaRPr kumimoji="1" lang="ko-KR" altLang="en-US" sz="1200" dirty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307" name="직선 연결선 84"/>
              <p:cNvCxnSpPr/>
              <p:nvPr/>
            </p:nvCxnSpPr>
            <p:spPr>
              <a:xfrm>
                <a:off x="8073281" y="5418097"/>
                <a:ext cx="3860" cy="511736"/>
              </a:xfrm>
              <a:prstGeom prst="line">
                <a:avLst/>
              </a:prstGeom>
              <a:noFill/>
              <a:ln w="19050" cap="flat" cmpd="sng" algn="ctr">
                <a:solidFill>
                  <a:srgbClr val="0070C0"/>
                </a:solidFill>
                <a:prstDash val="solid"/>
                <a:headEnd type="triangle"/>
                <a:tailEnd type="none"/>
              </a:ln>
              <a:effectLst/>
            </p:spPr>
          </p:cxnSp>
          <p:sp>
            <p:nvSpPr>
              <p:cNvPr id="308" name="텍스트 상자 75"/>
              <p:cNvSpPr txBox="1"/>
              <p:nvPr/>
            </p:nvSpPr>
            <p:spPr>
              <a:xfrm>
                <a:off x="8118443" y="5527213"/>
                <a:ext cx="1126254" cy="2961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200" dirty="0" err="1">
                    <a:solidFill>
                      <a:prstClr val="black"/>
                    </a:solidFill>
                    <a:latin typeface="Arial" charset="0"/>
                    <a:ea typeface="Arial" charset="0"/>
                    <a:cs typeface="Arial" charset="0"/>
                  </a:rPr>
                  <a:t>MapRequest</a:t>
                </a:r>
                <a:endParaRPr kumimoji="1" lang="ko-KR" altLang="en-US" sz="1200" dirty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09" name="Shape 339"/>
              <p:cNvSpPr/>
              <p:nvPr/>
            </p:nvSpPr>
            <p:spPr>
              <a:xfrm>
                <a:off x="7533969" y="3419026"/>
                <a:ext cx="1140175" cy="379779"/>
              </a:xfrm>
              <a:prstGeom prst="rect">
                <a:avLst/>
              </a:prstGeom>
              <a:solidFill>
                <a:srgbClr val="4F81BD">
                  <a:lumMod val="20000"/>
                  <a:lumOff val="80000"/>
                </a:srgbClr>
              </a:solidFill>
              <a:ln w="19050" cap="flat" cmpd="sng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rPr>
                  <a:t>MapResolver</a:t>
                </a:r>
                <a:endPara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310" name="구부러진 연결선[U] 538"/>
              <p:cNvCxnSpPr/>
              <p:nvPr/>
            </p:nvCxnSpPr>
            <p:spPr>
              <a:xfrm rot="16200000" flipH="1" flipV="1">
                <a:off x="7481969" y="2829595"/>
                <a:ext cx="1112" cy="1179973"/>
              </a:xfrm>
              <a:prstGeom prst="curvedConnector3">
                <a:avLst>
                  <a:gd name="adj1" fmla="val -20557554"/>
                </a:avLst>
              </a:prstGeom>
              <a:noFill/>
              <a:ln w="15875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/>
                <a:tailEnd type="stealth"/>
              </a:ln>
              <a:effectLst/>
            </p:spPr>
          </p:cxnSp>
          <p:pic>
            <p:nvPicPr>
              <p:cNvPr id="311" name="Picture 36"/>
              <p:cNvPicPr>
                <a:picLocks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87493" y="5913390"/>
                <a:ext cx="1089151" cy="6587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12" name="Picture 76"/>
              <p:cNvPicPr>
                <a:picLocks noChangeArrowheads="1"/>
              </p:cNvPicPr>
              <p:nvPr/>
            </p:nvPicPr>
            <p:blipFill>
              <a:blip r:embed="rId3" cstate="print">
                <a:duotone>
                  <a:prstClr val="black"/>
                  <a:srgbClr val="9BBB59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13674" y="5924870"/>
                <a:ext cx="439174" cy="2584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13" name="TextBox 35"/>
              <p:cNvSpPr txBox="1"/>
              <p:nvPr/>
            </p:nvSpPr>
            <p:spPr>
              <a:xfrm>
                <a:off x="6136982" y="5953667"/>
                <a:ext cx="512002" cy="296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solidFill>
                      <a:prstClr val="black"/>
                    </a:solidFill>
                    <a:latin typeface="Arial" charset="0"/>
                    <a:ea typeface="Arial" charset="0"/>
                    <a:cs typeface="Arial" charset="0"/>
                  </a:rPr>
                  <a:t>xTR</a:t>
                </a:r>
                <a:endParaRPr lang="ko-KR" altLang="en-US" sz="1200" dirty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pic>
            <p:nvPicPr>
              <p:cNvPr id="314" name="Picture 42" descr="ICON_Desktop_Q308"/>
              <p:cNvPicPr>
                <a:picLocks noChangeAspect="1" noChangeArrowheads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6921252" y="6338625"/>
                <a:ext cx="313893" cy="334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15" name="Picture 42" descr="ICON_Desktop_Q308"/>
              <p:cNvPicPr>
                <a:picLocks noChangeAspect="1" noChangeArrowheads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6409607" y="6333277"/>
                <a:ext cx="313893" cy="334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316" name="직선 연결선 64"/>
              <p:cNvCxnSpPr/>
              <p:nvPr/>
            </p:nvCxnSpPr>
            <p:spPr>
              <a:xfrm flipV="1">
                <a:off x="6566554" y="6183298"/>
                <a:ext cx="266707" cy="149979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317" name="직선 연결선 64"/>
              <p:cNvCxnSpPr/>
              <p:nvPr/>
            </p:nvCxnSpPr>
            <p:spPr>
              <a:xfrm flipH="1" flipV="1">
                <a:off x="8077141" y="6188261"/>
                <a:ext cx="244938" cy="155327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318" name="직선 연결선 64"/>
              <p:cNvCxnSpPr/>
              <p:nvPr/>
            </p:nvCxnSpPr>
            <p:spPr>
              <a:xfrm flipH="1" flipV="1">
                <a:off x="6833261" y="6183298"/>
                <a:ext cx="244938" cy="155327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headEnd type="none"/>
                <a:tailEnd type="none"/>
              </a:ln>
              <a:effectLst/>
            </p:spPr>
          </p:cxnSp>
          <p:sp>
            <p:nvSpPr>
              <p:cNvPr id="319" name="텍스트 상자 552"/>
              <p:cNvSpPr txBox="1"/>
              <p:nvPr/>
            </p:nvSpPr>
            <p:spPr>
              <a:xfrm>
                <a:off x="7912890" y="3106611"/>
                <a:ext cx="1126254" cy="2961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200" dirty="0" err="1">
                    <a:solidFill>
                      <a:prstClr val="black"/>
                    </a:solidFill>
                    <a:latin typeface="Arial" charset="0"/>
                    <a:ea typeface="Arial" charset="0"/>
                    <a:cs typeface="Arial" charset="0"/>
                  </a:rPr>
                  <a:t>MapRequest</a:t>
                </a:r>
                <a:endParaRPr kumimoji="1" lang="ko-KR" altLang="en-US" sz="1200" dirty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20" name="Shape 339"/>
              <p:cNvSpPr/>
              <p:nvPr/>
            </p:nvSpPr>
            <p:spPr>
              <a:xfrm>
                <a:off x="6388466" y="4934902"/>
                <a:ext cx="894486" cy="480350"/>
              </a:xfrm>
              <a:prstGeom prst="rect">
                <a:avLst/>
              </a:prstGeom>
              <a:solidFill>
                <a:srgbClr val="4F81BD">
                  <a:lumMod val="20000"/>
                  <a:lumOff val="80000"/>
                </a:srgbClr>
              </a:solidFill>
              <a:ln w="19050" cap="flat" cmpd="sng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rPr>
                  <a:t>Channel</a:t>
                </a:r>
                <a:endPara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321" name="직선 연결선 84"/>
              <p:cNvCxnSpPr/>
              <p:nvPr/>
            </p:nvCxnSpPr>
            <p:spPr>
              <a:xfrm flipH="1">
                <a:off x="6833261" y="5415252"/>
                <a:ext cx="2448" cy="509618"/>
              </a:xfrm>
              <a:prstGeom prst="line">
                <a:avLst/>
              </a:prstGeom>
              <a:noFill/>
              <a:ln w="19050" cap="flat" cmpd="sng" algn="ctr">
                <a:solidFill>
                  <a:srgbClr val="0070C0"/>
                </a:solidFill>
                <a:prstDash val="solid"/>
                <a:headEnd type="none"/>
                <a:tailEnd type="triangle"/>
              </a:ln>
              <a:effectLst/>
            </p:spPr>
          </p:cxnSp>
          <p:sp>
            <p:nvSpPr>
              <p:cNvPr id="322" name="텍스트 상자 559"/>
              <p:cNvSpPr txBox="1"/>
              <p:nvPr/>
            </p:nvSpPr>
            <p:spPr>
              <a:xfrm>
                <a:off x="5685246" y="5527213"/>
                <a:ext cx="1126254" cy="2961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200" dirty="0" err="1">
                    <a:solidFill>
                      <a:prstClr val="black"/>
                    </a:solidFill>
                    <a:latin typeface="Arial" charset="0"/>
                    <a:ea typeface="Arial" charset="0"/>
                    <a:cs typeface="Arial" charset="0"/>
                  </a:rPr>
                  <a:t>MapRequest</a:t>
                </a:r>
                <a:endParaRPr kumimoji="1" lang="ko-KR" altLang="en-US" sz="1200" dirty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23" name="Shape 339"/>
              <p:cNvSpPr/>
              <p:nvPr/>
            </p:nvSpPr>
            <p:spPr>
              <a:xfrm>
                <a:off x="6470433" y="4182115"/>
                <a:ext cx="729610" cy="480350"/>
              </a:xfrm>
              <a:prstGeom prst="rect">
                <a:avLst/>
              </a:prstGeom>
              <a:solidFill>
                <a:srgbClr val="4F81BD">
                  <a:lumMod val="20000"/>
                  <a:lumOff val="80000"/>
                </a:srgbClr>
              </a:solidFill>
              <a:ln w="19050" cap="flat" cmpd="sng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s-IS" sz="11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rPr>
                  <a:t>…</a:t>
                </a:r>
                <a:endPara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324" name="직선 화살표 연결선 561"/>
              <p:cNvCxnSpPr/>
              <p:nvPr/>
            </p:nvCxnSpPr>
            <p:spPr>
              <a:xfrm>
                <a:off x="6835238" y="4662465"/>
                <a:ext cx="471" cy="272437"/>
              </a:xfrm>
              <a:prstGeom prst="straightConnector1">
                <a:avLst/>
              </a:prstGeom>
              <a:noFill/>
              <a:ln w="15875" cap="flat" cmpd="sng" algn="ctr">
                <a:solidFill>
                  <a:sysClr val="windowText" lastClr="000000"/>
                </a:solidFill>
                <a:prstDash val="solid"/>
                <a:miter lim="800000"/>
                <a:tailEnd type="stealth"/>
              </a:ln>
              <a:effectLst/>
            </p:spPr>
          </p:cxnSp>
          <p:cxnSp>
            <p:nvCxnSpPr>
              <p:cNvPr id="325" name="직선 화살표 연결선 564"/>
              <p:cNvCxnSpPr/>
              <p:nvPr/>
            </p:nvCxnSpPr>
            <p:spPr>
              <a:xfrm>
                <a:off x="6850705" y="3802518"/>
                <a:ext cx="0" cy="384464"/>
              </a:xfrm>
              <a:prstGeom prst="straightConnector1">
                <a:avLst/>
              </a:prstGeom>
              <a:noFill/>
              <a:ln w="15875" cap="flat" cmpd="sng" algn="ctr">
                <a:solidFill>
                  <a:sysClr val="windowText" lastClr="000000"/>
                </a:solidFill>
                <a:prstDash val="solid"/>
                <a:miter lim="800000"/>
                <a:tailEnd type="stealth"/>
              </a:ln>
              <a:effectLst/>
            </p:spPr>
          </p:cxnSp>
          <p:cxnSp>
            <p:nvCxnSpPr>
              <p:cNvPr id="326" name="직선 연결선 84"/>
              <p:cNvCxnSpPr/>
              <p:nvPr/>
            </p:nvCxnSpPr>
            <p:spPr>
              <a:xfrm>
                <a:off x="7052848" y="6054084"/>
                <a:ext cx="804706" cy="4963"/>
              </a:xfrm>
              <a:prstGeom prst="line">
                <a:avLst/>
              </a:prstGeom>
              <a:noFill/>
              <a:ln w="19050" cap="flat" cmpd="sng" algn="ctr">
                <a:solidFill>
                  <a:srgbClr val="0070C0"/>
                </a:solidFill>
                <a:prstDash val="solid"/>
                <a:headEnd type="none"/>
                <a:tailEnd type="triangle"/>
              </a:ln>
              <a:effectLst/>
            </p:spPr>
          </p:cxnSp>
          <p:sp>
            <p:nvSpPr>
              <p:cNvPr id="327" name="텍스트 상자 570"/>
              <p:cNvSpPr txBox="1"/>
              <p:nvPr/>
            </p:nvSpPr>
            <p:spPr>
              <a:xfrm>
                <a:off x="6988847" y="5789463"/>
                <a:ext cx="934317" cy="2961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200" dirty="0" err="1">
                    <a:solidFill>
                      <a:prstClr val="black"/>
                    </a:solidFill>
                    <a:latin typeface="Arial" charset="0"/>
                    <a:ea typeface="Arial" charset="0"/>
                    <a:cs typeface="Arial" charset="0"/>
                  </a:rPr>
                  <a:t>MapReply</a:t>
                </a:r>
                <a:endParaRPr kumimoji="1" lang="ko-KR" altLang="en-US" sz="1200" dirty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pic>
            <p:nvPicPr>
              <p:cNvPr id="329" name="그림 99"/>
              <p:cNvPicPr>
                <a:picLocks noChangeAspect="1"/>
              </p:cNvPicPr>
              <p:nvPr/>
            </p:nvPicPr>
            <p:blipFill>
              <a:blip r:embed="rId12" cstate="print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534" y="5770839"/>
                <a:ext cx="856606" cy="390232"/>
              </a:xfrm>
              <a:prstGeom prst="rect">
                <a:avLst/>
              </a:prstGeom>
            </p:spPr>
          </p:pic>
        </p:grpSp>
        <p:sp>
          <p:nvSpPr>
            <p:cNvPr id="330" name="텍스트 상자 600"/>
            <p:cNvSpPr txBox="1"/>
            <p:nvPr/>
          </p:nvSpPr>
          <p:spPr>
            <a:xfrm>
              <a:off x="3896459" y="2070368"/>
              <a:ext cx="17764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rPr>
                <a:t>If proxy bit is not set</a:t>
              </a:r>
              <a:endParaRPr kumimoji="1" lang="ko-KR" altLang="en-US" sz="140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1" name="텍스트 상자 601"/>
            <p:cNvSpPr txBox="1"/>
            <p:nvPr/>
          </p:nvSpPr>
          <p:spPr>
            <a:xfrm>
              <a:off x="7281699" y="2073266"/>
              <a:ext cx="14782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rPr>
                <a:t>If proxy bit is set</a:t>
              </a:r>
              <a:endParaRPr kumimoji="1" lang="ko-KR" altLang="en-US" sz="140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32" name="Group 70"/>
          <p:cNvGrpSpPr/>
          <p:nvPr/>
        </p:nvGrpSpPr>
        <p:grpSpPr>
          <a:xfrm>
            <a:off x="15797213" y="24217351"/>
            <a:ext cx="13161962" cy="5729565"/>
            <a:chOff x="1302797" y="2795509"/>
            <a:chExt cx="8414742" cy="3663041"/>
          </a:xfrm>
        </p:grpSpPr>
        <p:cxnSp>
          <p:nvCxnSpPr>
            <p:cNvPr id="334" name="직선 화살표 연결선 579"/>
            <p:cNvCxnSpPr/>
            <p:nvPr/>
          </p:nvCxnSpPr>
          <p:spPr>
            <a:xfrm>
              <a:off x="4073792" y="3927235"/>
              <a:ext cx="1990477" cy="0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  <a:miter lim="800000"/>
              <a:tailEnd type="stealth"/>
            </a:ln>
            <a:effectLst/>
          </p:spPr>
        </p:cxnSp>
        <p:sp>
          <p:nvSpPr>
            <p:cNvPr id="335" name="텍스트 상자 559"/>
            <p:cNvSpPr txBox="1"/>
            <p:nvPr/>
          </p:nvSpPr>
          <p:spPr>
            <a:xfrm>
              <a:off x="3907724" y="3342054"/>
              <a:ext cx="23230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400" dirty="0" err="1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rPr>
                <a:t>NetConf</a:t>
              </a:r>
              <a:r>
                <a:rPr kumimoji="1" lang="en-US" altLang="ko-KR" sz="1400" dirty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rPr>
                <a:t> user-</a:t>
              </a:r>
              <a:r>
                <a:rPr kumimoji="1" lang="en-US" altLang="ko-KR" sz="1400" dirty="0" err="1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rPr>
                <a:t>rpc</a:t>
              </a:r>
              <a:r>
                <a:rPr kumimoji="1" lang="en-US" altLang="ko-KR" sz="1400" dirty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rPr>
                <a:t> XML</a:t>
              </a:r>
            </a:p>
            <a:p>
              <a:pPr algn="ctr"/>
              <a:r>
                <a:rPr kumimoji="1" lang="en-US" altLang="ko-KR" sz="1400" dirty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rPr>
                <a:t>(copy-</a:t>
              </a:r>
              <a:r>
                <a:rPr kumimoji="1" lang="en-US" altLang="ko-KR" sz="1400" dirty="0" err="1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rPr>
                <a:t>config</a:t>
              </a:r>
              <a:r>
                <a:rPr kumimoji="1" lang="en-US" altLang="ko-KR" sz="1400" dirty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rPr>
                <a:t>, edit-</a:t>
              </a:r>
              <a:r>
                <a:rPr kumimoji="1" lang="en-US" altLang="ko-KR" sz="1400" dirty="0" err="1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rPr>
                <a:t>config</a:t>
              </a:r>
              <a:r>
                <a:rPr kumimoji="1" lang="mr-IN" altLang="ko-KR" sz="1400" dirty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rPr>
                <a:t>…</a:t>
              </a:r>
              <a:r>
                <a:rPr kumimoji="1" lang="en-US" altLang="ko-KR" sz="1400" dirty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rPr>
                <a:t>)</a:t>
              </a:r>
              <a:endParaRPr kumimoji="1" lang="ko-KR" altLang="en-US" sz="140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336" name="직선 화살표 연결선 579"/>
            <p:cNvCxnSpPr/>
            <p:nvPr/>
          </p:nvCxnSpPr>
          <p:spPr>
            <a:xfrm flipH="1">
              <a:off x="4054243" y="5778682"/>
              <a:ext cx="1990477" cy="0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  <a:miter lim="800000"/>
              <a:tailEnd type="stealth"/>
            </a:ln>
            <a:effectLst/>
          </p:spPr>
        </p:cxnSp>
        <p:sp>
          <p:nvSpPr>
            <p:cNvPr id="337" name="텍스트 상자 559"/>
            <p:cNvSpPr txBox="1"/>
            <p:nvPr/>
          </p:nvSpPr>
          <p:spPr>
            <a:xfrm>
              <a:off x="4419527" y="5803535"/>
              <a:ext cx="1111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400" dirty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rPr>
                <a:t>Result XML</a:t>
              </a:r>
            </a:p>
          </p:txBody>
        </p:sp>
        <p:pic>
          <p:nvPicPr>
            <p:cNvPr id="338" name="Picture 2" descr="http://netconf.alioth.debian.org/logo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4646" y="4356222"/>
              <a:ext cx="1116507" cy="964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39" name="Group 9"/>
            <p:cNvGrpSpPr/>
            <p:nvPr/>
          </p:nvGrpSpPr>
          <p:grpSpPr>
            <a:xfrm>
              <a:off x="1302797" y="2961464"/>
              <a:ext cx="2621787" cy="3331130"/>
              <a:chOff x="392740" y="2493706"/>
              <a:chExt cx="2621787" cy="3331130"/>
            </a:xfrm>
          </p:grpSpPr>
          <p:sp>
            <p:nvSpPr>
              <p:cNvPr id="359" name="직사각형 6"/>
              <p:cNvSpPr/>
              <p:nvPr/>
            </p:nvSpPr>
            <p:spPr>
              <a:xfrm>
                <a:off x="392740" y="2493706"/>
                <a:ext cx="2621787" cy="3331130"/>
              </a:xfrm>
              <a:prstGeom prst="rect">
                <a:avLst/>
              </a:prstGeom>
              <a:solidFill>
                <a:srgbClr val="4BACC6">
                  <a:lumMod val="40000"/>
                  <a:lumOff val="60000"/>
                </a:srgbClr>
              </a:solidFill>
              <a:ln w="12700" cap="flat" cmpd="sng" algn="ctr">
                <a:solidFill>
                  <a:srgbClr val="4BACC6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t"/>
              <a:lstStyle/>
              <a:p>
                <a:pPr lvl="0" algn="ctr" latinLnBrk="0">
                  <a:defRPr/>
                </a:pPr>
                <a:r>
                  <a:rPr kumimoji="1" lang="en-US" altLang="ko-KR" sz="1600" kern="0" dirty="0">
                    <a:solidFill>
                      <a:prstClr val="black"/>
                    </a:solidFill>
                    <a:latin typeface="Arial" charset="0"/>
                    <a:ea typeface="Arial" charset="0"/>
                    <a:cs typeface="Arial" charset="0"/>
                  </a:rPr>
                  <a:t>LISP Management Plane</a:t>
                </a:r>
              </a:p>
            </p:txBody>
          </p:sp>
          <p:sp>
            <p:nvSpPr>
              <p:cNvPr id="360" name="Shape 339"/>
              <p:cNvSpPr/>
              <p:nvPr/>
            </p:nvSpPr>
            <p:spPr>
              <a:xfrm>
                <a:off x="765145" y="4837318"/>
                <a:ext cx="1869619" cy="297880"/>
              </a:xfrm>
              <a:prstGeom prst="rect">
                <a:avLst/>
              </a:prstGeom>
              <a:solidFill>
                <a:srgbClr val="4F81BD">
                  <a:lumMod val="20000"/>
                  <a:lumOff val="80000"/>
                </a:srgbClr>
              </a:solidFill>
              <a:ln w="19050" cap="flat" cmpd="sng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100" b="1" kern="0" dirty="0" err="1">
                    <a:solidFill>
                      <a:prstClr val="black"/>
                    </a:solidFill>
                    <a:latin typeface="Arial" charset="0"/>
                    <a:ea typeface="Arial" charset="0"/>
                    <a:cs typeface="Arial" charset="0"/>
                  </a:rPr>
                  <a:t>NetConf</a:t>
                </a:r>
                <a:r>
                  <a:rPr lang="en-US" sz="1100" b="1" kern="0" dirty="0">
                    <a:solidFill>
                      <a:prstClr val="black"/>
                    </a:solidFill>
                    <a:latin typeface="Arial" charset="0"/>
                    <a:ea typeface="Arial" charset="0"/>
                    <a:cs typeface="Arial" charset="0"/>
                  </a:rPr>
                  <a:t> Provider</a:t>
                </a:r>
              </a:p>
            </p:txBody>
          </p:sp>
          <p:sp>
            <p:nvSpPr>
              <p:cNvPr id="361" name="Shape 339"/>
              <p:cNvSpPr/>
              <p:nvPr/>
            </p:nvSpPr>
            <p:spPr>
              <a:xfrm>
                <a:off x="765147" y="5306271"/>
                <a:ext cx="1869619" cy="297880"/>
              </a:xfrm>
              <a:prstGeom prst="rect">
                <a:avLst/>
              </a:prstGeom>
              <a:solidFill>
                <a:srgbClr val="4F81BD">
                  <a:lumMod val="20000"/>
                  <a:lumOff val="80000"/>
                </a:srgbClr>
              </a:solidFill>
              <a:ln w="19050" cap="flat" cmpd="sng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100" b="1" kern="0" dirty="0" err="1">
                    <a:solidFill>
                      <a:prstClr val="black"/>
                    </a:solidFill>
                    <a:latin typeface="Arial" charset="0"/>
                    <a:ea typeface="Arial" charset="0"/>
                    <a:cs typeface="Arial" charset="0"/>
                  </a:rPr>
                  <a:t>NetConf</a:t>
                </a:r>
                <a:r>
                  <a:rPr lang="en-US" sz="1100" b="1" kern="0" dirty="0">
                    <a:solidFill>
                      <a:prstClr val="black"/>
                    </a:solidFill>
                    <a:latin typeface="Arial" charset="0"/>
                    <a:ea typeface="Arial" charset="0"/>
                    <a:cs typeface="Arial" charset="0"/>
                  </a:rPr>
                  <a:t> Protocol</a:t>
                </a:r>
              </a:p>
            </p:txBody>
          </p:sp>
          <p:sp>
            <p:nvSpPr>
              <p:cNvPr id="362" name="Shape 339"/>
              <p:cNvSpPr/>
              <p:nvPr/>
            </p:nvSpPr>
            <p:spPr>
              <a:xfrm>
                <a:off x="765144" y="4373890"/>
                <a:ext cx="1869619" cy="297880"/>
              </a:xfrm>
              <a:prstGeom prst="rect">
                <a:avLst/>
              </a:prstGeom>
              <a:solidFill>
                <a:srgbClr val="4F81BD">
                  <a:lumMod val="20000"/>
                  <a:lumOff val="80000"/>
                </a:srgbClr>
              </a:solidFill>
              <a:ln w="19050" cap="flat" cmpd="sng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100" b="1" kern="0" dirty="0" err="1">
                    <a:solidFill>
                      <a:prstClr val="black"/>
                    </a:solidFill>
                    <a:latin typeface="Arial" charset="0"/>
                    <a:ea typeface="Arial" charset="0"/>
                    <a:cs typeface="Arial" charset="0"/>
                  </a:rPr>
                  <a:t>NetConf</a:t>
                </a:r>
                <a:r>
                  <a:rPr lang="en-US" sz="1100" b="1" kern="0" dirty="0">
                    <a:solidFill>
                      <a:prstClr val="black"/>
                    </a:solidFill>
                    <a:latin typeface="Arial" charset="0"/>
                    <a:ea typeface="Arial" charset="0"/>
                    <a:cs typeface="Arial" charset="0"/>
                  </a:rPr>
                  <a:t> Service</a:t>
                </a:r>
              </a:p>
            </p:txBody>
          </p:sp>
          <p:sp>
            <p:nvSpPr>
              <p:cNvPr id="363" name="Shape 339"/>
              <p:cNvSpPr/>
              <p:nvPr/>
            </p:nvSpPr>
            <p:spPr>
              <a:xfrm>
                <a:off x="765145" y="3927612"/>
                <a:ext cx="1869619" cy="297880"/>
              </a:xfrm>
              <a:prstGeom prst="rect">
                <a:avLst/>
              </a:prstGeom>
              <a:solidFill>
                <a:srgbClr val="4F81BD">
                  <a:lumMod val="20000"/>
                  <a:lumOff val="80000"/>
                </a:srgbClr>
              </a:solidFill>
              <a:ln w="19050" cap="flat" cmpd="sng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100" b="1" kern="0" dirty="0">
                    <a:solidFill>
                      <a:prstClr val="black"/>
                    </a:solidFill>
                    <a:latin typeface="Arial" charset="0"/>
                    <a:ea typeface="Arial" charset="0"/>
                    <a:cs typeface="Arial" charset="0"/>
                  </a:rPr>
                  <a:t>LISP mgmt. APIs</a:t>
                </a:r>
              </a:p>
            </p:txBody>
          </p:sp>
          <p:sp>
            <p:nvSpPr>
              <p:cNvPr id="364" name="Shape 339"/>
              <p:cNvSpPr/>
              <p:nvPr/>
            </p:nvSpPr>
            <p:spPr>
              <a:xfrm>
                <a:off x="765146" y="3452157"/>
                <a:ext cx="1869619" cy="297880"/>
              </a:xfrm>
              <a:prstGeom prst="rect">
                <a:avLst/>
              </a:prstGeom>
              <a:solidFill>
                <a:srgbClr val="92D050"/>
              </a:solidFill>
              <a:ln w="19050" cap="flat" cmpd="sng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100" b="1" kern="0" dirty="0">
                    <a:solidFill>
                      <a:prstClr val="black"/>
                    </a:solidFill>
                    <a:latin typeface="Arial" charset="0"/>
                    <a:ea typeface="Arial" charset="0"/>
                    <a:cs typeface="Arial" charset="0"/>
                  </a:rPr>
                  <a:t>LISP Apps</a:t>
                </a:r>
              </a:p>
            </p:txBody>
          </p:sp>
          <p:pic>
            <p:nvPicPr>
              <p:cNvPr id="365" name="Picture 79"/>
              <p:cNvPicPr>
                <a:picLocks noChangeAspect="1"/>
              </p:cNvPicPr>
              <p:nvPr/>
            </p:nvPicPr>
            <p:blipFill rotWithShape="1">
              <a:blip r:embed="rId7"/>
              <a:srcRect b="11126"/>
              <a:stretch/>
            </p:blipFill>
            <p:spPr>
              <a:xfrm>
                <a:off x="1274502" y="2832635"/>
                <a:ext cx="850902" cy="501860"/>
              </a:xfrm>
              <a:prstGeom prst="rect">
                <a:avLst/>
              </a:prstGeom>
            </p:spPr>
          </p:pic>
        </p:grpSp>
        <p:grpSp>
          <p:nvGrpSpPr>
            <p:cNvPr id="340" name="Group 17"/>
            <p:cNvGrpSpPr/>
            <p:nvPr/>
          </p:nvGrpSpPr>
          <p:grpSpPr>
            <a:xfrm>
              <a:off x="6202137" y="2795509"/>
              <a:ext cx="3515402" cy="3663041"/>
              <a:chOff x="5292080" y="2204864"/>
              <a:chExt cx="3515402" cy="3663041"/>
            </a:xfrm>
          </p:grpSpPr>
          <p:sp>
            <p:nvSpPr>
              <p:cNvPr id="341" name="직사각형 6"/>
              <p:cNvSpPr/>
              <p:nvPr/>
            </p:nvSpPr>
            <p:spPr>
              <a:xfrm>
                <a:off x="5292080" y="2204864"/>
                <a:ext cx="3515402" cy="3663041"/>
              </a:xfrm>
              <a:prstGeom prst="rect">
                <a:avLst/>
              </a:prstGeom>
              <a:solidFill>
                <a:srgbClr val="4BACC6">
                  <a:lumMod val="40000"/>
                  <a:lumOff val="60000"/>
                </a:srgbClr>
              </a:solidFill>
              <a:ln w="12700" cap="flat" cmpd="sng" algn="ctr">
                <a:solidFill>
                  <a:srgbClr val="4BACC6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rPr>
                  <a:t>LISP Data Plane</a:t>
                </a:r>
              </a:p>
            </p:txBody>
          </p:sp>
          <p:sp>
            <p:nvSpPr>
              <p:cNvPr id="342" name="Shape 339"/>
              <p:cNvSpPr/>
              <p:nvPr/>
            </p:nvSpPr>
            <p:spPr>
              <a:xfrm>
                <a:off x="6266985" y="2956999"/>
                <a:ext cx="1869619" cy="513524"/>
              </a:xfrm>
              <a:prstGeom prst="rect">
                <a:avLst/>
              </a:prstGeom>
              <a:solidFill>
                <a:srgbClr val="4F81BD">
                  <a:lumMod val="20000"/>
                  <a:lumOff val="80000"/>
                </a:srgbClr>
              </a:solidFill>
              <a:ln w="19050" cap="flat" cmpd="sng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100" b="1" kern="0" dirty="0" err="1">
                    <a:solidFill>
                      <a:prstClr val="black"/>
                    </a:solidFill>
                    <a:latin typeface="Arial" charset="0"/>
                    <a:ea typeface="Arial" charset="0"/>
                    <a:cs typeface="Arial" charset="0"/>
                  </a:rPr>
                  <a:t>NetConf</a:t>
                </a:r>
                <a:r>
                  <a:rPr lang="en-US" sz="1100" b="1" kern="0" dirty="0">
                    <a:solidFill>
                      <a:prstClr val="black"/>
                    </a:solidFill>
                    <a:latin typeface="Arial" charset="0"/>
                    <a:ea typeface="Arial" charset="0"/>
                    <a:cs typeface="Arial" charset="0"/>
                  </a:rPr>
                  <a:t> Server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rPr>
                  <a:t>(</a:t>
                </a:r>
                <a:r>
                  <a:rPr kumimoji="0" lang="en-US" sz="1100" b="1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rPr>
                  <a:t>Netopeer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rPr>
                  <a:t>-server)</a:t>
                </a:r>
              </a:p>
            </p:txBody>
          </p:sp>
          <p:sp>
            <p:nvSpPr>
              <p:cNvPr id="343" name="Shape 339"/>
              <p:cNvSpPr/>
              <p:nvPr/>
            </p:nvSpPr>
            <p:spPr>
              <a:xfrm>
                <a:off x="6260192" y="3840632"/>
                <a:ext cx="1869619" cy="384102"/>
              </a:xfrm>
              <a:prstGeom prst="rect">
                <a:avLst/>
              </a:prstGeom>
              <a:solidFill>
                <a:srgbClr val="4F81BD">
                  <a:lumMod val="20000"/>
                  <a:lumOff val="80000"/>
                </a:srgbClr>
              </a:solidFill>
              <a:ln w="19050" cap="flat" cmpd="sng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100" b="1" kern="0" noProof="0" dirty="0">
                    <a:solidFill>
                      <a:prstClr val="black"/>
                    </a:solidFill>
                    <a:latin typeface="Arial" charset="0"/>
                    <a:ea typeface="Arial" charset="0"/>
                    <a:cs typeface="Arial" charset="0"/>
                  </a:rPr>
                  <a:t>Yang Model</a:t>
                </a:r>
              </a:p>
              <a:p>
                <a:pPr algn="ctr" latinLnBrk="0">
                  <a:defRPr/>
                </a:pPr>
                <a:r>
                  <a:rPr kumimoji="0" lang="en-US" sz="1100" b="1" i="0" u="none" strike="noStrike" kern="0" cap="none" spc="0" normalizeH="0" baseline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rPr>
                  <a:t>(</a:t>
                </a:r>
                <a:r>
                  <a:rPr lang="en-US" sz="1100" b="1" dirty="0" err="1">
                    <a:latin typeface="Arial" charset="0"/>
                    <a:ea typeface="Arial" charset="0"/>
                    <a:cs typeface="Arial" charset="0"/>
                  </a:rPr>
                  <a:t>ietf</a:t>
                </a:r>
                <a:r>
                  <a:rPr lang="en-US" sz="1100" b="1" dirty="0">
                    <a:latin typeface="Arial" charset="0"/>
                    <a:ea typeface="Arial" charset="0"/>
                    <a:cs typeface="Arial" charset="0"/>
                  </a:rPr>
                  <a:t>-lisp-yang</a:t>
                </a:r>
                <a:r>
                  <a:rPr lang="en-US" sz="1100" b="1" kern="0" dirty="0">
                    <a:solidFill>
                      <a:prstClr val="black"/>
                    </a:solidFill>
                    <a:latin typeface="Arial" charset="0"/>
                    <a:ea typeface="Arial" charset="0"/>
                    <a:cs typeface="Arial" charset="0"/>
                  </a:rPr>
                  <a:t>)</a:t>
                </a:r>
                <a:endParaRPr lang="en-US" sz="1100" b="1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44" name="Shape 339"/>
              <p:cNvSpPr/>
              <p:nvPr/>
            </p:nvSpPr>
            <p:spPr>
              <a:xfrm>
                <a:off x="6266985" y="4622108"/>
                <a:ext cx="1869619" cy="377149"/>
              </a:xfrm>
              <a:prstGeom prst="rect">
                <a:avLst/>
              </a:prstGeom>
              <a:solidFill>
                <a:srgbClr val="4F81BD">
                  <a:lumMod val="20000"/>
                  <a:lumOff val="80000"/>
                </a:srgbClr>
              </a:solidFill>
              <a:ln w="19050" cap="flat" cmpd="sng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100" b="1" kern="0" dirty="0">
                    <a:solidFill>
                      <a:prstClr val="black"/>
                    </a:solidFill>
                    <a:latin typeface="Arial" charset="0"/>
                    <a:ea typeface="Arial" charset="0"/>
                    <a:cs typeface="Arial" charset="0"/>
                  </a:rPr>
                  <a:t>Internal API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100" b="1" kern="0" dirty="0">
                    <a:solidFill>
                      <a:prstClr val="black"/>
                    </a:solidFill>
                    <a:latin typeface="Arial" charset="0"/>
                    <a:ea typeface="Arial" charset="0"/>
                    <a:cs typeface="Arial" charset="0"/>
                  </a:rPr>
                  <a:t>(ZMQ)</a:t>
                </a:r>
                <a:endPara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45" name="Shape 339"/>
              <p:cNvSpPr/>
              <p:nvPr/>
            </p:nvSpPr>
            <p:spPr>
              <a:xfrm>
                <a:off x="6266985" y="5383302"/>
                <a:ext cx="1869619" cy="312550"/>
              </a:xfrm>
              <a:prstGeom prst="rect">
                <a:avLst/>
              </a:prstGeom>
              <a:solidFill>
                <a:srgbClr val="4F81BD">
                  <a:lumMod val="20000"/>
                  <a:lumOff val="80000"/>
                </a:srgbClr>
              </a:solidFill>
              <a:ln w="19050" cap="flat" cmpd="sng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100" b="1" kern="0" noProof="0" dirty="0">
                    <a:solidFill>
                      <a:prstClr val="black"/>
                    </a:solidFill>
                    <a:latin typeface="Arial" charset="0"/>
                    <a:ea typeface="Arial" charset="0"/>
                    <a:cs typeface="Arial" charset="0"/>
                  </a:rPr>
                  <a:t>LISP </a:t>
                </a:r>
                <a:r>
                  <a:rPr lang="en-US" sz="1100" b="1" kern="0" noProof="0" dirty="0" err="1">
                    <a:solidFill>
                      <a:prstClr val="black"/>
                    </a:solidFill>
                    <a:latin typeface="Arial" charset="0"/>
                    <a:ea typeface="Arial" charset="0"/>
                    <a:cs typeface="Arial" charset="0"/>
                  </a:rPr>
                  <a:t>xTR</a:t>
                </a:r>
                <a:endPara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346" name="직선 화살표 연결선 579"/>
              <p:cNvCxnSpPr/>
              <p:nvPr/>
            </p:nvCxnSpPr>
            <p:spPr>
              <a:xfrm>
                <a:off x="6712222" y="3470140"/>
                <a:ext cx="0" cy="370491"/>
              </a:xfrm>
              <a:prstGeom prst="straightConnector1">
                <a:avLst/>
              </a:prstGeom>
              <a:noFill/>
              <a:ln w="15875" cap="flat" cmpd="sng" algn="ctr">
                <a:solidFill>
                  <a:sysClr val="windowText" lastClr="000000"/>
                </a:solidFill>
                <a:prstDash val="solid"/>
                <a:miter lim="800000"/>
                <a:tailEnd type="stealth"/>
              </a:ln>
              <a:effectLst/>
            </p:spPr>
          </p:cxnSp>
          <p:cxnSp>
            <p:nvCxnSpPr>
              <p:cNvPr id="347" name="직선 화살표 연결선 579"/>
              <p:cNvCxnSpPr/>
              <p:nvPr/>
            </p:nvCxnSpPr>
            <p:spPr>
              <a:xfrm flipV="1">
                <a:off x="7708774" y="3470140"/>
                <a:ext cx="0" cy="370491"/>
              </a:xfrm>
              <a:prstGeom prst="straightConnector1">
                <a:avLst/>
              </a:prstGeom>
              <a:noFill/>
              <a:ln w="15875" cap="flat" cmpd="sng" algn="ctr">
                <a:solidFill>
                  <a:sysClr val="windowText" lastClr="000000"/>
                </a:solidFill>
                <a:prstDash val="solid"/>
                <a:miter lim="800000"/>
                <a:tailEnd type="stealth"/>
              </a:ln>
              <a:effectLst/>
            </p:spPr>
          </p:cxnSp>
          <p:cxnSp>
            <p:nvCxnSpPr>
              <p:cNvPr id="348" name="직선 화살표 연결선 579"/>
              <p:cNvCxnSpPr/>
              <p:nvPr/>
            </p:nvCxnSpPr>
            <p:spPr>
              <a:xfrm>
                <a:off x="6723782" y="4224734"/>
                <a:ext cx="0" cy="370491"/>
              </a:xfrm>
              <a:prstGeom prst="straightConnector1">
                <a:avLst/>
              </a:prstGeom>
              <a:noFill/>
              <a:ln w="15875" cap="flat" cmpd="sng" algn="ctr">
                <a:solidFill>
                  <a:sysClr val="windowText" lastClr="000000"/>
                </a:solidFill>
                <a:prstDash val="solid"/>
                <a:miter lim="800000"/>
                <a:tailEnd type="stealth"/>
              </a:ln>
              <a:effectLst/>
            </p:spPr>
          </p:cxnSp>
          <p:cxnSp>
            <p:nvCxnSpPr>
              <p:cNvPr id="349" name="직선 화살표 연결선 579"/>
              <p:cNvCxnSpPr/>
              <p:nvPr/>
            </p:nvCxnSpPr>
            <p:spPr>
              <a:xfrm flipV="1">
                <a:off x="7723848" y="4245291"/>
                <a:ext cx="0" cy="370491"/>
              </a:xfrm>
              <a:prstGeom prst="straightConnector1">
                <a:avLst/>
              </a:prstGeom>
              <a:noFill/>
              <a:ln w="15875" cap="flat" cmpd="sng" algn="ctr">
                <a:solidFill>
                  <a:sysClr val="windowText" lastClr="000000"/>
                </a:solidFill>
                <a:prstDash val="solid"/>
                <a:miter lim="800000"/>
                <a:tailEnd type="stealth"/>
              </a:ln>
              <a:effectLst/>
            </p:spPr>
          </p:cxnSp>
          <p:sp>
            <p:nvSpPr>
              <p:cNvPr id="350" name="텍스트 상자 559"/>
              <p:cNvSpPr txBox="1"/>
              <p:nvPr/>
            </p:nvSpPr>
            <p:spPr>
              <a:xfrm>
                <a:off x="5440779" y="3395041"/>
                <a:ext cx="1072949" cy="4942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200">
                    <a:solidFill>
                      <a:prstClr val="black"/>
                    </a:solidFill>
                    <a:latin typeface="Arial" charset="0"/>
                    <a:ea typeface="Arial" charset="0"/>
                    <a:cs typeface="Arial" charset="0"/>
                  </a:rPr>
                  <a:t>Model </a:t>
                </a:r>
                <a:br>
                  <a:rPr kumimoji="1" lang="en-US" altLang="ko-KR" sz="1200">
                    <a:solidFill>
                      <a:prstClr val="black"/>
                    </a:solidFill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sz="1200">
                    <a:solidFill>
                      <a:prstClr val="black"/>
                    </a:solidFill>
                    <a:latin typeface="Arial" charset="0"/>
                    <a:ea typeface="Arial" charset="0"/>
                    <a:cs typeface="Arial" charset="0"/>
                  </a:rPr>
                  <a:t>modification</a:t>
                </a:r>
                <a:endParaRPr kumimoji="1" lang="ko-KR" altLang="en-US" sz="1200" dirty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51" name="텍스트 상자 559"/>
              <p:cNvSpPr txBox="1"/>
              <p:nvPr/>
            </p:nvSpPr>
            <p:spPr>
              <a:xfrm>
                <a:off x="7664441" y="3518329"/>
                <a:ext cx="55976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200" dirty="0">
                    <a:solidFill>
                      <a:prstClr val="black"/>
                    </a:solidFill>
                    <a:latin typeface="Arial" charset="0"/>
                    <a:ea typeface="Arial" charset="0"/>
                    <a:cs typeface="Arial" charset="0"/>
                  </a:rPr>
                  <a:t>result</a:t>
                </a:r>
                <a:endParaRPr kumimoji="1" lang="ko-KR" altLang="en-US" sz="1200" dirty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52" name="텍스트 상자 559"/>
              <p:cNvSpPr txBox="1"/>
              <p:nvPr/>
            </p:nvSpPr>
            <p:spPr>
              <a:xfrm>
                <a:off x="7700373" y="4302265"/>
                <a:ext cx="55976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200">
                    <a:solidFill>
                      <a:prstClr val="black"/>
                    </a:solidFill>
                    <a:latin typeface="Arial" charset="0"/>
                    <a:ea typeface="Arial" charset="0"/>
                    <a:cs typeface="Arial" charset="0"/>
                  </a:rPr>
                  <a:t>result</a:t>
                </a:r>
                <a:endParaRPr kumimoji="1" lang="ko-KR" altLang="en-US" sz="1200" dirty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353" name="직선 화살표 연결선 579"/>
              <p:cNvCxnSpPr/>
              <p:nvPr/>
            </p:nvCxnSpPr>
            <p:spPr>
              <a:xfrm>
                <a:off x="6728249" y="5000572"/>
                <a:ext cx="0" cy="370491"/>
              </a:xfrm>
              <a:prstGeom prst="straightConnector1">
                <a:avLst/>
              </a:prstGeom>
              <a:noFill/>
              <a:ln w="15875" cap="flat" cmpd="sng" algn="ctr">
                <a:solidFill>
                  <a:sysClr val="windowText" lastClr="000000"/>
                </a:solidFill>
                <a:prstDash val="solid"/>
                <a:miter lim="800000"/>
                <a:tailEnd type="stealth"/>
              </a:ln>
              <a:effectLst/>
            </p:spPr>
          </p:cxnSp>
          <p:cxnSp>
            <p:nvCxnSpPr>
              <p:cNvPr id="354" name="직선 화살표 연결선 579"/>
              <p:cNvCxnSpPr/>
              <p:nvPr/>
            </p:nvCxnSpPr>
            <p:spPr>
              <a:xfrm flipV="1">
                <a:off x="7724801" y="5000572"/>
                <a:ext cx="0" cy="370491"/>
              </a:xfrm>
              <a:prstGeom prst="straightConnector1">
                <a:avLst/>
              </a:prstGeom>
              <a:noFill/>
              <a:ln w="15875" cap="flat" cmpd="sng" algn="ctr">
                <a:solidFill>
                  <a:sysClr val="windowText" lastClr="000000"/>
                </a:solidFill>
                <a:prstDash val="solid"/>
                <a:miter lim="800000"/>
                <a:tailEnd type="stealth"/>
              </a:ln>
              <a:effectLst/>
            </p:spPr>
          </p:cxnSp>
          <p:sp>
            <p:nvSpPr>
              <p:cNvPr id="355" name="텍스트 상자 559"/>
              <p:cNvSpPr txBox="1"/>
              <p:nvPr/>
            </p:nvSpPr>
            <p:spPr>
              <a:xfrm>
                <a:off x="7675023" y="5047255"/>
                <a:ext cx="55976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200">
                    <a:solidFill>
                      <a:prstClr val="black"/>
                    </a:solidFill>
                    <a:latin typeface="Arial" charset="0"/>
                    <a:ea typeface="Arial" charset="0"/>
                    <a:cs typeface="Arial" charset="0"/>
                  </a:rPr>
                  <a:t>result</a:t>
                </a:r>
                <a:endParaRPr kumimoji="1" lang="ko-KR" altLang="en-US" sz="1200" dirty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56" name="텍스트 상자 559"/>
              <p:cNvSpPr txBox="1"/>
              <p:nvPr/>
            </p:nvSpPr>
            <p:spPr>
              <a:xfrm>
                <a:off x="5997107" y="4253374"/>
                <a:ext cx="7056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200">
                    <a:solidFill>
                      <a:prstClr val="black"/>
                    </a:solidFill>
                    <a:latin typeface="Arial" charset="0"/>
                    <a:ea typeface="Arial" charset="0"/>
                    <a:cs typeface="Arial" charset="0"/>
                  </a:rPr>
                  <a:t>API call</a:t>
                </a:r>
                <a:endParaRPr kumimoji="1" lang="ko-KR" altLang="en-US" sz="1200" dirty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57" name="텍스트 상자 559"/>
              <p:cNvSpPr txBox="1"/>
              <p:nvPr/>
            </p:nvSpPr>
            <p:spPr>
              <a:xfrm>
                <a:off x="5367108" y="4909401"/>
                <a:ext cx="1172487" cy="4942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200">
                    <a:solidFill>
                      <a:prstClr val="black"/>
                    </a:solidFill>
                    <a:latin typeface="Arial" charset="0"/>
                    <a:ea typeface="Arial" charset="0"/>
                    <a:cs typeface="Arial" charset="0"/>
                  </a:rPr>
                  <a:t>Device</a:t>
                </a:r>
                <a:br>
                  <a:rPr kumimoji="1" lang="en-US" altLang="ko-KR" sz="1200">
                    <a:solidFill>
                      <a:prstClr val="black"/>
                    </a:solidFill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sz="1200">
                    <a:solidFill>
                      <a:prstClr val="black"/>
                    </a:solidFill>
                    <a:latin typeface="Arial" charset="0"/>
                    <a:ea typeface="Arial" charset="0"/>
                    <a:cs typeface="Arial" charset="0"/>
                  </a:rPr>
                  <a:t>Configuration</a:t>
                </a:r>
                <a:endParaRPr kumimoji="1" lang="ko-KR" altLang="en-US" sz="1200" dirty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pic>
            <p:nvPicPr>
              <p:cNvPr id="358" name="그림 54"/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92874" y="2486975"/>
                <a:ext cx="987664" cy="434894"/>
              </a:xfrm>
              <a:prstGeom prst="rect">
                <a:avLst/>
              </a:prstGeom>
            </p:spPr>
          </p:pic>
        </p:grpSp>
      </p:grpSp>
      <p:pic>
        <p:nvPicPr>
          <p:cNvPr id="366" name="그림 365"/>
          <p:cNvPicPr>
            <a:picLocks noChangeAspect="1"/>
          </p:cNvPicPr>
          <p:nvPr/>
        </p:nvPicPr>
        <p:blipFill rotWithShape="1">
          <a:blip r:embed="rId13"/>
          <a:srcRect l="5625" t="3333" r="54375" b="4815"/>
          <a:stretch/>
        </p:blipFill>
        <p:spPr>
          <a:xfrm>
            <a:off x="23399939" y="34042285"/>
            <a:ext cx="5587891" cy="360884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792103" y="34042285"/>
            <a:ext cx="6197661" cy="3608846"/>
          </a:xfrm>
          <a:prstGeom prst="rect">
            <a:avLst/>
          </a:prstGeom>
        </p:spPr>
      </p:pic>
      <p:grpSp>
        <p:nvGrpSpPr>
          <p:cNvPr id="610" name="그룹 1"/>
          <p:cNvGrpSpPr>
            <a:grpSpLocks/>
          </p:cNvGrpSpPr>
          <p:nvPr/>
        </p:nvGrpSpPr>
        <p:grpSpPr bwMode="auto">
          <a:xfrm>
            <a:off x="1037775" y="18865319"/>
            <a:ext cx="13542962" cy="9136062"/>
            <a:chOff x="1890965" y="29246919"/>
            <a:chExt cx="9277443" cy="4988195"/>
          </a:xfrm>
        </p:grpSpPr>
        <p:pic>
          <p:nvPicPr>
            <p:cNvPr id="611" name="그림 323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0965" y="30654672"/>
              <a:ext cx="9277443" cy="3580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2" name="그림 325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8832" y="29246919"/>
              <a:ext cx="4543621" cy="1113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13" name="직선 연결선 612"/>
            <p:cNvCxnSpPr/>
            <p:nvPr/>
          </p:nvCxnSpPr>
          <p:spPr>
            <a:xfrm>
              <a:off x="2480389" y="30451713"/>
              <a:ext cx="7621184" cy="0"/>
            </a:xfrm>
            <a:prstGeom prst="line">
              <a:avLst/>
            </a:prstGeom>
            <a:ln>
              <a:prstDash val="dash"/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4" name="TextBox 328"/>
            <p:cNvSpPr txBox="1">
              <a:spLocks noChangeArrowheads="1"/>
            </p:cNvSpPr>
            <p:nvPr/>
          </p:nvSpPr>
          <p:spPr bwMode="auto">
            <a:xfrm>
              <a:off x="9052841" y="30120146"/>
              <a:ext cx="1763307" cy="285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ko-KR" sz="2800" b="1" dirty="0"/>
                <a:t>LISP </a:t>
              </a:r>
              <a:r>
                <a:rPr lang="ko-KR" altLang="en-US" sz="2800" b="1" dirty="0" err="1"/>
                <a:t>제어평면</a:t>
              </a:r>
              <a:endParaRPr lang="en-US" altLang="ko-KR" sz="2800" b="1" dirty="0"/>
            </a:p>
          </p:txBody>
        </p:sp>
        <p:sp>
          <p:nvSpPr>
            <p:cNvPr id="615" name="TextBox 329"/>
            <p:cNvSpPr txBox="1">
              <a:spLocks noChangeArrowheads="1"/>
            </p:cNvSpPr>
            <p:nvPr/>
          </p:nvSpPr>
          <p:spPr bwMode="auto">
            <a:xfrm>
              <a:off x="8995388" y="30489172"/>
              <a:ext cx="1820760" cy="285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ko-KR" sz="2800" b="1"/>
                <a:t>LISP </a:t>
              </a:r>
              <a:r>
                <a:rPr lang="ko-KR" altLang="en-US" sz="2800" b="1"/>
                <a:t>전달평면</a:t>
              </a:r>
              <a:endParaRPr lang="en-US" altLang="ko-KR" sz="2800" b="1"/>
            </a:p>
          </p:txBody>
        </p:sp>
      </p:grpSp>
      <p:grpSp>
        <p:nvGrpSpPr>
          <p:cNvPr id="616" name="그룹 615"/>
          <p:cNvGrpSpPr/>
          <p:nvPr/>
        </p:nvGrpSpPr>
        <p:grpSpPr>
          <a:xfrm>
            <a:off x="15932621" y="11110119"/>
            <a:ext cx="12606984" cy="2248308"/>
            <a:chOff x="666190" y="2517409"/>
            <a:chExt cx="8779427" cy="1565708"/>
          </a:xfrm>
        </p:grpSpPr>
        <p:sp>
          <p:nvSpPr>
            <p:cNvPr id="617" name="Shape 339"/>
            <p:cNvSpPr/>
            <p:nvPr/>
          </p:nvSpPr>
          <p:spPr>
            <a:xfrm>
              <a:off x="4593918" y="2517409"/>
              <a:ext cx="1143102" cy="496546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19050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LISPMessage</a:t>
              </a:r>
              <a:endPara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getType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();</a:t>
              </a:r>
            </a:p>
          </p:txBody>
        </p:sp>
        <p:sp>
          <p:nvSpPr>
            <p:cNvPr id="618" name="Shape 339"/>
            <p:cNvSpPr/>
            <p:nvPr/>
          </p:nvSpPr>
          <p:spPr>
            <a:xfrm>
              <a:off x="735504" y="3368631"/>
              <a:ext cx="1218084" cy="219287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19050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LISPMapRegister</a:t>
              </a:r>
              <a:endParaRPr kumimoji="0" lang="en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19" name="Shape 339"/>
            <p:cNvSpPr/>
            <p:nvPr/>
          </p:nvSpPr>
          <p:spPr>
            <a:xfrm>
              <a:off x="2301861" y="3361649"/>
              <a:ext cx="1084864" cy="219287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19050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LISPMapNotify</a:t>
              </a:r>
              <a:endParaRPr kumimoji="0" lang="en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20" name="Shape 339"/>
            <p:cNvSpPr/>
            <p:nvPr/>
          </p:nvSpPr>
          <p:spPr>
            <a:xfrm>
              <a:off x="3734804" y="3368630"/>
              <a:ext cx="1257226" cy="219287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19050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LISPMapRequest</a:t>
              </a:r>
              <a:endParaRPr kumimoji="0" lang="en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21" name="Shape 339"/>
            <p:cNvSpPr/>
            <p:nvPr/>
          </p:nvSpPr>
          <p:spPr>
            <a:xfrm>
              <a:off x="5320011" y="3368630"/>
              <a:ext cx="1165944" cy="219287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19050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LISPMapReply</a:t>
              </a:r>
              <a:endParaRPr kumimoji="0" lang="en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622" name="Elbow Connector 12"/>
            <p:cNvCxnSpPr/>
            <p:nvPr/>
          </p:nvCxnSpPr>
          <p:spPr>
            <a:xfrm rot="5400000" flipH="1" flipV="1">
              <a:off x="3831034" y="2027214"/>
              <a:ext cx="347694" cy="2321176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rgbClr val="EEECE1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23" name="Elbow Connector 13"/>
            <p:cNvCxnSpPr/>
            <p:nvPr/>
          </p:nvCxnSpPr>
          <p:spPr>
            <a:xfrm rot="5400000" flipH="1" flipV="1">
              <a:off x="3077669" y="1280832"/>
              <a:ext cx="354676" cy="3820923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rgbClr val="EEECE1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24" name="Elbow Connector 19"/>
            <p:cNvCxnSpPr/>
            <p:nvPr/>
          </p:nvCxnSpPr>
          <p:spPr>
            <a:xfrm rot="16200000" flipV="1">
              <a:off x="5356889" y="2822536"/>
              <a:ext cx="354675" cy="737514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rgbClr val="EEECE1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625" name="Shape 339"/>
            <p:cNvSpPr/>
            <p:nvPr/>
          </p:nvSpPr>
          <p:spPr>
            <a:xfrm>
              <a:off x="666190" y="3858697"/>
              <a:ext cx="1356709" cy="219287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19050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DefaultMapRegister</a:t>
              </a:r>
              <a:endPara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26" name="Shape 339"/>
            <p:cNvSpPr/>
            <p:nvPr/>
          </p:nvSpPr>
          <p:spPr>
            <a:xfrm>
              <a:off x="5323636" y="3858235"/>
              <a:ext cx="1162320" cy="219748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19050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DefaultMapReply</a:t>
              </a:r>
              <a:endPara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627" name="Straight Arrow Connector 93"/>
            <p:cNvCxnSpPr/>
            <p:nvPr/>
          </p:nvCxnSpPr>
          <p:spPr>
            <a:xfrm flipV="1">
              <a:off x="1344545" y="3587918"/>
              <a:ext cx="0" cy="270779"/>
            </a:xfrm>
            <a:prstGeom prst="straightConnector1">
              <a:avLst/>
            </a:prstGeom>
            <a:noFill/>
            <a:ln w="6350" cap="flat" cmpd="sng" algn="ctr">
              <a:solidFill>
                <a:srgbClr val="EEECE1">
                  <a:lumMod val="75000"/>
                </a:srgbClr>
              </a:solidFill>
              <a:prstDash val="dash"/>
              <a:miter lim="800000"/>
              <a:tailEnd type="triangle"/>
            </a:ln>
            <a:effectLst/>
          </p:spPr>
        </p:cxnSp>
        <p:cxnSp>
          <p:nvCxnSpPr>
            <p:cNvPr id="628" name="Straight Arrow Connector 94"/>
            <p:cNvCxnSpPr/>
            <p:nvPr/>
          </p:nvCxnSpPr>
          <p:spPr>
            <a:xfrm flipV="1">
              <a:off x="2844293" y="3580936"/>
              <a:ext cx="0" cy="277298"/>
            </a:xfrm>
            <a:prstGeom prst="straightConnector1">
              <a:avLst/>
            </a:prstGeom>
            <a:noFill/>
            <a:ln w="6350" cap="flat" cmpd="sng" algn="ctr">
              <a:solidFill>
                <a:srgbClr val="EEECE1">
                  <a:lumMod val="75000"/>
                </a:srgbClr>
              </a:solidFill>
              <a:prstDash val="dash"/>
              <a:miter lim="800000"/>
              <a:tailEnd type="triangle"/>
            </a:ln>
            <a:effectLst/>
          </p:spPr>
        </p:cxnSp>
        <p:cxnSp>
          <p:nvCxnSpPr>
            <p:cNvPr id="629" name="Straight Arrow Connector 97"/>
            <p:cNvCxnSpPr/>
            <p:nvPr/>
          </p:nvCxnSpPr>
          <p:spPr>
            <a:xfrm flipH="1" flipV="1">
              <a:off x="4363418" y="3587917"/>
              <a:ext cx="4769" cy="275452"/>
            </a:xfrm>
            <a:prstGeom prst="straightConnector1">
              <a:avLst/>
            </a:prstGeom>
            <a:noFill/>
            <a:ln w="6350" cap="flat" cmpd="sng" algn="ctr">
              <a:solidFill>
                <a:srgbClr val="EEECE1">
                  <a:lumMod val="75000"/>
                </a:srgbClr>
              </a:solidFill>
              <a:prstDash val="dash"/>
              <a:miter lim="800000"/>
              <a:tailEnd type="triangle"/>
            </a:ln>
            <a:effectLst/>
          </p:spPr>
        </p:cxnSp>
        <p:cxnSp>
          <p:nvCxnSpPr>
            <p:cNvPr id="630" name="Straight Arrow Connector 100"/>
            <p:cNvCxnSpPr/>
            <p:nvPr/>
          </p:nvCxnSpPr>
          <p:spPr>
            <a:xfrm flipH="1" flipV="1">
              <a:off x="5902983" y="3587917"/>
              <a:ext cx="1813" cy="270318"/>
            </a:xfrm>
            <a:prstGeom prst="straightConnector1">
              <a:avLst/>
            </a:prstGeom>
            <a:noFill/>
            <a:ln w="6350" cap="flat" cmpd="sng" algn="ctr">
              <a:solidFill>
                <a:srgbClr val="EEECE1">
                  <a:lumMod val="75000"/>
                </a:srgbClr>
              </a:solidFill>
              <a:prstDash val="dash"/>
              <a:miter lim="800000"/>
              <a:tailEnd type="triangle"/>
            </a:ln>
            <a:effectLst/>
          </p:spPr>
        </p:cxnSp>
        <p:sp>
          <p:nvSpPr>
            <p:cNvPr id="631" name="Shape 339"/>
            <p:cNvSpPr/>
            <p:nvPr/>
          </p:nvSpPr>
          <p:spPr>
            <a:xfrm>
              <a:off x="6836903" y="3368630"/>
              <a:ext cx="1165944" cy="219287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19050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LISPInfoRequest</a:t>
              </a:r>
              <a:endParaRPr kumimoji="0" lang="en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32" name="Shape 339"/>
            <p:cNvSpPr/>
            <p:nvPr/>
          </p:nvSpPr>
          <p:spPr>
            <a:xfrm>
              <a:off x="8378603" y="3368630"/>
              <a:ext cx="1010288" cy="219287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19050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LISPInfoReply</a:t>
              </a:r>
              <a:endParaRPr kumimoji="0" lang="en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33" name="Shape 339"/>
            <p:cNvSpPr/>
            <p:nvPr/>
          </p:nvSpPr>
          <p:spPr>
            <a:xfrm>
              <a:off x="2170649" y="3858234"/>
              <a:ext cx="1356709" cy="219287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19050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DefaultMapNotify</a:t>
              </a:r>
              <a:endPara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34" name="Shape 339"/>
            <p:cNvSpPr/>
            <p:nvPr/>
          </p:nvSpPr>
          <p:spPr>
            <a:xfrm>
              <a:off x="3689832" y="3863369"/>
              <a:ext cx="1356709" cy="219748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19050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DefaultMapRequest</a:t>
              </a:r>
              <a:endPara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35" name="Shape 339"/>
            <p:cNvSpPr/>
            <p:nvPr/>
          </p:nvSpPr>
          <p:spPr>
            <a:xfrm>
              <a:off x="6790408" y="3858234"/>
              <a:ext cx="1256094" cy="219748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19050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DefaultInfoRequest</a:t>
              </a:r>
              <a:endPara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636" name="Straight Arrow Connector 100"/>
            <p:cNvCxnSpPr/>
            <p:nvPr/>
          </p:nvCxnSpPr>
          <p:spPr>
            <a:xfrm flipV="1">
              <a:off x="7418455" y="3587917"/>
              <a:ext cx="1420" cy="270317"/>
            </a:xfrm>
            <a:prstGeom prst="straightConnector1">
              <a:avLst/>
            </a:prstGeom>
            <a:noFill/>
            <a:ln w="6350" cap="flat" cmpd="sng" algn="ctr">
              <a:solidFill>
                <a:srgbClr val="EEECE1">
                  <a:lumMod val="75000"/>
                </a:srgbClr>
              </a:solidFill>
              <a:prstDash val="dash"/>
              <a:miter lim="800000"/>
              <a:tailEnd type="triangle"/>
            </a:ln>
            <a:effectLst/>
          </p:spPr>
        </p:cxnSp>
        <p:sp>
          <p:nvSpPr>
            <p:cNvPr id="637" name="Shape 339"/>
            <p:cNvSpPr/>
            <p:nvPr/>
          </p:nvSpPr>
          <p:spPr>
            <a:xfrm>
              <a:off x="8328059" y="3858234"/>
              <a:ext cx="1117558" cy="219748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19050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DefaultInfoReply</a:t>
              </a:r>
              <a:endPara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638" name="Straight Arrow Connector 100"/>
            <p:cNvCxnSpPr/>
            <p:nvPr/>
          </p:nvCxnSpPr>
          <p:spPr>
            <a:xfrm flipH="1" flipV="1">
              <a:off x="8883747" y="3587917"/>
              <a:ext cx="3091" cy="270317"/>
            </a:xfrm>
            <a:prstGeom prst="straightConnector1">
              <a:avLst/>
            </a:prstGeom>
            <a:noFill/>
            <a:ln w="6350" cap="flat" cmpd="sng" algn="ctr">
              <a:solidFill>
                <a:srgbClr val="EEECE1">
                  <a:lumMod val="75000"/>
                </a:srgbClr>
              </a:solidFill>
              <a:prstDash val="dash"/>
              <a:miter lim="800000"/>
              <a:tailEnd type="triangle"/>
            </a:ln>
            <a:effectLst/>
          </p:spPr>
        </p:cxnSp>
        <p:cxnSp>
          <p:nvCxnSpPr>
            <p:cNvPr id="639" name="Elbow Connector 19"/>
            <p:cNvCxnSpPr/>
            <p:nvPr/>
          </p:nvCxnSpPr>
          <p:spPr>
            <a:xfrm rot="16200000" flipV="1">
              <a:off x="6115335" y="2064090"/>
              <a:ext cx="354675" cy="2254406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rgbClr val="EEECE1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40" name="Elbow Connector 19"/>
            <p:cNvCxnSpPr/>
            <p:nvPr/>
          </p:nvCxnSpPr>
          <p:spPr>
            <a:xfrm rot="16200000" flipV="1">
              <a:off x="6847271" y="1332154"/>
              <a:ext cx="354675" cy="3718278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rgbClr val="EEECE1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41" name="Elbow Connector 19"/>
            <p:cNvCxnSpPr/>
            <p:nvPr/>
          </p:nvCxnSpPr>
          <p:spPr>
            <a:xfrm rot="5400000" flipH="1" flipV="1">
              <a:off x="4587106" y="2790267"/>
              <a:ext cx="354675" cy="802052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rgbClr val="EEECE1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solidFill>
          <a:srgbClr val="000099"/>
        </a:solidFill>
        <a:ln w="9525">
          <a:solidFill>
            <a:srgbClr val="6600CC"/>
          </a:solidFill>
          <a:miter lim="800000"/>
          <a:headEnd/>
          <a:tailEnd/>
        </a:ln>
      </a:spPr>
      <a:bodyPr wrap="square" lIns="77040" tIns="38520" rIns="77040" bIns="38520">
        <a:spAutoFit/>
      </a:bodyPr>
      <a:lstStyle>
        <a:defPPr algn="ctr" defTabSz="195263" eaLnBrk="0" hangingPunct="0">
          <a:spcBef>
            <a:spcPct val="50000"/>
          </a:spcBef>
          <a:defRPr sz="4400" b="1" dirty="0">
            <a:solidFill>
              <a:schemeClr val="bg1"/>
            </a:solidFill>
            <a:latin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448</Words>
  <Application>Microsoft Office PowerPoint</Application>
  <PresentationFormat>사용자 지정</PresentationFormat>
  <Paragraphs>170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</vt:i4>
      </vt:variant>
    </vt:vector>
  </HeadingPairs>
  <TitlesOfParts>
    <vt:vector size="10" baseType="lpstr">
      <vt:lpstr>굴림</vt:lpstr>
      <vt:lpstr>맑은 고딕</vt:lpstr>
      <vt:lpstr>Arial</vt:lpstr>
      <vt:lpstr>Arial Black</vt:lpstr>
      <vt:lpstr>Calibri</vt:lpstr>
      <vt:lpstr>Times New Roman</vt:lpstr>
      <vt:lpstr>Wingdings</vt:lpstr>
      <vt:lpstr>Office 테마</vt:lpstr>
      <vt:lpstr>디자인 사용자 지정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ITCE Symposium 2009.10.15</dc:subject>
  <dc:creator>한윤선(정보전자융합공학부)</dc:creator>
  <cp:keywords>WCU ITCE, Symposium, Autonomics, Poster</cp:keywords>
  <cp:lastModifiedBy>909090 juk</cp:lastModifiedBy>
  <cp:revision>76</cp:revision>
  <cp:lastPrinted>2016-04-04T08:39:56Z</cp:lastPrinted>
  <dcterms:created xsi:type="dcterms:W3CDTF">2016-04-01T04:59:13Z</dcterms:created>
  <dcterms:modified xsi:type="dcterms:W3CDTF">2017-04-24T01:57:40Z</dcterms:modified>
</cp:coreProperties>
</file>