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10" r:id="rId2"/>
    <p:sldId id="311" r:id="rId3"/>
    <p:sldId id="312" r:id="rId4"/>
    <p:sldId id="316" r:id="rId5"/>
    <p:sldId id="267" r:id="rId6"/>
    <p:sldId id="271" r:id="rId7"/>
    <p:sldId id="270" r:id="rId8"/>
    <p:sldId id="272" r:id="rId9"/>
    <p:sldId id="257" r:id="rId10"/>
    <p:sldId id="273" r:id="rId11"/>
    <p:sldId id="261" r:id="rId12"/>
    <p:sldId id="274" r:id="rId13"/>
    <p:sldId id="278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79" r:id="rId23"/>
    <p:sldId id="280" r:id="rId24"/>
    <p:sldId id="281" r:id="rId25"/>
    <p:sldId id="282" r:id="rId26"/>
    <p:sldId id="285" r:id="rId27"/>
    <p:sldId id="283" r:id="rId28"/>
    <p:sldId id="293" r:id="rId29"/>
    <p:sldId id="258" r:id="rId30"/>
    <p:sldId id="259" r:id="rId31"/>
    <p:sldId id="300" r:id="rId32"/>
    <p:sldId id="307" r:id="rId33"/>
    <p:sldId id="294" r:id="rId34"/>
    <p:sldId id="262" r:id="rId35"/>
    <p:sldId id="303" r:id="rId36"/>
    <p:sldId id="304" r:id="rId37"/>
    <p:sldId id="263" r:id="rId38"/>
    <p:sldId id="302" r:id="rId39"/>
    <p:sldId id="260" r:id="rId40"/>
    <p:sldId id="264" r:id="rId41"/>
    <p:sldId id="298" r:id="rId42"/>
    <p:sldId id="305" r:id="rId43"/>
    <p:sldId id="314" r:id="rId44"/>
    <p:sldId id="256" r:id="rId45"/>
    <p:sldId id="315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8" autoAdjust="0"/>
    <p:restoredTop sz="94660"/>
  </p:normalViewPr>
  <p:slideViewPr>
    <p:cSldViewPr>
      <p:cViewPr varScale="1">
        <p:scale>
          <a:sx n="64" d="100"/>
          <a:sy n="64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AAB3A-2DEB-4563-B13C-BDB18337C0BE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046C7-6235-42CF-A867-87D515640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15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ea typeface="ＭＳ Ｐ明朝" charset="-128"/>
            </a:endParaRPr>
          </a:p>
        </p:txBody>
      </p:sp>
      <p:sp>
        <p:nvSpPr>
          <p:cNvPr id="7782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7AA392F-3F0A-4F00-B564-ECD853727FD8}" type="slidenum">
              <a:rPr lang="ja-JP" altLang="en-US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ja-JP" alt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936AF4-B937-4778-BE52-EF0946DED5B8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ja-JP" smtClean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141538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fld id="{ABD95D55-56BB-4E76-8D61-CFDAFF2FBD6F}" type="slidenum">
              <a:rPr lang="en-US" altLang="ja-JP" sz="1200" smtClean="0"/>
              <a:pPr eaLnBrk="1" hangingPunct="1"/>
              <a:t>7</a:t>
            </a:fld>
            <a:endParaRPr lang="en-US" altLang="ja-JP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608" tIns="44303" rIns="88608" bIns="44303"/>
          <a:lstStyle/>
          <a:p>
            <a:pPr eaLnBrk="1" hangingPunct="1"/>
            <a:endParaRPr lang="ja-JP" altLang="ja-JP" sz="2800" b="1" smtClean="0">
              <a:latin typeface="Comic Sans MS" pitchFamily="66" charset="0"/>
              <a:ea typeface="HG丸ｺﾞｼｯｸM-PRO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ea typeface="ＭＳ Ｐ明朝" charset="-128"/>
            </a:endParaRPr>
          </a:p>
        </p:txBody>
      </p:sp>
      <p:sp>
        <p:nvSpPr>
          <p:cNvPr id="7987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9B5F237-3087-43DE-BBFE-76DC48CEF32A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437EC-D5C5-461A-BF18-637A85D0092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73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437EC-D5C5-461A-BF18-637A85D0092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46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ea typeface="ＭＳ Ｐ明朝" charset="-128"/>
            </a:endParaRPr>
          </a:p>
        </p:txBody>
      </p:sp>
      <p:sp>
        <p:nvSpPr>
          <p:cNvPr id="839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211C7B-B268-4EED-9AD4-16B319186509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6628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6157786-5616-425A-AF47-C8405B02E685}" type="slidenum">
              <a:rPr lang="ja-JP" altLang="en-US"/>
              <a:pPr/>
              <a:t>43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936AF4-B937-4778-BE52-EF0946DED5B8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ja-JP" smtClean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141538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4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9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2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3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6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8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6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1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8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E4F3-9C6E-477E-8012-8824F6234BE9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0753-AE31-4F03-B398-5E2A27607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2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jpe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76201"/>
            <a:ext cx="9144000" cy="3929063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sz="8000" b="1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原始惑星系</a:t>
            </a:r>
            <a:r>
              <a:rPr lang="ja-JP" altLang="en-US" sz="80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円盤</a:t>
            </a:r>
            <a:r>
              <a:rPr lang="en-US" altLang="ja-JP" sz="80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80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80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における</a:t>
            </a:r>
            <a:r>
              <a:rPr lang="en-US" altLang="ja-JP" sz="80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80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80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水と有機分子</a:t>
            </a:r>
            <a:endParaRPr lang="en-US" altLang="ja-JP" sz="8000" b="1" dirty="0" smtClean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-31741" y="260648"/>
            <a:ext cx="9144000" cy="175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宇宙生命計算科学連携拠点</a:t>
            </a:r>
            <a:endParaRPr lang="en-US" altLang="ja-JP" sz="3600" b="1" dirty="0" smtClean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  <a:p>
            <a:pPr algn="ctr" eaLnBrk="0" hangingPunct="0"/>
            <a:r>
              <a:rPr lang="ja-JP" altLang="en-US" sz="3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第３回ワークショップ　</a:t>
            </a:r>
            <a:endParaRPr lang="en-US" altLang="ja-JP" sz="3600" b="1" dirty="0" smtClean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  <a:p>
            <a:pPr algn="ctr" eaLnBrk="0" hangingPunct="0"/>
            <a:r>
              <a:rPr lang="en-US" altLang="ja-JP" sz="3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Nov. 20-21, 2017 @</a:t>
            </a:r>
            <a:r>
              <a:rPr lang="ja-JP" altLang="en-US" sz="3600" b="1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筑波大学</a:t>
            </a:r>
            <a:endParaRPr lang="en-US" altLang="ja-JP" sz="36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-31741" y="5949280"/>
            <a:ext cx="9144000" cy="6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 algn="ctr"/>
            <a:r>
              <a:rPr lang="ja-JP" altLang="en-US" sz="3400" b="1" dirty="0" smtClean="0">
                <a:solidFill>
                  <a:srgbClr val="33CC33"/>
                </a:solidFill>
                <a:latin typeface="Tahoma" pitchFamily="34" charset="0"/>
                <a:ea typeface="HG丸ｺﾞｼｯｸM-PRO" pitchFamily="50" charset="-128"/>
              </a:rPr>
              <a:t>野村 </a:t>
            </a:r>
            <a:r>
              <a:rPr lang="ja-JP" altLang="en-US" sz="3400" b="1" dirty="0" smtClean="0">
                <a:solidFill>
                  <a:srgbClr val="33CC33"/>
                </a:solidFill>
                <a:latin typeface="HG丸ｺﾞｼｯｸM-PRO" pitchFamily="50" charset="-128"/>
                <a:ea typeface="HG丸ｺﾞｼｯｸM-PRO" pitchFamily="50" charset="-128"/>
              </a:rPr>
              <a:t>英子 </a:t>
            </a:r>
            <a:r>
              <a:rPr lang="en-US" altLang="ja-JP" sz="3400" b="1" dirty="0" smtClean="0">
                <a:solidFill>
                  <a:srgbClr val="33CC33"/>
                </a:solidFill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ja-JP" altLang="en-US" sz="3400" b="1" dirty="0" smtClean="0">
                <a:solidFill>
                  <a:srgbClr val="33CC33"/>
                </a:solidFill>
                <a:latin typeface="HG丸ｺﾞｼｯｸM-PRO" pitchFamily="50" charset="-128"/>
                <a:ea typeface="HG丸ｺﾞｼｯｸM-PRO" pitchFamily="50" charset="-128"/>
              </a:rPr>
              <a:t>東工大</a:t>
            </a:r>
            <a:r>
              <a:rPr lang="ja-JP" altLang="en-US" sz="3400" b="1" dirty="0">
                <a:solidFill>
                  <a:srgbClr val="33CC33"/>
                </a:solidFill>
                <a:latin typeface="HG丸ｺﾞｼｯｸM-PRO" pitchFamily="50" charset="-128"/>
                <a:ea typeface="HG丸ｺﾞｼｯｸM-PRO" pitchFamily="50" charset="-128"/>
              </a:rPr>
              <a:t>地球惑星</a:t>
            </a:r>
            <a:r>
              <a:rPr lang="en-US" altLang="ja-JP" sz="3400" b="1" dirty="0" smtClean="0">
                <a:solidFill>
                  <a:srgbClr val="33CC33"/>
                </a:solidFill>
                <a:latin typeface="HG丸ｺﾞｼｯｸM-PRO" pitchFamily="50" charset="-128"/>
                <a:ea typeface="HG丸ｺﾞｼｯｸM-PRO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87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45" y="36429"/>
            <a:ext cx="5237318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79"/>
          <a:stretch/>
        </p:blipFill>
        <p:spPr bwMode="auto">
          <a:xfrm>
            <a:off x="4932040" y="2267674"/>
            <a:ext cx="4139952" cy="308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5" y="833264"/>
            <a:ext cx="1929510" cy="14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75" y="804914"/>
            <a:ext cx="2014216" cy="14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76000" y="-27384"/>
            <a:ext cx="4596048" cy="771623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彗星分子の観測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4829119" y="5733977"/>
            <a:ext cx="442340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200" b="1" dirty="0" smtClean="0">
                <a:solidFill>
                  <a:srgbClr val="0099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ロゼッタミッションにより多数の分子観測</a:t>
            </a:r>
            <a:endParaRPr lang="en-US" altLang="ja-JP" sz="3200" b="1" dirty="0">
              <a:solidFill>
                <a:srgbClr val="0099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5004048" y="5269410"/>
            <a:ext cx="410445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400" dirty="0" smtClean="0">
                <a:latin typeface="Tahoma" pitchFamily="34" charset="0"/>
                <a:ea typeface="ＭＳ Ｐ明朝" pitchFamily="18" charset="-128"/>
              </a:rPr>
              <a:t>(Mumma &amp; </a:t>
            </a:r>
            <a:r>
              <a:rPr lang="en-US" altLang="ja-JP" sz="2400" dirty="0" err="1" smtClean="0">
                <a:latin typeface="Tahoma" pitchFamily="34" charset="0"/>
                <a:ea typeface="ＭＳ Ｐ明朝" pitchFamily="18" charset="-128"/>
              </a:rPr>
              <a:t>Charnley</a:t>
            </a:r>
            <a:r>
              <a:rPr lang="en-US" altLang="ja-JP" sz="2400" dirty="0" smtClean="0">
                <a:latin typeface="Tahoma" pitchFamily="34" charset="0"/>
                <a:ea typeface="ＭＳ Ｐ明朝" pitchFamily="18" charset="-128"/>
              </a:rPr>
              <a:t> 2011)</a:t>
            </a:r>
            <a:endParaRPr lang="en-US" altLang="ja-JP" sz="2400" dirty="0">
              <a:latin typeface="Tahoma" pitchFamily="34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5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40872"/>
            <a:ext cx="6935255" cy="536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72551" cy="784598"/>
          </a:xfrm>
        </p:spPr>
        <p:txBody>
          <a:bodyPr>
            <a:noAutofit/>
          </a:bodyPr>
          <a:lstStyle/>
          <a:p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宇宙と地球における</a:t>
            </a:r>
            <a:r>
              <a:rPr lang="en-US" altLang="ja-JP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CHONPS</a:t>
            </a:r>
            <a:endParaRPr kumimoji="1" lang="ja-JP" altLang="en-US" dirty="0"/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1691680" y="928904"/>
            <a:ext cx="2898197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(Pontoppidan+ 2014)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-36512" y="6165304"/>
            <a:ext cx="9180512" cy="60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3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地球上では、窒素と炭素が大きく減少している</a:t>
            </a:r>
            <a:endParaRPr lang="en-US" altLang="ja-JP" sz="33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6948264" y="1072920"/>
            <a:ext cx="886583" cy="935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5133575" y="5578347"/>
            <a:ext cx="289819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太陽組成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 rot="16200000">
            <a:off x="-554953" y="2876612"/>
            <a:ext cx="289819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地球の組成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733727" y="2285179"/>
            <a:ext cx="886583" cy="935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290435" y="3757724"/>
            <a:ext cx="886583" cy="935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696090" y="1868065"/>
            <a:ext cx="886583" cy="935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383638" y="2323522"/>
            <a:ext cx="886583" cy="935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7208271" y="1072920"/>
            <a:ext cx="67609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endParaRPr lang="en-US" altLang="ja-JP" sz="3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7"/>
          <p:cNvSpPr>
            <a:spLocks noChangeArrowheads="1"/>
          </p:cNvSpPr>
          <p:nvPr/>
        </p:nvSpPr>
        <p:spPr bwMode="auto">
          <a:xfrm>
            <a:off x="6808264" y="2699624"/>
            <a:ext cx="67609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en-US" altLang="ja-JP" sz="3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57"/>
          <p:cNvSpPr>
            <a:spLocks noChangeArrowheads="1"/>
          </p:cNvSpPr>
          <p:nvPr/>
        </p:nvSpPr>
        <p:spPr bwMode="auto">
          <a:xfrm>
            <a:off x="6174507" y="3820947"/>
            <a:ext cx="67609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altLang="ja-JP" sz="3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57"/>
          <p:cNvSpPr>
            <a:spLocks noChangeArrowheads="1"/>
          </p:cNvSpPr>
          <p:nvPr/>
        </p:nvSpPr>
        <p:spPr bwMode="auto">
          <a:xfrm>
            <a:off x="5912127" y="1915942"/>
            <a:ext cx="676097" cy="48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altLang="ja-JP" sz="3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57"/>
          <p:cNvSpPr>
            <a:spLocks noChangeArrowheads="1"/>
          </p:cNvSpPr>
          <p:nvPr/>
        </p:nvSpPr>
        <p:spPr bwMode="auto">
          <a:xfrm>
            <a:off x="4511235" y="2583133"/>
            <a:ext cx="67609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endParaRPr lang="en-US" altLang="ja-JP" sz="3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26268" y="0"/>
            <a:ext cx="9433048" cy="803494"/>
          </a:xfrm>
        </p:spPr>
        <p:txBody>
          <a:bodyPr>
            <a:noAutofit/>
          </a:bodyPr>
          <a:lstStyle/>
          <a:p>
            <a:r>
              <a:rPr lang="ja-JP" altLang="en-US" sz="40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宇宙と彗星におけるリン・</a:t>
            </a:r>
            <a:r>
              <a:rPr lang="ja-JP" altLang="en-US" sz="4000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硫黄</a:t>
            </a:r>
            <a:r>
              <a:rPr lang="ja-JP" altLang="en-US" sz="40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の</a:t>
            </a:r>
            <a:r>
              <a:rPr lang="ja-JP" altLang="en-US" sz="4000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観測</a:t>
            </a:r>
            <a:endParaRPr kumimoji="1" lang="ja-JP" altLang="en-US" sz="4000" dirty="0"/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485800" y="1124744"/>
            <a:ext cx="4104456" cy="240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000" dirty="0" smtClean="0">
                <a:latin typeface="Tahoma" pitchFamily="34" charset="0"/>
                <a:ea typeface="ＭＳ Ｐ明朝" pitchFamily="18" charset="-128"/>
              </a:rPr>
              <a:t>CS, C2S, C3S, H2S, SH, SH+, </a:t>
            </a:r>
            <a:r>
              <a:rPr lang="en-US" altLang="ja-JP" sz="3000" dirty="0">
                <a:latin typeface="Tahoma" pitchFamily="34" charset="0"/>
                <a:ea typeface="ＭＳ Ｐ明朝" pitchFamily="18" charset="-128"/>
              </a:rPr>
              <a:t>HCS+, H2CS</a:t>
            </a:r>
            <a:r>
              <a:rPr lang="en-US" altLang="ja-JP" sz="3000" dirty="0" smtClean="0">
                <a:latin typeface="Tahoma" pitchFamily="34" charset="0"/>
                <a:ea typeface="ＭＳ Ｐ明朝" pitchFamily="18" charset="-128"/>
              </a:rPr>
              <a:t>, </a:t>
            </a:r>
            <a:r>
              <a:rPr lang="en-US" altLang="ja-JP" sz="3000" dirty="0">
                <a:latin typeface="Tahoma" pitchFamily="34" charset="0"/>
                <a:ea typeface="ＭＳ Ｐ明朝" pitchFamily="18" charset="-128"/>
              </a:rPr>
              <a:t>CH3SH, NS</a:t>
            </a:r>
            <a:r>
              <a:rPr lang="en-US" altLang="ja-JP" sz="3000" dirty="0" smtClean="0">
                <a:latin typeface="Tahoma" pitchFamily="34" charset="0"/>
                <a:ea typeface="ＭＳ Ｐ明朝" pitchFamily="18" charset="-128"/>
              </a:rPr>
              <a:t>, SO, SO+, SO2, OCS, </a:t>
            </a:r>
          </a:p>
          <a:p>
            <a:pPr algn="ctr" eaLnBrk="0" hangingPunct="0"/>
            <a:r>
              <a:rPr lang="en-US" altLang="ja-JP" sz="3000" dirty="0" smtClean="0">
                <a:latin typeface="Tahoma" pitchFamily="34" charset="0"/>
                <a:ea typeface="ＭＳ Ｐ明朝" pitchFamily="18" charset="-128"/>
              </a:rPr>
              <a:t>HNCS, HSCN, </a:t>
            </a:r>
            <a:r>
              <a:rPr lang="en-US" altLang="ja-JP" sz="3000" dirty="0" err="1" smtClean="0">
                <a:latin typeface="Tahoma" pitchFamily="34" charset="0"/>
                <a:ea typeface="ＭＳ Ｐ明朝" pitchFamily="18" charset="-128"/>
              </a:rPr>
              <a:t>SiS</a:t>
            </a:r>
            <a:endParaRPr lang="en-US" altLang="ja-JP" sz="30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0" y="5703199"/>
            <a:ext cx="9180512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3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彗星では硫黄系は多数、リン系は</a:t>
            </a:r>
            <a:r>
              <a:rPr lang="en-US" altLang="ja-JP" sz="33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67P/CG</a:t>
            </a:r>
            <a:r>
              <a:rPr lang="ja-JP" altLang="en-US" sz="33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のみ</a:t>
            </a:r>
            <a:endParaRPr lang="en-US" altLang="ja-JP" sz="33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33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円盤では硫黄系は</a:t>
            </a:r>
            <a:r>
              <a:rPr lang="en-US" altLang="ja-JP" sz="33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</a:t>
            </a:r>
            <a:r>
              <a:rPr lang="ja-JP" altLang="en-US" sz="33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のみ、リン系は未検出</a:t>
            </a:r>
            <a:endParaRPr lang="en-US" altLang="ja-JP" sz="33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Rectangle 157"/>
          <p:cNvSpPr>
            <a:spLocks noChangeArrowheads="1"/>
          </p:cNvSpPr>
          <p:nvPr/>
        </p:nvSpPr>
        <p:spPr bwMode="auto">
          <a:xfrm>
            <a:off x="395536" y="3861048"/>
            <a:ext cx="4104456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000" dirty="0" smtClean="0">
                <a:latin typeface="Tahoma" pitchFamily="34" charset="0"/>
                <a:ea typeface="ＭＳ Ｐ明朝" pitchFamily="18" charset="-128"/>
              </a:rPr>
              <a:t>CS, H2S, H2S+, H3S+, H2CS, NS, SO, SO2, OCS, S2, CS2</a:t>
            </a: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5436096" y="1268760"/>
            <a:ext cx="3382094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3000" smtClean="0">
                <a:latin typeface="Tahoma" pitchFamily="34" charset="0"/>
                <a:ea typeface="ＭＳ Ｐ明朝" pitchFamily="18" charset="-128"/>
              </a:rPr>
              <a:t>PH3, CP, HCP</a:t>
            </a:r>
            <a:r>
              <a:rPr lang="en-US" altLang="ja-JP" sz="3000" dirty="0" smtClean="0">
                <a:latin typeface="Tahoma" pitchFamily="34" charset="0"/>
                <a:ea typeface="ＭＳ Ｐ明朝" pitchFamily="18" charset="-128"/>
              </a:rPr>
              <a:t>, CCP</a:t>
            </a:r>
            <a:r>
              <a:rPr lang="en-US" altLang="ja-JP" sz="3000" smtClean="0">
                <a:latin typeface="Tahoma" pitchFamily="34" charset="0"/>
                <a:ea typeface="ＭＳ Ｐ明朝" pitchFamily="18" charset="-128"/>
              </a:rPr>
              <a:t>, PO, PN</a:t>
            </a:r>
            <a:endParaRPr lang="en-US" altLang="ja-JP" sz="3000" dirty="0" smtClean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476672" y="620688"/>
            <a:ext cx="4104456" cy="60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2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宇宙の硫黄系分子</a:t>
            </a:r>
            <a:endParaRPr lang="en-US" altLang="ja-JP" sz="32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auto">
          <a:xfrm>
            <a:off x="323528" y="3356992"/>
            <a:ext cx="410445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2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彗星の硫黄系分子</a:t>
            </a:r>
            <a:endParaRPr lang="en-US" altLang="ja-JP" sz="32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157"/>
          <p:cNvSpPr>
            <a:spLocks noChangeArrowheads="1"/>
          </p:cNvSpPr>
          <p:nvPr/>
        </p:nvSpPr>
        <p:spPr bwMode="auto">
          <a:xfrm>
            <a:off x="4932040" y="692696"/>
            <a:ext cx="4104456" cy="60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2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宇宙のリン系分子</a:t>
            </a:r>
            <a:endParaRPr lang="en-US" altLang="ja-JP" sz="32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157"/>
          <p:cNvSpPr>
            <a:spLocks noChangeArrowheads="1"/>
          </p:cNvSpPr>
          <p:nvPr/>
        </p:nvSpPr>
        <p:spPr bwMode="auto">
          <a:xfrm>
            <a:off x="4932039" y="2204864"/>
            <a:ext cx="410445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2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彗星のリン</a:t>
            </a:r>
            <a:endParaRPr lang="en-US" altLang="ja-JP" sz="32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7217"/>
            <a:ext cx="3319897" cy="225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7"/>
          <p:cNvSpPr>
            <a:spLocks noChangeArrowheads="1"/>
          </p:cNvSpPr>
          <p:nvPr/>
        </p:nvSpPr>
        <p:spPr bwMode="auto">
          <a:xfrm>
            <a:off x="5012042" y="2780928"/>
            <a:ext cx="401607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en-US" altLang="ja-JP" sz="2400" dirty="0" smtClean="0">
                <a:latin typeface="Tahoma" pitchFamily="34" charset="0"/>
                <a:ea typeface="ＭＳ Ｐ明朝" pitchFamily="18" charset="-128"/>
              </a:rPr>
              <a:t>67P/ C.-G., ROSINA, Rosetta</a:t>
            </a:r>
            <a:endParaRPr lang="en-US" altLang="ja-JP" sz="24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5868144" y="3604814"/>
            <a:ext cx="56676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4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</a:t>
            </a:r>
            <a:endParaRPr lang="en-US" altLang="ja-JP" sz="24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157"/>
          <p:cNvSpPr>
            <a:spLocks noChangeArrowheads="1"/>
          </p:cNvSpPr>
          <p:nvPr/>
        </p:nvSpPr>
        <p:spPr bwMode="auto">
          <a:xfrm>
            <a:off x="6948264" y="5259978"/>
            <a:ext cx="2287267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Altwegg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+ 2016)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6131793" y="4040085"/>
            <a:ext cx="0" cy="207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7"/>
          <p:cNvSpPr>
            <a:spLocks noChangeArrowheads="1"/>
          </p:cNvSpPr>
          <p:nvPr/>
        </p:nvSpPr>
        <p:spPr bwMode="auto">
          <a:xfrm>
            <a:off x="-36512" y="5301115"/>
            <a:ext cx="6768752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6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*</a:t>
            </a:r>
            <a:r>
              <a:rPr lang="ja-JP" altLang="en-US" sz="26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太陽系内惑星・衛星では他にも検出例あり</a:t>
            </a:r>
            <a:endParaRPr lang="en-US" altLang="ja-JP" sz="26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8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5813"/>
            <a:ext cx="9144000" cy="4714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§</a:t>
            </a:r>
            <a:r>
              <a:rPr lang="ja-JP" altLang="en-US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２</a:t>
            </a:r>
            <a: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原始惑星系円盤に</a:t>
            </a:r>
            <a: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おける有機分子</a:t>
            </a:r>
          </a:p>
        </p:txBody>
      </p:sp>
    </p:spTree>
    <p:extLst>
      <p:ext uri="{BB962C8B-B14F-4D97-AF65-F5344CB8AC3E}">
        <p14:creationId xmlns:p14="http://schemas.microsoft.com/office/powerpoint/2010/main" val="1527315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301461" y="4010078"/>
            <a:ext cx="2606786" cy="2062339"/>
            <a:chOff x="3924288" y="2850642"/>
            <a:chExt cx="2606786" cy="206233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88" y="2850642"/>
              <a:ext cx="2516187" cy="1632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887" y="4485057"/>
              <a:ext cx="2516187" cy="42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787" y="3210454"/>
              <a:ext cx="200025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40"/>
          <a:stretch/>
        </p:blipFill>
        <p:spPr bwMode="auto">
          <a:xfrm>
            <a:off x="4219962" y="2036317"/>
            <a:ext cx="2059672" cy="441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30" y="2637095"/>
            <a:ext cx="3796267" cy="36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0528" y="22791"/>
            <a:ext cx="9467403" cy="710067"/>
          </a:xfrm>
        </p:spPr>
        <p:txBody>
          <a:bodyPr wrap="square" lIns="90000" tIns="46800" rIns="90000" bIns="46800">
            <a:spAutoFit/>
          </a:bodyPr>
          <a:lstStyle/>
          <a:p>
            <a:pPr eaLnBrk="1" hangingPunct="1"/>
            <a:r>
              <a:rPr lang="ja-JP" altLang="en-US" sz="40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原始惑星系円盤からの有機分子の観測</a:t>
            </a: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69212" y="6300609"/>
            <a:ext cx="8836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→今後より複雑な有機分子の検出が期待される</a:t>
            </a:r>
            <a:endParaRPr lang="en-US" altLang="ja-JP" sz="3200" b="1" dirty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-5660" y="1828190"/>
            <a:ext cx="426414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6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c-C</a:t>
            </a:r>
            <a:r>
              <a:rPr lang="en-US" altLang="ja-JP" sz="2600" baseline="-25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6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 J=6-5 @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218GHz</a:t>
            </a:r>
          </a:p>
          <a:p>
            <a:pPr algn="ctr"/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HD163296, ALMA SV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9678" y="5902133"/>
            <a:ext cx="22397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(Qi et al. 2013b)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05356" y="1484784"/>
            <a:ext cx="2954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(Chapillon et al. 2012)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-26356" y="702715"/>
            <a:ext cx="891883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HC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N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J=16-15, 12-11, 10-9 @ 146, 109, 91GHz</a:t>
            </a:r>
          </a:p>
          <a:p>
            <a:pPr algn="ctr"/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MWC480, LkCa15,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GO Tau, IRAM 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30m, </a:t>
            </a:r>
            <a:r>
              <a:rPr lang="en-US" altLang="ja-JP" sz="2600" dirty="0" err="1" smtClean="0">
                <a:latin typeface="Tahoma" pitchFamily="34" charset="0"/>
                <a:ea typeface="HG丸ｺﾞｼｯｸM-PRO" pitchFamily="50" charset="-128"/>
              </a:rPr>
              <a:t>PdBI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6229242" y="2022520"/>
            <a:ext cx="2841821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CH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CN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</a:t>
            </a:r>
          </a:p>
          <a:p>
            <a:pPr algn="ctr"/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14</a:t>
            </a:r>
            <a:r>
              <a:rPr lang="en-US" altLang="ja-JP" sz="2600" baseline="-25000" dirty="0" smtClean="0">
                <a:latin typeface="Tahoma" pitchFamily="34" charset="0"/>
                <a:ea typeface="HG丸ｺﾞｼｯｸM-PRO" pitchFamily="50" charset="-128"/>
              </a:rPr>
              <a:t>0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-13</a:t>
            </a:r>
            <a:r>
              <a:rPr lang="en-US" altLang="ja-JP" sz="2600" baseline="-25000" dirty="0" smtClean="0">
                <a:latin typeface="Tahoma" pitchFamily="34" charset="0"/>
                <a:ea typeface="HG丸ｺﾞｼｯｸM-PRO" pitchFamily="50" charset="-128"/>
              </a:rPr>
              <a:t>0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, 14</a:t>
            </a:r>
            <a:r>
              <a:rPr lang="en-US" altLang="ja-JP" sz="2600" baseline="-25000" dirty="0" smtClean="0">
                <a:latin typeface="Tahoma" pitchFamily="34" charset="0"/>
                <a:ea typeface="HG丸ｺﾞｼｯｸM-PRO" pitchFamily="50" charset="-128"/>
              </a:rPr>
              <a:t>1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-13</a:t>
            </a:r>
            <a:r>
              <a:rPr lang="en-US" altLang="ja-JP" sz="2600" baseline="-25000" dirty="0" smtClean="0">
                <a:latin typeface="Tahoma" pitchFamily="34" charset="0"/>
                <a:ea typeface="HG丸ｺﾞｼｯｸM-PRO" pitchFamily="50" charset="-128"/>
              </a:rPr>
              <a:t>1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, 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@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257GHz, MWC480, </a:t>
            </a:r>
          </a:p>
          <a:p>
            <a:pPr algn="ctr"/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ALMA cycle 2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419085" y="5968397"/>
            <a:ext cx="25798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(Oberg et al. 2015)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942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29944"/>
            <a:ext cx="4896544" cy="285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360040" y="-27522"/>
            <a:ext cx="9684568" cy="740845"/>
          </a:xfrm>
        </p:spPr>
        <p:txBody>
          <a:bodyPr wrap="square" lIns="90000" tIns="46800" rIns="90000" bIns="46800">
            <a:spAutoFit/>
          </a:bodyPr>
          <a:lstStyle/>
          <a:p>
            <a:r>
              <a:rPr lang="ja-JP" altLang="en-US" sz="4200" b="1" dirty="0" smtClean="0">
                <a:solidFill>
                  <a:srgbClr val="0000CC"/>
                </a:solidFill>
                <a:latin typeface="ＭＳ Ｐゴシック" charset="-128"/>
              </a:rPr>
              <a:t>原始惑星系円盤中の有機分子生成</a:t>
            </a:r>
          </a:p>
        </p:txBody>
      </p:sp>
      <p:sp>
        <p:nvSpPr>
          <p:cNvPr id="24581" name="Rectangle 23"/>
          <p:cNvSpPr>
            <a:spLocks noChangeArrowheads="1"/>
          </p:cNvSpPr>
          <p:nvPr/>
        </p:nvSpPr>
        <p:spPr bwMode="auto">
          <a:xfrm>
            <a:off x="-19526" y="5445224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000" b="1" dirty="0" smtClean="0">
                <a:latin typeface="ＭＳ Ｐゴシック" charset="-128"/>
              </a:rPr>
              <a:t>円盤赤道面付近では、塵表面反応が効率的におこり、</a:t>
            </a:r>
            <a:endParaRPr lang="en-US" altLang="ja-JP" sz="3000" b="1" dirty="0" smtClean="0">
              <a:latin typeface="ＭＳ Ｐゴシック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000" b="1" dirty="0">
                <a:latin typeface="ＭＳ Ｐゴシック" charset="-128"/>
              </a:rPr>
              <a:t>複雑な有機分子が生成されて</a:t>
            </a:r>
            <a:r>
              <a:rPr lang="ja-JP" altLang="en-US" sz="3000" b="1" dirty="0" smtClean="0">
                <a:latin typeface="ＭＳ Ｐゴシック" charset="-128"/>
              </a:rPr>
              <a:t>いる</a:t>
            </a:r>
            <a:endParaRPr lang="ja-JP" altLang="en-US" sz="3000" b="1" dirty="0">
              <a:latin typeface="ＭＳ Ｐゴシック" charset="-128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7514"/>
            <a:ext cx="482453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グループ化 79"/>
          <p:cNvGrpSpPr>
            <a:grpSpLocks/>
          </p:cNvGrpSpPr>
          <p:nvPr/>
        </p:nvGrpSpPr>
        <p:grpSpPr bwMode="auto">
          <a:xfrm>
            <a:off x="771525" y="1263625"/>
            <a:ext cx="2171700" cy="1558925"/>
            <a:chOff x="627615" y="1332640"/>
            <a:chExt cx="2976224" cy="1927980"/>
          </a:xfrm>
        </p:grpSpPr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933450" y="2752708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1057275" y="1866883"/>
              <a:ext cx="228600" cy="228600"/>
            </a:xfrm>
            <a:prstGeom prst="ellipse">
              <a:avLst/>
            </a:prstGeom>
            <a:solidFill>
              <a:srgbClr val="3399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2305050" y="2371708"/>
              <a:ext cx="3810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988481" y="2727546"/>
              <a:ext cx="1981998" cy="53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ja-JP" altLang="en-US" sz="2200" b="1">
                  <a:latin typeface="Calibri" pitchFamily="34" charset="0"/>
                </a:rPr>
                <a:t>ダスト表面</a:t>
              </a: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1162050" y="1990708"/>
              <a:ext cx="2286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943880" y="1332640"/>
              <a:ext cx="1659959" cy="10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ja-JP" sz="2400" b="1">
                  <a:latin typeface="Calibri" pitchFamily="34" charset="0"/>
                </a:rPr>
                <a:t>C, O, N, </a:t>
              </a:r>
            </a:p>
            <a:p>
              <a:r>
                <a:rPr kumimoji="0" lang="en-US" altLang="ja-JP" sz="2400" b="1">
                  <a:latin typeface="Calibri" pitchFamily="34" charset="0"/>
                </a:rPr>
                <a:t>S, CO, …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627615" y="1686038"/>
              <a:ext cx="541726" cy="608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ja-JP" sz="2600" b="1">
                  <a:latin typeface="Calibri" pitchFamily="34" charset="0"/>
                </a:rPr>
                <a:t>H</a:t>
              </a:r>
            </a:p>
          </p:txBody>
        </p:sp>
      </p:grpSp>
      <p:grpSp>
        <p:nvGrpSpPr>
          <p:cNvPr id="17" name="グループ化 23"/>
          <p:cNvGrpSpPr>
            <a:grpSpLocks/>
          </p:cNvGrpSpPr>
          <p:nvPr/>
        </p:nvGrpSpPr>
        <p:grpSpPr bwMode="auto">
          <a:xfrm>
            <a:off x="3049588" y="1477938"/>
            <a:ext cx="2066925" cy="908050"/>
            <a:chOff x="6703806" y="5780133"/>
            <a:chExt cx="2066271" cy="907788"/>
          </a:xfrm>
        </p:grpSpPr>
        <p:grpSp>
          <p:nvGrpSpPr>
            <p:cNvPr id="18" name="グループ化 81"/>
            <p:cNvGrpSpPr>
              <a:grpSpLocks/>
            </p:cNvGrpSpPr>
            <p:nvPr/>
          </p:nvGrpSpPr>
          <p:grpSpPr bwMode="auto">
            <a:xfrm>
              <a:off x="6786578" y="6306918"/>
              <a:ext cx="1581150" cy="381003"/>
              <a:chOff x="7051675" y="3129187"/>
              <a:chExt cx="1981200" cy="381003"/>
            </a:xfrm>
          </p:grpSpPr>
          <p:sp>
            <p:nvSpPr>
              <p:cNvPr id="20" name="Line 38"/>
              <p:cNvSpPr>
                <a:spLocks noChangeShapeType="1"/>
              </p:cNvSpPr>
              <p:nvPr/>
            </p:nvSpPr>
            <p:spPr bwMode="auto">
              <a:xfrm>
                <a:off x="7051675" y="3510190"/>
                <a:ext cx="198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" name="Oval 39"/>
              <p:cNvSpPr>
                <a:spLocks noChangeArrowheads="1"/>
              </p:cNvSpPr>
              <p:nvPr/>
            </p:nvSpPr>
            <p:spPr bwMode="auto">
              <a:xfrm>
                <a:off x="8201025" y="3253013"/>
                <a:ext cx="228600" cy="242888"/>
              </a:xfrm>
              <a:prstGeom prst="ellipse">
                <a:avLst/>
              </a:prstGeom>
              <a:solidFill>
                <a:srgbClr val="3399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Calibri" pitchFamily="34" charset="0"/>
                </a:endParaRPr>
              </a:p>
            </p:txBody>
          </p:sp>
          <p:sp>
            <p:nvSpPr>
              <p:cNvPr id="22" name="Oval 40"/>
              <p:cNvSpPr>
                <a:spLocks noChangeArrowheads="1"/>
              </p:cNvSpPr>
              <p:nvPr/>
            </p:nvSpPr>
            <p:spPr bwMode="auto">
              <a:xfrm>
                <a:off x="8423275" y="3129187"/>
                <a:ext cx="381000" cy="380999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Calibri" pitchFamily="34" charset="0"/>
                </a:endParaRPr>
              </a:p>
            </p:txBody>
          </p:sp>
        </p:grp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6703806" y="5780133"/>
              <a:ext cx="20662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ja-JP" sz="2400" b="1">
                  <a:latin typeface="Calibri" pitchFamily="34" charset="0"/>
                </a:rPr>
                <a:t>H</a:t>
              </a:r>
              <a:r>
                <a:rPr kumimoji="0" lang="en-US" altLang="ja-JP" sz="2400" b="1" baseline="-25000">
                  <a:latin typeface="Calibri" pitchFamily="34" charset="0"/>
                </a:rPr>
                <a:t>2</a:t>
              </a:r>
              <a:r>
                <a:rPr kumimoji="0" lang="en-US" altLang="ja-JP" sz="2400" b="1">
                  <a:latin typeface="Calibri" pitchFamily="34" charset="0"/>
                </a:rPr>
                <a:t>O, CH</a:t>
              </a:r>
              <a:r>
                <a:rPr kumimoji="0" lang="en-US" altLang="ja-JP" sz="2400" b="1" baseline="-25000">
                  <a:latin typeface="Calibri" pitchFamily="34" charset="0"/>
                </a:rPr>
                <a:t>3</a:t>
              </a:r>
              <a:r>
                <a:rPr kumimoji="0" lang="en-US" altLang="ja-JP" sz="2400" b="1">
                  <a:latin typeface="Calibri" pitchFamily="34" charset="0"/>
                </a:rPr>
                <a:t>OH, …</a:t>
              </a:r>
              <a:endParaRPr kumimoji="0" lang="ja-JP" altLang="en-US" sz="2400" b="1">
                <a:latin typeface="Calibri" pitchFamily="34" charset="0"/>
              </a:endParaRPr>
            </a:p>
          </p:txBody>
        </p:sp>
      </p:grp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731838" y="620688"/>
            <a:ext cx="38576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ja-JP" altLang="en-US" sz="3000" b="1" dirty="0">
                <a:solidFill>
                  <a:srgbClr val="33CC33"/>
                </a:solidFill>
                <a:latin typeface="Tahoma" pitchFamily="34" charset="0"/>
                <a:ea typeface="HG丸ｺﾞｼｯｸM-PRO" pitchFamily="50" charset="-128"/>
              </a:rPr>
              <a:t>塵表面反応</a:t>
            </a:r>
            <a:endParaRPr lang="en-US" altLang="ja-JP" sz="3000" b="1" dirty="0">
              <a:solidFill>
                <a:srgbClr val="33CC33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2713038" y="2089125"/>
            <a:ext cx="374650" cy="454025"/>
          </a:xfrm>
          <a:prstGeom prst="rightArrow">
            <a:avLst>
              <a:gd name="adj1" fmla="val 31370"/>
              <a:gd name="adj2" fmla="val 5541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Calibri" pitchFamily="34" charset="0"/>
            </a:endParaRPr>
          </a:p>
        </p:txBody>
      </p:sp>
      <p:grpSp>
        <p:nvGrpSpPr>
          <p:cNvPr id="25" name="グループ化 32"/>
          <p:cNvGrpSpPr>
            <a:grpSpLocks/>
          </p:cNvGrpSpPr>
          <p:nvPr/>
        </p:nvGrpSpPr>
        <p:grpSpPr bwMode="auto">
          <a:xfrm>
            <a:off x="5033963" y="1049313"/>
            <a:ext cx="3109912" cy="1571625"/>
            <a:chOff x="6106588" y="4931857"/>
            <a:chExt cx="3109164" cy="1571636"/>
          </a:xfrm>
        </p:grpSpPr>
        <p:sp>
          <p:nvSpPr>
            <p:cNvPr id="26" name="AutoShape 43"/>
            <p:cNvSpPr>
              <a:spLocks noChangeArrowheads="1"/>
            </p:cNvSpPr>
            <p:nvPr/>
          </p:nvSpPr>
          <p:spPr bwMode="auto">
            <a:xfrm>
              <a:off x="6106588" y="6049468"/>
              <a:ext cx="374650" cy="454025"/>
            </a:xfrm>
            <a:prstGeom prst="rightArrow">
              <a:avLst>
                <a:gd name="adj1" fmla="val 31370"/>
                <a:gd name="adj2" fmla="val 554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grpSp>
          <p:nvGrpSpPr>
            <p:cNvPr id="27" name="グループ化 81"/>
            <p:cNvGrpSpPr>
              <a:grpSpLocks/>
            </p:cNvGrpSpPr>
            <p:nvPr/>
          </p:nvGrpSpPr>
          <p:grpSpPr bwMode="auto">
            <a:xfrm>
              <a:off x="6604626" y="5902901"/>
              <a:ext cx="1581150" cy="381003"/>
              <a:chOff x="7051675" y="3129187"/>
              <a:chExt cx="1981200" cy="381003"/>
            </a:xfrm>
          </p:grpSpPr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7051675" y="3510190"/>
                <a:ext cx="198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auto">
              <a:xfrm>
                <a:off x="8201025" y="3253013"/>
                <a:ext cx="228600" cy="242888"/>
              </a:xfrm>
              <a:prstGeom prst="ellipse">
                <a:avLst/>
              </a:prstGeom>
              <a:solidFill>
                <a:srgbClr val="3399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Calibri" pitchFamily="34" charset="0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auto">
              <a:xfrm>
                <a:off x="8423275" y="3129187"/>
                <a:ext cx="381000" cy="380999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Calibri" pitchFamily="34" charset="0"/>
                </a:endParaRPr>
              </a:p>
            </p:txBody>
          </p:sp>
        </p:grp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678092" y="5217609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ja-JP" altLang="en-US" sz="2400" b="1">
                  <a:latin typeface="Calibri" pitchFamily="34" charset="0"/>
                </a:rPr>
                <a:t>脱離</a:t>
              </a:r>
            </a:p>
          </p:txBody>
        </p:sp>
        <p:grpSp>
          <p:nvGrpSpPr>
            <p:cNvPr id="29" name="グループ化 121"/>
            <p:cNvGrpSpPr>
              <a:grpSpLocks/>
            </p:cNvGrpSpPr>
            <p:nvPr/>
          </p:nvGrpSpPr>
          <p:grpSpPr bwMode="auto">
            <a:xfrm>
              <a:off x="7463910" y="4931857"/>
              <a:ext cx="1751842" cy="1292662"/>
              <a:chOff x="7531222" y="3978189"/>
              <a:chExt cx="1751842" cy="1292662"/>
            </a:xfrm>
          </p:grpSpPr>
          <p:grpSp>
            <p:nvGrpSpPr>
              <p:cNvPr id="30" name="グループ化 44"/>
              <p:cNvGrpSpPr>
                <a:grpSpLocks/>
              </p:cNvGrpSpPr>
              <p:nvPr/>
            </p:nvGrpSpPr>
            <p:grpSpPr bwMode="auto">
              <a:xfrm>
                <a:off x="8072458" y="3978189"/>
                <a:ext cx="1210606" cy="1292662"/>
                <a:chOff x="2714612" y="4778752"/>
                <a:chExt cx="1210780" cy="1292671"/>
              </a:xfrm>
            </p:grpSpPr>
            <p:sp>
              <p:nvSpPr>
                <p:cNvPr id="32" name="正方形/長方形 18"/>
                <p:cNvSpPr>
                  <a:spLocks noChangeArrowheads="1"/>
                </p:cNvSpPr>
                <p:nvPr/>
              </p:nvSpPr>
              <p:spPr bwMode="auto">
                <a:xfrm>
                  <a:off x="2887780" y="4778752"/>
                  <a:ext cx="1037612" cy="1292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457200" indent="-457200" algn="ctr"/>
                  <a:r>
                    <a:rPr lang="en-US" altLang="ja-JP" sz="2600">
                      <a:solidFill>
                        <a:srgbClr val="7030A0"/>
                      </a:solidFill>
                      <a:cs typeface="Tahoma" pitchFamily="34" charset="0"/>
                    </a:rPr>
                    <a:t>UV</a:t>
                  </a:r>
                </a:p>
                <a:p>
                  <a:pPr marL="457200" indent="-457200" algn="ctr"/>
                  <a:r>
                    <a:rPr lang="en-US" altLang="ja-JP" sz="2600">
                      <a:solidFill>
                        <a:srgbClr val="7030A0"/>
                      </a:solidFill>
                      <a:cs typeface="Tahoma" pitchFamily="34" charset="0"/>
                    </a:rPr>
                    <a:t>CR</a:t>
                  </a:r>
                </a:p>
                <a:p>
                  <a:pPr marL="457200" indent="-457200" algn="ctr"/>
                  <a:r>
                    <a:rPr lang="en-US" altLang="ja-JP" sz="2600">
                      <a:solidFill>
                        <a:srgbClr val="7030A0"/>
                      </a:solidFill>
                      <a:cs typeface="Tahoma" pitchFamily="34" charset="0"/>
                    </a:rPr>
                    <a:t>Xrays</a:t>
                  </a:r>
                </a:p>
              </p:txBody>
            </p:sp>
            <p:cxnSp>
              <p:nvCxnSpPr>
                <p:cNvPr id="33" name="直線矢印コネクタ 32"/>
                <p:cNvCxnSpPr/>
                <p:nvPr/>
              </p:nvCxnSpPr>
              <p:spPr>
                <a:xfrm rot="5400000">
                  <a:off x="2714234" y="5564588"/>
                  <a:ext cx="214316" cy="214291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7531222" y="4621131"/>
                <a:ext cx="168592" cy="3127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534025" y="692125"/>
            <a:ext cx="2428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ja-JP" altLang="en-US" sz="3000" b="1" dirty="0">
                <a:solidFill>
                  <a:srgbClr val="33CC33"/>
                </a:solidFill>
                <a:latin typeface="Tahoma" pitchFamily="34" charset="0"/>
                <a:ea typeface="HG丸ｺﾞｼｯｸM-PRO" pitchFamily="50" charset="-128"/>
              </a:rPr>
              <a:t>光脱離</a:t>
            </a:r>
            <a:endParaRPr lang="en-US" altLang="ja-JP" sz="3000" b="1" dirty="0">
              <a:solidFill>
                <a:srgbClr val="33CC33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38" name="Rectangle 157"/>
          <p:cNvSpPr>
            <a:spLocks noChangeArrowheads="1"/>
          </p:cNvSpPr>
          <p:nvPr/>
        </p:nvSpPr>
        <p:spPr bwMode="auto">
          <a:xfrm>
            <a:off x="5173477" y="6453336"/>
            <a:ext cx="4007035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(Walsh, Millar, HN </a:t>
            </a:r>
            <a:r>
              <a:rPr lang="en-US" altLang="ja-JP" sz="2200" dirty="0">
                <a:latin typeface="Tahoma" pitchFamily="34" charset="0"/>
                <a:ea typeface="ＭＳ Ｐ明朝" pitchFamily="18" charset="-128"/>
              </a:rPr>
              <a:t>et al. 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2014)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9234" y="2780928"/>
            <a:ext cx="8813246" cy="2748745"/>
            <a:chOff x="107504" y="741072"/>
            <a:chExt cx="8813246" cy="2748745"/>
          </a:xfrm>
        </p:grpSpPr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074" y="741072"/>
              <a:ext cx="4760676" cy="2725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54346"/>
              <a:ext cx="4713803" cy="273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9431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0528" y="7402"/>
            <a:ext cx="9467403" cy="740845"/>
          </a:xfrm>
        </p:spPr>
        <p:txBody>
          <a:bodyPr wrap="square" lIns="90000" tIns="46800" rIns="90000" bIns="46800">
            <a:spAutoFit/>
          </a:bodyPr>
          <a:lstStyle/>
          <a:p>
            <a:pPr eaLnBrk="1" hangingPunct="1"/>
            <a:r>
              <a:rPr lang="en-US" altLang="ja-JP" sz="42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TW </a:t>
            </a:r>
            <a:r>
              <a:rPr lang="en-US" altLang="ja-JP" sz="4200" b="1" dirty="0" err="1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Hya</a:t>
            </a:r>
            <a:r>
              <a:rPr lang="ja-JP" altLang="en-US" sz="42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円盤からのメタノールの検出</a:t>
            </a: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279019" y="6300609"/>
            <a:ext cx="8616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円盤</a:t>
            </a:r>
            <a:r>
              <a:rPr lang="ja-JP" altLang="en-US" sz="32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から</a:t>
            </a:r>
            <a:r>
              <a:rPr lang="en-US" altLang="ja-JP" sz="32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CH</a:t>
            </a:r>
            <a:r>
              <a:rPr lang="en-US" altLang="ja-JP" sz="3200" baseline="-250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32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OH</a:t>
            </a:r>
            <a:r>
              <a:rPr lang="ja-JP" altLang="en-US" sz="32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初検出！円盤外縁からの放射</a:t>
            </a:r>
            <a:endParaRPr lang="en-US" altLang="ja-JP" sz="3200" b="1" dirty="0" smtClean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4753694" y="980728"/>
            <a:ext cx="408099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CH</a:t>
            </a:r>
            <a:r>
              <a:rPr lang="en-US" altLang="ja-JP" sz="28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OH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</a:rPr>
              <a:t> </a:t>
            </a:r>
          </a:p>
          <a:p>
            <a:pPr algn="ctr"/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</a:rPr>
              <a:t>@ 304, 305, 307GHz </a:t>
            </a:r>
          </a:p>
          <a:p>
            <a:pPr algn="ctr"/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</a:rPr>
              <a:t>TW </a:t>
            </a:r>
            <a:r>
              <a:rPr lang="en-US" altLang="ja-JP" sz="2800" dirty="0" err="1" smtClean="0">
                <a:latin typeface="Tahoma" pitchFamily="34" charset="0"/>
                <a:ea typeface="HG丸ｺﾞｼｯｸM-PRO" pitchFamily="50" charset="-128"/>
              </a:rPr>
              <a:t>Hya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</a:rPr>
              <a:t>, ALMA cycle 2</a:t>
            </a:r>
          </a:p>
          <a:p>
            <a:pPr algn="ctr"/>
            <a:r>
              <a:rPr lang="ja-JP" altLang="en-US" sz="2800" b="1" dirty="0">
                <a:latin typeface="Tahoma" pitchFamily="34" charset="0"/>
                <a:ea typeface="HG丸ｺﾞｼｯｸM-PRO" pitchFamily="50" charset="-128"/>
              </a:rPr>
              <a:t>３本</a:t>
            </a:r>
            <a:r>
              <a:rPr lang="ja-JP" altLang="en-US" sz="2800" b="1" dirty="0" smtClean="0">
                <a:latin typeface="Tahoma" pitchFamily="34" charset="0"/>
                <a:ea typeface="HG丸ｺﾞｼｯｸM-PRO" pitchFamily="50" charset="-128"/>
              </a:rPr>
              <a:t>の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</a:rPr>
              <a:t>CH</a:t>
            </a:r>
            <a:r>
              <a:rPr lang="en-US" altLang="ja-JP" sz="2800" baseline="-25000" dirty="0" smtClean="0"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</a:rPr>
              <a:t>OH</a:t>
            </a:r>
            <a:r>
              <a:rPr lang="ja-JP" altLang="en-US" sz="2800" b="1" dirty="0" smtClean="0">
                <a:latin typeface="Tahoma" pitchFamily="34" charset="0"/>
                <a:ea typeface="HG丸ｺﾞｼｯｸM-PRO" pitchFamily="50" charset="-128"/>
              </a:rPr>
              <a:t>輝線を</a:t>
            </a:r>
            <a:endParaRPr lang="en-US" altLang="ja-JP" sz="2800" b="1" dirty="0" smtClean="0">
              <a:latin typeface="Tahoma" pitchFamily="34" charset="0"/>
              <a:ea typeface="HG丸ｺﾞｼｯｸM-PRO" pitchFamily="50" charset="-128"/>
            </a:endParaRPr>
          </a:p>
          <a:p>
            <a:pPr algn="ctr"/>
            <a:r>
              <a:rPr lang="ja-JP" altLang="en-US" sz="2800" b="1" dirty="0" smtClean="0">
                <a:latin typeface="Tahoma" pitchFamily="34" charset="0"/>
                <a:ea typeface="HG丸ｺﾞｼｯｸM-PRO" pitchFamily="50" charset="-128"/>
              </a:rPr>
              <a:t>スタッキングして検出</a:t>
            </a:r>
            <a:endParaRPr lang="en-US" altLang="ja-JP" sz="2800" b="1" dirty="0" smtClean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332997" y="5813677"/>
            <a:ext cx="25594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(Walsh et al. 2016)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5" y="692694"/>
            <a:ext cx="4258772" cy="28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3450035"/>
            <a:ext cx="2272701" cy="22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16313"/>
            <a:ext cx="2227929" cy="22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1" y="3395092"/>
            <a:ext cx="775779" cy="226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51" y="5733256"/>
            <a:ext cx="2305898" cy="50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21648"/>
            <a:ext cx="2227663" cy="218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524230" y="4943588"/>
            <a:ext cx="32880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白等高線：観測</a:t>
            </a:r>
            <a:endParaRPr lang="en-US" altLang="ja-JP" sz="2200" b="1" dirty="0" smtClean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グレースケール：モデル</a:t>
            </a:r>
            <a:endParaRPr lang="en-US" altLang="ja-JP" sz="2200" b="1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76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94" y="692697"/>
            <a:ext cx="4229400" cy="26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0528" y="7402"/>
            <a:ext cx="9467403" cy="740845"/>
          </a:xfrm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 sz="4200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TW </a:t>
            </a:r>
            <a:r>
              <a:rPr lang="en-US" altLang="ja-JP" sz="4200" b="1" dirty="0" err="1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Hya</a:t>
            </a:r>
            <a:r>
              <a:rPr lang="ja-JP" altLang="en-US" sz="4200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円盤からのメタノールの検出</a:t>
            </a:r>
            <a:endParaRPr lang="ja-JP" altLang="en-US" sz="4200" b="1" dirty="0" smtClean="0">
              <a:solidFill>
                <a:srgbClr val="00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35649" y="5589240"/>
            <a:ext cx="45728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(Walsh et al. 2016, </a:t>
            </a: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ApJL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823, L10)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3339927"/>
            <a:ext cx="2272701" cy="22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06205"/>
            <a:ext cx="2227929" cy="22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1" y="3284984"/>
            <a:ext cx="775779" cy="226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51" y="5623148"/>
            <a:ext cx="2305898" cy="50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11540"/>
            <a:ext cx="2227663" cy="218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524230" y="4833480"/>
            <a:ext cx="2692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white contour : obs.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gray scale : model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260942" y="5973468"/>
            <a:ext cx="66526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メタノール輝線の放射領域</a:t>
            </a:r>
            <a:r>
              <a:rPr lang="ja-JP" altLang="en-US" sz="28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：</a:t>
            </a:r>
            <a:r>
              <a:rPr lang="en-US" altLang="ja-JP" sz="28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30 - 100AU</a:t>
            </a:r>
          </a:p>
          <a:p>
            <a:pPr algn="ctr"/>
            <a:r>
              <a:rPr lang="ja-JP" altLang="en-US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→ダストからの非熱的脱離を示唆</a:t>
            </a:r>
            <a:endParaRPr lang="en-US" altLang="ja-JP" sz="2800" b="1" dirty="0" smtClean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4753694" y="620688"/>
            <a:ext cx="4080997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Model: x(CH</a:t>
            </a:r>
            <a:r>
              <a:rPr lang="en-US" altLang="ja-JP" sz="28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OH)~10</a:t>
            </a:r>
            <a:r>
              <a:rPr lang="en-US" altLang="ja-JP" sz="28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-11</a:t>
            </a:r>
          </a:p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fits observations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</a:rPr>
              <a:t>  </a:t>
            </a:r>
          </a:p>
          <a:p>
            <a:pPr algn="ctr">
              <a:spcBef>
                <a:spcPct val="0"/>
              </a:spcBef>
            </a:pP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Herschel/HIFI obs. of </a:t>
            </a:r>
          </a:p>
          <a:p>
            <a:pPr algn="ctr">
              <a:spcBef>
                <a:spcPct val="0"/>
              </a:spcBef>
            </a:pP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cold H</a:t>
            </a:r>
            <a:r>
              <a:rPr lang="en-US" altLang="ja-JP" sz="2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line </a:t>
            </a:r>
          </a:p>
          <a:p>
            <a:pPr algn="ctr">
              <a:spcBef>
                <a:spcPct val="0"/>
              </a:spcBef>
            </a:pPr>
            <a:r>
              <a:rPr lang="ja-JP" altLang="en-US" sz="2000" dirty="0" smtClean="0">
                <a:latin typeface="Tahoma" pitchFamily="34" charset="0"/>
                <a:ea typeface="ＭＳ Ｐ明朝" pitchFamily="18" charset="-128"/>
                <a:cs typeface="Tahoma" panose="020B0604030504040204" pitchFamily="34" charset="0"/>
              </a:rPr>
              <a:t>　　　　　　</a:t>
            </a:r>
            <a:r>
              <a:rPr lang="en-US" altLang="ja-JP" sz="2000" dirty="0" smtClean="0"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 smtClean="0"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Hogerheije</a:t>
            </a:r>
            <a:r>
              <a:rPr lang="en-US" altLang="ja-JP" sz="2000" dirty="0" smtClean="0"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 2011)</a:t>
            </a:r>
            <a:endParaRPr lang="en-US" altLang="ja-JP" sz="2000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CH</a:t>
            </a:r>
            <a:r>
              <a:rPr lang="en-US" altLang="ja-JP" sz="28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OH/H</a:t>
            </a:r>
            <a:r>
              <a:rPr lang="en-US" altLang="ja-JP" sz="28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O ~ 0.7-5%</a:t>
            </a:r>
          </a:p>
          <a:p>
            <a:pPr algn="ctr">
              <a:spcBef>
                <a:spcPct val="0"/>
              </a:spcBef>
            </a:pPr>
            <a:r>
              <a:rPr lang="ja-JP" altLang="en-US" sz="2800" dirty="0" smtClean="0">
                <a:latin typeface="Tahoma" pitchFamily="34" charset="0"/>
                <a:ea typeface="HG丸ｺﾞｼｯｸM-PRO" pitchFamily="50" charset="-128"/>
              </a:rPr>
              <a:t>⇔</a:t>
            </a:r>
            <a:r>
              <a:rPr lang="ja-JP" altLang="en-US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ja-JP" altLang="en-US" sz="28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彗星とよい一致</a:t>
            </a:r>
            <a:endParaRPr lang="en-US" altLang="ja-JP" sz="2800" b="1" dirty="0" smtClean="0"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30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8520" y="7403"/>
            <a:ext cx="9358313" cy="740845"/>
          </a:xfrm>
        </p:spPr>
        <p:txBody>
          <a:bodyPr lIns="90000" tIns="46800" rIns="90000" bIns="46800">
            <a:spAutoFit/>
          </a:bodyPr>
          <a:lstStyle/>
          <a:p>
            <a:r>
              <a:rPr lang="ja-JP" altLang="en-US" sz="4200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彗星で観測</a:t>
            </a:r>
            <a:r>
              <a:rPr lang="ja-JP" altLang="en-US" sz="4200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された分子存在量</a:t>
            </a:r>
            <a:r>
              <a:rPr lang="ja-JP" altLang="en-US" sz="4200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との比較</a:t>
            </a:r>
            <a:endParaRPr lang="ja-JP" altLang="en-US" sz="4200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263090"/>
            <a:ext cx="8829585" cy="44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4"/>
          <p:cNvSpPr>
            <a:spLocks noChangeArrowheads="1"/>
          </p:cNvSpPr>
          <p:nvPr/>
        </p:nvSpPr>
        <p:spPr bwMode="auto">
          <a:xfrm>
            <a:off x="-53115" y="5550363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ja-JP" altLang="en-US" sz="2800" b="1" dirty="0">
                <a:latin typeface="Tahoma" pitchFamily="34" charset="0"/>
                <a:ea typeface="HG丸ｺﾞｼｯｸM-PRO" pitchFamily="50" charset="-128"/>
              </a:rPr>
              <a:t>多く</a:t>
            </a:r>
            <a:r>
              <a:rPr lang="ja-JP" altLang="en-US" sz="2800" b="1" dirty="0" smtClean="0">
                <a:latin typeface="Tahoma" pitchFamily="34" charset="0"/>
                <a:ea typeface="HG丸ｺﾞｼｯｸM-PRO" pitchFamily="50" charset="-128"/>
              </a:rPr>
              <a:t>の複雑な分子種は分子雲→円盤で存在量増加</a:t>
            </a:r>
            <a:endParaRPr lang="en-US" altLang="ja-JP" sz="2800" b="1" dirty="0" smtClean="0">
              <a:latin typeface="Tahoma" pitchFamily="34" charset="0"/>
              <a:ea typeface="HG丸ｺﾞｼｯｸM-PRO" pitchFamily="50" charset="-128"/>
            </a:endParaRPr>
          </a:p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彗星から</a:t>
            </a:r>
            <a:r>
              <a:rPr lang="ja-JP" altLang="en-US" sz="28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の</a:t>
            </a:r>
            <a:r>
              <a:rPr lang="ja-JP" altLang="en-US" sz="2800" b="1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分子輝線観測の結果</a:t>
            </a:r>
            <a:r>
              <a:rPr lang="ja-JP" altLang="en-US" sz="28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は円盤モデルと良い一致</a:t>
            </a:r>
            <a:endParaRPr lang="en-US" altLang="ja-JP" sz="2800" b="1" dirty="0" smtClean="0">
              <a:solidFill>
                <a:srgbClr val="FF0000"/>
              </a:solidFill>
              <a:latin typeface="Tahoma" pitchFamily="34" charset="0"/>
              <a:ea typeface="HG丸ｺﾞｼｯｸM-PRO" pitchFamily="50" charset="-128"/>
            </a:endParaRPr>
          </a:p>
          <a:p>
            <a:pPr algn="ctr"/>
            <a:r>
              <a:rPr lang="ja-JP" altLang="en-US" sz="2800" b="1" dirty="0" smtClean="0">
                <a:latin typeface="Tahoma" pitchFamily="34" charset="0"/>
                <a:ea typeface="HG丸ｺﾞｼｯｸM-PRO" pitchFamily="50" charset="-128"/>
              </a:rPr>
              <a:t>→</a:t>
            </a:r>
            <a:r>
              <a:rPr lang="ja-JP" altLang="en-US" sz="2800" b="1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 彗星の</a:t>
            </a:r>
            <a:r>
              <a:rPr lang="en-US" altLang="ja-JP" sz="2800" b="1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ALMA</a:t>
            </a:r>
            <a:r>
              <a:rPr lang="ja-JP" altLang="en-US" sz="2800" b="1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観測、</a:t>
            </a:r>
            <a:r>
              <a:rPr lang="en-US" altLang="ja-JP" sz="2800" b="1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Rosetta</a:t>
            </a:r>
            <a:r>
              <a:rPr lang="ja-JP" altLang="en-US" sz="2800" b="1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彗星探査機</a:t>
            </a:r>
            <a:r>
              <a:rPr lang="ja-JP" altLang="en-US" sz="2800" b="1" dirty="0" err="1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、、、</a:t>
            </a:r>
            <a:endParaRPr lang="en-US" altLang="ja-JP" sz="2800" b="1" dirty="0">
              <a:solidFill>
                <a:srgbClr val="00B05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954493" y="1026207"/>
            <a:ext cx="25204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600" b="1" dirty="0">
                <a:solidFill>
                  <a:srgbClr val="009900"/>
                </a:solidFill>
                <a:latin typeface="HG丸ｺﾞｼｯｸM-PRO" pitchFamily="50" charset="-128"/>
                <a:ea typeface="HG丸ｺﾞｼｯｸM-PRO" pitchFamily="50" charset="-128"/>
              </a:rPr>
              <a:t>分子</a:t>
            </a:r>
            <a:r>
              <a:rPr lang="ja-JP" altLang="en-US" sz="2600" b="1" dirty="0" smtClean="0">
                <a:solidFill>
                  <a:srgbClr val="009900"/>
                </a:solidFill>
                <a:latin typeface="HG丸ｺﾞｼｯｸM-PRO" pitchFamily="50" charset="-128"/>
                <a:ea typeface="HG丸ｺﾞｼｯｸM-PRO" pitchFamily="50" charset="-128"/>
              </a:rPr>
              <a:t>雲</a:t>
            </a:r>
            <a:r>
              <a:rPr lang="en-US" altLang="ja-JP" sz="2600" b="1" dirty="0" smtClean="0">
                <a:solidFill>
                  <a:srgbClr val="009900"/>
                </a:solidFill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ja-JP" altLang="en-US" sz="2600" b="1" dirty="0" smtClean="0">
                <a:solidFill>
                  <a:srgbClr val="009900"/>
                </a:solidFill>
                <a:latin typeface="HG丸ｺﾞｼｯｸM-PRO" pitchFamily="50" charset="-128"/>
                <a:ea typeface="HG丸ｺﾞｼｯｸM-PRO" pitchFamily="50" charset="-128"/>
              </a:rPr>
              <a:t>初期値</a:t>
            </a:r>
            <a:r>
              <a:rPr lang="en-US" altLang="ja-JP" sz="2600" b="1" dirty="0" smtClean="0">
                <a:solidFill>
                  <a:srgbClr val="009900"/>
                </a:solidFill>
                <a:latin typeface="HG丸ｺﾞｼｯｸM-PRO" pitchFamily="50" charset="-128"/>
                <a:ea typeface="HG丸ｺﾞｼｯｸM-PRO" pitchFamily="50" charset="-128"/>
              </a:rPr>
              <a:t>)</a:t>
            </a:r>
            <a:endParaRPr lang="en-US" altLang="ja-JP" sz="2600" b="1" dirty="0">
              <a:solidFill>
                <a:srgbClr val="0099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 rot="16200000">
            <a:off x="7004734" y="3015279"/>
            <a:ext cx="380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smtClean="0">
                <a:latin typeface="Tahoma" pitchFamily="34" charset="0"/>
                <a:ea typeface="HG丸ｺﾞｼｯｸM-PRO" pitchFamily="50" charset="-128"/>
              </a:rPr>
              <a:t>Walsh, Millar, HN et al. 2014)</a:t>
            </a:r>
            <a:endParaRPr lang="en-US" altLang="ja-JP" sz="20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" name="Rectangle 64"/>
          <p:cNvSpPr>
            <a:spLocks noChangeArrowheads="1"/>
          </p:cNvSpPr>
          <p:nvPr/>
        </p:nvSpPr>
        <p:spPr bwMode="auto">
          <a:xfrm>
            <a:off x="3537404" y="620688"/>
            <a:ext cx="29406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600" b="1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モデル</a:t>
            </a:r>
            <a:r>
              <a:rPr lang="en-US" altLang="ja-JP" sz="2600" b="1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ja-JP" altLang="en-US" sz="2600" b="1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固相</a:t>
            </a:r>
            <a:r>
              <a:rPr lang="en-US" altLang="ja-JP" sz="2600" b="1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)</a:t>
            </a:r>
          </a:p>
          <a:p>
            <a:pPr algn="ctr"/>
            <a:r>
              <a:rPr lang="en-US" altLang="ja-JP" sz="2600" b="1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ja-JP" altLang="en-US" sz="2600" b="1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円盤半径 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&gt;20AU</a:t>
            </a:r>
            <a:r>
              <a:rPr lang="en-US" altLang="ja-JP" sz="2600" b="1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)</a:t>
            </a:r>
            <a:endParaRPr lang="en-US" altLang="ja-JP" sz="2600" b="1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6487625" y="1026207"/>
            <a:ext cx="19558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彗星観測</a:t>
            </a:r>
            <a:endParaRPr lang="en-US" altLang="ja-JP" sz="26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11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6" r="17161"/>
          <a:stretch/>
        </p:blipFill>
        <p:spPr bwMode="auto">
          <a:xfrm>
            <a:off x="-36511" y="1687700"/>
            <a:ext cx="6129978" cy="44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4" y="1807840"/>
            <a:ext cx="29051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19" y="3808921"/>
            <a:ext cx="3062993" cy="22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55339" y="-27384"/>
            <a:ext cx="9467403" cy="694678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9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ロゼッタミッション：彗星中の有機分子</a:t>
            </a:r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-3756" y="600504"/>
            <a:ext cx="7456076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en-US" altLang="ja-JP" sz="2800" dirty="0" smtClean="0">
                <a:latin typeface="Tahoma" pitchFamily="34" charset="0"/>
                <a:ea typeface="ＭＳ Ｐ明朝" pitchFamily="18" charset="-128"/>
              </a:rPr>
              <a:t>67P/ </a:t>
            </a:r>
            <a:r>
              <a:rPr lang="en-US" altLang="ja-JP" sz="2800" dirty="0" err="1" smtClean="0">
                <a:latin typeface="Tahoma" pitchFamily="34" charset="0"/>
                <a:ea typeface="ＭＳ Ｐ明朝" pitchFamily="18" charset="-128"/>
              </a:rPr>
              <a:t>Churyumov-Gerasimenko</a:t>
            </a:r>
            <a:r>
              <a:rPr lang="en-US" altLang="ja-JP" sz="2800" dirty="0" smtClean="0">
                <a:latin typeface="Tahoma" pitchFamily="34" charset="0"/>
                <a:ea typeface="ＭＳ Ｐ明朝" pitchFamily="18" charset="-128"/>
              </a:rPr>
              <a:t> </a:t>
            </a:r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中の有機分子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0" hangingPunct="0"/>
            <a:r>
              <a:rPr lang="en-US" altLang="ja-JP" sz="2800" dirty="0" smtClean="0">
                <a:latin typeface="Tahoma" pitchFamily="34" charset="0"/>
                <a:ea typeface="ＭＳ Ｐ明朝" pitchFamily="18" charset="-128"/>
              </a:rPr>
              <a:t>COSAC/Philae, ROSINA, Rosetta</a:t>
            </a:r>
            <a:endParaRPr lang="en-US" altLang="ja-JP" sz="2800" dirty="0">
              <a:latin typeface="Tahoma" pitchFamily="34" charset="0"/>
              <a:ea typeface="ＭＳ Ｐ明朝" pitchFamily="18" charset="-128"/>
            </a:endParaRPr>
          </a:p>
        </p:txBody>
      </p:sp>
      <p:pic>
        <p:nvPicPr>
          <p:cNvPr id="2052" name="Picture 4" descr="Rosetta spacecraft mod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40" y="980728"/>
            <a:ext cx="339466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99153"/>
            <a:ext cx="936104" cy="425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6093466" y="3904456"/>
            <a:ext cx="147099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4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グリシン</a:t>
            </a:r>
            <a:endParaRPr lang="en-US" altLang="ja-JP" sz="24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1979712" y="5775944"/>
            <a:ext cx="4860690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Geosmann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+ 2015, 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Altwegg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+ 2016)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-45662" y="6235078"/>
            <a:ext cx="92480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グリシン他、</a:t>
            </a:r>
            <a:r>
              <a:rPr lang="ja-JP" altLang="en-US" sz="3200" b="1" dirty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多数の有機分子</a:t>
            </a:r>
            <a:r>
              <a:rPr lang="ja-JP" altLang="en-US" sz="32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を質量分析器で検出</a:t>
            </a:r>
            <a:endParaRPr lang="en-US" altLang="ja-JP" sz="3200" b="1" dirty="0" smtClean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2055" name="Picture 7" descr="Philae lander (transparent bg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358" y="475017"/>
            <a:ext cx="1567789" cy="10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672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ja-JP" sz="43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Contents</a:t>
            </a:r>
            <a:endParaRPr lang="ja-JP" altLang="en-US" sz="4300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cxnSp>
        <p:nvCxnSpPr>
          <p:cNvPr id="21507" name="AutoShape 3"/>
          <p:cNvCxnSpPr>
            <a:cxnSpLocks noChangeShapeType="1"/>
          </p:cNvCxnSpPr>
          <p:nvPr/>
        </p:nvCxnSpPr>
        <p:spPr bwMode="auto">
          <a:xfrm>
            <a:off x="4729163" y="3765550"/>
            <a:ext cx="122237" cy="136525"/>
          </a:xfrm>
          <a:prstGeom prst="curved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412776"/>
            <a:ext cx="91440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altLang="ja-JP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§1.</a:t>
            </a:r>
            <a:r>
              <a:rPr lang="ja-JP" altLang="en-US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 </a:t>
            </a:r>
            <a:r>
              <a:rPr lang="en-US" altLang="ja-JP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Introduction</a:t>
            </a:r>
          </a:p>
          <a:p>
            <a:pPr marL="457200" indent="-457200" algn="ctr"/>
            <a:endParaRPr lang="en-US" altLang="ja-JP" sz="10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 eaLnBrk="0" hangingPunct="0"/>
            <a:r>
              <a:rPr lang="en-US" altLang="ja-JP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§2. </a:t>
            </a:r>
            <a:r>
              <a:rPr lang="ja-JP" altLang="en-US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原始惑星系</a:t>
            </a:r>
            <a:r>
              <a:rPr lang="ja-JP" altLang="en-US" sz="3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円盤</a:t>
            </a:r>
            <a:r>
              <a:rPr lang="ja-JP" altLang="en-US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における有機</a:t>
            </a:r>
            <a:r>
              <a:rPr lang="ja-JP" altLang="en-US" sz="3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分子</a:t>
            </a:r>
            <a:endParaRPr lang="en-US" altLang="ja-JP" sz="36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 eaLnBrk="0" hangingPunct="0"/>
            <a:endParaRPr lang="ja-JP" altLang="en-US" sz="10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/>
            <a:r>
              <a:rPr lang="en-US" altLang="ja-JP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§3. </a:t>
            </a:r>
            <a:r>
              <a:rPr lang="ja-JP" altLang="en-US" sz="3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原始惑星系円盤</a:t>
            </a:r>
            <a:r>
              <a:rPr lang="ja-JP" altLang="en-US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における</a:t>
            </a:r>
            <a:endParaRPr lang="en-US" altLang="ja-JP" sz="3600" b="1" dirty="0" smtClean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/>
            <a:r>
              <a:rPr lang="ja-JP" altLang="en-US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水</a:t>
            </a:r>
            <a:r>
              <a:rPr lang="ja-JP" altLang="en-US" sz="3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とスノーライン</a:t>
            </a:r>
            <a:endParaRPr lang="ja-JP" altLang="en-US" sz="36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/>
            <a:endParaRPr lang="ja-JP" altLang="en-US" sz="10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/>
            <a:r>
              <a:rPr lang="en-US" altLang="ja-JP" sz="36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§4. </a:t>
            </a:r>
            <a:r>
              <a:rPr lang="ja-JP" altLang="en-US" sz="3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同位体化学：</a:t>
            </a:r>
            <a:endParaRPr lang="en-US" altLang="ja-JP" sz="3600" b="1" dirty="0" smtClean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/>
            <a:r>
              <a:rPr lang="ja-JP" altLang="en-US" sz="3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原始惑星系円盤と太陽系天体</a:t>
            </a:r>
            <a:endParaRPr lang="ja-JP" altLang="en-US" sz="36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/>
            <a:endParaRPr lang="ja-JP" altLang="en-US" sz="10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marL="457200" indent="-457200" algn="ctr"/>
            <a:r>
              <a:rPr lang="en-US" altLang="ja-JP" sz="3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§5. Summary</a:t>
            </a:r>
            <a:endParaRPr lang="ja-JP" altLang="en-US" sz="36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81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3" y="631079"/>
            <a:ext cx="8712968" cy="551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-1" y="-1183"/>
            <a:ext cx="9144001" cy="663901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700" dirty="0" smtClean="0">
                <a:solidFill>
                  <a:srgbClr val="99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67P/C-G</a:t>
            </a:r>
            <a:r>
              <a:rPr lang="en-US" altLang="ja-JP" sz="3700" b="1" dirty="0" smtClean="0">
                <a:solidFill>
                  <a:srgbClr val="99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ja-JP" altLang="en-US" sz="37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anose="020B0604030504040204" pitchFamily="34" charset="0"/>
              </a:rPr>
              <a:t>彗星で見つかった有機分子の分布</a:t>
            </a:r>
            <a:endParaRPr lang="en-US" altLang="ja-JP" sz="3700" b="1" dirty="0" smtClean="0">
              <a:solidFill>
                <a:srgbClr val="9900CC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35496" y="508610"/>
            <a:ext cx="3867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smtClean="0">
                <a:latin typeface="Tahoma" pitchFamily="34" charset="0"/>
                <a:ea typeface="HG丸ｺﾞｼｯｸM-PRO" pitchFamily="50" charset="-128"/>
              </a:rPr>
              <a:t>Walsh et al. 2014, Walsh 2016)</a:t>
            </a:r>
            <a:endParaRPr lang="en-US" altLang="ja-JP" sz="20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69691" y="5880174"/>
            <a:ext cx="862278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 smtClean="0">
                <a:latin typeface="Tahoma" pitchFamily="34" charset="0"/>
                <a:ea typeface="HG丸ｺﾞｼｯｸM-PRO" pitchFamily="50" charset="-128"/>
              </a:rPr>
              <a:t>これらの分子は良い一致、より大きな分子はより多くの反応を考える必要がある</a:t>
            </a:r>
            <a:endParaRPr lang="en-US" altLang="ja-JP" sz="3200" b="1" dirty="0" smtClean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1115617" y="2132856"/>
            <a:ext cx="172819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67P/C-G : 0.3%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6300192" y="980728"/>
            <a:ext cx="172819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67P/C-G : 1.5%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2699792" y="3284984"/>
            <a:ext cx="172819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67P/C-G : 0.4%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6372200" y="3302693"/>
            <a:ext cx="172819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67P/C-G : 0.3%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7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8396"/>
            <a:ext cx="4528223" cy="200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69212"/>
            <a:ext cx="4788024" cy="217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9061320" cy="254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-180528" y="-89379"/>
            <a:ext cx="9505055" cy="710067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rgbClr val="9900CC"/>
                </a:solidFill>
                <a:latin typeface="HG丸ｺﾞｼｯｸM-PRO" pitchFamily="50" charset="-128"/>
                <a:ea typeface="HG丸ｺﾞｼｯｸM-PRO" pitchFamily="50" charset="-128"/>
              </a:rPr>
              <a:t>円盤中のさらに複雑な有機分子の検出へ</a:t>
            </a:r>
            <a:endParaRPr lang="en-US" altLang="ja-JP" sz="4000" b="1" dirty="0" smtClean="0">
              <a:solidFill>
                <a:srgbClr val="9900CC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6735646" y="6469305"/>
            <a:ext cx="23645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smtClean="0">
                <a:latin typeface="Tahoma" pitchFamily="34" charset="0"/>
                <a:ea typeface="HG丸ｺﾞｼｯｸM-PRO" pitchFamily="50" charset="-128"/>
              </a:rPr>
              <a:t>Walsh et al. 2017)</a:t>
            </a:r>
            <a:endParaRPr lang="en-US" altLang="ja-JP" sz="20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69691" y="5949280"/>
            <a:ext cx="86227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 smtClean="0">
                <a:latin typeface="Tahoma" pitchFamily="34" charset="0"/>
                <a:ea typeface="HG丸ｺﾞｼｯｸM-PRO" pitchFamily="50" charset="-128"/>
              </a:rPr>
              <a:t>ALMA</a:t>
            </a:r>
            <a:r>
              <a:rPr lang="ja-JP" altLang="en-US" sz="3200" b="1" dirty="0" smtClean="0">
                <a:latin typeface="Tahoma" pitchFamily="34" charset="0"/>
                <a:ea typeface="HG丸ｺﾞｼｯｸM-PRO" pitchFamily="50" charset="-128"/>
              </a:rPr>
              <a:t>によりさらに複雑な有機分子の検出へ</a:t>
            </a:r>
            <a:endParaRPr lang="en-US" altLang="ja-JP" sz="3200" b="1" dirty="0" smtClean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1835696" y="620688"/>
            <a:ext cx="1728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CH3OCH3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6300192" y="651809"/>
            <a:ext cx="1728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CH3CHO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1988096" y="2996952"/>
            <a:ext cx="1728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CH3NH2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6228184" y="2996952"/>
            <a:ext cx="1728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NH2CHO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9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5813"/>
            <a:ext cx="9144000" cy="4714875"/>
          </a:xfrm>
        </p:spPr>
        <p:txBody>
          <a:bodyPr/>
          <a:lstStyle/>
          <a:p>
            <a:pPr eaLnBrk="1" hangingPunct="1"/>
            <a:r>
              <a:rPr lang="en-US" altLang="ja-JP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§</a:t>
            </a:r>
            <a:r>
              <a:rPr lang="ja-JP" altLang="en-US" sz="7000" b="1" dirty="0" smtClean="0">
                <a:solidFill>
                  <a:srgbClr val="3333FF"/>
                </a:solidFill>
                <a:latin typeface="HG丸ｺﾞｼｯｸM-PRO" pitchFamily="50" charset="-128"/>
                <a:ea typeface="HG丸ｺﾞｼｯｸM-PRO" pitchFamily="50" charset="-128"/>
              </a:rPr>
              <a:t>３</a:t>
            </a:r>
            <a:r>
              <a:rPr lang="en-US" altLang="ja-JP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 </a:t>
            </a:r>
            <a:br>
              <a:rPr lang="en-US" altLang="ja-JP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原始惑星系円盤</a:t>
            </a:r>
            <a:r>
              <a:rPr lang="en-US" altLang="ja-JP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に</a:t>
            </a:r>
            <a:r>
              <a:rPr lang="ja-JP" altLang="en-US" sz="7000" b="1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おける</a:t>
            </a:r>
            <a:r>
              <a:rPr lang="en-US" altLang="ja-JP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7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水とスノーライン</a:t>
            </a:r>
          </a:p>
        </p:txBody>
      </p:sp>
    </p:spTree>
    <p:extLst>
      <p:ext uri="{BB962C8B-B14F-4D97-AF65-F5344CB8AC3E}">
        <p14:creationId xmlns:p14="http://schemas.microsoft.com/office/powerpoint/2010/main" val="2680926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/>
          <a:srcRect b="54501"/>
          <a:stretch/>
        </p:blipFill>
        <p:spPr bwMode="auto">
          <a:xfrm>
            <a:off x="313179" y="2204864"/>
            <a:ext cx="8723317" cy="33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0629" y="-99393"/>
            <a:ext cx="9274629" cy="883163"/>
          </a:xfrm>
        </p:spPr>
        <p:txBody>
          <a:bodyPr>
            <a:noAutofit/>
          </a:bodyPr>
          <a:lstStyle/>
          <a:p>
            <a:r>
              <a:rPr lang="ja-JP" altLang="en-US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原始惑星系円盤からの水分子輝線</a:t>
            </a:r>
            <a:endParaRPr lang="en-US" altLang="ja-JP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 rot="21322286">
            <a:off x="2330676" y="4798233"/>
            <a:ext cx="1510413" cy="329472"/>
          </a:xfrm>
          <a:prstGeom prst="ellipse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2273704" y="3941107"/>
            <a:ext cx="139055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hot MIR lines</a:t>
            </a:r>
            <a:endParaRPr lang="en-US" altLang="ja-JP" sz="2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1456">
            <a:off x="4179167" y="3918559"/>
            <a:ext cx="1591665" cy="137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779912" y="3760584"/>
            <a:ext cx="172819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600" dirty="0" smtClean="0">
                <a:solidFill>
                  <a:srgbClr val="FF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warm FIR lines</a:t>
            </a:r>
            <a:endParaRPr lang="en-US" altLang="ja-JP" sz="2600" dirty="0">
              <a:solidFill>
                <a:srgbClr val="FF66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円/楕円 25"/>
          <p:cNvSpPr/>
          <p:nvPr/>
        </p:nvSpPr>
        <p:spPr bwMode="auto">
          <a:xfrm rot="21022639">
            <a:off x="6001243" y="3588248"/>
            <a:ext cx="2182812" cy="1156735"/>
          </a:xfrm>
          <a:prstGeom prst="ellipse">
            <a:avLst/>
          </a:prstGeom>
          <a:solidFill>
            <a:srgbClr val="0099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5940152" y="2996952"/>
            <a:ext cx="201548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600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cold </a:t>
            </a:r>
            <a:r>
              <a:rPr lang="en-US" altLang="ja-JP" sz="2600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submm</a:t>
            </a:r>
            <a:r>
              <a:rPr lang="en-US" altLang="ja-JP" sz="2600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lines</a:t>
            </a:r>
            <a:endParaRPr lang="en-US" altLang="ja-JP" sz="2600" dirty="0">
              <a:solidFill>
                <a:srgbClr val="3333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7" name="グループ化 9"/>
          <p:cNvGrpSpPr>
            <a:grpSpLocks/>
          </p:cNvGrpSpPr>
          <p:nvPr/>
        </p:nvGrpSpPr>
        <p:grpSpPr bwMode="auto">
          <a:xfrm>
            <a:off x="179514" y="1177585"/>
            <a:ext cx="3425388" cy="2804007"/>
            <a:chOff x="5781160" y="11639550"/>
            <a:chExt cx="3012734" cy="248452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160" y="12029613"/>
              <a:ext cx="2781914" cy="2094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ectangle 7631"/>
            <p:cNvSpPr>
              <a:spLocks noChangeArrowheads="1"/>
            </p:cNvSpPr>
            <p:nvPr/>
          </p:nvSpPr>
          <p:spPr bwMode="auto">
            <a:xfrm>
              <a:off x="7631699" y="11987104"/>
              <a:ext cx="10627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000">
                  <a:solidFill>
                    <a:srgbClr val="000000"/>
                  </a:solidFill>
                  <a:ea typeface="HG丸ｺﾞｼｯｸM-PRO" pitchFamily="50" charset="-128"/>
                </a:rPr>
                <a:t>AA Tau</a:t>
              </a:r>
            </a:p>
          </p:txBody>
        </p:sp>
        <p:sp>
          <p:nvSpPr>
            <p:cNvPr id="50" name="Rectangle 7631"/>
            <p:cNvSpPr>
              <a:spLocks noChangeArrowheads="1"/>
            </p:cNvSpPr>
            <p:nvPr/>
          </p:nvSpPr>
          <p:spPr bwMode="auto">
            <a:xfrm>
              <a:off x="6082474" y="12006154"/>
              <a:ext cx="1728191" cy="46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800" b="1" dirty="0">
                  <a:solidFill>
                    <a:srgbClr val="FF0000"/>
                  </a:solidFill>
                  <a:ea typeface="HG丸ｺﾞｼｯｸM-PRO" pitchFamily="50" charset="-128"/>
                </a:rPr>
                <a:t>Spitzer/IRS</a:t>
              </a:r>
            </a:p>
          </p:txBody>
        </p:sp>
        <p:sp>
          <p:nvSpPr>
            <p:cNvPr id="51" name="Rectangle 7631"/>
            <p:cNvSpPr>
              <a:spLocks noChangeArrowheads="1"/>
            </p:cNvSpPr>
            <p:nvPr/>
          </p:nvSpPr>
          <p:spPr bwMode="auto">
            <a:xfrm>
              <a:off x="6271381" y="13571672"/>
              <a:ext cx="2522513" cy="38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200" dirty="0">
                  <a:solidFill>
                    <a:srgbClr val="000000"/>
                  </a:solidFill>
                  <a:ea typeface="HG丸ｺﾞｼｯｸM-PRO" pitchFamily="50" charset="-128"/>
                </a:rPr>
                <a:t>(Carr &amp; Najita 2008</a:t>
              </a:r>
              <a:r>
                <a:rPr lang="en-US" altLang="ja-JP" sz="2200" dirty="0" smtClean="0">
                  <a:solidFill>
                    <a:srgbClr val="000000"/>
                  </a:solidFill>
                  <a:ea typeface="HG丸ｺﾞｼｯｸM-PRO" pitchFamily="50" charset="-128"/>
                </a:rPr>
                <a:t>)</a:t>
              </a:r>
              <a:endParaRPr lang="en-US" altLang="ja-JP" sz="2200" dirty="0">
                <a:solidFill>
                  <a:srgbClr val="000000"/>
                </a:solidFill>
                <a:ea typeface="HG丸ｺﾞｼｯｸM-PRO" pitchFamily="50" charset="-128"/>
              </a:endParaRPr>
            </a:p>
          </p:txBody>
        </p:sp>
        <p:sp>
          <p:nvSpPr>
            <p:cNvPr id="32" name="Rectangle 7631"/>
            <p:cNvSpPr>
              <a:spLocks noChangeArrowheads="1"/>
            </p:cNvSpPr>
            <p:nvPr/>
          </p:nvSpPr>
          <p:spPr bwMode="auto">
            <a:xfrm>
              <a:off x="5844493" y="11639550"/>
              <a:ext cx="2658969" cy="46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SzPct val="75000"/>
              </a:pPr>
              <a:r>
                <a:rPr lang="en-US" altLang="ja-JP" sz="2800" dirty="0" smtClean="0">
                  <a:solidFill>
                    <a:srgbClr val="FF0000"/>
                  </a:solidFill>
                  <a:ea typeface="HG丸ｺﾞｼｯｸM-PRO" pitchFamily="50" charset="-128"/>
                </a:rPr>
                <a:t>H</a:t>
              </a:r>
              <a:r>
                <a:rPr lang="en-US" altLang="ja-JP" sz="2800" baseline="-25000" dirty="0" smtClean="0">
                  <a:solidFill>
                    <a:srgbClr val="FF0000"/>
                  </a:solidFill>
                  <a:ea typeface="HG丸ｺﾞｼｯｸM-PRO" pitchFamily="50" charset="-128"/>
                </a:rPr>
                <a:t>2</a:t>
              </a:r>
              <a:r>
                <a:rPr lang="en-US" altLang="ja-JP" sz="2800" dirty="0" smtClean="0">
                  <a:solidFill>
                    <a:srgbClr val="FF0000"/>
                  </a:solidFill>
                  <a:ea typeface="HG丸ｺﾞｼｯｸM-PRO" pitchFamily="50" charset="-128"/>
                </a:rPr>
                <a:t>O</a:t>
              </a:r>
              <a:r>
                <a:rPr lang="en-US" altLang="ja-JP" sz="2800" dirty="0">
                  <a:solidFill>
                    <a:srgbClr val="FF0000"/>
                  </a:solidFill>
                  <a:ea typeface="HG丸ｺﾞｼｯｸM-PRO" pitchFamily="50" charset="-128"/>
                </a:rPr>
                <a:t>, OH, HCN, </a:t>
              </a:r>
              <a:r>
                <a:rPr lang="en-US" altLang="ja-JP" sz="2800" dirty="0" smtClean="0">
                  <a:solidFill>
                    <a:srgbClr val="FF0000"/>
                  </a:solidFill>
                  <a:ea typeface="HG丸ｺﾞｼｯｸM-PRO" pitchFamily="50" charset="-128"/>
                </a:rPr>
                <a:t>C</a:t>
              </a:r>
              <a:r>
                <a:rPr lang="en-US" altLang="ja-JP" sz="2800" baseline="-25000" dirty="0" smtClean="0">
                  <a:solidFill>
                    <a:srgbClr val="FF0000"/>
                  </a:solidFill>
                  <a:ea typeface="HG丸ｺﾞｼｯｸM-PRO" pitchFamily="50" charset="-128"/>
                </a:rPr>
                <a:t>2</a:t>
              </a:r>
              <a:r>
                <a:rPr lang="en-US" altLang="ja-JP" sz="2800" dirty="0" smtClean="0">
                  <a:solidFill>
                    <a:srgbClr val="FF0000"/>
                  </a:solidFill>
                  <a:ea typeface="HG丸ｺﾞｼｯｸM-PRO" pitchFamily="50" charset="-128"/>
                </a:rPr>
                <a:t>H</a:t>
              </a:r>
              <a:r>
                <a:rPr lang="en-US" altLang="ja-JP" sz="2800" baseline="-25000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2</a:t>
              </a:r>
              <a:endParaRPr lang="en-US" altLang="ja-JP" sz="2800" b="1" dirty="0">
                <a:solidFill>
                  <a:srgbClr val="FF0000"/>
                </a:solidFill>
                <a:ea typeface="HG丸ｺﾞｼｯｸM-PRO" pitchFamily="50" charset="-128"/>
              </a:endParaRPr>
            </a:p>
          </p:txBody>
        </p:sp>
      </p:grpSp>
      <p:grpSp>
        <p:nvGrpSpPr>
          <p:cNvPr id="52" name="グループ化 11"/>
          <p:cNvGrpSpPr>
            <a:grpSpLocks/>
          </p:cNvGrpSpPr>
          <p:nvPr/>
        </p:nvGrpSpPr>
        <p:grpSpPr bwMode="auto">
          <a:xfrm>
            <a:off x="5635624" y="620688"/>
            <a:ext cx="3544888" cy="2079625"/>
            <a:chOff x="9811164" y="11273186"/>
            <a:chExt cx="3544796" cy="2080531"/>
          </a:xfrm>
        </p:grpSpPr>
        <p:pic>
          <p:nvPicPr>
            <p:cNvPr id="53" name="図 3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164" y="11362992"/>
              <a:ext cx="3448050" cy="199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7631"/>
            <p:cNvSpPr>
              <a:spLocks noChangeArrowheads="1"/>
            </p:cNvSpPr>
            <p:nvPr/>
          </p:nvSpPr>
          <p:spPr bwMode="auto">
            <a:xfrm>
              <a:off x="12221571" y="11593469"/>
              <a:ext cx="11343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000">
                  <a:solidFill>
                    <a:srgbClr val="000000"/>
                  </a:solidFill>
                  <a:ea typeface="HG丸ｺﾞｼｯｸM-PRO" pitchFamily="50" charset="-128"/>
                </a:rPr>
                <a:t>TW Hya</a:t>
              </a:r>
            </a:p>
          </p:txBody>
        </p:sp>
        <p:sp>
          <p:nvSpPr>
            <p:cNvPr id="55" name="Rectangle 7631"/>
            <p:cNvSpPr>
              <a:spLocks noChangeArrowheads="1"/>
            </p:cNvSpPr>
            <p:nvPr/>
          </p:nvSpPr>
          <p:spPr bwMode="auto">
            <a:xfrm>
              <a:off x="10582705" y="12569895"/>
              <a:ext cx="2701249" cy="43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200" dirty="0">
                  <a:solidFill>
                    <a:srgbClr val="000000"/>
                  </a:solidFill>
                  <a:ea typeface="HG丸ｺﾞｼｯｸM-PRO" pitchFamily="50" charset="-128"/>
                </a:rPr>
                <a:t>(Hogerheijde+ 2011)</a:t>
              </a:r>
            </a:p>
          </p:txBody>
        </p:sp>
        <p:sp>
          <p:nvSpPr>
            <p:cNvPr id="56" name="Rectangle 7631"/>
            <p:cNvSpPr>
              <a:spLocks noChangeArrowheads="1"/>
            </p:cNvSpPr>
            <p:nvPr/>
          </p:nvSpPr>
          <p:spPr bwMode="auto">
            <a:xfrm>
              <a:off x="11123401" y="11273186"/>
              <a:ext cx="2232559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SzPct val="75000"/>
              </a:pPr>
              <a:r>
                <a:rPr lang="en-US" altLang="ja-JP" sz="2800" b="1" dirty="0" smtClean="0">
                  <a:solidFill>
                    <a:srgbClr val="3333CC"/>
                  </a:solidFill>
                  <a:ea typeface="HG丸ｺﾞｼｯｸM-PRO" pitchFamily="50" charset="-128"/>
                </a:rPr>
                <a:t>Herschel/HIFI</a:t>
              </a:r>
              <a:endParaRPr lang="en-US" altLang="ja-JP" sz="2800" b="1" dirty="0">
                <a:solidFill>
                  <a:srgbClr val="3333CC"/>
                </a:solidFill>
                <a:ea typeface="HG丸ｺﾞｼｯｸM-PRO" pitchFamily="50" charset="-128"/>
              </a:endParaRPr>
            </a:p>
          </p:txBody>
        </p:sp>
      </p:grpSp>
      <p:grpSp>
        <p:nvGrpSpPr>
          <p:cNvPr id="57" name="グループ化 10"/>
          <p:cNvGrpSpPr>
            <a:grpSpLocks/>
          </p:cNvGrpSpPr>
          <p:nvPr/>
        </p:nvGrpSpPr>
        <p:grpSpPr bwMode="auto">
          <a:xfrm>
            <a:off x="3183941" y="908722"/>
            <a:ext cx="2972235" cy="2919976"/>
            <a:chOff x="3039777" y="13736419"/>
            <a:chExt cx="2738343" cy="2632027"/>
          </a:xfrm>
        </p:grpSpPr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190" y="14665705"/>
              <a:ext cx="2226175" cy="1702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Rectangle 7631"/>
            <p:cNvSpPr>
              <a:spLocks noChangeArrowheads="1"/>
            </p:cNvSpPr>
            <p:nvPr/>
          </p:nvSpPr>
          <p:spPr bwMode="auto">
            <a:xfrm>
              <a:off x="3039777" y="13736419"/>
              <a:ext cx="2738343" cy="69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75000"/>
              </a:pPr>
              <a:r>
                <a:rPr lang="en-US" altLang="ja-JP" sz="2200" dirty="0">
                  <a:solidFill>
                    <a:srgbClr val="000000"/>
                  </a:solidFill>
                  <a:ea typeface="HG丸ｺﾞｼｯｸM-PRO" pitchFamily="50" charset="-128"/>
                </a:rPr>
                <a:t>(Riviere-Marichalar+ 2012)</a:t>
              </a:r>
            </a:p>
          </p:txBody>
        </p:sp>
        <p:sp>
          <p:nvSpPr>
            <p:cNvPr id="60" name="Rectangle 7631"/>
            <p:cNvSpPr>
              <a:spLocks noChangeArrowheads="1"/>
            </p:cNvSpPr>
            <p:nvPr/>
          </p:nvSpPr>
          <p:spPr bwMode="auto">
            <a:xfrm>
              <a:off x="3590072" y="14926544"/>
              <a:ext cx="13573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000" dirty="0">
                  <a:solidFill>
                    <a:srgbClr val="000000"/>
                  </a:solidFill>
                  <a:ea typeface="HG丸ｺﾞｼｯｸM-PRO" pitchFamily="50" charset="-128"/>
                </a:rPr>
                <a:t>AA Tau</a:t>
              </a:r>
            </a:p>
          </p:txBody>
        </p:sp>
        <p:sp>
          <p:nvSpPr>
            <p:cNvPr id="61" name="Rectangle 7631"/>
            <p:cNvSpPr>
              <a:spLocks noChangeArrowheads="1"/>
            </p:cNvSpPr>
            <p:nvPr/>
          </p:nvSpPr>
          <p:spPr bwMode="auto">
            <a:xfrm>
              <a:off x="3377716" y="14622119"/>
              <a:ext cx="2267723" cy="47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SzPct val="75000"/>
              </a:pPr>
              <a:r>
                <a:rPr lang="en-US" altLang="ja-JP" sz="2800" b="1" dirty="0" smtClean="0">
                  <a:solidFill>
                    <a:srgbClr val="FF6600"/>
                  </a:solidFill>
                  <a:ea typeface="HG丸ｺﾞｼｯｸM-PRO" pitchFamily="50" charset="-128"/>
                </a:rPr>
                <a:t>Herschel/PACS</a:t>
              </a:r>
              <a:endParaRPr lang="en-US" altLang="ja-JP" sz="2800" b="1" dirty="0">
                <a:solidFill>
                  <a:srgbClr val="FF6600"/>
                </a:solidFill>
                <a:ea typeface="HG丸ｺﾞｼｯｸM-PRO" pitchFamily="50" charset="-128"/>
              </a:endParaRPr>
            </a:p>
          </p:txBody>
        </p:sp>
        <p:sp>
          <p:nvSpPr>
            <p:cNvPr id="62" name="Rectangle 7631"/>
            <p:cNvSpPr>
              <a:spLocks noChangeArrowheads="1"/>
            </p:cNvSpPr>
            <p:nvPr/>
          </p:nvSpPr>
          <p:spPr bwMode="auto">
            <a:xfrm>
              <a:off x="4110221" y="14316842"/>
              <a:ext cx="6786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000">
                  <a:solidFill>
                    <a:srgbClr val="000000"/>
                  </a:solidFill>
                  <a:ea typeface="HG丸ｺﾞｼｯｸM-PRO" pitchFamily="50" charset="-128"/>
                </a:rPr>
                <a:t>[OI]</a:t>
              </a:r>
            </a:p>
          </p:txBody>
        </p:sp>
        <p:sp>
          <p:nvSpPr>
            <p:cNvPr id="63" name="Rectangle 7631"/>
            <p:cNvSpPr>
              <a:spLocks noChangeArrowheads="1"/>
            </p:cNvSpPr>
            <p:nvPr/>
          </p:nvSpPr>
          <p:spPr bwMode="auto">
            <a:xfrm>
              <a:off x="4746754" y="14332340"/>
              <a:ext cx="6786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75000"/>
              </a:pPr>
              <a:r>
                <a:rPr lang="en-US" altLang="ja-JP" sz="2000">
                  <a:solidFill>
                    <a:srgbClr val="000000"/>
                  </a:solidFill>
                  <a:ea typeface="HG丸ｺﾞｼｯｸM-PRO" pitchFamily="50" charset="-128"/>
                </a:rPr>
                <a:t>H</a:t>
              </a:r>
              <a:r>
                <a:rPr lang="en-US" altLang="ja-JP" sz="2000" baseline="-25000">
                  <a:solidFill>
                    <a:srgbClr val="000000"/>
                  </a:solidFill>
                  <a:ea typeface="HG丸ｺﾞｼｯｸM-PRO" pitchFamily="50" charset="-128"/>
                </a:rPr>
                <a:t>2</a:t>
              </a:r>
              <a:r>
                <a:rPr lang="en-US" altLang="ja-JP" sz="2000">
                  <a:solidFill>
                    <a:srgbClr val="000000"/>
                  </a:solidFill>
                  <a:ea typeface="HG丸ｺﾞｼｯｸM-PRO" pitchFamily="50" charset="-128"/>
                </a:rPr>
                <a:t>O</a:t>
              </a:r>
            </a:p>
          </p:txBody>
        </p:sp>
      </p:grp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360778" y="6334780"/>
            <a:ext cx="81716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Herschel </a:t>
            </a:r>
            <a:r>
              <a:rPr lang="en-US" altLang="ja-JP" sz="2800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cold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 H2O 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@267</a:t>
            </a:r>
            <a:r>
              <a:rPr lang="en-US" altLang="ja-JP" sz="2200" dirty="0" smtClean="0">
                <a:latin typeface="Symbol" pitchFamily="18" charset="2"/>
                <a:ea typeface="HG丸ｺﾞｼｯｸM-PRO" pitchFamily="50" charset="-128"/>
                <a:cs typeface="Tahoma" pitchFamily="34" charset="0"/>
              </a:rPr>
              <a:t>m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m, 539</a:t>
            </a:r>
            <a:r>
              <a:rPr lang="en-US" altLang="ja-JP" sz="2200" dirty="0" smtClean="0">
                <a:latin typeface="Symbol" pitchFamily="18" charset="2"/>
                <a:ea typeface="HG丸ｺﾞｼｯｸM-PRO" pitchFamily="50" charset="-128"/>
                <a:cs typeface="Tahoma" pitchFamily="34" charset="0"/>
              </a:rPr>
              <a:t>m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m, </a:t>
            </a:r>
            <a:r>
              <a:rPr lang="en-US" altLang="ja-JP" sz="2400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TW 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Hya, HD100546</a:t>
            </a:r>
            <a:endParaRPr lang="en-US" altLang="ja-JP" sz="2600" dirty="0" smtClean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-76268" y="5445224"/>
            <a:ext cx="9505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Spitzer </a:t>
            </a:r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hot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 H2O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@10-35</a:t>
            </a:r>
            <a:r>
              <a:rPr lang="en-US" altLang="ja-JP" sz="2200" dirty="0" smtClean="0">
                <a:latin typeface="Symbol" pitchFamily="18" charset="2"/>
                <a:ea typeface="HG丸ｺﾞｼｯｸM-PRO" pitchFamily="50" charset="-128"/>
                <a:cs typeface="Tahoma" pitchFamily="34" charset="0"/>
              </a:rPr>
              <a:t>m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m,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TTSs: detect, HAEBEs: upper limits</a:t>
            </a:r>
            <a:endParaRPr lang="en-US" altLang="ja-JP" sz="2400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42665" y="5864043"/>
            <a:ext cx="8595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Herschel </a:t>
            </a:r>
            <a:r>
              <a:rPr lang="en-US" altLang="ja-JP" sz="2800" dirty="0" smtClean="0">
                <a:solidFill>
                  <a:srgbClr val="FF660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warm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 H2O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@55-180</a:t>
            </a:r>
            <a:r>
              <a:rPr lang="en-US" altLang="ja-JP" sz="2200" dirty="0" smtClean="0">
                <a:solidFill>
                  <a:prstClr val="black"/>
                </a:solidFill>
                <a:latin typeface="Symbol" pitchFamily="18" charset="2"/>
                <a:ea typeface="HG丸ｺﾞｼｯｸM-PRO" pitchFamily="50" charset="-128"/>
                <a:cs typeface="Tahoma" pitchFamily="34" charset="0"/>
              </a:rPr>
              <a:t>m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m,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TTSs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,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 HAEBEs: detect</a:t>
            </a:r>
            <a:endParaRPr lang="en-US" altLang="ja-JP" sz="2400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35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Snow Lines &amp; Planet Formation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4702"/>
            <a:ext cx="808037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0"/>
          <p:cNvSpPr>
            <a:spLocks noChangeArrowheads="1"/>
          </p:cNvSpPr>
          <p:nvPr/>
        </p:nvSpPr>
        <p:spPr bwMode="auto">
          <a:xfrm>
            <a:off x="265591" y="548680"/>
            <a:ext cx="87293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200" dirty="0">
                <a:latin typeface="Tahoma" pitchFamily="34" charset="0"/>
                <a:ea typeface="HG丸ｺﾞｼｯｸM-PRO" pitchFamily="50" charset="-128"/>
              </a:rPr>
              <a:t>(e.g., 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</a:rPr>
              <a:t>Markwick+2002</a:t>
            </a:r>
            <a:r>
              <a:rPr lang="en-US" altLang="ja-JP" sz="2200" dirty="0">
                <a:latin typeface="Tahoma" pitchFamily="34" charset="0"/>
                <a:ea typeface="HG丸ｺﾞｼｯｸM-PRO" pitchFamily="50" charset="-128"/>
              </a:rPr>
              <a:t>, Aikawa+ 2002, Bergin+ 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</a:rPr>
              <a:t>2007, </a:t>
            </a:r>
            <a:r>
              <a:rPr lang="en-US" altLang="ja-JP" sz="2200" dirty="0" err="1" smtClean="0">
                <a:latin typeface="Tahoma" pitchFamily="34" charset="0"/>
                <a:ea typeface="HG丸ｺﾞｼｯｸM-PRO" pitchFamily="50" charset="-128"/>
              </a:rPr>
              <a:t>Dutrey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</a:rPr>
              <a:t>+ 2014)</a:t>
            </a:r>
            <a:endParaRPr lang="en-US" altLang="ja-JP" sz="2200" dirty="0">
              <a:latin typeface="Tahoma" pitchFamily="34" charset="0"/>
              <a:ea typeface="HG丸ｺﾞｼｯｸM-PRO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2690375" y="5376825"/>
            <a:ext cx="2789546" cy="1527723"/>
            <a:chOff x="2556262" y="5419053"/>
            <a:chExt cx="2789546" cy="1527723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3837453" y="5419053"/>
              <a:ext cx="0" cy="9020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556262" y="6423556"/>
              <a:ext cx="27895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ja-JP" sz="28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  <a:r>
                <a:rPr kumimoji="0" lang="en-US" altLang="ja-JP" sz="2800" b="1" baseline="-250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kumimoji="0" lang="en-US" altLang="ja-JP" sz="28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 snow line</a:t>
              </a:r>
              <a:endParaRPr kumimoji="0" lang="ja-JP" altLang="en-US" sz="28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371754" y="4653136"/>
            <a:ext cx="25154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ja-JP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C-rich in Ice</a:t>
            </a:r>
          </a:p>
          <a:p>
            <a:r>
              <a:rPr kumimoji="0" lang="en-US" altLang="ja-JP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O-rich in Gas</a:t>
            </a:r>
            <a:endParaRPr kumimoji="0" lang="ja-JP" altLang="en-US" sz="28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211960" y="4653136"/>
            <a:ext cx="25154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ja-JP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O-rich in Ice</a:t>
            </a:r>
          </a:p>
          <a:p>
            <a:r>
              <a:rPr kumimoji="0" lang="en-US" altLang="ja-JP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C-rich in Gas</a:t>
            </a:r>
            <a:endParaRPr kumimoji="0" lang="ja-JP" altLang="en-US" sz="28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1520" y="1261209"/>
            <a:ext cx="5688632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3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</a:t>
            </a:r>
            <a:r>
              <a:rPr lang="en-US" altLang="ja-JP" sz="3000" baseline="-25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2</a:t>
            </a:r>
            <a:r>
              <a:rPr lang="en-US" altLang="ja-JP" sz="3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O </a:t>
            </a:r>
            <a:r>
              <a:rPr lang="ja-JP" altLang="en-US" sz="3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スノーラインは岩石惑星とガス惑星形成領域の境界</a:t>
            </a:r>
            <a:endParaRPr lang="en-US" altLang="ja-JP" sz="3000" dirty="0" smtClean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08" y="2657893"/>
            <a:ext cx="847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2051720" y="2657893"/>
            <a:ext cx="2448273" cy="609600"/>
            <a:chOff x="2051720" y="2657893"/>
            <a:chExt cx="2448273" cy="6096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657893"/>
              <a:ext cx="8477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矢印コネクタ 4"/>
            <p:cNvCxnSpPr/>
            <p:nvPr/>
          </p:nvCxnSpPr>
          <p:spPr>
            <a:xfrm>
              <a:off x="2915816" y="2962693"/>
              <a:ext cx="15841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475656" y="3129951"/>
            <a:ext cx="192071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ja-JP" sz="2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C-rich </a:t>
            </a:r>
          </a:p>
          <a:p>
            <a:pPr algn="ctr"/>
            <a:r>
              <a:rPr kumimoji="0" lang="en-US" altLang="ja-JP" sz="2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atmosphere</a:t>
            </a:r>
            <a:endParaRPr kumimoji="0" lang="ja-JP" altLang="en-US" sz="2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63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1438" y="-7938"/>
            <a:ext cx="9358313" cy="771526"/>
          </a:xfrm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n-US" altLang="ja-JP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Evolution of Water Snowline</a:t>
            </a:r>
            <a:endParaRPr lang="ja-JP" altLang="en-US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5072428" y="858602"/>
            <a:ext cx="418009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33061" b="7870"/>
          <a:stretch/>
        </p:blipFill>
        <p:spPr bwMode="auto">
          <a:xfrm>
            <a:off x="308224" y="930610"/>
            <a:ext cx="514841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56260" y="2874826"/>
            <a:ext cx="1648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(Oka+ 2011)</a:t>
            </a:r>
            <a:endParaRPr lang="en-US" altLang="ja-JP" sz="2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15816" y="930610"/>
            <a:ext cx="167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ja-JP" sz="2400" baseline="-45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altLang="ja-JP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=5L</a:t>
            </a:r>
            <a:r>
              <a:rPr lang="en-US" altLang="ja-JP" sz="2400" baseline="-25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</a:t>
            </a:r>
            <a:endParaRPr lang="en-US" altLang="ja-JP" sz="2400" baseline="-25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536" y="930610"/>
            <a:ext cx="167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ja-JP" sz="2400" baseline="-45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altLang="ja-JP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ja-JP" sz="2400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ja-JP" sz="2400" baseline="-25000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</a:t>
            </a:r>
            <a:endParaRPr lang="en-US" altLang="ja-JP" sz="2400" baseline="-25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37864" y="3459144"/>
            <a:ext cx="356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Mass accretion rate (</a:t>
            </a:r>
            <a:r>
              <a:rPr lang="en-US" altLang="ja-JP" sz="2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M</a:t>
            </a:r>
            <a:r>
              <a:rPr lang="en-US" altLang="ja-JP" sz="2000" baseline="-25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sun</a:t>
            </a: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/</a:t>
            </a:r>
            <a:r>
              <a:rPr lang="en-US" altLang="ja-JP" sz="2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yr</a:t>
            </a: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  <a:endParaRPr lang="en-US" altLang="ja-JP" sz="2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811040" y="3450890"/>
            <a:ext cx="356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Mass accretion rate (</a:t>
            </a:r>
            <a:r>
              <a:rPr lang="en-US" altLang="ja-JP" sz="2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M</a:t>
            </a:r>
            <a:r>
              <a:rPr lang="en-US" altLang="ja-JP" sz="2000" baseline="-25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sun</a:t>
            </a: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/</a:t>
            </a:r>
            <a:r>
              <a:rPr lang="en-US" altLang="ja-JP" sz="2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yr</a:t>
            </a: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  <a:endParaRPr lang="en-US" altLang="ja-JP" sz="2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 rot="16200000">
            <a:off x="-1090223" y="1902228"/>
            <a:ext cx="2553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Snowline radius (AU)</a:t>
            </a:r>
            <a:endParaRPr lang="en-US" altLang="ja-JP" sz="2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098088" y="404664"/>
            <a:ext cx="1517175" cy="606841"/>
            <a:chOff x="1300818" y="4077072"/>
            <a:chExt cx="1517175" cy="606841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340024" y="4253026"/>
              <a:ext cx="147796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M</a:t>
              </a:r>
              <a:r>
                <a:rPr lang="en-US" altLang="ja-JP" sz="2200" baseline="-250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acc</a:t>
              </a:r>
              <a:r>
                <a:rPr lang="en-US" altLang="ja-JP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: large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300818" y="4077072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・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560016" y="426554"/>
            <a:ext cx="1517175" cy="606841"/>
            <a:chOff x="1300818" y="4077072"/>
            <a:chExt cx="1517175" cy="606841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340024" y="4253026"/>
              <a:ext cx="147796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M</a:t>
              </a:r>
              <a:r>
                <a:rPr lang="en-US" altLang="ja-JP" sz="2200" baseline="-250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acc</a:t>
              </a:r>
              <a:r>
                <a:rPr lang="en-US" altLang="ja-JP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: large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300818" y="4077072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・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07504" y="426554"/>
            <a:ext cx="1541797" cy="606841"/>
            <a:chOff x="1300818" y="4077072"/>
            <a:chExt cx="1541797" cy="606841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40024" y="4253026"/>
              <a:ext cx="15025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M</a:t>
              </a:r>
              <a:r>
                <a:rPr lang="en-US" altLang="ja-JP" sz="2200" baseline="-250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acc</a:t>
              </a:r>
              <a:r>
                <a:rPr lang="en-US" altLang="ja-JP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: small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00818" y="4077072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・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7658811" y="414712"/>
            <a:ext cx="1541797" cy="606841"/>
            <a:chOff x="1300818" y="4077072"/>
            <a:chExt cx="1541797" cy="606841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1340024" y="4253026"/>
              <a:ext cx="15025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M</a:t>
              </a:r>
              <a:r>
                <a:rPr lang="en-US" altLang="ja-JP" sz="2200" baseline="-25000" dirty="0" err="1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acc</a:t>
              </a:r>
              <a:r>
                <a:rPr lang="en-US" altLang="ja-JP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: small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300818" y="4077072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200" dirty="0" smtClean="0">
                  <a:solidFill>
                    <a:srgbClr val="3333FF"/>
                  </a:solidFill>
                  <a:latin typeface="Tahoma" pitchFamily="34" charset="0"/>
                  <a:ea typeface="HG丸ｺﾞｼｯｸM-PRO" pitchFamily="50" charset="-128"/>
                </a:rPr>
                <a:t>・</a:t>
              </a:r>
              <a:endParaRPr lang="en-US" altLang="ja-JP" sz="2200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5940152" y="1290650"/>
            <a:ext cx="0" cy="6480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86021" y="2874826"/>
            <a:ext cx="2270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Harasono</a:t>
            </a: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+ 2015)</a:t>
            </a:r>
            <a:endParaRPr lang="en-US" altLang="ja-JP" sz="2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7596336" y="2082738"/>
            <a:ext cx="0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952372" y="931367"/>
            <a:ext cx="10679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grain growth</a:t>
            </a:r>
            <a:endParaRPr lang="en-US" altLang="ja-JP" sz="2200" dirty="0">
              <a:solidFill>
                <a:srgbClr val="00B05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7248516" y="2616938"/>
            <a:ext cx="18599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</a:rPr>
              <a:t>grain growth</a:t>
            </a:r>
            <a:endParaRPr lang="en-US" altLang="ja-JP" sz="2200" dirty="0">
              <a:solidFill>
                <a:srgbClr val="00B05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57592" y="3823880"/>
            <a:ext cx="89733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中心星の光度</a:t>
            </a:r>
            <a:r>
              <a:rPr lang="en-US" altLang="ja-JP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ja-JP" sz="30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snowline</a:t>
            </a:r>
            <a:r>
              <a:rPr lang="en-US" altLang="ja-JP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for  L</a:t>
            </a:r>
            <a:r>
              <a:rPr lang="en-US" altLang="ja-JP" sz="3000" baseline="-4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ja-JP" altLang="en-US" sz="3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円盤ガス降着率</a:t>
            </a:r>
            <a:r>
              <a:rPr lang="en-US" altLang="ja-JP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ja-JP" sz="30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snowline</a:t>
            </a:r>
            <a:r>
              <a:rPr lang="en-US" altLang="ja-JP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ja-JP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 </a:t>
            </a:r>
            <a:r>
              <a:rPr lang="en-US" altLang="ja-JP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ja-JP" sz="30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endParaRPr lang="en-US" altLang="ja-JP" sz="30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ダスト成長</a:t>
            </a:r>
            <a:r>
              <a:rPr lang="en-US" altLang="ja-JP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ja-JP" sz="30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snowline</a:t>
            </a:r>
            <a:r>
              <a:rPr lang="en-US" altLang="ja-JP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ja-JP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for </a:t>
            </a:r>
            <a:r>
              <a:rPr lang="en-US" altLang="ja-JP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grain </a:t>
            </a:r>
            <a:r>
              <a:rPr lang="en-US" altLang="ja-JP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  <a:endParaRPr lang="ja-JP" altLang="en-US" sz="3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-13616" y="5301208"/>
            <a:ext cx="91969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Arial" charset="0"/>
              <a:buChar char="•"/>
            </a:pPr>
            <a:r>
              <a:rPr lang="ja-JP" altLang="en-US" sz="2800" dirty="0" smtClean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乱流拡散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ja-JP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ダスト</a:t>
            </a:r>
            <a:r>
              <a:rPr lang="ja-JP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表面の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ja-JP" sz="2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ja-JP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や有機分子を破壊</a:t>
            </a:r>
            <a:endParaRPr lang="en-US" altLang="ja-JP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spcBef>
                <a:spcPct val="0"/>
              </a:spcBef>
              <a:buFont typeface="Arial" charset="0"/>
              <a:buChar char="•"/>
            </a:pPr>
            <a:r>
              <a:rPr lang="ja-JP" altLang="en-US" sz="2800" dirty="0" smtClean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外部からの紫外線照射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ja-JP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円盤外縁の有機分子を破壊</a:t>
            </a:r>
            <a:endParaRPr lang="ja-JP" altLang="en-US" sz="28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4498" y="5764078"/>
            <a:ext cx="52757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(e.g., Semenov+ 2011, </a:t>
            </a:r>
            <a:r>
              <a:rPr lang="en-US" altLang="ja-JP" sz="20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Furuya</a:t>
            </a: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+ 2013, 2014)</a:t>
            </a:r>
            <a:endParaRPr lang="en-US" altLang="ja-JP" sz="2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7154014" y="6505822"/>
            <a:ext cx="187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(Walsh+ 2014)</a:t>
            </a:r>
            <a:endParaRPr lang="en-US" altLang="ja-JP" sz="2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7112376" y="4140193"/>
            <a:ext cx="4667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latin typeface="Tahoma" pitchFamily="34" charset="0"/>
                <a:ea typeface="HG丸ｺﾞｼｯｸM-PRO" pitchFamily="50" charset="-128"/>
              </a:rPr>
              <a:t>・</a:t>
            </a:r>
            <a:endParaRPr lang="en-US" altLang="ja-JP" sz="2200" dirty="0">
              <a:latin typeface="Tahoma" pitchFamily="34" charset="0"/>
              <a:ea typeface="HG丸ｺﾞｼｯｸM-PRO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571398" y="3933056"/>
            <a:ext cx="311396" cy="432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6996908" y="3912960"/>
            <a:ext cx="311396" cy="432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5580112" y="4436532"/>
            <a:ext cx="311396" cy="432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572000" y="4868580"/>
            <a:ext cx="311396" cy="432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5004048" y="4859112"/>
            <a:ext cx="296695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7537644" y="4416436"/>
            <a:ext cx="311396" cy="432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7668344" y="4869160"/>
            <a:ext cx="296695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491931" y="2535287"/>
            <a:ext cx="167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ja-JP" sz="2400" baseline="-4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ja-JP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ja-JP" sz="24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</a:t>
            </a:r>
            <a:endParaRPr lang="en-US" altLang="ja-JP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84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7485" b="59854"/>
          <a:stretch/>
        </p:blipFill>
        <p:spPr>
          <a:xfrm>
            <a:off x="1001153" y="660880"/>
            <a:ext cx="8179359" cy="30243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48752" t="40146" b="18974"/>
          <a:stretch/>
        </p:blipFill>
        <p:spPr>
          <a:xfrm>
            <a:off x="4643217" y="697796"/>
            <a:ext cx="4530928" cy="3079524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39018" y="-129536"/>
            <a:ext cx="9463546" cy="76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ja-JP" sz="42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Chemistry around Snowlines</a:t>
            </a:r>
            <a:endParaRPr lang="ja-JP" altLang="en-US" sz="4200" b="1" dirty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510" y="6373250"/>
            <a:ext cx="9283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Observational tests &amp; lab. experiments are needed …</a:t>
            </a:r>
            <a:endParaRPr lang="en-US" altLang="ja-JP" sz="3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 rot="-5400000">
            <a:off x="48313" y="4683919"/>
            <a:ext cx="157255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C/O ratio</a:t>
            </a:r>
            <a:endParaRPr lang="en-US" altLang="ja-JP" sz="24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0" name="Rectangle 64"/>
          <p:cNvSpPr>
            <a:spLocks noChangeArrowheads="1"/>
          </p:cNvSpPr>
          <p:nvPr/>
        </p:nvSpPr>
        <p:spPr bwMode="auto">
          <a:xfrm>
            <a:off x="1721596" y="6090648"/>
            <a:ext cx="2627966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2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Disk 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Radius </a:t>
            </a:r>
            <a:r>
              <a:rPr lang="en-US" altLang="ja-JP" sz="22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[AU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]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9797" t="1855" r="50000" b="58213"/>
          <a:stretch/>
        </p:blipFill>
        <p:spPr>
          <a:xfrm>
            <a:off x="1087765" y="3384445"/>
            <a:ext cx="3895628" cy="2794782"/>
          </a:xfrm>
          <a:prstGeom prst="rect">
            <a:avLst/>
          </a:prstGeom>
        </p:spPr>
      </p:pic>
      <p:sp>
        <p:nvSpPr>
          <p:cNvPr id="11" name="Rectangle 64"/>
          <p:cNvSpPr>
            <a:spLocks noChangeArrowheads="1"/>
          </p:cNvSpPr>
          <p:nvPr/>
        </p:nvSpPr>
        <p:spPr bwMode="auto">
          <a:xfrm rot="-5400000">
            <a:off x="-117519" y="1907833"/>
            <a:ext cx="186058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Abundances</a:t>
            </a:r>
            <a:endParaRPr lang="en-US" altLang="ja-JP" sz="24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l="53272" t="49613" r="5006" b="10237"/>
          <a:stretch/>
        </p:blipFill>
        <p:spPr>
          <a:xfrm>
            <a:off x="4853355" y="3366529"/>
            <a:ext cx="4111134" cy="2857450"/>
          </a:xfrm>
          <a:prstGeom prst="rect">
            <a:avLst/>
          </a:prstGeom>
        </p:spPr>
      </p:pic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5616442" y="6134649"/>
            <a:ext cx="2627966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2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Disk 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Radius </a:t>
            </a:r>
            <a:r>
              <a:rPr lang="en-US" altLang="ja-JP" sz="22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[AU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]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1960"/>
          <p:cNvSpPr>
            <a:spLocks noChangeArrowheads="1"/>
          </p:cNvSpPr>
          <p:nvPr/>
        </p:nvSpPr>
        <p:spPr bwMode="auto">
          <a:xfrm>
            <a:off x="1103009" y="344218"/>
            <a:ext cx="3541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solidFill>
                  <a:srgbClr val="00B050"/>
                </a:solidFill>
                <a:ea typeface="HG丸ｺﾞｼｯｸM-PRO" pitchFamily="50" charset="-128"/>
              </a:rPr>
              <a:t>weak CR, molecular</a:t>
            </a:r>
          </a:p>
        </p:txBody>
      </p:sp>
      <p:sp>
        <p:nvSpPr>
          <p:cNvPr id="15" name="Rectangle 1960"/>
          <p:cNvSpPr>
            <a:spLocks noChangeArrowheads="1"/>
          </p:cNvSpPr>
          <p:nvPr/>
        </p:nvSpPr>
        <p:spPr bwMode="auto">
          <a:xfrm>
            <a:off x="5146392" y="352752"/>
            <a:ext cx="31664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b="1" dirty="0">
                <a:solidFill>
                  <a:srgbClr val="00B050"/>
                </a:solidFill>
                <a:ea typeface="HG丸ｺﾞｼｯｸM-PRO" pitchFamily="50" charset="-128"/>
              </a:rPr>
              <a:t>s</a:t>
            </a:r>
            <a:r>
              <a:rPr lang="en-US" altLang="ja-JP" sz="3200" b="1" dirty="0" smtClean="0">
                <a:solidFill>
                  <a:srgbClr val="00B050"/>
                </a:solidFill>
                <a:ea typeface="HG丸ｺﾞｼｯｸM-PRO" pitchFamily="50" charset="-128"/>
              </a:rPr>
              <a:t>trong CR, atomic</a:t>
            </a:r>
            <a:endParaRPr lang="en-US" altLang="ja-JP" sz="3200" b="1" baseline="-25000" dirty="0">
              <a:solidFill>
                <a:srgbClr val="00B050"/>
              </a:solidFill>
              <a:ea typeface="HG丸ｺﾞｼｯｸM-PRO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16200000">
            <a:off x="7563779" y="3036403"/>
            <a:ext cx="262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Eistrup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et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al.</a:t>
            </a:r>
            <a:r>
              <a:rPr kumimoji="1" lang="ja-JP" altLang="en-US" sz="2400" dirty="0" smtClean="0"/>
              <a:t> </a:t>
            </a:r>
            <a:r>
              <a:rPr lang="en-US" altLang="ja-JP" sz="2400" dirty="0"/>
              <a:t>(</a:t>
            </a:r>
            <a:r>
              <a:rPr kumimoji="1" lang="en-US" altLang="ja-JP" sz="2400" dirty="0" smtClean="0"/>
              <a:t>2016)</a:t>
            </a:r>
            <a:endParaRPr kumimoji="1" lang="ja-JP" altLang="en-US" sz="2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2423" y="2660719"/>
            <a:ext cx="9066081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36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Statistical &amp; systematic survey observations of water snowline!</a:t>
            </a:r>
          </a:p>
        </p:txBody>
      </p:sp>
    </p:spTree>
    <p:extLst>
      <p:ext uri="{BB962C8B-B14F-4D97-AF65-F5344CB8AC3E}">
        <p14:creationId xmlns:p14="http://schemas.microsoft.com/office/powerpoint/2010/main" val="562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9" y="1873636"/>
            <a:ext cx="4018555" cy="371560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02796" y="5157192"/>
            <a:ext cx="28245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Detected by </a:t>
            </a:r>
          </a:p>
          <a:p>
            <a:pPr algn="ctr"/>
            <a:r>
              <a:rPr lang="en-US" altLang="ja-JP" sz="2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Herschel</a:t>
            </a:r>
            <a:endParaRPr lang="en-US" altLang="ja-JP" sz="26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62267" y="2401902"/>
            <a:ext cx="1509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elvetica Neue"/>
                <a:cs typeface="Helvetica Neue"/>
              </a:rPr>
              <a:t>n</a:t>
            </a:r>
            <a:r>
              <a:rPr lang="en-US" altLang="ja-JP" sz="3200" baseline="-25000" dirty="0" smtClean="0">
                <a:latin typeface="Helvetica Neue"/>
                <a:cs typeface="Helvetica Neue"/>
              </a:rPr>
              <a:t>H2O</a:t>
            </a:r>
            <a:r>
              <a:rPr lang="en-US" altLang="ja-JP" sz="3200" dirty="0" smtClean="0">
                <a:latin typeface="Helvetica Neue"/>
                <a:cs typeface="Helvetica Neue"/>
              </a:rPr>
              <a:t>/</a:t>
            </a:r>
            <a:r>
              <a:rPr lang="en-US" altLang="ja-JP" sz="3200" dirty="0" err="1" smtClean="0">
                <a:latin typeface="Helvetica Neue"/>
                <a:cs typeface="Helvetica Neue"/>
              </a:rPr>
              <a:t>n</a:t>
            </a:r>
            <a:r>
              <a:rPr lang="en-US" altLang="ja-JP" sz="3200" baseline="-25000" dirty="0" err="1" smtClean="0">
                <a:latin typeface="Helvetica Neue"/>
                <a:cs typeface="Helvetica Neue"/>
              </a:rPr>
              <a:t>H</a:t>
            </a:r>
            <a:endParaRPr kumimoji="1" lang="ja-JP" altLang="en-US" sz="3200" b="1" baseline="-25000" dirty="0">
              <a:latin typeface="Helvetica Neue"/>
              <a:ea typeface="メイリオ"/>
              <a:cs typeface="Helvetica Neue"/>
            </a:endParaRPr>
          </a:p>
        </p:txBody>
      </p:sp>
      <p:sp>
        <p:nvSpPr>
          <p:cNvPr id="23" name="Rectangle 62" descr="25%"/>
          <p:cNvSpPr>
            <a:spLocks noChangeArrowheads="1"/>
          </p:cNvSpPr>
          <p:nvPr/>
        </p:nvSpPr>
        <p:spPr bwMode="auto">
          <a:xfrm>
            <a:off x="827584" y="677375"/>
            <a:ext cx="7278950" cy="1077218"/>
          </a:xfrm>
          <a:prstGeom prst="rect">
            <a:avLst/>
          </a:prstGeom>
          <a:pattFill prst="pct25">
            <a:fgClr>
              <a:srgbClr val="00FFFF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model</a:t>
            </a:r>
            <a:r>
              <a:rPr lang="ja-JP" altLang="en-US" sz="3200" dirty="0" smtClean="0">
                <a:latin typeface="Tahoma" panose="020B0604030504040204" pitchFamily="34" charset="0"/>
                <a:ea typeface="HG丸ｺﾞｼｯｸM-PRO" pitchFamily="50" charset="-128"/>
                <a:cs typeface="Tahoma" panose="020B0604030504040204" pitchFamily="34" charset="0"/>
              </a:rPr>
              <a:t> </a:t>
            </a:r>
            <a:r>
              <a:rPr lang="en-US" altLang="ja-JP" sz="3200" dirty="0" smtClean="0">
                <a:latin typeface="Tahoma" panose="020B0604030504040204" pitchFamily="34" charset="0"/>
                <a:ea typeface="HG丸ｺﾞｼｯｸM-PRO" pitchFamily="50" charset="-128"/>
                <a:cs typeface="Tahoma" panose="020B0604030504040204" pitchFamily="34" charset="0"/>
              </a:rPr>
              <a:t>+</a:t>
            </a:r>
            <a:r>
              <a:rPr lang="ja-JP" altLang="en-US" sz="3200" dirty="0" smtClean="0">
                <a:latin typeface="Tahoma" panose="020B0604030504040204" pitchFamily="34" charset="0"/>
                <a:ea typeface="HG丸ｺﾞｼｯｸM-PRO" pitchFamily="50" charset="-128"/>
                <a:cs typeface="Tahoma" panose="020B0604030504040204" pitchFamily="34" charset="0"/>
              </a:rPr>
              <a:t> </a:t>
            </a:r>
            <a:r>
              <a:rPr lang="en-US" altLang="ja-JP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chemical reactions</a:t>
            </a:r>
          </a:p>
          <a:p>
            <a:pPr algn="ctr"/>
            <a:r>
              <a:rPr lang="en-US" altLang="ja-JP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line radiative transfer</a:t>
            </a:r>
            <a:endParaRPr lang="ja-JP" altLang="en-US" sz="3200" dirty="0">
              <a:latin typeface="Tahoma" panose="020B0604030504040204" pitchFamily="34" charset="0"/>
              <a:ea typeface="HG丸ｺﾞｼｯｸM-PRO" pitchFamily="50" charset="-128"/>
              <a:cs typeface="Tahoma" panose="020B0604030504040204" pitchFamily="34" charset="0"/>
            </a:endParaRPr>
          </a:p>
        </p:txBody>
      </p:sp>
      <p:sp>
        <p:nvSpPr>
          <p:cNvPr id="24" name="Rectangle 7630"/>
          <p:cNvSpPr>
            <a:spLocks noChangeArrowheads="1"/>
          </p:cNvSpPr>
          <p:nvPr/>
        </p:nvSpPr>
        <p:spPr bwMode="auto">
          <a:xfrm>
            <a:off x="6606364" y="6453336"/>
            <a:ext cx="25741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Notsu</a:t>
            </a:r>
            <a:r>
              <a:rPr lang="en-US" altLang="ja-JP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HN+ 2016)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-180528" y="1"/>
            <a:ext cx="9463546" cy="76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ja-JP" sz="42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Model Calculation of Water Lines</a:t>
            </a:r>
            <a:endParaRPr lang="ja-JP" altLang="en-US" sz="4200" b="1" dirty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pic>
        <p:nvPicPr>
          <p:cNvPr id="15" name="図 14" descr="20160113rev3_HerbigAe_ortho-H2O_63.3714um(trans-61)_p30_d140pc(Taurus)_vel_io8.0_dustemi-nashi_20160224correct_black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25" y="2042119"/>
            <a:ext cx="3524287" cy="2467001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2782525" y="1700808"/>
            <a:ext cx="373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1"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=30°, </a:t>
            </a:r>
            <a:r>
              <a:rPr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Distance:140pc</a:t>
            </a:r>
            <a:endParaRPr kumimoji="1" lang="ja-JP" altLang="en-US" sz="2400" dirty="0">
              <a:latin typeface="Tahoma" panose="020B0604030504040204" pitchFamily="34" charset="0"/>
              <a:ea typeface="メイリオ"/>
              <a:cs typeface="Tahoma" panose="020B060403050404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7530" y="1700808"/>
            <a:ext cx="306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kumimoji="1" lang="en-US" altLang="ja-JP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kumimoji="1" lang="en-US" altLang="ja-JP" sz="2800" b="1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1" lang="en-US" altLang="ja-JP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63.37</a:t>
            </a:r>
            <a:r>
              <a:rPr lang="en-US" altLang="ja-JP" sz="2800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ja-JP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95239" y="4377390"/>
            <a:ext cx="16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kumimoji="1" lang="en-US" altLang="ja-JP" sz="24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~1000K</a:t>
            </a:r>
            <a:endParaRPr kumimoji="1" lang="ja-JP" altLang="en-US" sz="2400" baseline="-25000" dirty="0">
              <a:latin typeface="Tahoma" panose="020B0604030504040204" pitchFamily="34" charset="0"/>
              <a:ea typeface="メイリオ"/>
              <a:cs typeface="Tahoma" panose="020B0604030504040204" pitchFamily="34" charset="0"/>
            </a:endParaRPr>
          </a:p>
        </p:txBody>
      </p:sp>
      <p:sp>
        <p:nvSpPr>
          <p:cNvPr id="20" name="左矢印 19"/>
          <p:cNvSpPr/>
          <p:nvPr/>
        </p:nvSpPr>
        <p:spPr>
          <a:xfrm rot="9525601" flipV="1">
            <a:off x="7058192" y="2547011"/>
            <a:ext cx="292049" cy="259927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02195" y="3144353"/>
            <a:ext cx="139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R&lt;8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</a:t>
            </a:r>
          </a:p>
        </p:txBody>
      </p:sp>
      <p:sp>
        <p:nvSpPr>
          <p:cNvPr id="22" name="左矢印 21"/>
          <p:cNvSpPr/>
          <p:nvPr/>
        </p:nvSpPr>
        <p:spPr>
          <a:xfrm rot="18434428">
            <a:off x="8024120" y="3645980"/>
            <a:ext cx="401254" cy="25408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477570" y="4725144"/>
            <a:ext cx="248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1" lang="en-US" altLang="ja-JP" sz="2800" b="1" baseline="-25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ja-JP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~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1.7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kumimoji="1" lang="en-US" altLang="ja-JP" sz="2800" b="1" baseline="30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712305"/>
            <a:ext cx="139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R&gt;8</a:t>
            </a:r>
            <a:r>
              <a:rPr kumimoji="1" lang="en-US" altLang="ja-JP" sz="2400" dirty="0" smtClean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</a:t>
            </a:r>
          </a:p>
        </p:txBody>
      </p:sp>
      <p:sp>
        <p:nvSpPr>
          <p:cNvPr id="44" name="円/楕円 43"/>
          <p:cNvSpPr/>
          <p:nvPr/>
        </p:nvSpPr>
        <p:spPr>
          <a:xfrm rot="19937302">
            <a:off x="4066706" y="3427120"/>
            <a:ext cx="1573436" cy="84980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5364088" y="2042119"/>
            <a:ext cx="753442" cy="123350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5871400" y="2024233"/>
            <a:ext cx="257770" cy="44890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21543" y="5661248"/>
            <a:ext cx="6912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ja-JP" sz="30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3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lines with small </a:t>
            </a:r>
            <a:r>
              <a:rPr lang="en-US" altLang="ja-JP" sz="30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ja-JP" sz="3000" b="1" baseline="-25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ja-JP" sz="3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(&lt; 10</a:t>
            </a:r>
            <a:r>
              <a:rPr lang="en-US" altLang="ja-JP" sz="3000" b="1" baseline="30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</a:t>
            </a:r>
            <a:r>
              <a:rPr lang="en-US" altLang="ja-JP" sz="3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ja-JP" sz="3000" b="1" baseline="30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r>
              <a:rPr lang="en-US" altLang="ja-JP" sz="3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&amp; E</a:t>
            </a:r>
            <a:r>
              <a:rPr lang="en-US" altLang="ja-JP" sz="30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altLang="ja-JP" sz="3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~10</a:t>
            </a:r>
            <a:r>
              <a:rPr lang="en-US" altLang="ja-JP" sz="3000" b="1" baseline="30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3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trace snowline!</a:t>
            </a:r>
            <a:endParaRPr lang="en-US" altLang="ja-JP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12160" y="3256528"/>
            <a:ext cx="2054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 mainly outer disk</a:t>
            </a:r>
            <a:endParaRPr lang="en-US" altLang="ja-JP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-98232" y="2034062"/>
            <a:ext cx="4589949" cy="3714516"/>
            <a:chOff x="-98232" y="2034062"/>
            <a:chExt cx="4589949" cy="3714516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-98232" y="2034062"/>
              <a:ext cx="4589949" cy="3714516"/>
              <a:chOff x="-98232" y="2034062"/>
              <a:chExt cx="4589949" cy="3714516"/>
            </a:xfrm>
          </p:grpSpPr>
          <p:pic>
            <p:nvPicPr>
              <p:cNvPr id="36" name="図 35" descr="20160113rev3_HerbigAe_ortho-H2O_17.7665um(trans-79)_p30_d140pc(Taurus)_vel_io8.0_dustemi-nashi_20160224correct_black.eps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8232" y="3501008"/>
                <a:ext cx="3210814" cy="2247570"/>
              </a:xfrm>
              <a:prstGeom prst="rect">
                <a:avLst/>
              </a:prstGeom>
            </p:spPr>
          </p:pic>
          <p:sp>
            <p:nvSpPr>
              <p:cNvPr id="37" name="テキスト ボックス 36"/>
              <p:cNvSpPr txBox="1"/>
              <p:nvPr/>
            </p:nvSpPr>
            <p:spPr>
              <a:xfrm>
                <a:off x="68858" y="2977788"/>
                <a:ext cx="30629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</a:t>
                </a:r>
                <a:r>
                  <a:rPr kumimoji="1" lang="en-US" altLang="ja-JP" sz="2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-H</a:t>
                </a:r>
                <a:r>
                  <a:rPr kumimoji="1" lang="en-US" altLang="ja-JP" sz="2800" b="1" baseline="-25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kumimoji="1" lang="en-US" altLang="ja-JP" sz="2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 17.77</a:t>
                </a:r>
                <a:r>
                  <a:rPr lang="en-US" altLang="ja-JP" sz="2800" b="1" dirty="0" smtClean="0">
                    <a:latin typeface="Symbol" panose="05050102010706020507" pitchFamily="18" charset="2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ja-JP" sz="2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38" name="左矢印 37"/>
              <p:cNvSpPr/>
              <p:nvPr/>
            </p:nvSpPr>
            <p:spPr>
              <a:xfrm rot="9525601" flipV="1">
                <a:off x="956835" y="3710586"/>
                <a:ext cx="292049" cy="259927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1900838" y="4307928"/>
                <a:ext cx="1394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solidFill>
                      <a:srgbClr val="3333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R&gt;8</a:t>
                </a:r>
                <a:r>
                  <a:rPr kumimoji="1" lang="en-US" altLang="ja-JP" sz="2400" dirty="0" smtClean="0">
                    <a:solidFill>
                      <a:srgbClr val="3333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</a:t>
                </a:r>
              </a:p>
            </p:txBody>
          </p:sp>
          <p:sp>
            <p:nvSpPr>
              <p:cNvPr id="40" name="左矢印 39"/>
              <p:cNvSpPr/>
              <p:nvPr/>
            </p:nvSpPr>
            <p:spPr>
              <a:xfrm rot="18434428">
                <a:off x="1922763" y="4809555"/>
                <a:ext cx="401254" cy="254086"/>
              </a:xfrm>
              <a:prstGeom prst="leftArrow">
                <a:avLst/>
              </a:prstGeom>
              <a:solidFill>
                <a:srgbClr val="3333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81315" y="3875880"/>
                <a:ext cx="1394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R&lt;8</a:t>
                </a:r>
                <a:r>
                  <a:rPr kumimoji="1" lang="en-US" altLang="ja-JP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</a:t>
                </a: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610563" y="2034062"/>
                <a:ext cx="1682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kumimoji="1" lang="en-US" altLang="ja-JP" sz="2400" baseline="-25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</a:t>
                </a:r>
                <a:r>
                  <a:rPr lang="en-US" altLang="ja-JP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~1000K</a:t>
                </a:r>
                <a:endParaRPr kumimoji="1" lang="ja-JP" altLang="en-US" sz="2400" baseline="-25000" dirty="0">
                  <a:latin typeface="Tahoma" panose="020B0604030504040204" pitchFamily="34" charset="0"/>
                  <a:ea typeface="メイリオ"/>
                  <a:cs typeface="Tahoma" panose="020B0604030504040204" pitchFamily="34" charset="0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121543" y="2381816"/>
                <a:ext cx="32263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 err="1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kumimoji="1" lang="en-US" altLang="ja-JP" sz="2800" b="1" baseline="-25000" dirty="0" err="1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ul</a:t>
                </a:r>
                <a:r>
                  <a:rPr lang="en-US" altLang="ja-JP" sz="2800" b="1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~</a:t>
                </a:r>
                <a:r>
                  <a:rPr kumimoji="1" lang="en-US" altLang="ja-JP" sz="2800" b="1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2.9e-3</a:t>
                </a:r>
                <a:r>
                  <a:rPr kumimoji="1" lang="ja-JP" altLang="en-US" sz="2800" b="1" dirty="0" smtClean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1" lang="en-US" altLang="ja-JP" sz="2800" b="1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kumimoji="1" lang="en-US" altLang="ja-JP" sz="2800" b="1" baseline="300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-1</a:t>
                </a:r>
                <a:endParaRPr kumimoji="1" lang="en-US" altLang="ja-JP" sz="28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7" name="円/楕円 46"/>
              <p:cNvSpPr/>
              <p:nvPr/>
            </p:nvSpPr>
            <p:spPr>
              <a:xfrm rot="21443796">
                <a:off x="3141016" y="4347319"/>
                <a:ext cx="1350701" cy="395033"/>
              </a:xfrm>
              <a:prstGeom prst="ellipse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2981004" y="3375185"/>
                <a:ext cx="438868" cy="93274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テキスト ボックス 50"/>
            <p:cNvSpPr txBox="1"/>
            <p:nvPr/>
          </p:nvSpPr>
          <p:spPr>
            <a:xfrm>
              <a:off x="-2560" y="4563689"/>
              <a:ext cx="205428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600" b="1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Trace snowline!</a:t>
              </a:r>
              <a:endParaRPr lang="en-US" altLang="ja-JP" sz="26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3619723" y="2035633"/>
            <a:ext cx="167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ja-JP" sz="2400" baseline="-4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=10L</a:t>
            </a:r>
            <a:r>
              <a:rPr lang="en-US" altLang="ja-JP" sz="24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</a:t>
            </a:r>
            <a:endParaRPr lang="en-US" altLang="ja-JP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68760"/>
            <a:ext cx="9144000" cy="4248472"/>
          </a:xfrm>
        </p:spPr>
        <p:txBody>
          <a:bodyPr>
            <a:noAutofit/>
          </a:bodyPr>
          <a:lstStyle/>
          <a:p>
            <a: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§</a:t>
            </a:r>
            <a:r>
              <a:rPr lang="ja-JP" altLang="en-US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４ 同位体化学</a:t>
            </a:r>
            <a: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CHON</a:t>
            </a:r>
            <a:br>
              <a:rPr lang="en-US" altLang="ja-JP" sz="8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6000" b="1" dirty="0">
                <a:latin typeface="Tahoma" pitchFamily="34" charset="0"/>
                <a:ea typeface="HG丸ｺﾞｼｯｸM-PRO" pitchFamily="50" charset="-128"/>
              </a:rPr>
              <a:t>原始惑星系</a:t>
            </a:r>
            <a:r>
              <a:rPr lang="ja-JP" altLang="en-US" sz="6000" b="1" dirty="0" smtClean="0">
                <a:latin typeface="Tahoma" pitchFamily="34" charset="0"/>
                <a:ea typeface="HG丸ｺﾞｼｯｸM-PRO" pitchFamily="50" charset="-128"/>
              </a:rPr>
              <a:t>円盤と</a:t>
            </a:r>
            <a:r>
              <a:rPr lang="en-US" altLang="ja-JP" sz="6000" b="1" dirty="0" smtClean="0">
                <a:latin typeface="Tahoma" pitchFamily="34" charset="0"/>
                <a:ea typeface="HG丸ｺﾞｼｯｸM-PRO" pitchFamily="50" charset="-128"/>
              </a:rPr>
              <a:t/>
            </a:r>
            <a:br>
              <a:rPr lang="en-US" altLang="ja-JP" sz="6000" b="1" dirty="0" smtClean="0">
                <a:latin typeface="Tahoma" pitchFamily="34" charset="0"/>
                <a:ea typeface="HG丸ｺﾞｼｯｸM-PRO" pitchFamily="50" charset="-128"/>
              </a:rPr>
            </a:br>
            <a:r>
              <a:rPr lang="ja-JP" altLang="en-US" sz="6000" b="1" dirty="0" smtClean="0">
                <a:latin typeface="Tahoma" pitchFamily="34" charset="0"/>
                <a:ea typeface="HG丸ｺﾞｼｯｸM-PRO" pitchFamily="50" charset="-128"/>
              </a:rPr>
              <a:t>太陽</a:t>
            </a:r>
            <a:r>
              <a:rPr lang="ja-JP" altLang="en-US" sz="6000" b="1" dirty="0">
                <a:latin typeface="Tahoma" pitchFamily="34" charset="0"/>
                <a:ea typeface="HG丸ｺﾞｼｯｸM-PRO" pitchFamily="50" charset="-128"/>
              </a:rPr>
              <a:t>系天体</a:t>
            </a:r>
            <a:endParaRPr lang="en-US" altLang="ja-JP" sz="6000" b="1" dirty="0" smtClean="0"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193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05" y="548680"/>
            <a:ext cx="6403486" cy="403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 rot="16200000">
            <a:off x="6839624" y="2239313"/>
            <a:ext cx="28875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Crovisier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et al. 2016)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18563" y="5229200"/>
            <a:ext cx="7584898" cy="16927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DCN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: 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TW Hya, </a:t>
            </a:r>
            <a:r>
              <a:rPr lang="en-US" altLang="ja-JP" sz="2400" dirty="0" err="1" smtClean="0">
                <a:latin typeface="Tahoma" pitchFamily="34" charset="0"/>
                <a:ea typeface="HG丸ｺﾞｼｯｸM-PRO" pitchFamily="50" charset="-128"/>
              </a:rPr>
              <a:t>LkCa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 15, etc.</a:t>
            </a:r>
          </a:p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N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: AS209</a:t>
            </a:r>
          </a:p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HD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: TW </a:t>
            </a:r>
            <a:r>
              <a:rPr lang="en-US" altLang="ja-JP" sz="2600" dirty="0" err="1" smtClean="0">
                <a:latin typeface="Tahoma" pitchFamily="34" charset="0"/>
                <a:ea typeface="HG丸ｺﾞｼｯｸM-PRO" pitchFamily="50" charset="-128"/>
              </a:rPr>
              <a:t>Hya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, GM </a:t>
            </a:r>
            <a:r>
              <a:rPr lang="en-US" altLang="ja-JP" sz="2600" dirty="0" err="1" smtClean="0">
                <a:latin typeface="Tahoma" pitchFamily="34" charset="0"/>
                <a:ea typeface="HG丸ｺﾞｼｯｸM-PRO" pitchFamily="50" charset="-128"/>
              </a:rPr>
              <a:t>Aur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, DM Tau</a:t>
            </a:r>
          </a:p>
          <a:p>
            <a:r>
              <a:rPr lang="en-US" altLang="ja-JP" sz="26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HDO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, </a:t>
            </a:r>
            <a:r>
              <a:rPr lang="en-US" altLang="ja-JP" sz="26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en-US" altLang="ja-JP" sz="2600" baseline="300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 :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non-detection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4437112"/>
            <a:ext cx="781236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65000"/>
              </a:lnSpc>
              <a:spcBef>
                <a:spcPct val="50000"/>
              </a:spcBef>
            </a:pPr>
            <a:r>
              <a:rPr lang="ja-JP" altLang="en-US" sz="3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原始惑星系円盤からの重水素化分子の観測</a:t>
            </a:r>
            <a:endParaRPr lang="en-US" altLang="ja-JP" sz="30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86748" y="6035465"/>
            <a:ext cx="41715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(Bergin+ 2013, McClure+ 2016)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10684" y="5287621"/>
            <a:ext cx="52167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(Qi+ 2008, Oberg+ 2010, Huang+2017)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3729" y="-6822"/>
            <a:ext cx="9358313" cy="771526"/>
          </a:xfrm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重水素化学</a:t>
            </a: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19224" y="4653136"/>
            <a:ext cx="7584898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DCO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: TW Hya, DM Tau, LkCa 15, HD163296, etc.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180528" y="4970664"/>
            <a:ext cx="95363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(van Dishoeck+ 2003, Guilloteau+ 2006, Oberg+2010, Mathews+ 2013,…)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104654" y="6454497"/>
            <a:ext cx="47650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(Guilloteau+ 2006, Chapillon+ 2011)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195736" y="5648232"/>
            <a:ext cx="3038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(Huang &amp; Oberg 2015)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6" name="Rectangle 157"/>
          <p:cNvSpPr>
            <a:spLocks noChangeArrowheads="1"/>
          </p:cNvSpPr>
          <p:nvPr/>
        </p:nvSpPr>
        <p:spPr bwMode="auto">
          <a:xfrm>
            <a:off x="6487165" y="1772816"/>
            <a:ext cx="1541219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6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ロゼッタ</a:t>
            </a:r>
            <a:endParaRPr lang="en-US" altLang="ja-JP" sz="26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157"/>
          <p:cNvSpPr>
            <a:spLocks noChangeArrowheads="1"/>
          </p:cNvSpPr>
          <p:nvPr/>
        </p:nvSpPr>
        <p:spPr bwMode="auto">
          <a:xfrm>
            <a:off x="107504" y="672512"/>
            <a:ext cx="208823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地球の海水の起源</a:t>
            </a:r>
            <a:endParaRPr lang="en-US" altLang="ja-JP" sz="2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157"/>
          <p:cNvSpPr>
            <a:spLocks noChangeArrowheads="1"/>
          </p:cNvSpPr>
          <p:nvPr/>
        </p:nvSpPr>
        <p:spPr bwMode="auto">
          <a:xfrm>
            <a:off x="107504" y="2348880"/>
            <a:ext cx="2160240" cy="1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en-US" altLang="ja-JP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</a:t>
            </a:r>
            <a:r>
              <a:rPr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－ルト</a:t>
            </a:r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雲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木星族</a:t>
            </a:r>
            <a:r>
              <a:rPr lang="en-US" altLang="ja-JP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pPr algn="ctr" eaLnBrk="0" hangingPunct="0"/>
            <a:r>
              <a:rPr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隕石</a:t>
            </a:r>
            <a:endParaRPr lang="en-US" altLang="ja-JP" sz="2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11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72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§1 Introduction</a:t>
            </a:r>
            <a:endParaRPr lang="en-US" altLang="ja-JP" sz="6000" b="1" dirty="0" smtClean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972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 rot="16200000">
            <a:off x="7331476" y="2239313"/>
            <a:ext cx="25471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err="1" smtClean="0">
                <a:latin typeface="Tahoma" pitchFamily="34" charset="0"/>
                <a:ea typeface="ＭＳ Ｐ明朝" pitchFamily="18" charset="-128"/>
              </a:rPr>
              <a:t>Cleeves</a:t>
            </a:r>
            <a:r>
              <a:rPr lang="en-US" altLang="ja-JP" sz="2000" dirty="0" smtClean="0">
                <a:latin typeface="Tahoma" pitchFamily="34" charset="0"/>
                <a:ea typeface="ＭＳ Ｐ明朝" pitchFamily="18" charset="-128"/>
              </a:rPr>
              <a:t> et al. 2016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18563" y="5229200"/>
            <a:ext cx="7584898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DCN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: 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TW Hya, </a:t>
            </a:r>
            <a:r>
              <a:rPr lang="en-US" altLang="ja-JP" sz="2400" dirty="0" err="1" smtClean="0">
                <a:latin typeface="Tahoma" pitchFamily="34" charset="0"/>
                <a:ea typeface="HG丸ｺﾞｼｯｸM-PRO" pitchFamily="50" charset="-128"/>
              </a:rPr>
              <a:t>LkCa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 15, etc.</a:t>
            </a:r>
          </a:p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N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: AS209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10684" y="5287621"/>
            <a:ext cx="52167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(Qi+ 2008, Oberg+ 2010, Huang+2017)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3729" y="-99392"/>
            <a:ext cx="3677617" cy="771526"/>
          </a:xfrm>
        </p:spPr>
        <p:txBody>
          <a:bodyPr wrap="square" lIns="90000" tIns="46800" rIns="90000" bIns="46800">
            <a:spAutoFit/>
          </a:bodyPr>
          <a:lstStyle/>
          <a:p>
            <a:r>
              <a:rPr lang="ja-JP" altLang="en-US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重水素化学</a:t>
            </a:r>
            <a:endParaRPr lang="ja-JP" altLang="en-US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19224" y="4653136"/>
            <a:ext cx="7584898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DCO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: TW Hya, DM Tau, LkCa 15, HD163296, etc.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36512" y="4970664"/>
            <a:ext cx="92103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(van Dishoeck+ 2003, Guilloteau+ 2006, Oberg+2010, Mathews+ 2013)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195736" y="5648232"/>
            <a:ext cx="3038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(Huang &amp; Oberg 2015)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0" y="676285"/>
            <a:ext cx="8174416" cy="367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7"/>
          <p:cNvSpPr>
            <a:spLocks noChangeArrowheads="1"/>
          </p:cNvSpPr>
          <p:nvPr/>
        </p:nvSpPr>
        <p:spPr bwMode="auto">
          <a:xfrm>
            <a:off x="5234004" y="332656"/>
            <a:ext cx="3865350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600" dirty="0" smtClean="0">
                <a:solidFill>
                  <a:srgbClr val="3333FF"/>
                </a:solidFill>
                <a:latin typeface="Tahoma" pitchFamily="34" charset="0"/>
                <a:ea typeface="ＭＳ Ｐ明朝" pitchFamily="18" charset="-128"/>
              </a:rPr>
              <a:t>ISM </a:t>
            </a:r>
            <a:r>
              <a:rPr lang="en-US" altLang="ja-JP" sz="2600" dirty="0" smtClean="0">
                <a:latin typeface="Tahoma" pitchFamily="34" charset="0"/>
                <a:ea typeface="ＭＳ Ｐ明朝" pitchFamily="18" charset="-128"/>
              </a:rPr>
              <a:t>vs. 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ＭＳ Ｐ明朝" pitchFamily="18" charset="-128"/>
              </a:rPr>
              <a:t>Solar System</a:t>
            </a:r>
            <a:endParaRPr lang="en-US" altLang="ja-JP" sz="2600" dirty="0">
              <a:solidFill>
                <a:srgbClr val="FF0000"/>
              </a:solidFill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9224" y="4365104"/>
            <a:ext cx="781236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65000"/>
              </a:lnSpc>
              <a:spcBef>
                <a:spcPct val="50000"/>
              </a:spcBef>
            </a:pPr>
            <a:r>
              <a:rPr lang="ja-JP" altLang="en-US" sz="3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原始惑星系円盤からの重水素化分子の観測</a:t>
            </a:r>
            <a:endParaRPr lang="en-US" altLang="ja-JP" sz="30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987824" y="6417057"/>
            <a:ext cx="35060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6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N</a:t>
            </a:r>
            <a:r>
              <a:rPr lang="en-US" altLang="ja-JP" sz="2600" baseline="-25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en-US" altLang="ja-JP" sz="2600" baseline="30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/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 N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~0.3-0.5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5568" y="6041955"/>
            <a:ext cx="78261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DCO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/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 HCO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~0.02-0.06, 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DCN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/ 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HCN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~ 0.005-0.08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86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1438" y="-7938"/>
            <a:ext cx="9358313" cy="771526"/>
          </a:xfrm>
        </p:spPr>
        <p:txBody>
          <a:bodyPr lIns="90000" tIns="46800" rIns="90000" bIns="46800">
            <a:spAutoFit/>
          </a:bodyPr>
          <a:lstStyle/>
          <a:p>
            <a:r>
              <a:rPr lang="en-US" altLang="ja-JP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Deuterium Chemistry in </a:t>
            </a:r>
            <a:r>
              <a:rPr lang="en-US" altLang="ja-JP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ISM</a:t>
            </a:r>
            <a:endParaRPr lang="ja-JP" altLang="en-US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7504" y="5212357"/>
            <a:ext cx="33425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HD/H</a:t>
            </a:r>
            <a:r>
              <a:rPr lang="en-US" altLang="ja-JP" sz="2800" baseline="-25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8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= 1.5e-5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↓</a:t>
            </a:r>
            <a:endParaRPr lang="en-US" altLang="ja-JP" sz="2800" dirty="0" smtClean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dirty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一部の分子</a:t>
            </a:r>
            <a:r>
              <a:rPr lang="ja-JP" altLang="en-US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に</a:t>
            </a:r>
            <a:r>
              <a:rPr lang="en-US" altLang="ja-JP" sz="28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ja-JP" altLang="en-US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濃集</a:t>
            </a:r>
            <a:endParaRPr lang="en-US" altLang="ja-JP" sz="2800" b="1" dirty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" y="1196752"/>
            <a:ext cx="8964488" cy="358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4"/>
          <p:cNvSpPr>
            <a:spLocks noChangeArrowheads="1"/>
          </p:cNvSpPr>
          <p:nvPr/>
        </p:nvSpPr>
        <p:spPr bwMode="auto">
          <a:xfrm>
            <a:off x="3419872" y="5235100"/>
            <a:ext cx="3960812" cy="4924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6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600" baseline="300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+ CO </a:t>
            </a:r>
            <a:r>
              <a:rPr lang="ja-JP" altLang="en-US" sz="2600" b="1" dirty="0">
                <a:latin typeface="+mn-ea"/>
                <a:ea typeface="+mn-ea"/>
              </a:rPr>
              <a:t>→</a:t>
            </a:r>
            <a:r>
              <a:rPr lang="ja-JP" altLang="en-US" sz="2600" dirty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HCO</a:t>
            </a:r>
            <a:r>
              <a:rPr lang="en-US" altLang="ja-JP" sz="2600" baseline="30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 +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 smtClean="0">
                <a:latin typeface="Tahoma" pitchFamily="34" charset="0"/>
                <a:ea typeface="HG丸ｺﾞｼｯｸM-PRO" pitchFamily="50" charset="-128"/>
              </a:rPr>
              <a:t>2</a:t>
            </a:r>
            <a:endParaRPr lang="en-US" altLang="ja-JP" sz="2600" baseline="-250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3548430" y="5697063"/>
            <a:ext cx="4737877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sz="26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600" baseline="300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+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HD </a:t>
            </a:r>
            <a:r>
              <a:rPr lang="ja-JP" altLang="en-US" sz="2600" b="1" dirty="0">
                <a:latin typeface="+mn-ea"/>
                <a:ea typeface="+mn-ea"/>
              </a:rPr>
              <a:t>→</a:t>
            </a:r>
            <a:r>
              <a:rPr lang="ja-JP" altLang="en-US" sz="2600" dirty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en-US" altLang="ja-JP" sz="2600" baseline="30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+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 smtClean="0"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+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220K</a:t>
            </a:r>
            <a:endParaRPr lang="en-US" altLang="ja-JP" sz="2600" baseline="-250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3563516" y="6174266"/>
            <a:ext cx="3960812" cy="4924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6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en-US" altLang="ja-JP" sz="2600" baseline="30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+ CO </a:t>
            </a:r>
            <a:r>
              <a:rPr lang="ja-JP" altLang="en-US" sz="2600" b="1" dirty="0">
                <a:latin typeface="+mn-ea"/>
                <a:ea typeface="+mn-ea"/>
              </a:rPr>
              <a:t>→</a:t>
            </a:r>
            <a:r>
              <a:rPr lang="ja-JP" altLang="en-US" sz="2600" dirty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DCO</a:t>
            </a:r>
            <a:r>
              <a:rPr lang="en-US" altLang="ja-JP" sz="2600" baseline="30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 +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aseline="-25000" dirty="0" smtClean="0">
                <a:latin typeface="Tahoma" pitchFamily="34" charset="0"/>
                <a:ea typeface="HG丸ｺﾞｼｯｸM-PRO" pitchFamily="50" charset="-128"/>
              </a:rPr>
              <a:t>2</a:t>
            </a:r>
            <a:endParaRPr lang="en-US" altLang="ja-JP" sz="2600" baseline="-25000" dirty="0">
              <a:latin typeface="Tahoma" pitchFamily="34" charset="0"/>
              <a:ea typeface="HG丸ｺﾞｼｯｸM-PRO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8327466" y="5408617"/>
            <a:ext cx="0" cy="12580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270435" y="5229200"/>
            <a:ext cx="797367" cy="3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65000"/>
              </a:lnSpc>
              <a:spcBef>
                <a:spcPct val="50000"/>
              </a:spcBef>
            </a:pPr>
            <a:r>
              <a:rPr lang="ja-JP" altLang="en-US" sz="22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高温</a:t>
            </a:r>
            <a:endParaRPr lang="en-US" altLang="ja-JP" sz="22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311137" y="6400353"/>
            <a:ext cx="797367" cy="3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65000"/>
              </a:lnSpc>
              <a:spcBef>
                <a:spcPct val="50000"/>
              </a:spcBef>
            </a:pPr>
            <a:r>
              <a:rPr lang="ja-JP" altLang="en-US" sz="22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低温</a:t>
            </a:r>
            <a:endParaRPr lang="en-US" altLang="ja-JP" sz="22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12945" y="692696"/>
            <a:ext cx="27548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err="1" smtClean="0">
                <a:latin typeface="Tahoma" pitchFamily="34" charset="0"/>
                <a:ea typeface="ＭＳ Ｐ明朝" pitchFamily="18" charset="-128"/>
              </a:rPr>
              <a:t>Ceccarelli</a:t>
            </a:r>
            <a:r>
              <a:rPr lang="en-US" altLang="ja-JP" sz="2000" dirty="0" smtClean="0">
                <a:latin typeface="Tahoma" pitchFamily="34" charset="0"/>
                <a:ea typeface="ＭＳ Ｐ明朝" pitchFamily="18" charset="-128"/>
              </a:rPr>
              <a:t> et al. 2014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73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1438" y="-7938"/>
            <a:ext cx="9358313" cy="771526"/>
          </a:xfrm>
        </p:spPr>
        <p:txBody>
          <a:bodyPr lIns="90000" tIns="46800" rIns="90000" bIns="46800">
            <a:spAutoFit/>
          </a:bodyPr>
          <a:lstStyle/>
          <a:p>
            <a:r>
              <a:rPr lang="en-US" altLang="ja-JP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Deuterium Chemistry in </a:t>
            </a:r>
            <a:r>
              <a:rPr lang="en-US" altLang="ja-JP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ISM</a:t>
            </a:r>
            <a:endParaRPr lang="ja-JP" altLang="en-US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" y="935812"/>
            <a:ext cx="904941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31859" y="720368"/>
            <a:ext cx="25471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err="1" smtClean="0">
                <a:latin typeface="Tahoma" pitchFamily="34" charset="0"/>
                <a:ea typeface="ＭＳ Ｐ明朝" pitchFamily="18" charset="-128"/>
              </a:rPr>
              <a:t>Cleeves</a:t>
            </a:r>
            <a:r>
              <a:rPr lang="en-US" altLang="ja-JP" sz="2000" dirty="0" smtClean="0">
                <a:latin typeface="Tahoma" pitchFamily="34" charset="0"/>
                <a:ea typeface="ＭＳ Ｐ明朝" pitchFamily="18" charset="-128"/>
              </a:rPr>
              <a:t> et al. 2016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2" name="Rectangle 64"/>
          <p:cNvSpPr>
            <a:spLocks noChangeArrowheads="1"/>
          </p:cNvSpPr>
          <p:nvPr/>
        </p:nvSpPr>
        <p:spPr bwMode="auto">
          <a:xfrm>
            <a:off x="-289195" y="5263753"/>
            <a:ext cx="9577063" cy="113877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3400" b="1" dirty="0" smtClean="0">
                <a:latin typeface="Symbol" panose="05050102010706020507" pitchFamily="18" charset="2"/>
                <a:ea typeface="HG丸ｺﾞｼｯｸM-PRO" pitchFamily="50" charset="-128"/>
              </a:rPr>
              <a:t>D</a:t>
            </a:r>
            <a:r>
              <a:rPr lang="en-US" altLang="ja-JP" sz="3400" b="1" dirty="0" smtClean="0">
                <a:latin typeface="Tahoma" pitchFamily="34" charset="0"/>
                <a:ea typeface="HG丸ｺﾞｼｯｸM-PRO" pitchFamily="50" charset="-128"/>
              </a:rPr>
              <a:t>E</a:t>
            </a:r>
            <a:r>
              <a:rPr lang="en-US" altLang="ja-JP" sz="3400" b="1" baseline="-25000" dirty="0" smtClean="0">
                <a:latin typeface="Tahoma" pitchFamily="34" charset="0"/>
                <a:ea typeface="HG丸ｺﾞｼｯｸM-PRO" pitchFamily="50" charset="-128"/>
              </a:rPr>
              <a:t>1</a:t>
            </a:r>
            <a:r>
              <a:rPr lang="en-US" altLang="ja-JP" sz="3400" b="1" dirty="0" smtClean="0">
                <a:latin typeface="Tahoma" pitchFamily="34" charset="0"/>
                <a:ea typeface="HG丸ｺﾞｼｯｸM-PRO" pitchFamily="50" charset="-128"/>
              </a:rPr>
              <a:t> &lt; </a:t>
            </a:r>
            <a:r>
              <a:rPr lang="en-US" altLang="ja-JP" sz="3400" b="1" dirty="0" smtClean="0">
                <a:latin typeface="Symbol" panose="05050102010706020507" pitchFamily="18" charset="2"/>
                <a:ea typeface="HG丸ｺﾞｼｯｸM-PRO" pitchFamily="50" charset="-128"/>
              </a:rPr>
              <a:t>D</a:t>
            </a:r>
            <a:r>
              <a:rPr lang="en-US" altLang="ja-JP" sz="3400" b="1" dirty="0" smtClean="0">
                <a:latin typeface="Tahoma" pitchFamily="34" charset="0"/>
                <a:ea typeface="HG丸ｺﾞｼｯｸM-PRO" pitchFamily="50" charset="-128"/>
              </a:rPr>
              <a:t>E</a:t>
            </a:r>
            <a:r>
              <a:rPr lang="en-US" altLang="ja-JP" sz="3400" b="1" baseline="-25000" dirty="0" smtClean="0"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3400" b="1" dirty="0" smtClean="0">
                <a:latin typeface="Tahoma" pitchFamily="34" charset="0"/>
                <a:ea typeface="HG丸ｺﾞｼｯｸM-PRO" pitchFamily="50" charset="-128"/>
              </a:rPr>
              <a:t> &lt; </a:t>
            </a:r>
            <a:r>
              <a:rPr lang="en-US" altLang="ja-JP" sz="3400" b="1" dirty="0" smtClean="0">
                <a:latin typeface="Symbol" panose="05050102010706020507" pitchFamily="18" charset="2"/>
                <a:ea typeface="HG丸ｺﾞｼｯｸM-PRO" pitchFamily="50" charset="-128"/>
              </a:rPr>
              <a:t>D</a:t>
            </a:r>
            <a:r>
              <a:rPr lang="en-US" altLang="ja-JP" sz="3400" b="1" dirty="0" smtClean="0">
                <a:latin typeface="Tahoma" pitchFamily="34" charset="0"/>
                <a:ea typeface="HG丸ｺﾞｼｯｸM-PRO" pitchFamily="50" charset="-128"/>
              </a:rPr>
              <a:t>E</a:t>
            </a:r>
            <a:r>
              <a:rPr lang="en-US" altLang="ja-JP" sz="3400" b="1" baseline="-25000" dirty="0" smtClean="0"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3400" b="1" dirty="0" smtClean="0">
                <a:latin typeface="Tahoma" pitchFamily="34" charset="0"/>
                <a:ea typeface="HG丸ｺﾞｼｯｸM-PRO" pitchFamily="50" charset="-128"/>
              </a:rPr>
              <a:t>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400" b="1" dirty="0" smtClean="0">
                <a:latin typeface="Tahoma" pitchFamily="34" charset="0"/>
                <a:ea typeface="HG丸ｺﾞｼｯｸM-PRO" pitchFamily="50" charset="-128"/>
              </a:rPr>
              <a:t>ガス温度に応じて重水素濃集過程が変化</a:t>
            </a:r>
            <a:endParaRPr lang="en-US" altLang="ja-JP" sz="3400" b="1" baseline="-25000" dirty="0"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050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47534" y="56190"/>
            <a:ext cx="5264757" cy="1325620"/>
          </a:xfrm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D</a:t>
            </a:r>
            <a:r>
              <a:rPr lang="ja-JP" altLang="en-US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濃集</a:t>
            </a:r>
            <a:r>
              <a:rPr lang="en-US" altLang="ja-JP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(</a:t>
            </a:r>
            <a:r>
              <a:rPr lang="ja-JP" altLang="en-US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星間氷・</a:t>
            </a:r>
            <a:r>
              <a:rPr lang="en-US" altLang="ja-JP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/>
            </a:r>
            <a:br>
              <a:rPr lang="en-US" altLang="ja-JP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</a:br>
            <a:r>
              <a:rPr lang="ja-JP" altLang="en-US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彗星・隕石</a:t>
            </a:r>
            <a:r>
              <a:rPr lang="en-US" altLang="ja-JP" sz="4000" b="1" dirty="0" smtClean="0">
                <a:solidFill>
                  <a:srgbClr val="99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)</a:t>
            </a:r>
            <a:endParaRPr lang="ja-JP" altLang="en-US" sz="4000" b="1" dirty="0" smtClean="0">
              <a:solidFill>
                <a:srgbClr val="99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Tahoma" pitchFamily="34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6000750" y="3523158"/>
            <a:ext cx="21701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ja-JP" altLang="en-US" sz="2200" b="1" dirty="0">
                <a:latin typeface="Calibri" pitchFamily="34" charset="0"/>
              </a:rPr>
              <a:t>ガス粒子の</a:t>
            </a:r>
            <a:endParaRPr kumimoji="0" lang="en-US" altLang="ja-JP" sz="2200" b="1" dirty="0">
              <a:latin typeface="Calibri" pitchFamily="34" charset="0"/>
            </a:endParaRPr>
          </a:p>
          <a:p>
            <a:pPr algn="ctr"/>
            <a:r>
              <a:rPr kumimoji="0" lang="ja-JP" altLang="en-US" sz="2200" b="1" dirty="0">
                <a:latin typeface="Calibri" pitchFamily="34" charset="0"/>
              </a:rPr>
              <a:t>塵表面への凍結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889834" y="3785677"/>
            <a:ext cx="18875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ja-JP" altLang="en-US" sz="2200" b="1" dirty="0">
                <a:latin typeface="Calibri" pitchFamily="34" charset="0"/>
              </a:rPr>
              <a:t>氷分子の蒸発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5" y="2276872"/>
            <a:ext cx="5114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69" y="3287332"/>
            <a:ext cx="4683032" cy="359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023763" y="2921046"/>
            <a:ext cx="2332213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隕石 </a:t>
            </a:r>
            <a:r>
              <a:rPr lang="en-US" altLang="ja-JP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(</a:t>
            </a:r>
            <a:r>
              <a:rPr lang="ja-JP" altLang="en-US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バルク</a:t>
            </a:r>
            <a:r>
              <a:rPr lang="en-US" altLang="ja-JP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)</a:t>
            </a:r>
            <a:endParaRPr lang="en-US" altLang="ja-JP" sz="26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Tahoma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668344" y="3908127"/>
            <a:ext cx="1319165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隕石</a:t>
            </a:r>
            <a:endParaRPr lang="en-US" altLang="ja-JP" sz="2600" b="1" dirty="0" smtClean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Tahoma" pitchFamily="34" charset="0"/>
            </a:endParaRPr>
          </a:p>
          <a:p>
            <a:pPr algn="ctr" eaLnBrk="1" hangingPunct="1"/>
            <a:r>
              <a:rPr lang="en-US" altLang="ja-JP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(IOM)</a:t>
            </a:r>
            <a:endParaRPr lang="en-US" altLang="ja-JP" sz="26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Tahoma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742590" y="3810592"/>
            <a:ext cx="1319165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彗星</a:t>
            </a:r>
            <a:endParaRPr lang="en-US" altLang="ja-JP" sz="26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145159" y="1394773"/>
            <a:ext cx="537384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時間と共に</a:t>
            </a:r>
            <a:r>
              <a:rPr lang="en-US" altLang="ja-JP" sz="2800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D</a:t>
            </a:r>
            <a:r>
              <a:rPr lang="ja-JP" altLang="en-US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濃集が進む</a:t>
            </a:r>
            <a:endParaRPr lang="en-US" altLang="ja-JP" sz="2800" b="1" dirty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ja-JP" altLang="en-US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複雑な分子ほど濃集率が高い</a:t>
            </a:r>
            <a:r>
              <a:rPr lang="en-US" altLang="ja-JP" sz="2800" b="1" dirty="0" smtClean="0">
                <a:solidFill>
                  <a:srgbClr val="009900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98" y="22791"/>
            <a:ext cx="4073906" cy="35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347864" y="6442923"/>
            <a:ext cx="27548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000" dirty="0" err="1" smtClean="0">
                <a:latin typeface="Tahoma" pitchFamily="34" charset="0"/>
                <a:ea typeface="ＭＳ Ｐ明朝" pitchFamily="18" charset="-128"/>
              </a:rPr>
              <a:t>Ceccarelli</a:t>
            </a:r>
            <a:r>
              <a:rPr lang="en-US" altLang="ja-JP" sz="2000" dirty="0" smtClean="0">
                <a:latin typeface="Tahoma" pitchFamily="34" charset="0"/>
                <a:ea typeface="ＭＳ Ｐ明朝" pitchFamily="18" charset="-128"/>
              </a:rPr>
              <a:t> et al. 2014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487189" y="4839046"/>
            <a:ext cx="1868787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隕石 </a:t>
            </a:r>
            <a:r>
              <a:rPr lang="en-US" altLang="ja-JP" sz="26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ahoma" pitchFamily="34" charset="0"/>
              </a:rPr>
              <a:t>(IOM)</a:t>
            </a:r>
            <a:endParaRPr lang="en-US" altLang="ja-JP" sz="26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19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2"/>
          <a:stretch/>
        </p:blipFill>
        <p:spPr bwMode="auto">
          <a:xfrm>
            <a:off x="-36512" y="739547"/>
            <a:ext cx="4359497" cy="348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1050250" y="22713"/>
            <a:ext cx="6762110" cy="886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酸素同位体</a:t>
            </a:r>
            <a:endParaRPr lang="ja-JP" altLang="en-US" sz="4000" dirty="0"/>
          </a:p>
        </p:txBody>
      </p:sp>
      <p:sp>
        <p:nvSpPr>
          <p:cNvPr id="6" name="Rectangle 157"/>
          <p:cNvSpPr>
            <a:spLocks noChangeArrowheads="1"/>
          </p:cNvSpPr>
          <p:nvPr/>
        </p:nvSpPr>
        <p:spPr bwMode="auto">
          <a:xfrm>
            <a:off x="23356" y="4192357"/>
            <a:ext cx="3546575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(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Nittler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&amp; 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Ciesla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2016)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2352"/>
            <a:ext cx="2996396" cy="213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58" y="2749645"/>
            <a:ext cx="4821651" cy="404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23356" y="498198"/>
            <a:ext cx="312020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プレソーラー粒子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4112273" y="2467007"/>
            <a:ext cx="3240360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(Pontoppidan+ 2014)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596336" y="3542915"/>
            <a:ext cx="792088" cy="37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76316" y="4797152"/>
            <a:ext cx="4834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彗星</a:t>
            </a:r>
            <a:r>
              <a:rPr lang="ja-JP" altLang="en-US" sz="2600" dirty="0" smtClean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600" dirty="0" smtClean="0">
                <a:latin typeface="Tahoma" pitchFamily="34" charset="0"/>
                <a:ea typeface="HG丸ｺﾞｼｯｸM-PRO" pitchFamily="50" charset="-128"/>
              </a:rPr>
              <a:t>18O/16O ~0.0019-0.0024</a:t>
            </a:r>
            <a:endParaRPr lang="en-US" altLang="ja-JP" sz="26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auto">
          <a:xfrm>
            <a:off x="5120385" y="1556792"/>
            <a:ext cx="122413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隕石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7459" y="2631457"/>
            <a:ext cx="2562926" cy="233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5736" y="2666626"/>
            <a:ext cx="2562926" cy="3570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8388424" y="1988840"/>
            <a:ext cx="576064" cy="1554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6372200" y="1988840"/>
            <a:ext cx="1240786" cy="1554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57"/>
          <p:cNvSpPr>
            <a:spLocks noChangeArrowheads="1"/>
          </p:cNvSpPr>
          <p:nvPr/>
        </p:nvSpPr>
        <p:spPr bwMode="auto">
          <a:xfrm>
            <a:off x="27862" y="5517232"/>
            <a:ext cx="4544137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隕石中の酸素同位体異常</a:t>
            </a:r>
            <a:endParaRPr lang="en-US" altLang="ja-JP" sz="30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3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太陽に</a:t>
            </a:r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比べ</a:t>
            </a:r>
            <a:r>
              <a:rPr lang="en-US" altLang="ja-JP" sz="3000" b="1" baseline="300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17,18</a:t>
            </a:r>
            <a:r>
              <a:rPr lang="en-US" altLang="ja-JP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</a:t>
            </a:r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が豊富</a:t>
            </a:r>
            <a:endParaRPr lang="en-US" altLang="ja-JP" sz="3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22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1438" y="-7986"/>
            <a:ext cx="9358313" cy="771623"/>
          </a:xfrm>
        </p:spPr>
        <p:txBody>
          <a:bodyPr lIns="90000" tIns="46800" rIns="90000" bIns="46800">
            <a:spAutoFit/>
          </a:bodyPr>
          <a:lstStyle/>
          <a:p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太陽系初期の酸素同位体異常の起源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74575"/>
            <a:ext cx="4443524" cy="418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23409" y="5733256"/>
            <a:ext cx="82184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自己遮蔽の効果により同位体分別した</a:t>
            </a:r>
            <a:r>
              <a:rPr lang="en-US" altLang="ja-JP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が</a:t>
            </a:r>
            <a:r>
              <a:rPr lang="en-US" altLang="ja-JP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H2O</a:t>
            </a:r>
            <a:r>
              <a:rPr lang="ja-JP" altLang="en-US" sz="32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氷に</a:t>
            </a: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なる→ </a:t>
            </a:r>
            <a:r>
              <a:rPr lang="en-US" altLang="ja-JP" sz="3200" b="1" baseline="30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17,18</a:t>
            </a:r>
            <a:r>
              <a:rPr lang="en-US" altLang="ja-JP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が豊富な氷ができる</a:t>
            </a:r>
            <a:endParaRPr lang="en-US" altLang="ja-JP" sz="3200" b="1" dirty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42" y="1772816"/>
            <a:ext cx="4487389" cy="298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764" y="707522"/>
            <a:ext cx="4443524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分子雲中の</a:t>
            </a:r>
            <a:r>
              <a:rPr lang="en-US" altLang="ja-JP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CO</a:t>
            </a:r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同位体比の観測</a:t>
            </a:r>
            <a:endParaRPr lang="en-US" altLang="ja-JP" sz="28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681079" y="1358479"/>
            <a:ext cx="444352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分子雲中の</a:t>
            </a:r>
            <a:r>
              <a:rPr lang="en-US" altLang="ja-JP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H2O</a:t>
            </a:r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氷の観測</a:t>
            </a:r>
            <a:endParaRPr lang="en-US" altLang="ja-JP" sz="28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500467" y="2874323"/>
            <a:ext cx="1927517" cy="129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自己遮蔽の効果により同位体分別</a:t>
            </a:r>
            <a:endParaRPr lang="en-US" altLang="ja-JP" sz="26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033954" y="4653136"/>
            <a:ext cx="3737774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2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CO</a:t>
            </a:r>
            <a:r>
              <a:rPr lang="ja-JP" altLang="en-US" sz="26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自己遮蔽領域で氷ができはじめる</a:t>
            </a:r>
            <a:endParaRPr lang="en-US" altLang="ja-JP" sz="26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220385" y="641201"/>
            <a:ext cx="3672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Yurimoto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&amp; </a:t>
            </a: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Kuramoto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2006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Yurimoto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2017)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47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1438" y="-7986"/>
            <a:ext cx="9358313" cy="771623"/>
          </a:xfrm>
        </p:spPr>
        <p:txBody>
          <a:bodyPr lIns="90000" tIns="46800" rIns="90000" bIns="46800">
            <a:spAutoFit/>
          </a:bodyPr>
          <a:lstStyle/>
          <a:p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太陽系初期の酸素同位体異常の起源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6" y="692695"/>
            <a:ext cx="7617817" cy="50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23409" y="5733256"/>
            <a:ext cx="82184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自己遮蔽の効果により同位体分別した</a:t>
            </a:r>
            <a:r>
              <a:rPr lang="en-US" altLang="ja-JP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が</a:t>
            </a:r>
            <a:r>
              <a:rPr lang="en-US" altLang="ja-JP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H2O</a:t>
            </a:r>
            <a:r>
              <a:rPr lang="ja-JP" altLang="en-US" sz="32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氷に</a:t>
            </a: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なる→ </a:t>
            </a:r>
            <a:r>
              <a:rPr lang="en-US" altLang="ja-JP" sz="3200" b="1" baseline="30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17,18</a:t>
            </a:r>
            <a:r>
              <a:rPr lang="en-US" altLang="ja-JP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ja-JP" altLang="en-US" sz="32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が豊富な氷ができる</a:t>
            </a:r>
            <a:endParaRPr lang="en-US" altLang="ja-JP" sz="3200" b="1" dirty="0">
              <a:solidFill>
                <a:srgbClr val="009900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809" y="4797152"/>
            <a:ext cx="3672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Yurimoto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&amp; </a:t>
            </a: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Kuramoto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2006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err="1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Yurimoto</a:t>
            </a: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2017)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598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1438" y="-7938"/>
            <a:ext cx="9358313" cy="771526"/>
          </a:xfrm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n-US" altLang="ja-JP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Carbon Fractionation in Disks</a:t>
            </a:r>
            <a:endParaRPr lang="ja-JP" altLang="en-US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0" y="3007366"/>
            <a:ext cx="3795289" cy="27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83" y="3036892"/>
            <a:ext cx="3840702" cy="27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 rot="16200000">
            <a:off x="6364653" y="3401200"/>
            <a:ext cx="51278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(Woods &amp; Willacy 2009, Miotello+2016)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204263"/>
            <a:ext cx="444199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5433131" cy="55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694410"/>
            <a:ext cx="8917309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28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- </a:t>
            </a:r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円盤</a:t>
            </a:r>
            <a:r>
              <a:rPr lang="ja-JP" altLang="en-US" sz="2800" b="1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表層部に</a:t>
            </a:r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おける光解離の</a:t>
            </a:r>
            <a:r>
              <a:rPr lang="en-US" altLang="ja-JP" sz="2800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self-sheilding</a:t>
            </a:r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による分離</a:t>
            </a:r>
            <a:endParaRPr lang="en-US" altLang="ja-JP" sz="2800" b="1" dirty="0" smtClean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  <a:p>
            <a:pPr algn="ctr" eaLnBrk="1" hangingPunct="1"/>
            <a:r>
              <a:rPr lang="ja-JP" altLang="en-US" sz="28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　表層</a:t>
            </a:r>
            <a:r>
              <a:rPr lang="ja-JP" altLang="en-US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：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 </a:t>
            </a:r>
            <a:r>
              <a:rPr lang="en-US" altLang="ja-JP" sz="2800" baseline="30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12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</a:t>
            </a:r>
            <a:r>
              <a:rPr lang="en-US" altLang="ja-JP" sz="2800" baseline="30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16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O </a:t>
            </a:r>
            <a:r>
              <a:rPr lang="ja-JP" altLang="en-US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→ </a:t>
            </a:r>
            <a:r>
              <a:rPr lang="en-US" altLang="ja-JP" sz="2800" baseline="30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13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CO </a:t>
            </a:r>
            <a:r>
              <a:rPr lang="ja-JP" altLang="en-US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→ 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</a:t>
            </a:r>
            <a:r>
              <a:rPr lang="en-US" altLang="ja-JP" sz="2800" baseline="30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18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O </a:t>
            </a:r>
            <a:r>
              <a:rPr lang="ja-JP" altLang="en-US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→ 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</a:t>
            </a:r>
            <a:r>
              <a:rPr lang="en-US" altLang="ja-JP" sz="2800" baseline="300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17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O </a:t>
            </a:r>
            <a:r>
              <a:rPr lang="ja-JP" altLang="en-US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→</a:t>
            </a:r>
            <a:r>
              <a:rPr lang="en-US" altLang="ja-JP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… </a:t>
            </a:r>
            <a:r>
              <a:rPr lang="ja-JP" altLang="en-US" sz="28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：</a:t>
            </a:r>
            <a:r>
              <a:rPr lang="ja-JP" altLang="en-US" sz="2800" b="1" dirty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赤道面</a:t>
            </a:r>
            <a:endParaRPr lang="en-US" altLang="ja-JP" sz="2800" b="1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-36512" y="1626224"/>
            <a:ext cx="382210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2800" b="1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- </a:t>
            </a:r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化学</a:t>
            </a:r>
            <a:r>
              <a:rPr lang="ja-JP" altLang="en-US" sz="2800" b="1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反応に</a:t>
            </a:r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よる分離</a:t>
            </a:r>
            <a:endParaRPr lang="en-US" altLang="ja-JP" sz="28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50155" y="2060848"/>
            <a:ext cx="197822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ΔE=35K</a:t>
            </a:r>
            <a:endParaRPr lang="en-US" altLang="ja-JP" sz="2800" dirty="0">
              <a:solidFill>
                <a:srgbClr val="FF0000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972683" y="2581623"/>
            <a:ext cx="197822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ΔE=9K</a:t>
            </a:r>
            <a:endParaRPr lang="en-US" altLang="ja-JP" sz="2800" dirty="0">
              <a:solidFill>
                <a:srgbClr val="FF0000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-36512" y="5786977"/>
            <a:ext cx="6336704" cy="35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65000"/>
              </a:lnSpc>
              <a:spcBef>
                <a:spcPct val="50000"/>
              </a:spcBef>
            </a:pPr>
            <a:r>
              <a:rPr lang="ja-JP" altLang="en-US" sz="2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原始惑星系円盤における</a:t>
            </a:r>
            <a:r>
              <a:rPr lang="en-US" altLang="ja-JP" sz="2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CO</a:t>
            </a:r>
            <a:r>
              <a:rPr lang="ja-JP" altLang="en-US" sz="26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同位体の観測</a:t>
            </a:r>
            <a:endParaRPr lang="en-US" altLang="ja-JP" sz="26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37625" y="6135514"/>
            <a:ext cx="912477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itchFamily="34" charset="0"/>
                <a:ea typeface="HG丸ｺﾞｼｯｸM-PRO" pitchFamily="50" charset="-128"/>
              </a:rPr>
              <a:t>CO, </a:t>
            </a:r>
            <a:r>
              <a:rPr lang="en-US" altLang="ja-JP" sz="2400" baseline="30000" dirty="0">
                <a:latin typeface="Tahoma" pitchFamily="34" charset="0"/>
                <a:ea typeface="HG丸ｺﾞｼｯｸM-PRO" pitchFamily="50" charset="-128"/>
              </a:rPr>
              <a:t>13</a:t>
            </a:r>
            <a:r>
              <a:rPr lang="en-US" altLang="ja-JP" sz="2400" dirty="0">
                <a:latin typeface="Tahoma" pitchFamily="34" charset="0"/>
                <a:ea typeface="HG丸ｺﾞｼｯｸM-PRO" pitchFamily="50" charset="-128"/>
              </a:rPr>
              <a:t>CO, 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C</a:t>
            </a:r>
            <a:r>
              <a:rPr lang="en-US" altLang="ja-JP" sz="2400" baseline="30000" dirty="0" smtClean="0">
                <a:latin typeface="Tahoma" pitchFamily="34" charset="0"/>
                <a:ea typeface="HG丸ｺﾞｼｯｸM-PRO" pitchFamily="50" charset="-128"/>
              </a:rPr>
              <a:t>18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ja-JP" altLang="en-US" sz="2400" dirty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: Many PPDs, C</a:t>
            </a:r>
            <a:r>
              <a:rPr lang="en-US" altLang="ja-JP" sz="2400" baseline="30000" dirty="0" smtClean="0">
                <a:latin typeface="Tahoma" pitchFamily="34" charset="0"/>
                <a:ea typeface="HG丸ｺﾞｼｯｸM-PRO" pitchFamily="50" charset="-128"/>
              </a:rPr>
              <a:t>17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ja-JP" altLang="en-US" sz="2400" dirty="0" smtClean="0"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2400" dirty="0">
                <a:latin typeface="Tahoma" pitchFamily="34" charset="0"/>
                <a:ea typeface="HG丸ｺﾞｼｯｸM-PRO" pitchFamily="50" charset="-128"/>
              </a:rPr>
              <a:t>: 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HD163296, </a:t>
            </a:r>
            <a:r>
              <a:rPr lang="en-US" altLang="ja-JP" sz="2400" baseline="30000" dirty="0" smtClean="0">
                <a:latin typeface="Tahoma" pitchFamily="34" charset="0"/>
                <a:ea typeface="HG丸ｺﾞｼｯｸM-PRO" pitchFamily="50" charset="-128"/>
              </a:rPr>
              <a:t>13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C</a:t>
            </a:r>
            <a:r>
              <a:rPr lang="en-US" altLang="ja-JP" sz="2400" baseline="30000" dirty="0" smtClean="0">
                <a:latin typeface="Tahoma" pitchFamily="34" charset="0"/>
                <a:ea typeface="HG丸ｺﾞｼｯｸM-PRO" pitchFamily="50" charset="-128"/>
              </a:rPr>
              <a:t>18</a:t>
            </a:r>
            <a:r>
              <a:rPr lang="en-US" altLang="ja-JP" sz="2400" dirty="0" smtClean="0">
                <a:latin typeface="Tahoma" pitchFamily="34" charset="0"/>
                <a:ea typeface="HG丸ｺﾞｼｯｸM-PRO" pitchFamily="50" charset="-128"/>
              </a:rPr>
              <a:t>O: TW </a:t>
            </a:r>
            <a:r>
              <a:rPr lang="en-US" altLang="ja-JP" sz="2400" dirty="0" err="1" smtClean="0">
                <a:latin typeface="Tahoma" pitchFamily="34" charset="0"/>
                <a:ea typeface="HG丸ｺﾞｼｯｸM-PRO" pitchFamily="50" charset="-128"/>
              </a:rPr>
              <a:t>Hya</a:t>
            </a:r>
            <a:endParaRPr lang="en-US" altLang="ja-JP" sz="2400" dirty="0" smtClean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24697" y="6436736"/>
            <a:ext cx="34291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(Qi+ 2011, Zhang+ 2017)</a:t>
            </a:r>
            <a:endParaRPr lang="en-US" altLang="ja-JP" sz="22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99592" y="3353942"/>
            <a:ext cx="222030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2800" baseline="300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12</a:t>
            </a:r>
            <a:r>
              <a:rPr lang="en-US" altLang="ja-JP" sz="28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CO/</a:t>
            </a:r>
            <a:r>
              <a:rPr lang="en-US" altLang="ja-JP" sz="2800" baseline="300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13</a:t>
            </a:r>
            <a:r>
              <a:rPr lang="en-US" altLang="ja-JP" sz="28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CO</a:t>
            </a:r>
            <a:endParaRPr lang="en-US" altLang="ja-JP" sz="2800" dirty="0">
              <a:solidFill>
                <a:srgbClr val="00B050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600013" y="3353942"/>
            <a:ext cx="27802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2800" baseline="300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12</a:t>
            </a:r>
            <a:r>
              <a:rPr lang="en-US" altLang="ja-JP" sz="28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HCO</a:t>
            </a:r>
            <a:r>
              <a:rPr lang="en-US" altLang="ja-JP" sz="2800" baseline="300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+</a:t>
            </a:r>
            <a:r>
              <a:rPr lang="en-US" altLang="ja-JP" sz="28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/</a:t>
            </a:r>
            <a:r>
              <a:rPr lang="en-US" altLang="ja-JP" sz="2800" baseline="300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13</a:t>
            </a:r>
            <a:r>
              <a:rPr lang="en-US" altLang="ja-JP" sz="28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HCO</a:t>
            </a:r>
            <a:r>
              <a:rPr lang="en-US" altLang="ja-JP" sz="2800" baseline="30000" dirty="0" smtClean="0">
                <a:solidFill>
                  <a:srgbClr val="00B050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+</a:t>
            </a:r>
            <a:endParaRPr lang="en-US" altLang="ja-JP" sz="2800" baseline="30000" dirty="0">
              <a:solidFill>
                <a:srgbClr val="00B050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61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3"/>
          <p:cNvSpPr>
            <a:spLocks noChangeArrowheads="1"/>
          </p:cNvSpPr>
          <p:nvPr/>
        </p:nvSpPr>
        <p:spPr bwMode="auto">
          <a:xfrm>
            <a:off x="558068" y="6200775"/>
            <a:ext cx="8274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b="1" dirty="0" smtClean="0">
                <a:latin typeface="ＭＳ Ｐゴシック" charset="-128"/>
              </a:rPr>
              <a:t>氷天体から蒸発したガス？→</a:t>
            </a:r>
            <a:r>
              <a:rPr lang="en-US" altLang="ja-JP" b="1" baseline="30000" dirty="0" smtClean="0">
                <a:latin typeface="ＭＳ Ｐゴシック" charset="-128"/>
              </a:rPr>
              <a:t>17,18</a:t>
            </a:r>
            <a:r>
              <a:rPr lang="en-US" altLang="ja-JP" b="1" dirty="0" smtClean="0">
                <a:latin typeface="ＭＳ Ｐゴシック" charset="-128"/>
              </a:rPr>
              <a:t>O</a:t>
            </a:r>
            <a:r>
              <a:rPr lang="ja-JP" altLang="en-US" b="1" dirty="0" smtClean="0">
                <a:latin typeface="ＭＳ Ｐゴシック" charset="-128"/>
              </a:rPr>
              <a:t>が豊富？</a:t>
            </a:r>
            <a:endParaRPr lang="ja-JP" altLang="en-US" b="1" dirty="0">
              <a:solidFill>
                <a:srgbClr val="FF0000"/>
              </a:solidFill>
              <a:latin typeface="ＭＳ Ｐゴシック" charset="-128"/>
            </a:endParaRPr>
          </a:p>
        </p:txBody>
      </p:sp>
      <p:pic>
        <p:nvPicPr>
          <p:cNvPr id="317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924944"/>
            <a:ext cx="45974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9"/>
          <a:stretch>
            <a:fillRect/>
          </a:stretch>
        </p:blipFill>
        <p:spPr bwMode="auto">
          <a:xfrm>
            <a:off x="-55563" y="4283844"/>
            <a:ext cx="45989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2863"/>
            <a:ext cx="9144000" cy="771526"/>
          </a:xfrm>
          <a:noFill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n-US" altLang="ja-JP" b="1" dirty="0" smtClean="0">
                <a:solidFill>
                  <a:srgbClr val="0000CC"/>
                </a:solidFill>
                <a:latin typeface="ＭＳ Ｐゴシック" charset="-128"/>
              </a:rPr>
              <a:t>ALMA</a:t>
            </a:r>
            <a:r>
              <a:rPr lang="ja-JP" altLang="en-US" b="1" dirty="0" smtClean="0">
                <a:solidFill>
                  <a:srgbClr val="0000CC"/>
                </a:solidFill>
                <a:latin typeface="ＭＳ Ｐゴシック" charset="-128"/>
              </a:rPr>
              <a:t>による残骸円盤の電波観測</a:t>
            </a:r>
          </a:p>
        </p:txBody>
      </p:sp>
      <p:pic>
        <p:nvPicPr>
          <p:cNvPr id="317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" b="15297"/>
          <a:stretch>
            <a:fillRect/>
          </a:stretch>
        </p:blipFill>
        <p:spPr bwMode="auto">
          <a:xfrm>
            <a:off x="4368800" y="2836863"/>
            <a:ext cx="446405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0" name="Rectangle 18"/>
          <p:cNvSpPr>
            <a:spLocks noChangeArrowheads="1"/>
          </p:cNvSpPr>
          <p:nvPr/>
        </p:nvSpPr>
        <p:spPr bwMode="auto">
          <a:xfrm>
            <a:off x="298450" y="2945582"/>
            <a:ext cx="1200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 smtClean="0">
                <a:solidFill>
                  <a:schemeClr val="bg1"/>
                </a:solidFill>
                <a:latin typeface="Tahoma" pitchFamily="34" charset="0"/>
              </a:rPr>
              <a:t>ALMA</a:t>
            </a:r>
            <a:endParaRPr lang="ja-JP" altLang="en-US" sz="2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298450" y="3356744"/>
            <a:ext cx="1878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>
                <a:solidFill>
                  <a:schemeClr val="bg1"/>
                </a:solidFill>
                <a:latin typeface="Tahoma" pitchFamily="34" charset="0"/>
              </a:rPr>
              <a:t>ダストの分布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85684" y="4840691"/>
            <a:ext cx="21194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dirty="0" smtClean="0">
                <a:solidFill>
                  <a:schemeClr val="bg1"/>
                </a:solidFill>
                <a:latin typeface="Tahoma" pitchFamily="34" charset="0"/>
              </a:rPr>
              <a:t>CO</a:t>
            </a:r>
            <a:r>
              <a:rPr lang="ja-JP" altLang="en-US" sz="2400" b="1" dirty="0" smtClean="0">
                <a:solidFill>
                  <a:schemeClr val="bg1"/>
                </a:solidFill>
                <a:latin typeface="Tahoma" pitchFamily="34" charset="0"/>
              </a:rPr>
              <a:t>ガス</a:t>
            </a:r>
            <a:r>
              <a:rPr lang="ja-JP" altLang="en-US" sz="2400" b="1" dirty="0">
                <a:solidFill>
                  <a:schemeClr val="bg1"/>
                </a:solidFill>
                <a:latin typeface="Tahoma" pitchFamily="34" charset="0"/>
              </a:rPr>
              <a:t>の分布</a:t>
            </a:r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219700" y="3101975"/>
            <a:ext cx="1941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>
                <a:solidFill>
                  <a:schemeClr val="bg1"/>
                </a:solidFill>
                <a:latin typeface="Tahoma" pitchFamily="34" charset="0"/>
              </a:rPr>
              <a:t>ガスの分布を</a:t>
            </a:r>
            <a:endParaRPr lang="en-US" altLang="ja-JP" sz="2400" b="1">
              <a:solidFill>
                <a:schemeClr val="bg1"/>
              </a:solidFill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>
                <a:solidFill>
                  <a:schemeClr val="bg1"/>
                </a:solidFill>
                <a:latin typeface="Tahoma" pitchFamily="34" charset="0"/>
              </a:rPr>
              <a:t>上から見た図</a:t>
            </a:r>
          </a:p>
        </p:txBody>
      </p:sp>
      <p:sp>
        <p:nvSpPr>
          <p:cNvPr id="33" name="円/楕円 32"/>
          <p:cNvSpPr/>
          <p:nvPr/>
        </p:nvSpPr>
        <p:spPr>
          <a:xfrm flipV="1">
            <a:off x="7161213" y="4868863"/>
            <a:ext cx="144462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1765" name="Rectangle 18"/>
          <p:cNvSpPr>
            <a:spLocks noChangeArrowheads="1"/>
          </p:cNvSpPr>
          <p:nvPr/>
        </p:nvSpPr>
        <p:spPr bwMode="auto">
          <a:xfrm>
            <a:off x="7297738" y="476726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>
                <a:solidFill>
                  <a:schemeClr val="bg1"/>
                </a:solidFill>
                <a:latin typeface="Tahoma" pitchFamily="34" charset="0"/>
              </a:rPr>
              <a:t>惑星</a:t>
            </a:r>
          </a:p>
        </p:txBody>
      </p:sp>
      <p:sp>
        <p:nvSpPr>
          <p:cNvPr id="31766" name="Rectangle 3"/>
          <p:cNvSpPr>
            <a:spLocks noChangeArrowheads="1"/>
          </p:cNvSpPr>
          <p:nvPr/>
        </p:nvSpPr>
        <p:spPr bwMode="auto">
          <a:xfrm>
            <a:off x="5795963" y="5770563"/>
            <a:ext cx="24114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2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(Dent et al. 2014)</a:t>
            </a:r>
          </a:p>
        </p:txBody>
      </p:sp>
      <p:pic>
        <p:nvPicPr>
          <p:cNvPr id="23" name="Picture 13" descr="C:\Documents and Settings\Hideko\Home\powerpoint\lecture\宇宙科学入門\beta-pic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1"/>
          <a:stretch/>
        </p:blipFill>
        <p:spPr bwMode="auto">
          <a:xfrm>
            <a:off x="3218656" y="644207"/>
            <a:ext cx="5943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-25400" y="1582688"/>
            <a:ext cx="33528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000" b="1" dirty="0">
                <a:latin typeface="ＭＳ Ｐゴシック" charset="-128"/>
              </a:rPr>
              <a:t>波打った構造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000" b="1" dirty="0">
                <a:latin typeface="ＭＳ Ｐゴシック" charset="-128"/>
              </a:rPr>
              <a:t>⇔ 円盤内に惑星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131867" y="620688"/>
            <a:ext cx="25907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ja-JP" altLang="en-US" sz="2800" b="1" dirty="0" err="1">
                <a:solidFill>
                  <a:schemeClr val="bg1"/>
                </a:solidFill>
                <a:latin typeface="Tahoma" pitchFamily="34" charset="0"/>
              </a:rPr>
              <a:t>がか</a:t>
            </a:r>
            <a:r>
              <a:rPr lang="ja-JP" altLang="en-US" sz="2800" b="1" dirty="0">
                <a:solidFill>
                  <a:schemeClr val="bg1"/>
                </a:solidFill>
                <a:latin typeface="Tahoma" pitchFamily="34" charset="0"/>
              </a:rPr>
              <a:t>座ベータ</a:t>
            </a:r>
            <a:r>
              <a:rPr lang="ja-JP" altLang="en-US" sz="2800" b="1" dirty="0" smtClean="0">
                <a:solidFill>
                  <a:schemeClr val="bg1"/>
                </a:solidFill>
                <a:latin typeface="Tahoma" pitchFamily="34" charset="0"/>
              </a:rPr>
              <a:t>星</a:t>
            </a:r>
            <a:endParaRPr lang="ja-JP" altLang="en-US" sz="28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04775" y="836712"/>
            <a:ext cx="2971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000" b="1" dirty="0">
                <a:latin typeface="ＭＳ Ｐゴシック" charset="-128"/>
              </a:rPr>
              <a:t>ダスト散乱光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6084168" y="2276872"/>
            <a:ext cx="30718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600" b="1" dirty="0">
                <a:solidFill>
                  <a:schemeClr val="bg1"/>
                </a:solidFill>
                <a:latin typeface="Tahoma" pitchFamily="34" charset="0"/>
              </a:rPr>
              <a:t>ハッブル宇宙望遠鏡</a:t>
            </a:r>
          </a:p>
        </p:txBody>
      </p:sp>
    </p:spTree>
    <p:extLst>
      <p:ext uri="{BB962C8B-B14F-4D97-AF65-F5344CB8AC3E}">
        <p14:creationId xmlns:p14="http://schemas.microsoft.com/office/powerpoint/2010/main" val="20716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749" y="-54471"/>
            <a:ext cx="4400681" cy="629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69" y="4184643"/>
            <a:ext cx="4389859" cy="268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9122"/>
            <a:ext cx="4189908" cy="261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11960" y="0"/>
            <a:ext cx="4960591" cy="784598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窒素同位体</a:t>
            </a:r>
            <a:endParaRPr kumimoji="1" lang="ja-JP" altLang="en-US" dirty="0"/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287773" y="565004"/>
            <a:ext cx="4104456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(Mumma &amp; 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Charnley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2011)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5323544" y="1622342"/>
            <a:ext cx="3672408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(Guzman+ 2015, 2017)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5029139" y="605573"/>
            <a:ext cx="4126185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800" dirty="0" smtClean="0">
                <a:latin typeface="Tahoma" pitchFamily="34" charset="0"/>
                <a:ea typeface="ＭＳ Ｐ明朝" pitchFamily="18" charset="-128"/>
              </a:rPr>
              <a:t>ALMA observations of HC15N in Disks</a:t>
            </a:r>
            <a:endParaRPr lang="en-US" altLang="ja-JP" sz="28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0" y="5966683"/>
            <a:ext cx="486344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800" b="1" dirty="0" smtClean="0">
                <a:solidFill>
                  <a:srgbClr val="00B050"/>
                </a:solidFill>
                <a:latin typeface="Symbol" panose="05050102010706020507" pitchFamily="18" charset="2"/>
                <a:ea typeface="ＭＳ Ｐ明朝" pitchFamily="18" charset="-128"/>
              </a:rPr>
              <a:t>d</a:t>
            </a:r>
            <a:r>
              <a:rPr lang="en-US" altLang="ja-JP" sz="2800" dirty="0" smtClean="0">
                <a:solidFill>
                  <a:srgbClr val="00B050"/>
                </a:solidFill>
                <a:latin typeface="Tahoma" pitchFamily="34" charset="0"/>
                <a:ea typeface="ＭＳ Ｐ明朝" pitchFamily="18" charset="-128"/>
              </a:rPr>
              <a:t>15N</a:t>
            </a:r>
            <a:r>
              <a:rPr lang="ja-JP" altLang="en-US" sz="2800" dirty="0">
                <a:solidFill>
                  <a:srgbClr val="00B050"/>
                </a:solidFill>
                <a:latin typeface="Tahoma" pitchFamily="34" charset="0"/>
                <a:ea typeface="ＭＳ Ｐ明朝" pitchFamily="18" charset="-128"/>
              </a:rPr>
              <a:t> </a:t>
            </a:r>
            <a:r>
              <a:rPr lang="en-US" altLang="ja-JP" sz="2800" dirty="0" smtClean="0">
                <a:solidFill>
                  <a:srgbClr val="00B050"/>
                </a:solidFill>
                <a:latin typeface="Tahoma" pitchFamily="34" charset="0"/>
                <a:ea typeface="ＭＳ Ｐ明朝" pitchFamily="18" charset="-128"/>
              </a:rPr>
              <a:t>:</a:t>
            </a:r>
          </a:p>
          <a:p>
            <a:pPr algn="ctr" eaLnBrk="0" hangingPunct="0"/>
            <a:r>
              <a:rPr lang="ja-JP" altLang="en-US" sz="28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 </a:t>
            </a:r>
            <a:r>
              <a:rPr lang="en-US" altLang="ja-JP" sz="28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&lt; </a:t>
            </a:r>
            <a:r>
              <a:rPr lang="ja-JP" altLang="en-US" sz="28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円盤 </a:t>
            </a:r>
            <a:r>
              <a:rPr lang="en-US" altLang="ja-JP" sz="28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&lt; IOM (</a:t>
            </a:r>
            <a:r>
              <a:rPr lang="ja-JP" altLang="en-US" sz="28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隕石</a:t>
            </a:r>
            <a:r>
              <a:rPr lang="en-US" altLang="ja-JP" sz="2800" b="1" dirty="0" smtClean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lang="en-US" altLang="ja-JP" sz="28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763688" y="5517232"/>
            <a:ext cx="1872208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7"/>
          <p:cNvSpPr>
            <a:spLocks noChangeArrowheads="1"/>
          </p:cNvSpPr>
          <p:nvPr/>
        </p:nvSpPr>
        <p:spPr bwMode="auto">
          <a:xfrm>
            <a:off x="1691680" y="4991831"/>
            <a:ext cx="205513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円盤</a:t>
            </a:r>
            <a:endParaRPr lang="en-US" altLang="ja-JP" sz="28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Rectangle 157"/>
          <p:cNvSpPr>
            <a:spLocks noChangeArrowheads="1"/>
          </p:cNvSpPr>
          <p:nvPr/>
        </p:nvSpPr>
        <p:spPr bwMode="auto">
          <a:xfrm>
            <a:off x="2876910" y="3645024"/>
            <a:ext cx="205513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2974009" y="1391431"/>
            <a:ext cx="205513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IOM (</a:t>
            </a:r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隕石</a:t>
            </a:r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4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グループ化 13"/>
          <p:cNvGrpSpPr>
            <a:grpSpLocks/>
          </p:cNvGrpSpPr>
          <p:nvPr/>
        </p:nvGrpSpPr>
        <p:grpSpPr bwMode="auto">
          <a:xfrm>
            <a:off x="3132138" y="3212976"/>
            <a:ext cx="3227387" cy="7437438"/>
            <a:chOff x="3218663" y="-1386214"/>
            <a:chExt cx="3397914" cy="7903672"/>
          </a:xfrm>
        </p:grpSpPr>
        <p:pic>
          <p:nvPicPr>
            <p:cNvPr id="13339" name="Picture 4" descr="http://alma.mtk.nao.ac.jp/j/news/files/editor/naoj_alma_hltau_141106_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0" t="19774" r="58708" b="27217"/>
            <a:stretch>
              <a:fillRect/>
            </a:stretch>
          </p:blipFill>
          <p:spPr bwMode="auto">
            <a:xfrm>
              <a:off x="3218663" y="-1386214"/>
              <a:ext cx="3397914" cy="39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正方形/長方形 12"/>
            <p:cNvSpPr/>
            <p:nvPr/>
          </p:nvSpPr>
          <p:spPr>
            <a:xfrm>
              <a:off x="3268804" y="6176681"/>
              <a:ext cx="2742733" cy="340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628625"/>
            <a:ext cx="323215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0" y="3633763"/>
            <a:ext cx="3132138" cy="3052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3829025"/>
            <a:ext cx="27813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8056563" y="4397350"/>
            <a:ext cx="1141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fontAlgn="t">
              <a:spcBef>
                <a:spcPct val="500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Subaru</a:t>
            </a:r>
          </a:p>
        </p:txBody>
      </p:sp>
      <p:pic>
        <p:nvPicPr>
          <p:cNvPr id="13319" name="Picture 4" descr="fig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3268663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9" t="24249" r="33440" b="21980"/>
          <a:stretch>
            <a:fillRect/>
          </a:stretch>
        </p:blipFill>
        <p:spPr bwMode="auto">
          <a:xfrm>
            <a:off x="6156325" y="633388"/>
            <a:ext cx="3041650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図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4"/>
          <a:stretch>
            <a:fillRect/>
          </a:stretch>
        </p:blipFill>
        <p:spPr bwMode="auto">
          <a:xfrm>
            <a:off x="6084888" y="3559150"/>
            <a:ext cx="3113087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99392"/>
            <a:ext cx="9197975" cy="76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0000CC"/>
                </a:solidFill>
                <a:latin typeface="+mj-ea"/>
              </a:rPr>
              <a:t>原始惑星系円盤ダスト・ガスの観測</a:t>
            </a:r>
            <a:endParaRPr lang="ja-JP" altLang="en-US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23" name="Rectangle 7"/>
          <p:cNvSpPr>
            <a:spLocks noChangeArrowheads="1"/>
          </p:cNvSpPr>
          <p:nvPr/>
        </p:nvSpPr>
        <p:spPr bwMode="auto">
          <a:xfrm>
            <a:off x="3132138" y="3957613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HL Tau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3011488" y="3598838"/>
            <a:ext cx="3505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fontAlgn="t">
              <a:spcBef>
                <a:spcPct val="5000"/>
              </a:spcBef>
              <a:buFontTx/>
              <a:buNone/>
            </a:pPr>
            <a:r>
              <a:rPr lang="en-US" altLang="ja-JP" sz="22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(ALMA partnership+ 2015)</a:t>
            </a: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6470650" y="2878113"/>
            <a:ext cx="2559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fontAlgn="t">
              <a:spcBef>
                <a:spcPct val="5000"/>
              </a:spcBef>
              <a:buFontTx/>
              <a:buNone/>
            </a:pPr>
            <a:r>
              <a:rPr lang="en-US" altLang="ja-JP" sz="22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(Fukagawa+ 2013)</a:t>
            </a:r>
          </a:p>
        </p:txBody>
      </p:sp>
      <p:sp>
        <p:nvSpPr>
          <p:cNvPr id="13326" name="Rectangle 11"/>
          <p:cNvSpPr>
            <a:spLocks noChangeArrowheads="1"/>
          </p:cNvSpPr>
          <p:nvPr/>
        </p:nvSpPr>
        <p:spPr bwMode="auto">
          <a:xfrm>
            <a:off x="7451725" y="681013"/>
            <a:ext cx="1611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fontAlgn="t">
              <a:spcBef>
                <a:spcPct val="500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HD142527</a:t>
            </a:r>
          </a:p>
        </p:txBody>
      </p:sp>
      <p:sp>
        <p:nvSpPr>
          <p:cNvPr id="13327" name="Rectangle 157"/>
          <p:cNvSpPr>
            <a:spLocks noChangeArrowheads="1"/>
          </p:cNvSpPr>
          <p:nvPr/>
        </p:nvSpPr>
        <p:spPr bwMode="auto">
          <a:xfrm>
            <a:off x="7820025" y="4102075"/>
            <a:ext cx="1431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ＭＳ Ｐ明朝" charset="-128"/>
              </a:rPr>
              <a:t>TW Hya</a:t>
            </a:r>
          </a:p>
        </p:txBody>
      </p:sp>
      <p:sp>
        <p:nvSpPr>
          <p:cNvPr id="13328" name="Rectangle 157"/>
          <p:cNvSpPr>
            <a:spLocks noChangeArrowheads="1"/>
          </p:cNvSpPr>
          <p:nvPr/>
        </p:nvSpPr>
        <p:spPr bwMode="auto">
          <a:xfrm>
            <a:off x="7013575" y="3597250"/>
            <a:ext cx="22383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200">
                <a:solidFill>
                  <a:schemeClr val="bg1"/>
                </a:solidFill>
                <a:latin typeface="Tahoma" pitchFamily="34" charset="0"/>
                <a:ea typeface="ＭＳ Ｐ明朝" charset="-128"/>
              </a:rPr>
              <a:t>(Qi et al. 2013)</a:t>
            </a:r>
          </a:p>
        </p:txBody>
      </p:sp>
      <p:sp>
        <p:nvSpPr>
          <p:cNvPr id="13329" name="Rectangle 62"/>
          <p:cNvSpPr>
            <a:spLocks noChangeArrowheads="1"/>
          </p:cNvSpPr>
          <p:nvPr/>
        </p:nvSpPr>
        <p:spPr bwMode="auto">
          <a:xfrm>
            <a:off x="63500" y="863575"/>
            <a:ext cx="18430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fontAlgn="t">
              <a:spcBef>
                <a:spcPct val="0"/>
              </a:spcBef>
              <a:buFontTx/>
              <a:buNone/>
            </a:pPr>
            <a:r>
              <a:rPr lang="en-US" altLang="ja-JP" sz="2600" b="1">
                <a:solidFill>
                  <a:schemeClr val="bg1"/>
                </a:solidFill>
                <a:latin typeface="ＭＳ Ｐゴシック" charset="-128"/>
              </a:rPr>
              <a:t>SAO206462</a:t>
            </a:r>
          </a:p>
        </p:txBody>
      </p:sp>
      <p:sp>
        <p:nvSpPr>
          <p:cNvPr id="13330" name="Rectangle 61"/>
          <p:cNvSpPr>
            <a:spLocks noChangeArrowheads="1"/>
          </p:cNvSpPr>
          <p:nvPr/>
        </p:nvSpPr>
        <p:spPr bwMode="auto">
          <a:xfrm>
            <a:off x="-82550" y="1220763"/>
            <a:ext cx="1989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2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(Muto+ 2012)</a:t>
            </a:r>
          </a:p>
        </p:txBody>
      </p:sp>
      <p:sp>
        <p:nvSpPr>
          <p:cNvPr id="13331" name="Rectangle 64"/>
          <p:cNvSpPr>
            <a:spLocks noChangeArrowheads="1"/>
          </p:cNvSpPr>
          <p:nvPr/>
        </p:nvSpPr>
        <p:spPr bwMode="auto">
          <a:xfrm>
            <a:off x="1517650" y="3936975"/>
            <a:ext cx="191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DCO</a:t>
            </a:r>
            <a:r>
              <a:rPr lang="en-US" altLang="ja-JP" sz="2400" baseline="300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 3-2</a:t>
            </a:r>
          </a:p>
        </p:txBody>
      </p:sp>
      <p:sp>
        <p:nvSpPr>
          <p:cNvPr id="13332" name="Rectangle 157"/>
          <p:cNvSpPr>
            <a:spLocks noChangeArrowheads="1"/>
          </p:cNvSpPr>
          <p:nvPr/>
        </p:nvSpPr>
        <p:spPr bwMode="auto">
          <a:xfrm>
            <a:off x="-258763" y="3925863"/>
            <a:ext cx="186055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ＭＳ Ｐ明朝" charset="-128"/>
              </a:rPr>
              <a:t>IM Lup</a:t>
            </a:r>
          </a:p>
        </p:txBody>
      </p:sp>
      <p:sp>
        <p:nvSpPr>
          <p:cNvPr id="13333" name="Rectangle 157"/>
          <p:cNvSpPr>
            <a:spLocks noChangeArrowheads="1"/>
          </p:cNvSpPr>
          <p:nvPr/>
        </p:nvSpPr>
        <p:spPr bwMode="auto">
          <a:xfrm>
            <a:off x="-82550" y="3597250"/>
            <a:ext cx="3319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200">
                <a:solidFill>
                  <a:schemeClr val="bg1"/>
                </a:solidFill>
                <a:latin typeface="Tahoma" pitchFamily="34" charset="0"/>
                <a:ea typeface="ＭＳ Ｐ明朝" charset="-128"/>
              </a:rPr>
              <a:t>(Oberg et al. 2015)</a:t>
            </a:r>
          </a:p>
        </p:txBody>
      </p:sp>
      <p:sp>
        <p:nvSpPr>
          <p:cNvPr id="13334" name="Rectangle 64"/>
          <p:cNvSpPr>
            <a:spLocks noChangeArrowheads="1"/>
          </p:cNvSpPr>
          <p:nvPr/>
        </p:nvSpPr>
        <p:spPr bwMode="auto">
          <a:xfrm>
            <a:off x="6143625" y="411795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N</a:t>
            </a:r>
            <a:r>
              <a:rPr lang="en-US" altLang="ja-JP" sz="2400" baseline="-250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400" baseline="300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4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 4-3</a:t>
            </a:r>
          </a:p>
        </p:txBody>
      </p:sp>
      <p:sp>
        <p:nvSpPr>
          <p:cNvPr id="13335" name="Rectangle 7"/>
          <p:cNvSpPr>
            <a:spLocks noChangeArrowheads="1"/>
          </p:cNvSpPr>
          <p:nvPr/>
        </p:nvSpPr>
        <p:spPr bwMode="auto">
          <a:xfrm>
            <a:off x="5665788" y="5894363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ALMA</a:t>
            </a:r>
          </a:p>
        </p:txBody>
      </p:sp>
      <p:sp>
        <p:nvSpPr>
          <p:cNvPr id="13336" name="Rectangle 7"/>
          <p:cNvSpPr>
            <a:spLocks noChangeArrowheads="1"/>
          </p:cNvSpPr>
          <p:nvPr/>
        </p:nvSpPr>
        <p:spPr bwMode="auto">
          <a:xfrm>
            <a:off x="1566068" y="2830488"/>
            <a:ext cx="133111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Subaru</a:t>
            </a:r>
            <a:endParaRPr lang="en-US" altLang="ja-JP" sz="2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7" name="Rectangle 7"/>
          <p:cNvSpPr>
            <a:spLocks noChangeArrowheads="1"/>
          </p:cNvSpPr>
          <p:nvPr/>
        </p:nvSpPr>
        <p:spPr bwMode="auto">
          <a:xfrm>
            <a:off x="3203575" y="644500"/>
            <a:ext cx="141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TW Hya</a:t>
            </a:r>
          </a:p>
        </p:txBody>
      </p:sp>
      <p:sp>
        <p:nvSpPr>
          <p:cNvPr id="13338" name="Rectangle 11"/>
          <p:cNvSpPr>
            <a:spLocks noChangeArrowheads="1"/>
          </p:cNvSpPr>
          <p:nvPr/>
        </p:nvSpPr>
        <p:spPr bwMode="auto">
          <a:xfrm>
            <a:off x="3330575" y="2949550"/>
            <a:ext cx="26812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fontAlgn="t">
              <a:spcBef>
                <a:spcPct val="5000"/>
              </a:spcBef>
              <a:buFontTx/>
              <a:buNone/>
            </a:pPr>
            <a:r>
              <a:rPr lang="en-US" altLang="ja-JP" sz="2200">
                <a:solidFill>
                  <a:schemeClr val="bg1"/>
                </a:solidFill>
                <a:latin typeface="Tahoma" pitchFamily="34" charset="0"/>
                <a:ea typeface="HG丸ｺﾞｼｯｸM-PRO" pitchFamily="50" charset="-128"/>
              </a:rPr>
              <a:t>(Tsukagoshi+ 2016)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358939" y="4507791"/>
            <a:ext cx="8496944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217988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217988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217988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217988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217988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217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217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217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217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3600" b="1" dirty="0">
                <a:latin typeface="HG丸ｺﾞｼｯｸM-PRO" pitchFamily="50" charset="-128"/>
                <a:ea typeface="HG丸ｺﾞｼｯｸM-PRO" pitchFamily="50" charset="-128"/>
              </a:rPr>
              <a:t>原始惑星系</a:t>
            </a:r>
            <a:r>
              <a:rPr lang="ja-JP" altLang="en-US" sz="3600" b="1" dirty="0" smtClean="0">
                <a:latin typeface="HG丸ｺﾞｼｯｸM-PRO" pitchFamily="50" charset="-128"/>
                <a:ea typeface="HG丸ｺﾞｼｯｸM-PRO" pitchFamily="50" charset="-128"/>
              </a:rPr>
              <a:t>円盤のガス・ダスト観測と</a:t>
            </a:r>
            <a:endParaRPr lang="en-US" altLang="ja-JP" sz="36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3600" b="1" dirty="0" smtClean="0">
                <a:latin typeface="HG丸ｺﾞｼｯｸM-PRO" pitchFamily="50" charset="-128"/>
                <a:ea typeface="HG丸ｺﾞｼｯｸM-PRO" pitchFamily="50" charset="-128"/>
              </a:rPr>
              <a:t>モデル計算の比較より、</a:t>
            </a:r>
            <a:endParaRPr lang="en-US" altLang="ja-JP" sz="36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3600" b="1" dirty="0" smtClean="0">
                <a:latin typeface="HG丸ｺﾞｼｯｸM-PRO" pitchFamily="50" charset="-128"/>
                <a:ea typeface="HG丸ｺﾞｼｯｸM-PRO" pitchFamily="50" charset="-128"/>
              </a:rPr>
              <a:t>円盤内の物理・化学過程、</a:t>
            </a:r>
          </a:p>
          <a:p>
            <a:pPr algn="ctr"/>
            <a:r>
              <a:rPr lang="ja-JP" altLang="en-US" sz="3600" b="1" dirty="0" smtClean="0">
                <a:latin typeface="HG丸ｺﾞｼｯｸM-PRO" pitchFamily="50" charset="-128"/>
                <a:ea typeface="HG丸ｺﾞｼｯｸM-PRO" pitchFamily="50" charset="-128"/>
              </a:rPr>
              <a:t>太陽系内物質との関連を調べる</a:t>
            </a:r>
            <a:endParaRPr lang="en-US" altLang="ja-JP" sz="3600" b="1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4550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2561"/>
            <a:ext cx="4389859" cy="268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80928"/>
            <a:ext cx="5662637" cy="408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8520" y="124122"/>
            <a:ext cx="4960591" cy="784598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重水素＆窒素同位体</a:t>
            </a:r>
            <a:endParaRPr kumimoji="1" lang="ja-JP" altLang="en-US" dirty="0"/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1060272" y="1941483"/>
            <a:ext cx="3672408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(Guzman+ 2017)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803721" y="960588"/>
            <a:ext cx="4126185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800" dirty="0" smtClean="0">
                <a:latin typeface="Tahoma" pitchFamily="34" charset="0"/>
                <a:ea typeface="ＭＳ Ｐ明朝" pitchFamily="18" charset="-128"/>
              </a:rPr>
              <a:t>ALMA observations of HC15N &amp; DCN in Disks</a:t>
            </a:r>
            <a:endParaRPr lang="en-US" altLang="ja-JP" sz="28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5607590" y="4221088"/>
            <a:ext cx="3500914" cy="224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彗星や隕石の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バルク成分に比べると円盤の方が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重水素や</a:t>
            </a:r>
            <a:r>
              <a:rPr lang="en-US" altLang="ja-JP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15N</a:t>
            </a:r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濃集が進んでいる</a:t>
            </a:r>
            <a:endParaRPr lang="en-US" altLang="ja-JP" sz="2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157"/>
          <p:cNvSpPr>
            <a:spLocks noChangeArrowheads="1"/>
          </p:cNvSpPr>
          <p:nvPr/>
        </p:nvSpPr>
        <p:spPr bwMode="auto">
          <a:xfrm>
            <a:off x="2555775" y="5733256"/>
            <a:ext cx="3142357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(Pontoppidan+ 2014)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258330" y="2780928"/>
            <a:ext cx="0" cy="13681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5292080" y="4149080"/>
            <a:ext cx="93633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4732680" y="3067002"/>
            <a:ext cx="185554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円盤</a:t>
            </a:r>
            <a:endParaRPr lang="en-US" altLang="ja-JP" sz="28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157"/>
          <p:cNvSpPr>
            <a:spLocks noChangeArrowheads="1"/>
          </p:cNvSpPr>
          <p:nvPr/>
        </p:nvSpPr>
        <p:spPr bwMode="auto">
          <a:xfrm>
            <a:off x="2911611" y="2827972"/>
            <a:ext cx="205513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157"/>
          <p:cNvSpPr>
            <a:spLocks noChangeArrowheads="1"/>
          </p:cNvSpPr>
          <p:nvPr/>
        </p:nvSpPr>
        <p:spPr bwMode="auto">
          <a:xfrm>
            <a:off x="2485866" y="5039863"/>
            <a:ext cx="205513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隕石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3651070"/>
            <a:ext cx="3447247" cy="330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/>
          <a:stretch/>
        </p:blipFill>
        <p:spPr bwMode="auto">
          <a:xfrm>
            <a:off x="3475821" y="2954582"/>
            <a:ext cx="5599055" cy="385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3990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4535489" y="8248"/>
            <a:ext cx="4608511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窒素＆炭素同位体</a:t>
            </a:r>
            <a:endParaRPr lang="ja-JP" altLang="en-US" sz="4000" dirty="0"/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1004411" y="2685120"/>
            <a:ext cx="3567590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(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Nittler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&amp; 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Ciesla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2016)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3203848" y="6093296"/>
            <a:ext cx="4608511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</a:t>
            </a:r>
            <a:r>
              <a:rPr lang="en-US" altLang="ja-JP" sz="2200" dirty="0">
                <a:latin typeface="Tahoma" pitchFamily="34" charset="0"/>
                <a:ea typeface="ＭＳ Ｐ明朝" pitchFamily="18" charset="-128"/>
              </a:rPr>
              <a:t>(Mumma &amp; </a:t>
            </a:r>
            <a:r>
              <a:rPr lang="en-US" altLang="ja-JP" sz="2200" dirty="0" err="1">
                <a:latin typeface="Tahoma" pitchFamily="34" charset="0"/>
                <a:ea typeface="ＭＳ Ｐ明朝" pitchFamily="18" charset="-128"/>
              </a:rPr>
              <a:t>Charnley</a:t>
            </a:r>
            <a:r>
              <a:rPr lang="en-US" altLang="ja-JP" sz="2200" dirty="0">
                <a:latin typeface="Tahoma" pitchFamily="34" charset="0"/>
                <a:ea typeface="ＭＳ Ｐ明朝" pitchFamily="18" charset="-128"/>
              </a:rPr>
              <a:t> 2011)</a:t>
            </a:r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-336267" y="6152561"/>
            <a:ext cx="2847510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(Nakamura 2006)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auto">
          <a:xfrm>
            <a:off x="23356" y="-48729"/>
            <a:ext cx="312020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プレソーラー粒子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157"/>
          <p:cNvSpPr>
            <a:spLocks noChangeArrowheads="1"/>
          </p:cNvSpPr>
          <p:nvPr/>
        </p:nvSpPr>
        <p:spPr bwMode="auto">
          <a:xfrm>
            <a:off x="3203849" y="1412776"/>
            <a:ext cx="144015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太陽系</a:t>
            </a:r>
            <a:endParaRPr lang="en-US" altLang="ja-JP" sz="28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157"/>
          <p:cNvSpPr>
            <a:spLocks noChangeArrowheads="1"/>
          </p:cNvSpPr>
          <p:nvPr/>
        </p:nvSpPr>
        <p:spPr bwMode="auto">
          <a:xfrm>
            <a:off x="-36512" y="3140968"/>
            <a:ext cx="3120207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TL</a:t>
            </a:r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隕石中の</a:t>
            </a:r>
            <a:endParaRPr lang="en-US" altLang="ja-JP" sz="2800" b="1" dirty="0" smtClean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ナノグロビュール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Rectangle 157"/>
          <p:cNvSpPr>
            <a:spLocks noChangeArrowheads="1"/>
          </p:cNvSpPr>
          <p:nvPr/>
        </p:nvSpPr>
        <p:spPr bwMode="auto">
          <a:xfrm>
            <a:off x="8128919" y="2677781"/>
            <a:ext cx="10081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ja-JP" altLang="en-US" sz="2800" b="1" dirty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彗星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4724146" y="1198422"/>
            <a:ext cx="4176464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窒素同位体比に比べ、炭素同位体比の</a:t>
            </a:r>
            <a:endParaRPr lang="en-US" altLang="ja-JP" sz="30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変化量は小さい</a:t>
            </a:r>
            <a:endParaRPr lang="en-US" altLang="ja-JP" sz="3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157"/>
          <p:cNvSpPr>
            <a:spLocks noChangeArrowheads="1"/>
          </p:cNvSpPr>
          <p:nvPr/>
        </p:nvSpPr>
        <p:spPr bwMode="auto">
          <a:xfrm>
            <a:off x="6839744" y="3120970"/>
            <a:ext cx="20305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14N/15N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157"/>
          <p:cNvSpPr>
            <a:spLocks noChangeArrowheads="1"/>
          </p:cNvSpPr>
          <p:nvPr/>
        </p:nvSpPr>
        <p:spPr bwMode="auto">
          <a:xfrm>
            <a:off x="6839744" y="4881450"/>
            <a:ext cx="2235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12C/13C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4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9"/>
            <a:ext cx="5364088" cy="296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467544" y="-315416"/>
            <a:ext cx="8064896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分子雲中の窒素同位体分別</a:t>
            </a:r>
            <a:endParaRPr lang="ja-JP" altLang="en-US" dirty="0"/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6060739" y="2894221"/>
            <a:ext cx="2967227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(</a:t>
            </a:r>
            <a:r>
              <a:rPr lang="en-US" altLang="ja-JP" sz="2200" dirty="0" err="1" smtClean="0">
                <a:latin typeface="Tahoma" pitchFamily="34" charset="0"/>
                <a:ea typeface="ＭＳ Ｐ明朝" pitchFamily="18" charset="-128"/>
              </a:rPr>
              <a:t>Furuya</a:t>
            </a:r>
            <a:r>
              <a:rPr lang="en-US" altLang="ja-JP" sz="2200" dirty="0" smtClean="0">
                <a:latin typeface="Tahoma" pitchFamily="34" charset="0"/>
                <a:ea typeface="ＭＳ Ｐ明朝" pitchFamily="18" charset="-128"/>
              </a:rPr>
              <a:t> 2017)</a:t>
            </a:r>
            <a:endParaRPr lang="en-US" altLang="ja-JP" sz="2200" dirty="0">
              <a:latin typeface="Tahoma" pitchFamily="34" charset="0"/>
              <a:ea typeface="ＭＳ Ｐ明朝" pitchFamily="18" charset="-128"/>
            </a:endParaRPr>
          </a:p>
        </p:txBody>
      </p:sp>
      <p:sp>
        <p:nvSpPr>
          <p:cNvPr id="12" name="Rectangle 157"/>
          <p:cNvSpPr>
            <a:spLocks noChangeArrowheads="1"/>
          </p:cNvSpPr>
          <p:nvPr/>
        </p:nvSpPr>
        <p:spPr bwMode="auto">
          <a:xfrm>
            <a:off x="179512" y="455327"/>
            <a:ext cx="504056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分子雲中の</a:t>
            </a:r>
            <a:r>
              <a:rPr lang="en-US" altLang="ja-JP" sz="2800" b="1" baseline="30000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14</a:t>
            </a:r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N/</a:t>
            </a:r>
            <a:r>
              <a:rPr lang="en-US" altLang="ja-JP" sz="2800" b="1" baseline="30000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</a:t>
            </a:r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比の観測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4932040" y="892425"/>
            <a:ext cx="4392488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分子雲内では</a:t>
            </a:r>
            <a:r>
              <a:rPr lang="en-US" altLang="ja-JP" sz="3000" b="1" baseline="300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lang="en-US" altLang="ja-JP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NH</a:t>
            </a:r>
            <a:r>
              <a:rPr lang="en-US" altLang="ja-JP" sz="3000" b="1" baseline="-250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がダストに凍結し、</a:t>
            </a:r>
            <a:endParaRPr lang="ja-JP" altLang="en-US" sz="3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氷中の</a:t>
            </a:r>
            <a:r>
              <a:rPr lang="en-US" altLang="ja-JP" sz="3000" b="1" baseline="300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lang="en-US" altLang="ja-JP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</a:t>
            </a:r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が豊富</a:t>
            </a:r>
            <a:endParaRPr lang="en-US" altLang="ja-JP" sz="30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0" hangingPunct="0"/>
            <a:r>
              <a:rPr lang="ja-JP" altLang="en-US" sz="30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になる</a:t>
            </a:r>
            <a:endParaRPr lang="en-US" altLang="ja-JP" sz="3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" y="3585605"/>
            <a:ext cx="8721231" cy="330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7"/>
          <p:cNvSpPr>
            <a:spLocks noChangeArrowheads="1"/>
          </p:cNvSpPr>
          <p:nvPr/>
        </p:nvSpPr>
        <p:spPr bwMode="auto">
          <a:xfrm>
            <a:off x="6723874" y="3585605"/>
            <a:ext cx="18150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自己遮蔽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651230" y="4293096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57"/>
          <p:cNvSpPr>
            <a:spLocks noChangeArrowheads="1"/>
          </p:cNvSpPr>
          <p:nvPr/>
        </p:nvSpPr>
        <p:spPr bwMode="auto">
          <a:xfrm>
            <a:off x="2555776" y="4492768"/>
            <a:ext cx="19442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en-US" altLang="ja-JP" sz="28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N/N</a:t>
            </a:r>
            <a:r>
              <a:rPr lang="en-US" altLang="ja-JP" sz="2800" b="1" baseline="-25000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28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境界</a:t>
            </a:r>
            <a:endParaRPr lang="en-US" altLang="ja-JP" sz="28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157"/>
          <p:cNvSpPr>
            <a:spLocks noChangeArrowheads="1"/>
          </p:cNvSpPr>
          <p:nvPr/>
        </p:nvSpPr>
        <p:spPr bwMode="auto">
          <a:xfrm>
            <a:off x="-418222" y="3274355"/>
            <a:ext cx="306945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化学反応計算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157"/>
          <p:cNvSpPr>
            <a:spLocks noChangeArrowheads="1"/>
          </p:cNvSpPr>
          <p:nvPr/>
        </p:nvSpPr>
        <p:spPr bwMode="auto">
          <a:xfrm>
            <a:off x="5868144" y="5877272"/>
            <a:ext cx="2992463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r" eaLnBrk="0" hangingPunct="0"/>
            <a:r>
              <a:rPr lang="en-US" altLang="ja-JP" sz="2800" b="1" baseline="30000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lang="en-US" altLang="ja-JP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NH</a:t>
            </a:r>
            <a:r>
              <a:rPr lang="en-US" altLang="ja-JP" sz="2800" b="1" baseline="-25000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2800" b="1" dirty="0" smtClean="0">
                <a:solidFill>
                  <a:srgbClr val="3333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のダストへの凍結</a:t>
            </a:r>
            <a:endParaRPr lang="en-US" altLang="ja-JP" sz="2800" b="1" dirty="0">
              <a:solidFill>
                <a:srgbClr val="3333FF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7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0"/>
            <a:ext cx="5257800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n-US" altLang="ja-JP" b="1" smtClean="0">
                <a:solidFill>
                  <a:srgbClr val="9900CC"/>
                </a:solidFill>
                <a:latin typeface="Tahoma" pitchFamily="34" charset="0"/>
                <a:cs typeface="Tahoma" pitchFamily="34" charset="0"/>
              </a:rPr>
              <a:t>Summary</a:t>
            </a:r>
            <a:endParaRPr lang="ja-JP" altLang="en-US" sz="3600" b="1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-58423" y="727091"/>
            <a:ext cx="9358346" cy="594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endParaRPr lang="ja-JP" altLang="en-US" sz="600" dirty="0">
              <a:solidFill>
                <a:srgbClr val="00CC00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3400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原始惑星系円盤における有機分子</a:t>
            </a:r>
            <a:endParaRPr lang="en-US" altLang="ja-JP" sz="3400" dirty="0" smtClean="0">
              <a:solidFill>
                <a:srgbClr val="3333FF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星間塵表面反応による有機分子生成モデル</a:t>
            </a:r>
            <a:endParaRPr lang="en-US" altLang="ja-JP" sz="3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altLang="ja-JP" sz="3400" dirty="0" smtClean="0">
                <a:latin typeface="Tahoma" pitchFamily="34" charset="0"/>
                <a:cs typeface="Tahoma" pitchFamily="34" charset="0"/>
              </a:rPr>
              <a:t>CH3CN, CH3OH</a:t>
            </a:r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などの複雑な有機分子の検出</a:t>
            </a:r>
            <a:endParaRPr lang="en-US" altLang="ja-JP" sz="3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彗星中の有機分子との比較</a:t>
            </a:r>
            <a:endParaRPr lang="en-US" altLang="ja-JP" sz="3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→さらに複雑な分子の検出へ</a:t>
            </a:r>
            <a:endParaRPr lang="en-US" altLang="ja-JP" sz="3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3400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原始惑星系円盤</a:t>
            </a:r>
            <a:r>
              <a:rPr lang="ja-JP" altLang="en-US" sz="3400" dirty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に</a:t>
            </a:r>
            <a:r>
              <a:rPr lang="ja-JP" altLang="en-US" sz="3400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おける水とスノーライン</a:t>
            </a:r>
            <a:endParaRPr lang="en-US" altLang="ja-JP" sz="3400" dirty="0" smtClean="0">
              <a:solidFill>
                <a:srgbClr val="3333FF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円盤内のスノーラインの物理的・化学的進化</a:t>
            </a:r>
            <a:endParaRPr lang="en-US" altLang="ja-JP" sz="3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altLang="ja-JP" sz="3400" dirty="0" smtClean="0">
                <a:latin typeface="Tahoma" pitchFamily="34" charset="0"/>
                <a:cs typeface="Tahoma" pitchFamily="34" charset="0"/>
              </a:rPr>
              <a:t>H2O</a:t>
            </a:r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スノーライン探査</a:t>
            </a:r>
            <a:endParaRPr lang="en-US" altLang="ja-JP" sz="3400" dirty="0" smtClean="0">
              <a:latin typeface="Tahoma" pitchFamily="34" charset="0"/>
              <a:cs typeface="Tahoma" pitchFamily="34" charset="0"/>
            </a:endParaRPr>
          </a:p>
          <a:p>
            <a:pPr lvl="0" algn="ctr"/>
            <a:r>
              <a:rPr lang="ja-JP" altLang="en-US" sz="3400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同位体化学：原始</a:t>
            </a:r>
            <a:r>
              <a:rPr lang="ja-JP" altLang="en-US" sz="3400" dirty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惑星系</a:t>
            </a:r>
            <a:r>
              <a:rPr lang="ja-JP" altLang="en-US" sz="3400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円盤と太陽系天体</a:t>
            </a:r>
            <a:endParaRPr lang="en-US" altLang="ja-JP" sz="38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円盤からの</a:t>
            </a:r>
            <a:r>
              <a:rPr lang="en-US" altLang="ja-JP" sz="3400" dirty="0" smtClean="0">
                <a:latin typeface="Tahoma" pitchFamily="34" charset="0"/>
                <a:cs typeface="Tahoma" pitchFamily="34" charset="0"/>
              </a:rPr>
              <a:t>CHON</a:t>
            </a:r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の同位体を含む分子の検出</a:t>
            </a:r>
            <a:endParaRPr lang="en-US" altLang="ja-JP" sz="3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3400" dirty="0" smtClean="0">
                <a:latin typeface="Tahoma" pitchFamily="34" charset="0"/>
                <a:cs typeface="Tahoma" pitchFamily="34" charset="0"/>
              </a:rPr>
              <a:t>太陽系天体内の水と有機分子の起源</a:t>
            </a:r>
            <a:endParaRPr lang="en-US" altLang="ja-JP" sz="3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60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0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"/>
          <p:cNvSpPr txBox="1">
            <a:spLocks noChangeArrowheads="1"/>
          </p:cNvSpPr>
          <p:nvPr/>
        </p:nvSpPr>
        <p:spPr>
          <a:xfrm>
            <a:off x="0" y="-15389"/>
            <a:ext cx="9144000" cy="771623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/>
          <a:p>
            <a:pPr lvl="0" algn="ctr" defTabSz="449263">
              <a:spcBef>
                <a:spcPct val="0"/>
              </a:spcBef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ja-JP" sz="44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Observed Interstellar Molecules</a:t>
            </a:r>
            <a:endParaRPr kumimoji="1" lang="ja-JP" altLang="en-GB" sz="42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9036495" cy="628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80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03188" y="866775"/>
            <a:ext cx="8969375" cy="4810125"/>
            <a:chOff x="0" y="845"/>
            <a:chExt cx="5650" cy="3030"/>
          </a:xfrm>
        </p:grpSpPr>
        <p:sp>
          <p:nvSpPr>
            <p:cNvPr id="6166" name="Rectangle 4"/>
            <p:cNvSpPr>
              <a:spLocks noChangeArrowheads="1"/>
            </p:cNvSpPr>
            <p:nvPr/>
          </p:nvSpPr>
          <p:spPr bwMode="auto">
            <a:xfrm>
              <a:off x="4498" y="3452"/>
              <a:ext cx="11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67" name="Rectangle 5"/>
            <p:cNvSpPr>
              <a:spLocks noChangeArrowheads="1"/>
            </p:cNvSpPr>
            <p:nvPr/>
          </p:nvSpPr>
          <p:spPr bwMode="auto">
            <a:xfrm>
              <a:off x="3648" y="3452"/>
              <a:ext cx="8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68" name="Rectangle 6"/>
            <p:cNvSpPr>
              <a:spLocks noChangeArrowheads="1"/>
            </p:cNvSpPr>
            <p:nvPr/>
          </p:nvSpPr>
          <p:spPr bwMode="auto">
            <a:xfrm>
              <a:off x="2824" y="3452"/>
              <a:ext cx="8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69" name="Rectangle 7"/>
            <p:cNvSpPr>
              <a:spLocks noChangeArrowheads="1"/>
            </p:cNvSpPr>
            <p:nvPr/>
          </p:nvSpPr>
          <p:spPr bwMode="auto">
            <a:xfrm>
              <a:off x="2149" y="3452"/>
              <a:ext cx="6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70" name="Rectangle 8"/>
            <p:cNvSpPr>
              <a:spLocks noChangeArrowheads="1"/>
            </p:cNvSpPr>
            <p:nvPr/>
          </p:nvSpPr>
          <p:spPr bwMode="auto">
            <a:xfrm>
              <a:off x="1499" y="3452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H2COH+</a:t>
              </a:r>
            </a:p>
          </p:txBody>
        </p:sp>
        <p:sp>
          <p:nvSpPr>
            <p:cNvPr id="6171" name="Rectangle 9"/>
            <p:cNvSpPr>
              <a:spLocks noChangeArrowheads="1"/>
            </p:cNvSpPr>
            <p:nvPr/>
          </p:nvSpPr>
          <p:spPr bwMode="auto">
            <a:xfrm>
              <a:off x="892" y="3452"/>
              <a:ext cx="6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HOCO+</a:t>
              </a:r>
            </a:p>
          </p:txBody>
        </p:sp>
        <p:sp>
          <p:nvSpPr>
            <p:cNvPr id="6172" name="Rectangle 10"/>
            <p:cNvSpPr>
              <a:spLocks noChangeArrowheads="1"/>
            </p:cNvSpPr>
            <p:nvPr/>
          </p:nvSpPr>
          <p:spPr bwMode="auto">
            <a:xfrm>
              <a:off x="397" y="3452"/>
              <a:ext cx="49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HCS+</a:t>
              </a:r>
            </a:p>
          </p:txBody>
        </p:sp>
        <p:sp>
          <p:nvSpPr>
            <p:cNvPr id="6173" name="Rectangle 11"/>
            <p:cNvSpPr>
              <a:spLocks noChangeArrowheads="1"/>
            </p:cNvSpPr>
            <p:nvPr/>
          </p:nvSpPr>
          <p:spPr bwMode="auto">
            <a:xfrm>
              <a:off x="0" y="3452"/>
              <a:ext cx="3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74" name="Rectangle 12"/>
            <p:cNvSpPr>
              <a:spLocks noChangeArrowheads="1"/>
            </p:cNvSpPr>
            <p:nvPr/>
          </p:nvSpPr>
          <p:spPr bwMode="auto">
            <a:xfrm>
              <a:off x="4498" y="3241"/>
              <a:ext cx="11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75" name="Rectangle 13"/>
            <p:cNvSpPr>
              <a:spLocks noChangeArrowheads="1"/>
            </p:cNvSpPr>
            <p:nvPr/>
          </p:nvSpPr>
          <p:spPr bwMode="auto">
            <a:xfrm>
              <a:off x="3648" y="3241"/>
              <a:ext cx="8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76" name="Rectangle 14"/>
            <p:cNvSpPr>
              <a:spLocks noChangeArrowheads="1"/>
            </p:cNvSpPr>
            <p:nvPr/>
          </p:nvSpPr>
          <p:spPr bwMode="auto">
            <a:xfrm>
              <a:off x="2824" y="3241"/>
              <a:ext cx="8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77" name="Rectangle 15"/>
            <p:cNvSpPr>
              <a:spLocks noChangeArrowheads="1"/>
            </p:cNvSpPr>
            <p:nvPr/>
          </p:nvSpPr>
          <p:spPr bwMode="auto">
            <a:xfrm>
              <a:off x="2149" y="3241"/>
              <a:ext cx="6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78" name="Rectangle 16"/>
            <p:cNvSpPr>
              <a:spLocks noChangeArrowheads="1"/>
            </p:cNvSpPr>
            <p:nvPr/>
          </p:nvSpPr>
          <p:spPr bwMode="auto">
            <a:xfrm>
              <a:off x="1499" y="3241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CH4</a:t>
              </a:r>
            </a:p>
          </p:txBody>
        </p:sp>
        <p:sp>
          <p:nvSpPr>
            <p:cNvPr id="6179" name="Rectangle 17"/>
            <p:cNvSpPr>
              <a:spLocks noChangeArrowheads="1"/>
            </p:cNvSpPr>
            <p:nvPr/>
          </p:nvSpPr>
          <p:spPr bwMode="auto">
            <a:xfrm>
              <a:off x="892" y="3241"/>
              <a:ext cx="6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C2H2</a:t>
              </a:r>
            </a:p>
          </p:txBody>
        </p:sp>
        <p:sp>
          <p:nvSpPr>
            <p:cNvPr id="6180" name="Rectangle 18"/>
            <p:cNvSpPr>
              <a:spLocks noChangeArrowheads="1"/>
            </p:cNvSpPr>
            <p:nvPr/>
          </p:nvSpPr>
          <p:spPr bwMode="auto">
            <a:xfrm>
              <a:off x="397" y="3241"/>
              <a:ext cx="49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HOC+</a:t>
              </a:r>
            </a:p>
          </p:txBody>
        </p:sp>
        <p:sp>
          <p:nvSpPr>
            <p:cNvPr id="6181" name="Rectangle 19"/>
            <p:cNvSpPr>
              <a:spLocks noChangeArrowheads="1"/>
            </p:cNvSpPr>
            <p:nvPr/>
          </p:nvSpPr>
          <p:spPr bwMode="auto">
            <a:xfrm>
              <a:off x="0" y="3241"/>
              <a:ext cx="3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82" name="Rectangle 20"/>
            <p:cNvSpPr>
              <a:spLocks noChangeArrowheads="1"/>
            </p:cNvSpPr>
            <p:nvPr/>
          </p:nvSpPr>
          <p:spPr bwMode="auto">
            <a:xfrm>
              <a:off x="4498" y="3663"/>
              <a:ext cx="11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83" name="Rectangle 21"/>
            <p:cNvSpPr>
              <a:spLocks noChangeArrowheads="1"/>
            </p:cNvSpPr>
            <p:nvPr/>
          </p:nvSpPr>
          <p:spPr bwMode="auto">
            <a:xfrm>
              <a:off x="3648" y="3663"/>
              <a:ext cx="8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84" name="Rectangle 22"/>
            <p:cNvSpPr>
              <a:spLocks noChangeArrowheads="1"/>
            </p:cNvSpPr>
            <p:nvPr/>
          </p:nvSpPr>
          <p:spPr bwMode="auto">
            <a:xfrm>
              <a:off x="2824" y="3663"/>
              <a:ext cx="8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85" name="Rectangle 23"/>
            <p:cNvSpPr>
              <a:spLocks noChangeArrowheads="1"/>
            </p:cNvSpPr>
            <p:nvPr/>
          </p:nvSpPr>
          <p:spPr bwMode="auto">
            <a:xfrm>
              <a:off x="2149" y="3663"/>
              <a:ext cx="6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86" name="Rectangle 24"/>
            <p:cNvSpPr>
              <a:spLocks noChangeArrowheads="1"/>
            </p:cNvSpPr>
            <p:nvPr/>
          </p:nvSpPr>
          <p:spPr bwMode="auto">
            <a:xfrm>
              <a:off x="1499" y="3663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87" name="Rectangle 25"/>
            <p:cNvSpPr>
              <a:spLocks noChangeArrowheads="1"/>
            </p:cNvSpPr>
            <p:nvPr/>
          </p:nvSpPr>
          <p:spPr bwMode="auto">
            <a:xfrm>
              <a:off x="892" y="3663"/>
              <a:ext cx="6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HCNH+</a:t>
              </a:r>
            </a:p>
          </p:txBody>
        </p:sp>
        <p:sp>
          <p:nvSpPr>
            <p:cNvPr id="6188" name="Rectangle 26"/>
            <p:cNvSpPr>
              <a:spLocks noChangeArrowheads="1"/>
            </p:cNvSpPr>
            <p:nvPr/>
          </p:nvSpPr>
          <p:spPr bwMode="auto">
            <a:xfrm>
              <a:off x="397" y="3663"/>
              <a:ext cx="49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89" name="Rectangle 27"/>
            <p:cNvSpPr>
              <a:spLocks noChangeArrowheads="1"/>
            </p:cNvSpPr>
            <p:nvPr/>
          </p:nvSpPr>
          <p:spPr bwMode="auto">
            <a:xfrm>
              <a:off x="0" y="3663"/>
              <a:ext cx="3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90" name="Rectangle 29"/>
            <p:cNvSpPr>
              <a:spLocks noChangeArrowheads="1"/>
            </p:cNvSpPr>
            <p:nvPr/>
          </p:nvSpPr>
          <p:spPr bwMode="auto">
            <a:xfrm>
              <a:off x="3648" y="3015"/>
              <a:ext cx="85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91" name="Rectangle 30"/>
            <p:cNvSpPr>
              <a:spLocks noChangeArrowheads="1"/>
            </p:cNvSpPr>
            <p:nvPr/>
          </p:nvSpPr>
          <p:spPr bwMode="auto">
            <a:xfrm>
              <a:off x="2824" y="3015"/>
              <a:ext cx="82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92" name="Rectangle 31"/>
            <p:cNvSpPr>
              <a:spLocks noChangeArrowheads="1"/>
            </p:cNvSpPr>
            <p:nvPr/>
          </p:nvSpPr>
          <p:spPr bwMode="auto">
            <a:xfrm>
              <a:off x="2149" y="3015"/>
              <a:ext cx="67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93" name="Rectangle 32"/>
            <p:cNvSpPr>
              <a:spLocks noChangeArrowheads="1"/>
            </p:cNvSpPr>
            <p:nvPr/>
          </p:nvSpPr>
          <p:spPr bwMode="auto">
            <a:xfrm>
              <a:off x="1499" y="3015"/>
              <a:ext cx="65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HNCCC</a:t>
              </a:r>
            </a:p>
          </p:txBody>
        </p:sp>
        <p:sp>
          <p:nvSpPr>
            <p:cNvPr id="6194" name="Rectangle 33"/>
            <p:cNvSpPr>
              <a:spLocks noChangeArrowheads="1"/>
            </p:cNvSpPr>
            <p:nvPr/>
          </p:nvSpPr>
          <p:spPr bwMode="auto">
            <a:xfrm>
              <a:off x="892" y="3015"/>
              <a:ext cx="60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</a:t>
              </a:r>
            </a:p>
          </p:txBody>
        </p:sp>
        <p:sp>
          <p:nvSpPr>
            <p:cNvPr id="6195" name="Rectangle 34"/>
            <p:cNvSpPr>
              <a:spLocks noChangeArrowheads="1"/>
            </p:cNvSpPr>
            <p:nvPr/>
          </p:nvSpPr>
          <p:spPr bwMode="auto">
            <a:xfrm>
              <a:off x="397" y="3015"/>
              <a:ext cx="49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HCO+</a:t>
              </a:r>
            </a:p>
          </p:txBody>
        </p:sp>
        <p:sp>
          <p:nvSpPr>
            <p:cNvPr id="6196" name="Rectangle 35"/>
            <p:cNvSpPr>
              <a:spLocks noChangeArrowheads="1"/>
            </p:cNvSpPr>
            <p:nvPr/>
          </p:nvSpPr>
          <p:spPr bwMode="auto">
            <a:xfrm>
              <a:off x="0" y="3015"/>
              <a:ext cx="39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97" name="Rectangle 36"/>
            <p:cNvSpPr>
              <a:spLocks noChangeArrowheads="1"/>
            </p:cNvSpPr>
            <p:nvPr/>
          </p:nvSpPr>
          <p:spPr bwMode="auto">
            <a:xfrm>
              <a:off x="4498" y="3036"/>
              <a:ext cx="1149" cy="21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OHCH2CH2OH</a:t>
              </a:r>
            </a:p>
          </p:txBody>
        </p:sp>
        <p:sp>
          <p:nvSpPr>
            <p:cNvPr id="6198" name="Rectangle 37"/>
            <p:cNvSpPr>
              <a:spLocks noChangeArrowheads="1"/>
            </p:cNvSpPr>
            <p:nvPr/>
          </p:nvSpPr>
          <p:spPr bwMode="auto">
            <a:xfrm>
              <a:off x="3648" y="2802"/>
              <a:ext cx="8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199" name="Rectangle 38"/>
            <p:cNvSpPr>
              <a:spLocks noChangeArrowheads="1"/>
            </p:cNvSpPr>
            <p:nvPr/>
          </p:nvSpPr>
          <p:spPr bwMode="auto">
            <a:xfrm>
              <a:off x="2824" y="2802"/>
              <a:ext cx="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00" name="Rectangle 39"/>
            <p:cNvSpPr>
              <a:spLocks noChangeArrowheads="1"/>
            </p:cNvSpPr>
            <p:nvPr/>
          </p:nvSpPr>
          <p:spPr bwMode="auto">
            <a:xfrm>
              <a:off x="2149" y="2802"/>
              <a:ext cx="6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01" name="Rectangle 40"/>
            <p:cNvSpPr>
              <a:spLocks noChangeArrowheads="1"/>
            </p:cNvSpPr>
            <p:nvPr/>
          </p:nvSpPr>
          <p:spPr bwMode="auto">
            <a:xfrm>
              <a:off x="1499" y="2802"/>
              <a:ext cx="6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HCCNC</a:t>
              </a:r>
            </a:p>
          </p:txBody>
        </p:sp>
        <p:sp>
          <p:nvSpPr>
            <p:cNvPr id="6202" name="Rectangle 41"/>
            <p:cNvSpPr>
              <a:spLocks noChangeArrowheads="1"/>
            </p:cNvSpPr>
            <p:nvPr/>
          </p:nvSpPr>
          <p:spPr bwMode="auto">
            <a:xfrm>
              <a:off x="892" y="2802"/>
              <a:ext cx="6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C3S</a:t>
              </a:r>
            </a:p>
          </p:txBody>
        </p:sp>
        <p:sp>
          <p:nvSpPr>
            <p:cNvPr id="6203" name="Rectangle 42"/>
            <p:cNvSpPr>
              <a:spLocks noChangeArrowheads="1"/>
            </p:cNvSpPr>
            <p:nvPr/>
          </p:nvSpPr>
          <p:spPr bwMode="auto">
            <a:xfrm>
              <a:off x="397" y="2802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C2S</a:t>
              </a:r>
            </a:p>
          </p:txBody>
        </p:sp>
        <p:sp>
          <p:nvSpPr>
            <p:cNvPr id="6204" name="Rectangle 43"/>
            <p:cNvSpPr>
              <a:spLocks noChangeArrowheads="1"/>
            </p:cNvSpPr>
            <p:nvPr/>
          </p:nvSpPr>
          <p:spPr bwMode="auto">
            <a:xfrm>
              <a:off x="0" y="2802"/>
              <a:ext cx="3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05" name="Rectangle 44"/>
            <p:cNvSpPr>
              <a:spLocks noChangeArrowheads="1"/>
            </p:cNvSpPr>
            <p:nvPr/>
          </p:nvSpPr>
          <p:spPr bwMode="auto">
            <a:xfrm>
              <a:off x="4498" y="2823"/>
              <a:ext cx="1149" cy="21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CH3COCH3</a:t>
              </a:r>
            </a:p>
          </p:txBody>
        </p:sp>
        <p:sp>
          <p:nvSpPr>
            <p:cNvPr id="6206" name="Rectangle 45"/>
            <p:cNvSpPr>
              <a:spLocks noChangeArrowheads="1"/>
            </p:cNvSpPr>
            <p:nvPr/>
          </p:nvSpPr>
          <p:spPr bwMode="auto">
            <a:xfrm>
              <a:off x="3648" y="2589"/>
              <a:ext cx="8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07" name="Rectangle 46"/>
            <p:cNvSpPr>
              <a:spLocks noChangeArrowheads="1"/>
            </p:cNvSpPr>
            <p:nvPr/>
          </p:nvSpPr>
          <p:spPr bwMode="auto">
            <a:xfrm>
              <a:off x="4508" y="3461"/>
              <a:ext cx="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660066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660066"/>
                  </a:solidFill>
                  <a:latin typeface="Calibri" pitchFamily="34" charset="0"/>
                  <a:cs typeface="Arial" charset="0"/>
                </a:rPr>
                <a:t>C8H-</a:t>
              </a:r>
            </a:p>
          </p:txBody>
        </p:sp>
        <p:sp>
          <p:nvSpPr>
            <p:cNvPr id="6208" name="Rectangle 47"/>
            <p:cNvSpPr>
              <a:spLocks noChangeArrowheads="1"/>
            </p:cNvSpPr>
            <p:nvPr/>
          </p:nvSpPr>
          <p:spPr bwMode="auto">
            <a:xfrm>
              <a:off x="2149" y="2589"/>
              <a:ext cx="6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09" name="Rectangle 48"/>
            <p:cNvSpPr>
              <a:spLocks noChangeArrowheads="1"/>
            </p:cNvSpPr>
            <p:nvPr/>
          </p:nvSpPr>
          <p:spPr bwMode="auto">
            <a:xfrm>
              <a:off x="1499" y="2589"/>
              <a:ext cx="6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CH2CN</a:t>
              </a:r>
            </a:p>
          </p:txBody>
        </p:sp>
        <p:sp>
          <p:nvSpPr>
            <p:cNvPr id="6210" name="Rectangle 49"/>
            <p:cNvSpPr>
              <a:spLocks noChangeArrowheads="1"/>
            </p:cNvSpPr>
            <p:nvPr/>
          </p:nvSpPr>
          <p:spPr bwMode="auto">
            <a:xfrm>
              <a:off x="892" y="2589"/>
              <a:ext cx="6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C3O</a:t>
              </a:r>
            </a:p>
          </p:txBody>
        </p:sp>
        <p:sp>
          <p:nvSpPr>
            <p:cNvPr id="6211" name="Rectangle 50"/>
            <p:cNvSpPr>
              <a:spLocks noChangeArrowheads="1"/>
            </p:cNvSpPr>
            <p:nvPr/>
          </p:nvSpPr>
          <p:spPr bwMode="auto">
            <a:xfrm>
              <a:off x="397" y="2589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C2O</a:t>
              </a:r>
            </a:p>
          </p:txBody>
        </p:sp>
        <p:sp>
          <p:nvSpPr>
            <p:cNvPr id="6212" name="Rectangle 51"/>
            <p:cNvSpPr>
              <a:spLocks noChangeArrowheads="1"/>
            </p:cNvSpPr>
            <p:nvPr/>
          </p:nvSpPr>
          <p:spPr bwMode="auto">
            <a:xfrm>
              <a:off x="0" y="2589"/>
              <a:ext cx="3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13" name="Rectangle 52"/>
            <p:cNvSpPr>
              <a:spLocks noChangeArrowheads="1"/>
            </p:cNvSpPr>
            <p:nvPr/>
          </p:nvSpPr>
          <p:spPr bwMode="auto">
            <a:xfrm>
              <a:off x="4498" y="2375"/>
              <a:ext cx="1149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C2H5OH</a:t>
              </a:r>
            </a:p>
          </p:txBody>
        </p:sp>
        <p:sp>
          <p:nvSpPr>
            <p:cNvPr id="6214" name="Rectangle 53"/>
            <p:cNvSpPr>
              <a:spLocks noChangeArrowheads="1"/>
            </p:cNvSpPr>
            <p:nvPr/>
          </p:nvSpPr>
          <p:spPr bwMode="auto">
            <a:xfrm>
              <a:off x="3648" y="2375"/>
              <a:ext cx="8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15" name="Rectangle 54"/>
            <p:cNvSpPr>
              <a:spLocks noChangeArrowheads="1"/>
            </p:cNvSpPr>
            <p:nvPr/>
          </p:nvSpPr>
          <p:spPr bwMode="auto">
            <a:xfrm>
              <a:off x="2824" y="2375"/>
              <a:ext cx="824" cy="214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CH2CHOH</a:t>
              </a:r>
            </a:p>
          </p:txBody>
        </p:sp>
        <p:sp>
          <p:nvSpPr>
            <p:cNvPr id="6216" name="Rectangle 55"/>
            <p:cNvSpPr>
              <a:spLocks noChangeArrowheads="1"/>
            </p:cNvSpPr>
            <p:nvPr/>
          </p:nvSpPr>
          <p:spPr bwMode="auto">
            <a:xfrm>
              <a:off x="2149" y="2375"/>
              <a:ext cx="6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HC3NH+</a:t>
              </a:r>
            </a:p>
          </p:txBody>
        </p:sp>
        <p:sp>
          <p:nvSpPr>
            <p:cNvPr id="6217" name="Rectangle 56"/>
            <p:cNvSpPr>
              <a:spLocks noChangeArrowheads="1"/>
            </p:cNvSpPr>
            <p:nvPr/>
          </p:nvSpPr>
          <p:spPr bwMode="auto">
            <a:xfrm>
              <a:off x="1499" y="2375"/>
              <a:ext cx="6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H2C3</a:t>
              </a:r>
            </a:p>
          </p:txBody>
        </p:sp>
        <p:sp>
          <p:nvSpPr>
            <p:cNvPr id="6218" name="Rectangle 57"/>
            <p:cNvSpPr>
              <a:spLocks noChangeArrowheads="1"/>
            </p:cNvSpPr>
            <p:nvPr/>
          </p:nvSpPr>
          <p:spPr bwMode="auto">
            <a:xfrm>
              <a:off x="892" y="2375"/>
              <a:ext cx="6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C3N</a:t>
              </a:r>
            </a:p>
          </p:txBody>
        </p:sp>
        <p:sp>
          <p:nvSpPr>
            <p:cNvPr id="6219" name="Rectangle 58"/>
            <p:cNvSpPr>
              <a:spLocks noChangeArrowheads="1"/>
            </p:cNvSpPr>
            <p:nvPr/>
          </p:nvSpPr>
          <p:spPr bwMode="auto">
            <a:xfrm>
              <a:off x="397" y="2375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CO2</a:t>
              </a:r>
            </a:p>
          </p:txBody>
        </p:sp>
        <p:sp>
          <p:nvSpPr>
            <p:cNvPr id="6220" name="Rectangle 59"/>
            <p:cNvSpPr>
              <a:spLocks noChangeArrowheads="1"/>
            </p:cNvSpPr>
            <p:nvPr/>
          </p:nvSpPr>
          <p:spPr bwMode="auto">
            <a:xfrm>
              <a:off x="0" y="2375"/>
              <a:ext cx="3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CF+</a:t>
              </a:r>
            </a:p>
          </p:txBody>
        </p:sp>
        <p:sp>
          <p:nvSpPr>
            <p:cNvPr id="6221" name="Rectangle 60"/>
            <p:cNvSpPr>
              <a:spLocks noChangeArrowheads="1"/>
            </p:cNvSpPr>
            <p:nvPr/>
          </p:nvSpPr>
          <p:spPr bwMode="auto">
            <a:xfrm>
              <a:off x="4498" y="2162"/>
              <a:ext cx="1149" cy="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CH3OCH3</a:t>
              </a:r>
            </a:p>
          </p:txBody>
        </p:sp>
        <p:sp>
          <p:nvSpPr>
            <p:cNvPr id="6222" name="Rectangle 61"/>
            <p:cNvSpPr>
              <a:spLocks noChangeArrowheads="1"/>
            </p:cNvSpPr>
            <p:nvPr/>
          </p:nvSpPr>
          <p:spPr bwMode="auto">
            <a:xfrm>
              <a:off x="3648" y="2162"/>
              <a:ext cx="8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23" name="Rectangle 62"/>
            <p:cNvSpPr>
              <a:spLocks noChangeArrowheads="1"/>
            </p:cNvSpPr>
            <p:nvPr/>
          </p:nvSpPr>
          <p:spPr bwMode="auto">
            <a:xfrm>
              <a:off x="2824" y="2162"/>
              <a:ext cx="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c-C2H4O</a:t>
              </a:r>
            </a:p>
          </p:txBody>
        </p:sp>
        <p:sp>
          <p:nvSpPr>
            <p:cNvPr id="6224" name="Rectangle 63"/>
            <p:cNvSpPr>
              <a:spLocks noChangeArrowheads="1"/>
            </p:cNvSpPr>
            <p:nvPr/>
          </p:nvSpPr>
          <p:spPr bwMode="auto">
            <a:xfrm>
              <a:off x="2149" y="2162"/>
              <a:ext cx="6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H2C4</a:t>
              </a:r>
            </a:p>
          </p:txBody>
        </p:sp>
        <p:sp>
          <p:nvSpPr>
            <p:cNvPr id="6225" name="Rectangle 64"/>
            <p:cNvSpPr>
              <a:spLocks noChangeArrowheads="1"/>
            </p:cNvSpPr>
            <p:nvPr/>
          </p:nvSpPr>
          <p:spPr bwMode="auto">
            <a:xfrm>
              <a:off x="1499" y="2162"/>
              <a:ext cx="6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c-C3H2</a:t>
              </a:r>
            </a:p>
          </p:txBody>
        </p:sp>
        <p:sp>
          <p:nvSpPr>
            <p:cNvPr id="6226" name="Rectangle 65"/>
            <p:cNvSpPr>
              <a:spLocks noChangeArrowheads="1"/>
            </p:cNvSpPr>
            <p:nvPr/>
          </p:nvSpPr>
          <p:spPr bwMode="auto">
            <a:xfrm>
              <a:off x="892" y="2162"/>
              <a:ext cx="6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i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c-</a:t>
              </a: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C3H</a:t>
              </a:r>
            </a:p>
          </p:txBody>
        </p:sp>
        <p:sp>
          <p:nvSpPr>
            <p:cNvPr id="6227" name="Rectangle 66"/>
            <p:cNvSpPr>
              <a:spLocks noChangeArrowheads="1"/>
            </p:cNvSpPr>
            <p:nvPr/>
          </p:nvSpPr>
          <p:spPr bwMode="auto">
            <a:xfrm>
              <a:off x="397" y="2162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C3</a:t>
              </a:r>
            </a:p>
          </p:txBody>
        </p:sp>
        <p:sp>
          <p:nvSpPr>
            <p:cNvPr id="6228" name="Rectangle 67"/>
            <p:cNvSpPr>
              <a:spLocks noChangeArrowheads="1"/>
            </p:cNvSpPr>
            <p:nvPr/>
          </p:nvSpPr>
          <p:spPr bwMode="auto">
            <a:xfrm>
              <a:off x="0" y="2162"/>
              <a:ext cx="3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CO+</a:t>
              </a:r>
            </a:p>
          </p:txBody>
        </p:sp>
        <p:sp>
          <p:nvSpPr>
            <p:cNvPr id="6229" name="Rectangle 68"/>
            <p:cNvSpPr>
              <a:spLocks noChangeArrowheads="1"/>
            </p:cNvSpPr>
            <p:nvPr/>
          </p:nvSpPr>
          <p:spPr bwMode="auto">
            <a:xfrm>
              <a:off x="4498" y="1949"/>
              <a:ext cx="11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CH3C5N</a:t>
              </a:r>
            </a:p>
          </p:txBody>
        </p:sp>
        <p:sp>
          <p:nvSpPr>
            <p:cNvPr id="6230" name="Rectangle 69"/>
            <p:cNvSpPr>
              <a:spLocks noChangeArrowheads="1"/>
            </p:cNvSpPr>
            <p:nvPr/>
          </p:nvSpPr>
          <p:spPr bwMode="auto">
            <a:xfrm>
              <a:off x="3648" y="1949"/>
              <a:ext cx="8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6231" name="Rectangle 70"/>
            <p:cNvSpPr>
              <a:spLocks noChangeArrowheads="1"/>
            </p:cNvSpPr>
            <p:nvPr/>
          </p:nvSpPr>
          <p:spPr bwMode="auto">
            <a:xfrm>
              <a:off x="2824" y="1949"/>
              <a:ext cx="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66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006600"/>
                  </a:solidFill>
                  <a:latin typeface="Calibri" pitchFamily="34" charset="0"/>
                  <a:cs typeface="Arial" charset="0"/>
                </a:rPr>
                <a:t>C6H</a:t>
              </a:r>
            </a:p>
          </p:txBody>
        </p:sp>
        <p:sp>
          <p:nvSpPr>
            <p:cNvPr id="6232" name="Rectangle 71"/>
            <p:cNvSpPr>
              <a:spLocks noChangeArrowheads="1"/>
            </p:cNvSpPr>
            <p:nvPr/>
          </p:nvSpPr>
          <p:spPr bwMode="auto">
            <a:xfrm>
              <a:off x="2149" y="1949"/>
              <a:ext cx="6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66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006600"/>
                  </a:solidFill>
                  <a:latin typeface="Calibri" pitchFamily="34" charset="0"/>
                  <a:cs typeface="Arial" charset="0"/>
                </a:rPr>
                <a:t>C5H</a:t>
              </a:r>
            </a:p>
          </p:txBody>
        </p:sp>
        <p:sp>
          <p:nvSpPr>
            <p:cNvPr id="6233" name="Rectangle 72"/>
            <p:cNvSpPr>
              <a:spLocks noChangeArrowheads="1"/>
            </p:cNvSpPr>
            <p:nvPr/>
          </p:nvSpPr>
          <p:spPr bwMode="auto">
            <a:xfrm>
              <a:off x="1499" y="1949"/>
              <a:ext cx="6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66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006600"/>
                  </a:solidFill>
                  <a:latin typeface="Calibri" pitchFamily="34" charset="0"/>
                  <a:cs typeface="Arial" charset="0"/>
                </a:rPr>
                <a:t>C4H</a:t>
              </a:r>
            </a:p>
          </p:txBody>
        </p:sp>
        <p:sp>
          <p:nvSpPr>
            <p:cNvPr id="6234" name="Rectangle 73"/>
            <p:cNvSpPr>
              <a:spLocks noChangeArrowheads="1"/>
            </p:cNvSpPr>
            <p:nvPr/>
          </p:nvSpPr>
          <p:spPr bwMode="auto">
            <a:xfrm>
              <a:off x="892" y="1949"/>
              <a:ext cx="6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66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006600"/>
                  </a:solidFill>
                  <a:latin typeface="Calibri" pitchFamily="34" charset="0"/>
                  <a:cs typeface="Arial" charset="0"/>
                </a:rPr>
                <a:t>C3H</a:t>
              </a:r>
            </a:p>
          </p:txBody>
        </p:sp>
        <p:sp>
          <p:nvSpPr>
            <p:cNvPr id="6235" name="Rectangle 74"/>
            <p:cNvSpPr>
              <a:spLocks noChangeArrowheads="1"/>
            </p:cNvSpPr>
            <p:nvPr/>
          </p:nvSpPr>
          <p:spPr bwMode="auto">
            <a:xfrm>
              <a:off x="397" y="1949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66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006600"/>
                  </a:solidFill>
                  <a:latin typeface="Calibri" pitchFamily="34" charset="0"/>
                  <a:cs typeface="Arial" charset="0"/>
                </a:rPr>
                <a:t>C2H</a:t>
              </a:r>
            </a:p>
          </p:txBody>
        </p:sp>
        <p:sp>
          <p:nvSpPr>
            <p:cNvPr id="6236" name="Rectangle 75"/>
            <p:cNvSpPr>
              <a:spLocks noChangeArrowheads="1"/>
            </p:cNvSpPr>
            <p:nvPr/>
          </p:nvSpPr>
          <p:spPr bwMode="auto">
            <a:xfrm>
              <a:off x="0" y="1949"/>
              <a:ext cx="3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66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006600"/>
                  </a:solidFill>
                  <a:latin typeface="Calibri" pitchFamily="34" charset="0"/>
                  <a:cs typeface="Arial" charset="0"/>
                </a:rPr>
                <a:t>CH</a:t>
              </a:r>
            </a:p>
          </p:txBody>
        </p:sp>
        <p:sp>
          <p:nvSpPr>
            <p:cNvPr id="6237" name="Rectangle 76"/>
            <p:cNvSpPr>
              <a:spLocks noChangeArrowheads="1"/>
            </p:cNvSpPr>
            <p:nvPr/>
          </p:nvSpPr>
          <p:spPr bwMode="auto">
            <a:xfrm>
              <a:off x="4498" y="1725"/>
              <a:ext cx="11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CH3C4H</a:t>
              </a:r>
            </a:p>
          </p:txBody>
        </p:sp>
        <p:sp>
          <p:nvSpPr>
            <p:cNvPr id="6238" name="Rectangle 77"/>
            <p:cNvSpPr>
              <a:spLocks noChangeArrowheads="1"/>
            </p:cNvSpPr>
            <p:nvPr/>
          </p:nvSpPr>
          <p:spPr bwMode="auto">
            <a:xfrm>
              <a:off x="3654" y="1964"/>
              <a:ext cx="85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H2C6</a:t>
              </a:r>
            </a:p>
          </p:txBody>
        </p:sp>
        <p:sp>
          <p:nvSpPr>
            <p:cNvPr id="6239" name="Rectangle 78"/>
            <p:cNvSpPr>
              <a:spLocks noChangeArrowheads="1"/>
            </p:cNvSpPr>
            <p:nvPr/>
          </p:nvSpPr>
          <p:spPr bwMode="auto">
            <a:xfrm>
              <a:off x="2824" y="1725"/>
              <a:ext cx="82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CH2CHCN</a:t>
              </a:r>
            </a:p>
          </p:txBody>
        </p:sp>
        <p:sp>
          <p:nvSpPr>
            <p:cNvPr id="6240" name="Rectangle 79"/>
            <p:cNvSpPr>
              <a:spLocks noChangeArrowheads="1"/>
            </p:cNvSpPr>
            <p:nvPr/>
          </p:nvSpPr>
          <p:spPr bwMode="auto">
            <a:xfrm>
              <a:off x="2149" y="1725"/>
              <a:ext cx="67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NH2CHO</a:t>
              </a:r>
            </a:p>
          </p:txBody>
        </p:sp>
        <p:sp>
          <p:nvSpPr>
            <p:cNvPr id="6241" name="Rectangle 80"/>
            <p:cNvSpPr>
              <a:spLocks noChangeArrowheads="1"/>
            </p:cNvSpPr>
            <p:nvPr/>
          </p:nvSpPr>
          <p:spPr bwMode="auto">
            <a:xfrm>
              <a:off x="1499" y="1725"/>
              <a:ext cx="65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NH2CN</a:t>
              </a:r>
            </a:p>
          </p:txBody>
        </p:sp>
        <p:sp>
          <p:nvSpPr>
            <p:cNvPr id="6242" name="Rectangle 81"/>
            <p:cNvSpPr>
              <a:spLocks noChangeArrowheads="1"/>
            </p:cNvSpPr>
            <p:nvPr/>
          </p:nvSpPr>
          <p:spPr bwMode="auto">
            <a:xfrm>
              <a:off x="892" y="1725"/>
              <a:ext cx="60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HNCS</a:t>
              </a:r>
            </a:p>
          </p:txBody>
        </p:sp>
        <p:sp>
          <p:nvSpPr>
            <p:cNvPr id="6243" name="Rectangle 82"/>
            <p:cNvSpPr>
              <a:spLocks noChangeArrowheads="1"/>
            </p:cNvSpPr>
            <p:nvPr/>
          </p:nvSpPr>
          <p:spPr bwMode="auto">
            <a:xfrm>
              <a:off x="397" y="1725"/>
              <a:ext cx="49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CH2</a:t>
              </a:r>
            </a:p>
          </p:txBody>
        </p:sp>
        <p:sp>
          <p:nvSpPr>
            <p:cNvPr id="6244" name="Rectangle 83"/>
            <p:cNvSpPr>
              <a:spLocks noChangeArrowheads="1"/>
            </p:cNvSpPr>
            <p:nvPr/>
          </p:nvSpPr>
          <p:spPr bwMode="auto">
            <a:xfrm>
              <a:off x="0" y="1725"/>
              <a:ext cx="39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C2</a:t>
              </a:r>
            </a:p>
          </p:txBody>
        </p:sp>
        <p:sp>
          <p:nvSpPr>
            <p:cNvPr id="6245" name="Rectangle 84"/>
            <p:cNvSpPr>
              <a:spLocks noChangeArrowheads="1"/>
            </p:cNvSpPr>
            <p:nvPr/>
          </p:nvSpPr>
          <p:spPr bwMode="auto">
            <a:xfrm>
              <a:off x="4498" y="1512"/>
              <a:ext cx="11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C2H5CN</a:t>
              </a:r>
            </a:p>
          </p:txBody>
        </p:sp>
        <p:sp>
          <p:nvSpPr>
            <p:cNvPr id="6246" name="Rectangle 85"/>
            <p:cNvSpPr>
              <a:spLocks noChangeArrowheads="1"/>
            </p:cNvSpPr>
            <p:nvPr/>
          </p:nvSpPr>
          <p:spPr bwMode="auto">
            <a:xfrm>
              <a:off x="3648" y="1512"/>
              <a:ext cx="850" cy="21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CH2CHCHO</a:t>
              </a:r>
            </a:p>
          </p:txBody>
        </p:sp>
        <p:sp>
          <p:nvSpPr>
            <p:cNvPr id="6247" name="Rectangle 86"/>
            <p:cNvSpPr>
              <a:spLocks noChangeArrowheads="1"/>
            </p:cNvSpPr>
            <p:nvPr/>
          </p:nvSpPr>
          <p:spPr bwMode="auto">
            <a:xfrm>
              <a:off x="2824" y="1512"/>
              <a:ext cx="824" cy="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CH3CHO</a:t>
              </a:r>
            </a:p>
          </p:txBody>
        </p:sp>
        <p:sp>
          <p:nvSpPr>
            <p:cNvPr id="6248" name="Rectangle 87"/>
            <p:cNvSpPr>
              <a:spLocks noChangeArrowheads="1"/>
            </p:cNvSpPr>
            <p:nvPr/>
          </p:nvSpPr>
          <p:spPr bwMode="auto">
            <a:xfrm>
              <a:off x="2149" y="1512"/>
              <a:ext cx="6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CH3SH</a:t>
              </a:r>
            </a:p>
          </p:txBody>
        </p:sp>
        <p:sp>
          <p:nvSpPr>
            <p:cNvPr id="6249" name="Rectangle 88"/>
            <p:cNvSpPr>
              <a:spLocks noChangeArrowheads="1"/>
            </p:cNvSpPr>
            <p:nvPr/>
          </p:nvSpPr>
          <p:spPr bwMode="auto">
            <a:xfrm>
              <a:off x="1499" y="1512"/>
              <a:ext cx="6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CH2CO</a:t>
              </a:r>
            </a:p>
          </p:txBody>
        </p:sp>
        <p:sp>
          <p:nvSpPr>
            <p:cNvPr id="6250" name="Rectangle 89"/>
            <p:cNvSpPr>
              <a:spLocks noChangeArrowheads="1"/>
            </p:cNvSpPr>
            <p:nvPr/>
          </p:nvSpPr>
          <p:spPr bwMode="auto">
            <a:xfrm>
              <a:off x="892" y="1512"/>
              <a:ext cx="6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HNCO</a:t>
              </a:r>
            </a:p>
          </p:txBody>
        </p:sp>
        <p:sp>
          <p:nvSpPr>
            <p:cNvPr id="6251" name="Rectangle 90"/>
            <p:cNvSpPr>
              <a:spLocks noChangeArrowheads="1"/>
            </p:cNvSpPr>
            <p:nvPr/>
          </p:nvSpPr>
          <p:spPr bwMode="auto">
            <a:xfrm>
              <a:off x="397" y="1512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OCS</a:t>
              </a:r>
            </a:p>
          </p:txBody>
        </p:sp>
        <p:sp>
          <p:nvSpPr>
            <p:cNvPr id="6252" name="Rectangle 91"/>
            <p:cNvSpPr>
              <a:spLocks noChangeArrowheads="1"/>
            </p:cNvSpPr>
            <p:nvPr/>
          </p:nvSpPr>
          <p:spPr bwMode="auto">
            <a:xfrm>
              <a:off x="0" y="1512"/>
              <a:ext cx="3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CN</a:t>
              </a:r>
            </a:p>
          </p:txBody>
        </p:sp>
        <p:sp>
          <p:nvSpPr>
            <p:cNvPr id="6253" name="Rectangle 92"/>
            <p:cNvSpPr>
              <a:spLocks noChangeArrowheads="1"/>
            </p:cNvSpPr>
            <p:nvPr/>
          </p:nvSpPr>
          <p:spPr bwMode="auto">
            <a:xfrm>
              <a:off x="4498" y="1299"/>
              <a:ext cx="11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FF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FF"/>
                  </a:solidFill>
                  <a:latin typeface="Calibri" pitchFamily="34" charset="0"/>
                  <a:cs typeface="Arial" charset="0"/>
                </a:rPr>
                <a:t>HC11N</a:t>
              </a:r>
            </a:p>
          </p:txBody>
        </p:sp>
        <p:sp>
          <p:nvSpPr>
            <p:cNvPr id="6254" name="Rectangle 93"/>
            <p:cNvSpPr>
              <a:spLocks noChangeArrowheads="1"/>
            </p:cNvSpPr>
            <p:nvPr/>
          </p:nvSpPr>
          <p:spPr bwMode="auto">
            <a:xfrm>
              <a:off x="3648" y="1299"/>
              <a:ext cx="850" cy="21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CH3COOH</a:t>
              </a:r>
            </a:p>
          </p:txBody>
        </p:sp>
        <p:sp>
          <p:nvSpPr>
            <p:cNvPr id="6255" name="Rectangle 94"/>
            <p:cNvSpPr>
              <a:spLocks noChangeArrowheads="1"/>
            </p:cNvSpPr>
            <p:nvPr/>
          </p:nvSpPr>
          <p:spPr bwMode="auto">
            <a:xfrm>
              <a:off x="2824" y="1299"/>
              <a:ext cx="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CH3NH2</a:t>
              </a:r>
            </a:p>
          </p:txBody>
        </p:sp>
        <p:sp>
          <p:nvSpPr>
            <p:cNvPr id="6256" name="Rectangle 95"/>
            <p:cNvSpPr>
              <a:spLocks noChangeArrowheads="1"/>
            </p:cNvSpPr>
            <p:nvPr/>
          </p:nvSpPr>
          <p:spPr bwMode="auto">
            <a:xfrm>
              <a:off x="2149" y="1299"/>
              <a:ext cx="6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CH3NC</a:t>
              </a:r>
            </a:p>
          </p:txBody>
        </p:sp>
        <p:sp>
          <p:nvSpPr>
            <p:cNvPr id="6257" name="Rectangle 96"/>
            <p:cNvSpPr>
              <a:spLocks noChangeArrowheads="1"/>
            </p:cNvSpPr>
            <p:nvPr/>
          </p:nvSpPr>
          <p:spPr bwMode="auto">
            <a:xfrm>
              <a:off x="1499" y="1299"/>
              <a:ext cx="6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CH2NH</a:t>
              </a:r>
            </a:p>
          </p:txBody>
        </p:sp>
        <p:sp>
          <p:nvSpPr>
            <p:cNvPr id="6258" name="Rectangle 97"/>
            <p:cNvSpPr>
              <a:spLocks noChangeArrowheads="1"/>
            </p:cNvSpPr>
            <p:nvPr/>
          </p:nvSpPr>
          <p:spPr bwMode="auto">
            <a:xfrm>
              <a:off x="892" y="1299"/>
              <a:ext cx="6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H2CN</a:t>
              </a:r>
            </a:p>
          </p:txBody>
        </p:sp>
        <p:sp>
          <p:nvSpPr>
            <p:cNvPr id="6259" name="Rectangle 98"/>
            <p:cNvSpPr>
              <a:spLocks noChangeArrowheads="1"/>
            </p:cNvSpPr>
            <p:nvPr/>
          </p:nvSpPr>
          <p:spPr bwMode="auto">
            <a:xfrm>
              <a:off x="397" y="1299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HCO</a:t>
              </a:r>
            </a:p>
          </p:txBody>
        </p:sp>
        <p:sp>
          <p:nvSpPr>
            <p:cNvPr id="6260" name="Rectangle 99"/>
            <p:cNvSpPr>
              <a:spLocks noChangeArrowheads="1"/>
            </p:cNvSpPr>
            <p:nvPr/>
          </p:nvSpPr>
          <p:spPr bwMode="auto">
            <a:xfrm>
              <a:off x="0" y="1299"/>
              <a:ext cx="3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CO</a:t>
              </a:r>
            </a:p>
          </p:txBody>
        </p:sp>
        <p:sp>
          <p:nvSpPr>
            <p:cNvPr id="6261" name="Rectangle 100"/>
            <p:cNvSpPr>
              <a:spLocks noChangeArrowheads="1"/>
            </p:cNvSpPr>
            <p:nvPr/>
          </p:nvSpPr>
          <p:spPr bwMode="auto">
            <a:xfrm>
              <a:off x="4498" y="1085"/>
              <a:ext cx="114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FF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FF"/>
                  </a:solidFill>
                  <a:latin typeface="Calibri" pitchFamily="34" charset="0"/>
                  <a:cs typeface="Arial" charset="0"/>
                </a:rPr>
                <a:t>HC9N</a:t>
              </a:r>
            </a:p>
          </p:txBody>
        </p:sp>
        <p:sp>
          <p:nvSpPr>
            <p:cNvPr id="6262" name="Rectangle 101"/>
            <p:cNvSpPr>
              <a:spLocks noChangeArrowheads="1"/>
            </p:cNvSpPr>
            <p:nvPr/>
          </p:nvSpPr>
          <p:spPr bwMode="auto">
            <a:xfrm>
              <a:off x="3648" y="1085"/>
              <a:ext cx="8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CH3C3N</a:t>
              </a:r>
            </a:p>
          </p:txBody>
        </p:sp>
        <p:sp>
          <p:nvSpPr>
            <p:cNvPr id="6263" name="Rectangle 102"/>
            <p:cNvSpPr>
              <a:spLocks noChangeArrowheads="1"/>
            </p:cNvSpPr>
            <p:nvPr/>
          </p:nvSpPr>
          <p:spPr bwMode="auto">
            <a:xfrm>
              <a:off x="2824" y="1085"/>
              <a:ext cx="82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CH3CCH</a:t>
              </a:r>
            </a:p>
          </p:txBody>
        </p:sp>
        <p:sp>
          <p:nvSpPr>
            <p:cNvPr id="6264" name="Rectangle 103"/>
            <p:cNvSpPr>
              <a:spLocks noChangeArrowheads="1"/>
            </p:cNvSpPr>
            <p:nvPr/>
          </p:nvSpPr>
          <p:spPr bwMode="auto">
            <a:xfrm>
              <a:off x="2149" y="1085"/>
              <a:ext cx="676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CH3CN</a:t>
              </a:r>
            </a:p>
          </p:txBody>
        </p:sp>
        <p:sp>
          <p:nvSpPr>
            <p:cNvPr id="6265" name="Rectangle 104"/>
            <p:cNvSpPr>
              <a:spLocks noChangeArrowheads="1"/>
            </p:cNvSpPr>
            <p:nvPr/>
          </p:nvSpPr>
          <p:spPr bwMode="auto">
            <a:xfrm>
              <a:off x="1499" y="1085"/>
              <a:ext cx="650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HCOOH</a:t>
              </a:r>
            </a:p>
          </p:txBody>
        </p:sp>
        <p:sp>
          <p:nvSpPr>
            <p:cNvPr id="6266" name="Rectangle 105"/>
            <p:cNvSpPr>
              <a:spLocks noChangeArrowheads="1"/>
            </p:cNvSpPr>
            <p:nvPr/>
          </p:nvSpPr>
          <p:spPr bwMode="auto">
            <a:xfrm>
              <a:off x="892" y="1085"/>
              <a:ext cx="6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H2CS</a:t>
              </a:r>
            </a:p>
          </p:txBody>
        </p:sp>
        <p:sp>
          <p:nvSpPr>
            <p:cNvPr id="6267" name="Rectangle 106"/>
            <p:cNvSpPr>
              <a:spLocks noChangeArrowheads="1"/>
            </p:cNvSpPr>
            <p:nvPr/>
          </p:nvSpPr>
          <p:spPr bwMode="auto">
            <a:xfrm>
              <a:off x="397" y="1085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HNC</a:t>
              </a:r>
            </a:p>
          </p:txBody>
        </p:sp>
        <p:sp>
          <p:nvSpPr>
            <p:cNvPr id="6268" name="Rectangle 107"/>
            <p:cNvSpPr>
              <a:spLocks noChangeArrowheads="1"/>
            </p:cNvSpPr>
            <p:nvPr/>
          </p:nvSpPr>
          <p:spPr bwMode="auto">
            <a:xfrm>
              <a:off x="0" y="1085"/>
              <a:ext cx="3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CS</a:t>
              </a:r>
            </a:p>
          </p:txBody>
        </p:sp>
        <p:sp>
          <p:nvSpPr>
            <p:cNvPr id="6269" name="Rectangle 108"/>
            <p:cNvSpPr>
              <a:spLocks noChangeArrowheads="1"/>
            </p:cNvSpPr>
            <p:nvPr/>
          </p:nvSpPr>
          <p:spPr bwMode="auto">
            <a:xfrm>
              <a:off x="4498" y="845"/>
              <a:ext cx="114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FF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FF"/>
                  </a:solidFill>
                  <a:latin typeface="Calibri" pitchFamily="34" charset="0"/>
                  <a:cs typeface="Arial" charset="0"/>
                </a:rPr>
                <a:t>HC7N</a:t>
              </a:r>
            </a:p>
          </p:txBody>
        </p:sp>
        <p:sp>
          <p:nvSpPr>
            <p:cNvPr id="6270" name="Rectangle 109"/>
            <p:cNvSpPr>
              <a:spLocks noChangeArrowheads="1"/>
            </p:cNvSpPr>
            <p:nvPr/>
          </p:nvSpPr>
          <p:spPr bwMode="auto">
            <a:xfrm>
              <a:off x="3648" y="845"/>
              <a:ext cx="850" cy="2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HCOOCH3</a:t>
              </a:r>
            </a:p>
          </p:txBody>
        </p:sp>
        <p:sp>
          <p:nvSpPr>
            <p:cNvPr id="6271" name="Rectangle 110"/>
            <p:cNvSpPr>
              <a:spLocks noChangeArrowheads="1"/>
            </p:cNvSpPr>
            <p:nvPr/>
          </p:nvSpPr>
          <p:spPr bwMode="auto">
            <a:xfrm>
              <a:off x="2824" y="845"/>
              <a:ext cx="8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FF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FF"/>
                  </a:solidFill>
                  <a:latin typeface="Calibri" pitchFamily="34" charset="0"/>
                  <a:cs typeface="Arial" charset="0"/>
                </a:rPr>
                <a:t>HC5N</a:t>
              </a:r>
            </a:p>
          </p:txBody>
        </p:sp>
        <p:sp>
          <p:nvSpPr>
            <p:cNvPr id="6272" name="Rectangle 111"/>
            <p:cNvSpPr>
              <a:spLocks noChangeArrowheads="1"/>
            </p:cNvSpPr>
            <p:nvPr/>
          </p:nvSpPr>
          <p:spPr bwMode="auto">
            <a:xfrm>
              <a:off x="2149" y="845"/>
              <a:ext cx="676" cy="2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CH3OH</a:t>
              </a:r>
            </a:p>
          </p:txBody>
        </p:sp>
        <p:sp>
          <p:nvSpPr>
            <p:cNvPr id="6273" name="Rectangle 112"/>
            <p:cNvSpPr>
              <a:spLocks noChangeArrowheads="1"/>
            </p:cNvSpPr>
            <p:nvPr/>
          </p:nvSpPr>
          <p:spPr bwMode="auto">
            <a:xfrm>
              <a:off x="1499" y="845"/>
              <a:ext cx="6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FF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FF"/>
                  </a:solidFill>
                  <a:latin typeface="Calibri" pitchFamily="34" charset="0"/>
                  <a:cs typeface="Arial" charset="0"/>
                </a:rPr>
                <a:t>HC3N</a:t>
              </a:r>
            </a:p>
          </p:txBody>
        </p:sp>
        <p:sp>
          <p:nvSpPr>
            <p:cNvPr id="6274" name="Rectangle 113"/>
            <p:cNvSpPr>
              <a:spLocks noChangeArrowheads="1"/>
            </p:cNvSpPr>
            <p:nvPr/>
          </p:nvSpPr>
          <p:spPr bwMode="auto">
            <a:xfrm>
              <a:off x="892" y="845"/>
              <a:ext cx="60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H2CO</a:t>
              </a:r>
            </a:p>
          </p:txBody>
        </p:sp>
        <p:sp>
          <p:nvSpPr>
            <p:cNvPr id="6275" name="Rectangle 114"/>
            <p:cNvSpPr>
              <a:spLocks noChangeArrowheads="1"/>
            </p:cNvSpPr>
            <p:nvPr/>
          </p:nvSpPr>
          <p:spPr bwMode="auto">
            <a:xfrm>
              <a:off x="397" y="845"/>
              <a:ext cx="4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FF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FF"/>
                  </a:solidFill>
                  <a:latin typeface="Calibri" pitchFamily="34" charset="0"/>
                  <a:cs typeface="Arial" charset="0"/>
                </a:rPr>
                <a:t>HCN</a:t>
              </a:r>
            </a:p>
          </p:txBody>
        </p:sp>
        <p:sp>
          <p:nvSpPr>
            <p:cNvPr id="6276" name="Rectangle 115"/>
            <p:cNvSpPr>
              <a:spLocks noChangeArrowheads="1"/>
            </p:cNvSpPr>
            <p:nvPr/>
          </p:nvSpPr>
          <p:spPr bwMode="auto">
            <a:xfrm>
              <a:off x="0" y="845"/>
              <a:ext cx="39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CH+</a:t>
              </a:r>
              <a:r>
                <a:rPr kumimoji="0" lang="en-GB" altLang="ja-JP" sz="1600">
                  <a:solidFill>
                    <a:srgbClr val="000000"/>
                  </a:solidFill>
                  <a:latin typeface="Courier New" pitchFamily="49" charset="0"/>
                  <a:cs typeface="Arial" charset="0"/>
                </a:rPr>
                <a:t> </a:t>
              </a:r>
            </a:p>
          </p:txBody>
        </p:sp>
        <p:sp>
          <p:nvSpPr>
            <p:cNvPr id="6277" name="Line 116"/>
            <p:cNvSpPr>
              <a:spLocks noChangeShapeType="1"/>
            </p:cNvSpPr>
            <p:nvPr/>
          </p:nvSpPr>
          <p:spPr bwMode="auto">
            <a:xfrm>
              <a:off x="0" y="845"/>
              <a:ext cx="564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78" name="Line 117"/>
            <p:cNvSpPr>
              <a:spLocks noChangeShapeType="1"/>
            </p:cNvSpPr>
            <p:nvPr/>
          </p:nvSpPr>
          <p:spPr bwMode="auto">
            <a:xfrm>
              <a:off x="0" y="1085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79" name="Line 118"/>
            <p:cNvSpPr>
              <a:spLocks noChangeShapeType="1"/>
            </p:cNvSpPr>
            <p:nvPr/>
          </p:nvSpPr>
          <p:spPr bwMode="auto">
            <a:xfrm>
              <a:off x="0" y="1299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0" name="Line 119"/>
            <p:cNvSpPr>
              <a:spLocks noChangeShapeType="1"/>
            </p:cNvSpPr>
            <p:nvPr/>
          </p:nvSpPr>
          <p:spPr bwMode="auto">
            <a:xfrm>
              <a:off x="0" y="1512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1" name="Line 120"/>
            <p:cNvSpPr>
              <a:spLocks noChangeShapeType="1"/>
            </p:cNvSpPr>
            <p:nvPr/>
          </p:nvSpPr>
          <p:spPr bwMode="auto">
            <a:xfrm>
              <a:off x="0" y="1725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2" name="Line 121"/>
            <p:cNvSpPr>
              <a:spLocks noChangeShapeType="1"/>
            </p:cNvSpPr>
            <p:nvPr/>
          </p:nvSpPr>
          <p:spPr bwMode="auto">
            <a:xfrm>
              <a:off x="0" y="1949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3" name="Line 122"/>
            <p:cNvSpPr>
              <a:spLocks noChangeShapeType="1"/>
            </p:cNvSpPr>
            <p:nvPr/>
          </p:nvSpPr>
          <p:spPr bwMode="auto">
            <a:xfrm>
              <a:off x="0" y="2162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4" name="Line 123"/>
            <p:cNvSpPr>
              <a:spLocks noChangeShapeType="1"/>
            </p:cNvSpPr>
            <p:nvPr/>
          </p:nvSpPr>
          <p:spPr bwMode="auto">
            <a:xfrm>
              <a:off x="0" y="2375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5" name="Line 124"/>
            <p:cNvSpPr>
              <a:spLocks noChangeShapeType="1"/>
            </p:cNvSpPr>
            <p:nvPr/>
          </p:nvSpPr>
          <p:spPr bwMode="auto">
            <a:xfrm>
              <a:off x="0" y="2589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6" name="Line 125"/>
            <p:cNvSpPr>
              <a:spLocks noChangeShapeType="1"/>
            </p:cNvSpPr>
            <p:nvPr/>
          </p:nvSpPr>
          <p:spPr bwMode="auto">
            <a:xfrm>
              <a:off x="0" y="2802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7" name="Line 126"/>
            <p:cNvSpPr>
              <a:spLocks noChangeShapeType="1"/>
            </p:cNvSpPr>
            <p:nvPr/>
          </p:nvSpPr>
          <p:spPr bwMode="auto">
            <a:xfrm>
              <a:off x="0" y="3015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8" name="Line 127"/>
            <p:cNvSpPr>
              <a:spLocks noChangeShapeType="1"/>
            </p:cNvSpPr>
            <p:nvPr/>
          </p:nvSpPr>
          <p:spPr bwMode="auto">
            <a:xfrm>
              <a:off x="0" y="3241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89" name="Line 128"/>
            <p:cNvSpPr>
              <a:spLocks noChangeShapeType="1"/>
            </p:cNvSpPr>
            <p:nvPr/>
          </p:nvSpPr>
          <p:spPr bwMode="auto">
            <a:xfrm>
              <a:off x="0" y="3874"/>
              <a:ext cx="564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0" name="Line 129"/>
            <p:cNvSpPr>
              <a:spLocks noChangeShapeType="1"/>
            </p:cNvSpPr>
            <p:nvPr/>
          </p:nvSpPr>
          <p:spPr bwMode="auto">
            <a:xfrm>
              <a:off x="0" y="845"/>
              <a:ext cx="1" cy="302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1" name="Line 130"/>
            <p:cNvSpPr>
              <a:spLocks noChangeShapeType="1"/>
            </p:cNvSpPr>
            <p:nvPr/>
          </p:nvSpPr>
          <p:spPr bwMode="auto">
            <a:xfrm>
              <a:off x="397" y="845"/>
              <a:ext cx="1" cy="30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2" name="Line 131"/>
            <p:cNvSpPr>
              <a:spLocks noChangeShapeType="1"/>
            </p:cNvSpPr>
            <p:nvPr/>
          </p:nvSpPr>
          <p:spPr bwMode="auto">
            <a:xfrm>
              <a:off x="892" y="845"/>
              <a:ext cx="1" cy="30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3" name="Line 132"/>
            <p:cNvSpPr>
              <a:spLocks noChangeShapeType="1"/>
            </p:cNvSpPr>
            <p:nvPr/>
          </p:nvSpPr>
          <p:spPr bwMode="auto">
            <a:xfrm>
              <a:off x="1499" y="845"/>
              <a:ext cx="1" cy="30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4" name="Line 133"/>
            <p:cNvSpPr>
              <a:spLocks noChangeShapeType="1"/>
            </p:cNvSpPr>
            <p:nvPr/>
          </p:nvSpPr>
          <p:spPr bwMode="auto">
            <a:xfrm>
              <a:off x="2149" y="845"/>
              <a:ext cx="1" cy="30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5" name="Line 134"/>
            <p:cNvSpPr>
              <a:spLocks noChangeShapeType="1"/>
            </p:cNvSpPr>
            <p:nvPr/>
          </p:nvSpPr>
          <p:spPr bwMode="auto">
            <a:xfrm>
              <a:off x="2824" y="845"/>
              <a:ext cx="1" cy="30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6" name="Line 135"/>
            <p:cNvSpPr>
              <a:spLocks noChangeShapeType="1"/>
            </p:cNvSpPr>
            <p:nvPr/>
          </p:nvSpPr>
          <p:spPr bwMode="auto">
            <a:xfrm>
              <a:off x="3648" y="845"/>
              <a:ext cx="1" cy="30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7" name="Line 136"/>
            <p:cNvSpPr>
              <a:spLocks noChangeShapeType="1"/>
            </p:cNvSpPr>
            <p:nvPr/>
          </p:nvSpPr>
          <p:spPr bwMode="auto">
            <a:xfrm>
              <a:off x="4498" y="845"/>
              <a:ext cx="1" cy="30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8" name="Line 137"/>
            <p:cNvSpPr>
              <a:spLocks noChangeShapeType="1"/>
            </p:cNvSpPr>
            <p:nvPr/>
          </p:nvSpPr>
          <p:spPr bwMode="auto">
            <a:xfrm>
              <a:off x="5647" y="845"/>
              <a:ext cx="1" cy="302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99" name="Line 138"/>
            <p:cNvSpPr>
              <a:spLocks noChangeShapeType="1"/>
            </p:cNvSpPr>
            <p:nvPr/>
          </p:nvSpPr>
          <p:spPr bwMode="auto">
            <a:xfrm>
              <a:off x="0" y="3452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00" name="Line 139"/>
            <p:cNvSpPr>
              <a:spLocks noChangeShapeType="1"/>
            </p:cNvSpPr>
            <p:nvPr/>
          </p:nvSpPr>
          <p:spPr bwMode="auto">
            <a:xfrm>
              <a:off x="0" y="3663"/>
              <a:ext cx="564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01" name="Rectangle 46"/>
            <p:cNvSpPr>
              <a:spLocks noChangeArrowheads="1"/>
            </p:cNvSpPr>
            <p:nvPr/>
          </p:nvSpPr>
          <p:spPr bwMode="auto">
            <a:xfrm>
              <a:off x="2815" y="2594"/>
              <a:ext cx="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660066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 b="1">
                  <a:solidFill>
                    <a:srgbClr val="660066"/>
                  </a:solidFill>
                  <a:latin typeface="Calibri" pitchFamily="34" charset="0"/>
                  <a:cs typeface="Arial" charset="0"/>
                </a:rPr>
                <a:t>C6H-</a:t>
              </a:r>
            </a:p>
          </p:txBody>
        </p:sp>
        <p:sp>
          <p:nvSpPr>
            <p:cNvPr id="6302" name="Rectangle 52"/>
            <p:cNvSpPr>
              <a:spLocks noChangeArrowheads="1"/>
            </p:cNvSpPr>
            <p:nvPr/>
          </p:nvSpPr>
          <p:spPr bwMode="auto">
            <a:xfrm>
              <a:off x="4501" y="3233"/>
              <a:ext cx="1149" cy="214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kumimoji="0" lang="en-GB" altLang="ja-JP" sz="16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C2H5OCHO</a:t>
              </a:r>
            </a:p>
          </p:txBody>
        </p:sp>
      </p:grpSp>
      <p:sp>
        <p:nvSpPr>
          <p:cNvPr id="6148" name="Rectangle 141"/>
          <p:cNvSpPr>
            <a:spLocks noChangeArrowheads="1"/>
          </p:cNvSpPr>
          <p:nvPr/>
        </p:nvSpPr>
        <p:spPr bwMode="auto">
          <a:xfrm>
            <a:off x="533400" y="5851525"/>
            <a:ext cx="12731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3000" b="1" dirty="0" smtClean="0">
                <a:latin typeface="ＭＳ Ｐゴシック" charset="-128"/>
              </a:rPr>
              <a:t>1970</a:t>
            </a:r>
            <a:endParaRPr lang="ja-JP" altLang="en-US" sz="3000" b="1" dirty="0">
              <a:latin typeface="ＭＳ Ｐゴシック" charset="-128"/>
            </a:endParaRPr>
          </a:p>
          <a:p>
            <a:r>
              <a:rPr lang="en-US" altLang="ja-JP" sz="3000" b="1" dirty="0">
                <a:latin typeface="Tahoma" pitchFamily="34" charset="0"/>
              </a:rPr>
              <a:t>~</a:t>
            </a:r>
            <a:r>
              <a:rPr lang="en-US" altLang="ja-JP" sz="3000" b="1" dirty="0">
                <a:latin typeface="ＭＳ Ｐゴシック" charset="-128"/>
              </a:rPr>
              <a:t>10</a:t>
            </a:r>
            <a:r>
              <a:rPr lang="ja-JP" altLang="en-US" sz="3000" b="1" dirty="0">
                <a:latin typeface="ＭＳ Ｐゴシック" charset="-128"/>
              </a:rPr>
              <a:t>種</a:t>
            </a:r>
          </a:p>
        </p:txBody>
      </p:sp>
      <p:grpSp>
        <p:nvGrpSpPr>
          <p:cNvPr id="6149" name="Group 146"/>
          <p:cNvGrpSpPr>
            <a:grpSpLocks/>
          </p:cNvGrpSpPr>
          <p:nvPr/>
        </p:nvGrpSpPr>
        <p:grpSpPr bwMode="auto">
          <a:xfrm>
            <a:off x="1905000" y="5851525"/>
            <a:ext cx="2035175" cy="1016000"/>
            <a:chOff x="1200" y="3686"/>
            <a:chExt cx="1282" cy="640"/>
          </a:xfrm>
        </p:grpSpPr>
        <p:sp>
          <p:nvSpPr>
            <p:cNvPr id="6164" name="Rectangle 142"/>
            <p:cNvSpPr>
              <a:spLocks noChangeArrowheads="1"/>
            </p:cNvSpPr>
            <p:nvPr/>
          </p:nvSpPr>
          <p:spPr bwMode="auto">
            <a:xfrm>
              <a:off x="1680" y="3686"/>
              <a:ext cx="802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000" b="1" dirty="0" smtClean="0">
                  <a:latin typeface="ＭＳ Ｐゴシック" charset="-128"/>
                </a:rPr>
                <a:t>1980</a:t>
              </a:r>
              <a:endParaRPr lang="ja-JP" altLang="en-US" sz="3000" b="1" dirty="0">
                <a:latin typeface="ＭＳ Ｐゴシック" charset="-128"/>
              </a:endParaRPr>
            </a:p>
            <a:p>
              <a:r>
                <a:rPr lang="en-US" altLang="ja-JP" sz="3000" b="1" dirty="0">
                  <a:latin typeface="Tahoma" pitchFamily="34" charset="0"/>
                </a:rPr>
                <a:t>~</a:t>
              </a:r>
              <a:r>
                <a:rPr lang="en-US" altLang="ja-JP" sz="3000" b="1" dirty="0">
                  <a:latin typeface="ＭＳ Ｐゴシック" charset="-128"/>
                </a:rPr>
                <a:t>50</a:t>
              </a:r>
              <a:r>
                <a:rPr lang="ja-JP" altLang="en-US" sz="3000" b="1" dirty="0">
                  <a:latin typeface="ＭＳ Ｐゴシック" charset="-128"/>
                </a:rPr>
                <a:t>種</a:t>
              </a:r>
            </a:p>
          </p:txBody>
        </p:sp>
        <p:sp>
          <p:nvSpPr>
            <p:cNvPr id="6165" name="Rectangle 145"/>
            <p:cNvSpPr>
              <a:spLocks noChangeArrowheads="1"/>
            </p:cNvSpPr>
            <p:nvPr/>
          </p:nvSpPr>
          <p:spPr bwMode="auto">
            <a:xfrm>
              <a:off x="1200" y="3792"/>
              <a:ext cx="3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400" b="1">
                  <a:latin typeface="Tahoma" pitchFamily="34" charset="0"/>
                  <a:ea typeface="HG丸ｺﾞｼｯｸM-PRO" pitchFamily="50" charset="-128"/>
                </a:rPr>
                <a:t>→</a:t>
              </a:r>
            </a:p>
          </p:txBody>
        </p:sp>
      </p:grpSp>
      <p:grpSp>
        <p:nvGrpSpPr>
          <p:cNvPr id="6150" name="Group 149"/>
          <p:cNvGrpSpPr>
            <a:grpSpLocks/>
          </p:cNvGrpSpPr>
          <p:nvPr/>
        </p:nvGrpSpPr>
        <p:grpSpPr bwMode="auto">
          <a:xfrm>
            <a:off x="4038600" y="5851525"/>
            <a:ext cx="2216150" cy="1006475"/>
            <a:chOff x="2544" y="3686"/>
            <a:chExt cx="1396" cy="634"/>
          </a:xfrm>
        </p:grpSpPr>
        <p:sp>
          <p:nvSpPr>
            <p:cNvPr id="6162" name="Rectangle 143"/>
            <p:cNvSpPr>
              <a:spLocks noChangeArrowheads="1"/>
            </p:cNvSpPr>
            <p:nvPr/>
          </p:nvSpPr>
          <p:spPr bwMode="auto">
            <a:xfrm>
              <a:off x="3024" y="3686"/>
              <a:ext cx="91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000" b="1" dirty="0" smtClean="0">
                  <a:latin typeface="ＭＳ Ｐゴシック" charset="-128"/>
                </a:rPr>
                <a:t>1995</a:t>
              </a:r>
              <a:endParaRPr lang="ja-JP" altLang="en-US" sz="3000" b="1" dirty="0">
                <a:latin typeface="ＭＳ Ｐゴシック" charset="-128"/>
              </a:endParaRPr>
            </a:p>
            <a:p>
              <a:r>
                <a:rPr lang="en-US" altLang="ja-JP" sz="3000" b="1" dirty="0">
                  <a:latin typeface="Tahoma" pitchFamily="34" charset="0"/>
                </a:rPr>
                <a:t>~</a:t>
              </a:r>
              <a:r>
                <a:rPr lang="en-US" altLang="ja-JP" sz="3000" b="1" dirty="0">
                  <a:latin typeface="ＭＳ Ｐゴシック" charset="-128"/>
                </a:rPr>
                <a:t>100</a:t>
              </a:r>
              <a:r>
                <a:rPr lang="ja-JP" altLang="en-US" sz="3000" b="1" dirty="0">
                  <a:latin typeface="ＭＳ Ｐゴシック" charset="-128"/>
                </a:rPr>
                <a:t>種</a:t>
              </a:r>
            </a:p>
          </p:txBody>
        </p:sp>
        <p:sp>
          <p:nvSpPr>
            <p:cNvPr id="6163" name="Rectangle 147"/>
            <p:cNvSpPr>
              <a:spLocks noChangeArrowheads="1"/>
            </p:cNvSpPr>
            <p:nvPr/>
          </p:nvSpPr>
          <p:spPr bwMode="auto">
            <a:xfrm>
              <a:off x="2544" y="3822"/>
              <a:ext cx="3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400" b="1">
                  <a:latin typeface="Tahoma" pitchFamily="34" charset="0"/>
                  <a:ea typeface="HG丸ｺﾞｼｯｸM-PRO" pitchFamily="50" charset="-128"/>
                </a:rPr>
                <a:t>→</a:t>
              </a:r>
            </a:p>
          </p:txBody>
        </p:sp>
      </p:grpSp>
      <p:grpSp>
        <p:nvGrpSpPr>
          <p:cNvPr id="6151" name="Group 150"/>
          <p:cNvGrpSpPr>
            <a:grpSpLocks/>
          </p:cNvGrpSpPr>
          <p:nvPr/>
        </p:nvGrpSpPr>
        <p:grpSpPr bwMode="auto">
          <a:xfrm>
            <a:off x="6372225" y="5851525"/>
            <a:ext cx="2117725" cy="1016000"/>
            <a:chOff x="4014" y="3686"/>
            <a:chExt cx="1334" cy="640"/>
          </a:xfrm>
        </p:grpSpPr>
        <p:sp>
          <p:nvSpPr>
            <p:cNvPr id="6160" name="Rectangle 144"/>
            <p:cNvSpPr>
              <a:spLocks noChangeArrowheads="1"/>
            </p:cNvSpPr>
            <p:nvPr/>
          </p:nvSpPr>
          <p:spPr bwMode="auto">
            <a:xfrm>
              <a:off x="4424" y="3686"/>
              <a:ext cx="92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000" b="1" dirty="0" smtClean="0">
                  <a:latin typeface="ＭＳ Ｐゴシック" charset="-128"/>
                </a:rPr>
                <a:t>2017</a:t>
              </a:r>
              <a:endParaRPr lang="ja-JP" altLang="en-US" sz="3000" b="1" dirty="0" smtClean="0">
                <a:latin typeface="ＭＳ Ｐゴシック" charset="-128"/>
              </a:endParaRPr>
            </a:p>
            <a:p>
              <a:r>
                <a:rPr lang="en-US" altLang="ja-JP" sz="3000" b="1" dirty="0" smtClean="0">
                  <a:latin typeface="Tahoma" pitchFamily="34" charset="0"/>
                </a:rPr>
                <a:t>~</a:t>
              </a:r>
              <a:r>
                <a:rPr lang="en-US" altLang="ja-JP" sz="3000" b="1" dirty="0" smtClean="0">
                  <a:latin typeface="ＭＳ Ｐゴシック" charset="-128"/>
                </a:rPr>
                <a:t>200</a:t>
              </a:r>
              <a:r>
                <a:rPr lang="ja-JP" altLang="en-US" sz="3000" b="1" dirty="0" smtClean="0">
                  <a:latin typeface="ＭＳ Ｐゴシック" charset="-128"/>
                </a:rPr>
                <a:t>種</a:t>
              </a:r>
              <a:endParaRPr lang="ja-JP" altLang="en-US" sz="3000" b="1" dirty="0">
                <a:latin typeface="ＭＳ Ｐゴシック" charset="-128"/>
              </a:endParaRPr>
            </a:p>
          </p:txBody>
        </p:sp>
        <p:sp>
          <p:nvSpPr>
            <p:cNvPr id="6161" name="Rectangle 148"/>
            <p:cNvSpPr>
              <a:spLocks noChangeArrowheads="1"/>
            </p:cNvSpPr>
            <p:nvPr/>
          </p:nvSpPr>
          <p:spPr bwMode="auto">
            <a:xfrm>
              <a:off x="4014" y="3810"/>
              <a:ext cx="3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400" b="1">
                  <a:latin typeface="Tahoma" pitchFamily="34" charset="0"/>
                  <a:ea typeface="HG丸ｺﾞｼｯｸM-PRO" pitchFamily="50" charset="-128"/>
                </a:rPr>
                <a:t>→</a:t>
              </a:r>
            </a:p>
          </p:txBody>
        </p:sp>
      </p:grpSp>
      <p:sp>
        <p:nvSpPr>
          <p:cNvPr id="6152" name="Rectangle 46"/>
          <p:cNvSpPr>
            <a:spLocks noChangeArrowheads="1"/>
          </p:cNvSpPr>
          <p:nvPr/>
        </p:nvSpPr>
        <p:spPr bwMode="auto">
          <a:xfrm>
            <a:off x="2500313" y="5357813"/>
            <a:ext cx="10001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spcBef>
                <a:spcPts val="400"/>
              </a:spcBef>
              <a:buClr>
                <a:srgbClr val="660066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GB" altLang="ja-JP" sz="1600" b="1">
                <a:solidFill>
                  <a:srgbClr val="660066"/>
                </a:solidFill>
                <a:latin typeface="Calibri" pitchFamily="34" charset="0"/>
                <a:cs typeface="Arial" charset="0"/>
              </a:rPr>
              <a:t>C4H-</a:t>
            </a:r>
          </a:p>
        </p:txBody>
      </p:sp>
      <p:sp>
        <p:nvSpPr>
          <p:cNvPr id="6153" name="Rectangle 85"/>
          <p:cNvSpPr>
            <a:spLocks noChangeArrowheads="1"/>
          </p:cNvSpPr>
          <p:nvPr/>
        </p:nvSpPr>
        <p:spPr bwMode="auto">
          <a:xfrm>
            <a:off x="5907088" y="2286000"/>
            <a:ext cx="1349375" cy="338138"/>
          </a:xfrm>
          <a:prstGeom prst="rect">
            <a:avLst/>
          </a:prstGeom>
          <a:solidFill>
            <a:srgbClr val="FF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GB" altLang="ja-JP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CH2OHCHO</a:t>
            </a:r>
          </a:p>
        </p:txBody>
      </p:sp>
      <p:sp>
        <p:nvSpPr>
          <p:cNvPr id="6154" name="Rectangle 44"/>
          <p:cNvSpPr>
            <a:spLocks noChangeArrowheads="1"/>
          </p:cNvSpPr>
          <p:nvPr/>
        </p:nvSpPr>
        <p:spPr bwMode="auto">
          <a:xfrm>
            <a:off x="7248525" y="3656013"/>
            <a:ext cx="1824038" cy="338137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defTabSz="449263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GB" altLang="ja-JP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CH3CONH2</a:t>
            </a:r>
          </a:p>
        </p:txBody>
      </p:sp>
      <p:sp>
        <p:nvSpPr>
          <p:cNvPr id="6155" name="Rectangle 46"/>
          <p:cNvSpPr>
            <a:spLocks noChangeArrowheads="1"/>
          </p:cNvSpPr>
          <p:nvPr/>
        </p:nvSpPr>
        <p:spPr bwMode="auto">
          <a:xfrm>
            <a:off x="112713" y="3643313"/>
            <a:ext cx="6016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spcBef>
                <a:spcPts val="400"/>
              </a:spcBef>
              <a:buClr>
                <a:srgbClr val="660066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GB" altLang="ja-JP" sz="1600" b="1">
                <a:solidFill>
                  <a:srgbClr val="660066"/>
                </a:solidFill>
                <a:latin typeface="Calibri" pitchFamily="34" charset="0"/>
                <a:cs typeface="Arial" charset="0"/>
              </a:rPr>
              <a:t>CN-</a:t>
            </a:r>
          </a:p>
        </p:txBody>
      </p:sp>
      <p:sp>
        <p:nvSpPr>
          <p:cNvPr id="6156" name="Rectangle 46"/>
          <p:cNvSpPr>
            <a:spLocks noChangeArrowheads="1"/>
          </p:cNvSpPr>
          <p:nvPr/>
        </p:nvSpPr>
        <p:spPr bwMode="auto">
          <a:xfrm>
            <a:off x="3500438" y="3643313"/>
            <a:ext cx="10001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spcBef>
                <a:spcPts val="400"/>
              </a:spcBef>
              <a:buClr>
                <a:srgbClr val="660066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GB" altLang="ja-JP" sz="1600" b="1">
                <a:solidFill>
                  <a:srgbClr val="660066"/>
                </a:solidFill>
                <a:latin typeface="Calibri" pitchFamily="34" charset="0"/>
                <a:cs typeface="Arial" charset="0"/>
              </a:rPr>
              <a:t>C5N-</a:t>
            </a:r>
          </a:p>
        </p:txBody>
      </p:sp>
      <p:sp>
        <p:nvSpPr>
          <p:cNvPr id="6157" name="Rectangle 46"/>
          <p:cNvSpPr>
            <a:spLocks noChangeArrowheads="1"/>
          </p:cNvSpPr>
          <p:nvPr/>
        </p:nvSpPr>
        <p:spPr bwMode="auto">
          <a:xfrm>
            <a:off x="1500188" y="5643563"/>
            <a:ext cx="10001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spcBef>
                <a:spcPts val="400"/>
              </a:spcBef>
              <a:buClr>
                <a:srgbClr val="660066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GB" altLang="ja-JP" sz="1600" b="1">
                <a:solidFill>
                  <a:srgbClr val="660066"/>
                </a:solidFill>
                <a:latin typeface="Calibri" pitchFamily="34" charset="0"/>
                <a:cs typeface="Arial" charset="0"/>
              </a:rPr>
              <a:t>C3N-</a:t>
            </a:r>
          </a:p>
        </p:txBody>
      </p:sp>
      <p:sp>
        <p:nvSpPr>
          <p:cNvPr id="6158" name="Rectangle 28"/>
          <p:cNvSpPr>
            <a:spLocks noChangeArrowheads="1"/>
          </p:cNvSpPr>
          <p:nvPr/>
        </p:nvSpPr>
        <p:spPr bwMode="auto">
          <a:xfrm>
            <a:off x="7248525" y="5357813"/>
            <a:ext cx="1824038" cy="3587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GB" altLang="ja-JP" sz="1600" b="1">
                <a:latin typeface="Calibri" pitchFamily="34" charset="0"/>
                <a:cs typeface="Arial" charset="0"/>
              </a:rPr>
              <a:t>NH2CH2COOH?</a:t>
            </a:r>
          </a:p>
        </p:txBody>
      </p:sp>
      <p:sp>
        <p:nvSpPr>
          <p:cNvPr id="6159" name="Rectangle 151"/>
          <p:cNvSpPr>
            <a:spLocks noChangeArrowheads="1"/>
          </p:cNvSpPr>
          <p:nvPr/>
        </p:nvSpPr>
        <p:spPr bwMode="auto">
          <a:xfrm>
            <a:off x="3525150" y="5019675"/>
            <a:ext cx="3639138" cy="6155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3400" b="1" dirty="0">
                <a:latin typeface="Tahoma" pitchFamily="34" charset="0"/>
                <a:ea typeface="HG丸ｺﾞｼｯｸM-PRO" pitchFamily="50" charset="-128"/>
              </a:rPr>
              <a:t>→</a:t>
            </a:r>
            <a:r>
              <a:rPr lang="en-US" altLang="ja-JP" sz="3400" b="1" dirty="0">
                <a:solidFill>
                  <a:srgbClr val="33CC33"/>
                </a:solidFill>
                <a:latin typeface="Tahoma" pitchFamily="34" charset="0"/>
                <a:ea typeface="HG丸ｺﾞｼｯｸM-PRO" pitchFamily="50" charset="-128"/>
              </a:rPr>
              <a:t> </a:t>
            </a:r>
            <a:r>
              <a:rPr lang="en-US" altLang="ja-JP" sz="3400" b="1" dirty="0" smtClean="0">
                <a:solidFill>
                  <a:srgbClr val="33CC33"/>
                </a:solidFill>
                <a:latin typeface="Tahoma" pitchFamily="34" charset="0"/>
                <a:ea typeface="HG丸ｺﾞｼｯｸM-PRO" pitchFamily="50" charset="-128"/>
              </a:rPr>
              <a:t>Amino acids?</a:t>
            </a:r>
            <a:endParaRPr lang="ja-JP" altLang="en-US" sz="3400" b="1" dirty="0">
              <a:solidFill>
                <a:srgbClr val="33CC33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159" name="Rectangle 2"/>
          <p:cNvSpPr txBox="1">
            <a:spLocks noChangeArrowheads="1"/>
          </p:cNvSpPr>
          <p:nvPr/>
        </p:nvSpPr>
        <p:spPr>
          <a:xfrm>
            <a:off x="0" y="-15389"/>
            <a:ext cx="9144000" cy="771623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/>
          <a:p>
            <a:pPr lvl="0" algn="ctr" defTabSz="449263">
              <a:spcBef>
                <a:spcPct val="0"/>
              </a:spcBef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ja-JP" sz="44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Observed Interstellar Molecules</a:t>
            </a:r>
            <a:endParaRPr kumimoji="1" lang="ja-JP" altLang="en-GB" sz="42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6881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9827"/>
            <a:ext cx="9144000" cy="725456"/>
          </a:xfrm>
          <a:noFill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ja-JP" altLang="en-US" sz="41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赤外線 </a:t>
            </a:r>
            <a:r>
              <a:rPr lang="en-US" altLang="ja-JP" sz="4100" b="1" dirty="0" smtClean="0">
                <a:solidFill>
                  <a:srgbClr val="9900CC"/>
                </a:solidFill>
                <a:latin typeface="HG丸ｺﾞｼｯｸM-PRO" pitchFamily="50" charset="-128"/>
                <a:ea typeface="HG丸ｺﾞｼｯｸM-PRO" pitchFamily="50" charset="-128"/>
              </a:rPr>
              <a:t>&amp;</a:t>
            </a:r>
            <a:r>
              <a:rPr lang="ja-JP" altLang="en-US" sz="4100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電波での分子遷移線・氷観測</a:t>
            </a:r>
          </a:p>
        </p:txBody>
      </p:sp>
      <p:grpSp>
        <p:nvGrpSpPr>
          <p:cNvPr id="22533" name="Group 17"/>
          <p:cNvGrpSpPr>
            <a:grpSpLocks/>
          </p:cNvGrpSpPr>
          <p:nvPr/>
        </p:nvGrpSpPr>
        <p:grpSpPr bwMode="auto">
          <a:xfrm>
            <a:off x="-4192" y="1267866"/>
            <a:ext cx="4608513" cy="5021263"/>
            <a:chOff x="2736" y="851"/>
            <a:chExt cx="2903" cy="3163"/>
          </a:xfrm>
        </p:grpSpPr>
        <p:pic>
          <p:nvPicPr>
            <p:cNvPr id="22543" name="Picture 10" descr="C:\Documents and Settings\Hideko Nomura\Home\powerpoint\hotcore\ISM2006\Lahuis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115"/>
              <a:ext cx="2903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4" name="Picture 11" descr="C:\Documents and Settings\Hideko Nomura\Home\powerpoint\hotcore\ISM2006\Beuther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" y="851"/>
              <a:ext cx="2169" cy="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Line 12"/>
            <p:cNvSpPr>
              <a:spLocks noChangeShapeType="1"/>
            </p:cNvSpPr>
            <p:nvPr/>
          </p:nvSpPr>
          <p:spPr bwMode="auto">
            <a:xfrm>
              <a:off x="3527" y="1804"/>
              <a:ext cx="1533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546" name="Line 13"/>
            <p:cNvSpPr>
              <a:spLocks noChangeShapeType="1"/>
            </p:cNvSpPr>
            <p:nvPr/>
          </p:nvSpPr>
          <p:spPr bwMode="auto">
            <a:xfrm flipH="1">
              <a:off x="5060" y="1849"/>
              <a:ext cx="576" cy="9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27981" y="1468601"/>
            <a:ext cx="95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000" b="1" dirty="0" smtClean="0">
                <a:solidFill>
                  <a:srgbClr val="33CC33"/>
                </a:solidFill>
                <a:latin typeface="Tahoma" pitchFamily="34" charset="0"/>
                <a:ea typeface="HG丸ｺﾞｼｯｸM-PRO" pitchFamily="50" charset="-128"/>
              </a:rPr>
              <a:t>電波</a:t>
            </a:r>
            <a:endParaRPr lang="ja-JP" altLang="en-US" sz="3000" b="1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2535" name="Rectangle 16"/>
          <p:cNvSpPr>
            <a:spLocks noChangeArrowheads="1"/>
          </p:cNvSpPr>
          <p:nvPr/>
        </p:nvSpPr>
        <p:spPr bwMode="auto">
          <a:xfrm>
            <a:off x="366576" y="5851525"/>
            <a:ext cx="1519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000" b="1" dirty="0" smtClean="0">
                <a:solidFill>
                  <a:srgbClr val="33CC33"/>
                </a:solidFill>
                <a:latin typeface="Tahoma" pitchFamily="34" charset="0"/>
                <a:ea typeface="HG丸ｺﾞｼｯｸM-PRO" pitchFamily="50" charset="-128"/>
              </a:rPr>
              <a:t>赤外線</a:t>
            </a:r>
            <a:endParaRPr lang="ja-JP" altLang="en-US" sz="3000" b="1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2536" name="Rectangle 18"/>
          <p:cNvSpPr>
            <a:spLocks noChangeArrowheads="1"/>
          </p:cNvSpPr>
          <p:nvPr/>
        </p:nvSpPr>
        <p:spPr bwMode="auto">
          <a:xfrm>
            <a:off x="3234597" y="4452431"/>
            <a:ext cx="12666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b="1" dirty="0">
                <a:latin typeface="Tahoma" pitchFamily="34" charset="0"/>
                <a:ea typeface="HG丸ｺﾞｼｯｸM-PRO" pitchFamily="50" charset="-128"/>
              </a:rPr>
              <a:t>ダスト</a:t>
            </a:r>
          </a:p>
          <a:p>
            <a:pPr algn="ctr" eaLnBrk="1" hangingPunct="1"/>
            <a:r>
              <a:rPr lang="ja-JP" altLang="en-US" sz="2800" b="1" dirty="0">
                <a:latin typeface="Tahoma" pitchFamily="34" charset="0"/>
                <a:ea typeface="HG丸ｺﾞｼｯｸM-PRO" pitchFamily="50" charset="-128"/>
              </a:rPr>
              <a:t>放射</a:t>
            </a:r>
          </a:p>
        </p:txBody>
      </p:sp>
      <p:pic>
        <p:nvPicPr>
          <p:cNvPr id="19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68" y="1441673"/>
            <a:ext cx="479107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18" y="3025651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950993" y="1493714"/>
            <a:ext cx="214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200">
                <a:latin typeface="Tahoma" pitchFamily="34" charset="0"/>
                <a:ea typeface="HG丸ｺﾞｼｯｸM-PRO" pitchFamily="50" charset="-128"/>
              </a:rPr>
              <a:t>Dust continuum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65293" y="2565276"/>
            <a:ext cx="554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200">
                <a:latin typeface="Tahoma" pitchFamily="34" charset="0"/>
                <a:ea typeface="HG丸ｺﾞｼｯｸM-PRO" pitchFamily="50" charset="-128"/>
              </a:rPr>
              <a:t>CO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883478" y="1029290"/>
            <a:ext cx="2428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600" dirty="0">
                <a:latin typeface="Tahoma" pitchFamily="34" charset="0"/>
                <a:ea typeface="HG丸ｺﾞｼｯｸM-PRO" pitchFamily="50" charset="-128"/>
              </a:rPr>
              <a:t>L1498 by IRAM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164288" y="1052736"/>
            <a:ext cx="20936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200" dirty="0" err="1" smtClean="0">
                <a:latin typeface="Tahoma" pitchFamily="34" charset="0"/>
                <a:ea typeface="HG丸ｺﾞｼｯｸM-PRO" pitchFamily="50" charset="-128"/>
              </a:rPr>
              <a:t>Tafalla</a:t>
            </a:r>
            <a:r>
              <a:rPr lang="en-US" altLang="ja-JP" sz="2200" dirty="0">
                <a:latin typeface="Tahoma" pitchFamily="34" charset="0"/>
                <a:ea typeface="HG丸ｺﾞｼｯｸM-PRO" pitchFamily="50" charset="-128"/>
              </a:rPr>
              <a:t>+ 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</a:rPr>
              <a:t>2004)</a:t>
            </a:r>
            <a:endParaRPr lang="en-US" altLang="ja-JP" sz="2200" dirty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250767" y="6405523"/>
            <a:ext cx="3324164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2200" dirty="0">
                <a:latin typeface="Tahoma" pitchFamily="34" charset="0"/>
                <a:ea typeface="HG丸ｺﾞｼｯｸM-PRO" pitchFamily="50" charset="-128"/>
              </a:rPr>
              <a:t>(van </a:t>
            </a:r>
            <a:r>
              <a:rPr lang="en-US" altLang="ja-JP" sz="2200" dirty="0" err="1">
                <a:latin typeface="Tahoma" pitchFamily="34" charset="0"/>
                <a:ea typeface="HG丸ｺﾞｼｯｸM-PRO" pitchFamily="50" charset="-128"/>
              </a:rPr>
              <a:t>Dishoeck</a:t>
            </a:r>
            <a:r>
              <a:rPr lang="en-US" altLang="ja-JP" sz="2200" dirty="0">
                <a:latin typeface="Tahoma" pitchFamily="34" charset="0"/>
                <a:ea typeface="HG丸ｺﾞｼｯｸM-PRO" pitchFamily="50" charset="-128"/>
              </a:rPr>
              <a:t> 2004)</a:t>
            </a:r>
          </a:p>
        </p:txBody>
      </p:sp>
      <p:grpSp>
        <p:nvGrpSpPr>
          <p:cNvPr id="26" name="Group 30"/>
          <p:cNvGrpSpPr>
            <a:grpSpLocks/>
          </p:cNvGrpSpPr>
          <p:nvPr/>
        </p:nvGrpSpPr>
        <p:grpSpPr bwMode="auto">
          <a:xfrm>
            <a:off x="4608467" y="3789040"/>
            <a:ext cx="4672013" cy="2857500"/>
            <a:chOff x="0" y="478"/>
            <a:chExt cx="3211" cy="1934"/>
          </a:xfrm>
        </p:grpSpPr>
        <p:pic>
          <p:nvPicPr>
            <p:cNvPr id="27" name="Picture 17" descr="C:\Documents and Settings\Hideko Nomura\Home\powerpoint\hotcore\ISM2006\Gibb00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480"/>
              <a:ext cx="3211" cy="1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272" y="478"/>
              <a:ext cx="127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2200" dirty="0">
                  <a:latin typeface="Tahoma" pitchFamily="34" charset="0"/>
                  <a:ea typeface="HG丸ｺﾞｼｯｸM-PRO" pitchFamily="50" charset="-128"/>
                </a:rPr>
                <a:t>W33A by ISO</a:t>
              </a:r>
            </a:p>
          </p:txBody>
        </p:sp>
      </p:grp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7092280" y="6485334"/>
            <a:ext cx="234632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>
                <a:latin typeface="Tahoma" pitchFamily="34" charset="0"/>
                <a:ea typeface="HG丸ｺﾞｼｯｸM-PRO" pitchFamily="50" charset="-128"/>
              </a:rPr>
              <a:t>(Gibb et al. 2000)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644008" y="632619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分子雲での気相分子の凍結</a:t>
            </a:r>
            <a:endParaRPr lang="en-US" altLang="ja-JP" sz="28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908589" y="3357523"/>
            <a:ext cx="25026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氷分子の観測</a:t>
            </a:r>
            <a:endParaRPr lang="en-US" altLang="ja-JP" sz="30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115616" y="673532"/>
            <a:ext cx="28889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000" b="1" dirty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気相</a:t>
            </a:r>
            <a:r>
              <a:rPr lang="ja-JP" altLang="en-US" sz="3000" b="1" dirty="0" smtClean="0">
                <a:solidFill>
                  <a:srgbClr val="3333FF"/>
                </a:solidFill>
                <a:latin typeface="Tahoma" pitchFamily="34" charset="0"/>
                <a:ea typeface="HG丸ｺﾞｼｯｸM-PRO" pitchFamily="50" charset="-128"/>
              </a:rPr>
              <a:t>分子の観測</a:t>
            </a:r>
            <a:endParaRPr lang="en-US" altLang="ja-JP" sz="3000" b="1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65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220200" cy="762000"/>
          </a:xfrm>
          <a:noFill/>
        </p:spPr>
        <p:txBody>
          <a:bodyPr/>
          <a:lstStyle/>
          <a:p>
            <a:pPr eaLnBrk="1" hangingPunct="1"/>
            <a:r>
              <a:rPr lang="ja-JP" altLang="en-US" b="1" dirty="0" smtClean="0">
                <a:solidFill>
                  <a:srgbClr val="9900CC"/>
                </a:solidFill>
                <a:latin typeface="HG丸ｺﾞｼｯｸM-PRO" pitchFamily="50" charset="-128"/>
                <a:ea typeface="HG丸ｺﾞｼｯｸM-PRO" pitchFamily="50" charset="-128"/>
              </a:rPr>
              <a:t>氷上での分子の生成・蒸発</a:t>
            </a:r>
          </a:p>
        </p:txBody>
      </p:sp>
      <p:grpSp>
        <p:nvGrpSpPr>
          <p:cNvPr id="11267" name="グループ化 43"/>
          <p:cNvGrpSpPr>
            <a:grpSpLocks/>
          </p:cNvGrpSpPr>
          <p:nvPr/>
        </p:nvGrpSpPr>
        <p:grpSpPr bwMode="auto">
          <a:xfrm>
            <a:off x="0" y="927100"/>
            <a:ext cx="9220200" cy="5605730"/>
            <a:chOff x="0" y="927100"/>
            <a:chExt cx="9220200" cy="5605730"/>
          </a:xfrm>
        </p:grpSpPr>
        <p:grpSp>
          <p:nvGrpSpPr>
            <p:cNvPr id="11268" name="Group 2"/>
            <p:cNvGrpSpPr>
              <a:grpSpLocks/>
            </p:cNvGrpSpPr>
            <p:nvPr/>
          </p:nvGrpSpPr>
          <p:grpSpPr bwMode="auto">
            <a:xfrm>
              <a:off x="5715000" y="2667000"/>
              <a:ext cx="1905000" cy="1905000"/>
              <a:chOff x="3714" y="1680"/>
              <a:chExt cx="1200" cy="1200"/>
            </a:xfrm>
          </p:grpSpPr>
          <p:pic>
            <p:nvPicPr>
              <p:cNvPr id="11302" name="Picture 3" descr="C:\Documents and Settings\Hideko\Home\powerpoint\hotcore\ALMA\cloud2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" y="1680"/>
                <a:ext cx="1200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3" name="Rectangle 4"/>
              <p:cNvSpPr>
                <a:spLocks noChangeArrowheads="1"/>
              </p:cNvSpPr>
              <p:nvPr/>
            </p:nvSpPr>
            <p:spPr bwMode="auto">
              <a:xfrm>
                <a:off x="4146" y="2159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b="1">
                    <a:solidFill>
                      <a:schemeClr val="bg1"/>
                    </a:solidFill>
                    <a:ea typeface="HG丸ｺﾞｼｯｸM-PRO" pitchFamily="50" charset="-128"/>
                  </a:rPr>
                  <a:t>☆</a:t>
                </a:r>
              </a:p>
            </p:txBody>
          </p:sp>
          <p:sp>
            <p:nvSpPr>
              <p:cNvPr id="11304" name="Line 5"/>
              <p:cNvSpPr>
                <a:spLocks noChangeShapeType="1"/>
              </p:cNvSpPr>
              <p:nvPr/>
            </p:nvSpPr>
            <p:spPr bwMode="auto">
              <a:xfrm flipV="1">
                <a:off x="4302" y="1931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5" name="Line 6"/>
              <p:cNvSpPr>
                <a:spLocks noChangeShapeType="1"/>
              </p:cNvSpPr>
              <p:nvPr/>
            </p:nvSpPr>
            <p:spPr bwMode="auto">
              <a:xfrm flipH="1" flipV="1">
                <a:off x="3948" y="2120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6" name="Line 7"/>
              <p:cNvSpPr>
                <a:spLocks noChangeShapeType="1"/>
              </p:cNvSpPr>
              <p:nvPr/>
            </p:nvSpPr>
            <p:spPr bwMode="auto">
              <a:xfrm flipH="1">
                <a:off x="4080" y="2420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7" name="Line 8"/>
              <p:cNvSpPr>
                <a:spLocks noChangeShapeType="1"/>
              </p:cNvSpPr>
              <p:nvPr/>
            </p:nvSpPr>
            <p:spPr bwMode="auto">
              <a:xfrm>
                <a:off x="4398" y="2420"/>
                <a:ext cx="162" cy="1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8" name="Line 9"/>
              <p:cNvSpPr>
                <a:spLocks noChangeShapeType="1"/>
              </p:cNvSpPr>
              <p:nvPr/>
            </p:nvSpPr>
            <p:spPr bwMode="auto">
              <a:xfrm flipV="1">
                <a:off x="4425" y="2105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1269" name="Group 10"/>
            <p:cNvGrpSpPr>
              <a:grpSpLocks/>
            </p:cNvGrpSpPr>
            <p:nvPr/>
          </p:nvGrpSpPr>
          <p:grpSpPr bwMode="auto">
            <a:xfrm>
              <a:off x="3505200" y="2819400"/>
              <a:ext cx="1828800" cy="1828800"/>
              <a:chOff x="2208" y="1776"/>
              <a:chExt cx="1152" cy="1152"/>
            </a:xfrm>
          </p:grpSpPr>
          <p:pic>
            <p:nvPicPr>
              <p:cNvPr id="11300" name="Picture 11" descr="C:\Documents and Settings\Hideko\Home\powerpoint\hotcore\ALMA\cloud1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1776"/>
                <a:ext cx="1152" cy="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1" name="Rectangle 12"/>
              <p:cNvSpPr>
                <a:spLocks noChangeArrowheads="1"/>
              </p:cNvSpPr>
              <p:nvPr/>
            </p:nvSpPr>
            <p:spPr bwMode="auto">
              <a:xfrm>
                <a:off x="2604" y="2181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b="1">
                    <a:solidFill>
                      <a:srgbClr val="FF0000"/>
                    </a:solidFill>
                    <a:ea typeface="HG丸ｺﾞｼｯｸM-PRO" pitchFamily="50" charset="-128"/>
                  </a:rPr>
                  <a:t>★</a:t>
                </a:r>
              </a:p>
            </p:txBody>
          </p:sp>
        </p:grpSp>
        <p:pic>
          <p:nvPicPr>
            <p:cNvPr id="11270" name="Picture 13" descr="C:\Documents and Settings\Hideko\Home\powerpoint\hotcore\ALMA\cloud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819400"/>
              <a:ext cx="18288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>
              <a:off x="228600" y="5486400"/>
              <a:ext cx="8991600" cy="1046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-23" tIns="-5" rIns="-23" bIns="-5">
              <a:spAutoFit/>
            </a:bodyPr>
            <a:lstStyle>
              <a:lvl1pPr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r>
                <a:rPr lang="ja-JP" altLang="en-US" sz="3400" b="1" dirty="0">
                  <a:solidFill>
                    <a:srgbClr val="33CC33"/>
                  </a:solidFill>
                  <a:latin typeface="HG丸ｺﾞｼｯｸM-PRO" pitchFamily="50" charset="-128"/>
                  <a:ea typeface="HG丸ｺﾞｼｯｸM-PRO" pitchFamily="50" charset="-128"/>
                </a:rPr>
                <a:t>ダストからの分子の蒸発 </a:t>
              </a:r>
              <a:r>
                <a:rPr lang="en-US" altLang="ja-JP" sz="3400" b="1" dirty="0">
                  <a:solidFill>
                    <a:srgbClr val="33CC33"/>
                  </a:solidFill>
                  <a:latin typeface="HG丸ｺﾞｼｯｸM-PRO" pitchFamily="50" charset="-128"/>
                  <a:ea typeface="HG丸ｺﾞｼｯｸM-PRO" pitchFamily="50" charset="-128"/>
                </a:rPr>
                <a:t>+ </a:t>
              </a:r>
              <a:r>
                <a:rPr lang="ja-JP" altLang="en-US" sz="3400" b="1" dirty="0">
                  <a:solidFill>
                    <a:srgbClr val="33CC33"/>
                  </a:solidFill>
                  <a:latin typeface="HG丸ｺﾞｼｯｸM-PRO" pitchFamily="50" charset="-128"/>
                  <a:ea typeface="HG丸ｺﾞｼｯｸM-PRO" pitchFamily="50" charset="-128"/>
                </a:rPr>
                <a:t>ガス相での反応</a:t>
              </a:r>
            </a:p>
            <a:p>
              <a:pPr algn="ctr"/>
              <a:r>
                <a:rPr lang="ja-JP" altLang="en-US" sz="3400" b="1" dirty="0">
                  <a:solidFill>
                    <a:srgbClr val="33CC33"/>
                  </a:solidFill>
                  <a:latin typeface="HG丸ｺﾞｼｯｸM-PRO" pitchFamily="50" charset="-128"/>
                  <a:ea typeface="HG丸ｺﾞｼｯｸM-PRO" pitchFamily="50" charset="-128"/>
                </a:rPr>
                <a:t>　</a:t>
              </a:r>
              <a:r>
                <a:rPr lang="ja-JP" altLang="en-US" sz="3400" b="1" dirty="0" smtClean="0">
                  <a:solidFill>
                    <a:srgbClr val="FF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さらに複雑</a:t>
              </a:r>
              <a:r>
                <a:rPr lang="ja-JP" altLang="en-US" sz="3400" b="1" dirty="0">
                  <a:solidFill>
                    <a:srgbClr val="FF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な</a:t>
              </a:r>
              <a:r>
                <a:rPr lang="ja-JP" altLang="en-US" sz="3400" b="1" dirty="0" smtClean="0">
                  <a:solidFill>
                    <a:srgbClr val="FF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分子生成</a:t>
              </a:r>
              <a:endParaRPr lang="ja-JP" altLang="en-US" sz="3400" b="1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11272" name="Line 16"/>
            <p:cNvSpPr>
              <a:spLocks noChangeShapeType="1"/>
            </p:cNvSpPr>
            <p:nvPr/>
          </p:nvSpPr>
          <p:spPr bwMode="auto">
            <a:xfrm>
              <a:off x="2881313" y="3721100"/>
              <a:ext cx="623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-23" tIns="-5" rIns="-23" bIns="-5">
              <a:spAutoFit/>
            </a:bodyPr>
            <a:lstStyle/>
            <a:p>
              <a:endParaRPr lang="ja-JP" altLang="en-US"/>
            </a:p>
          </p:txBody>
        </p:sp>
        <p:sp>
          <p:nvSpPr>
            <p:cNvPr id="11273" name="Line 17"/>
            <p:cNvSpPr>
              <a:spLocks noChangeShapeType="1"/>
            </p:cNvSpPr>
            <p:nvPr/>
          </p:nvSpPr>
          <p:spPr bwMode="auto">
            <a:xfrm>
              <a:off x="5243513" y="3733800"/>
              <a:ext cx="623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-23" tIns="-5" rIns="-23" bIns="-5">
              <a:spAutoFit/>
            </a:bodyPr>
            <a:lstStyle/>
            <a:p>
              <a:endParaRPr lang="ja-JP" altLang="en-US"/>
            </a:p>
          </p:txBody>
        </p:sp>
        <p:sp>
          <p:nvSpPr>
            <p:cNvPr id="11274" name="Rectangle 18"/>
            <p:cNvSpPr>
              <a:spLocks noChangeArrowheads="1"/>
            </p:cNvSpPr>
            <p:nvPr/>
          </p:nvSpPr>
          <p:spPr bwMode="auto">
            <a:xfrm>
              <a:off x="488950" y="2578100"/>
              <a:ext cx="1720850" cy="49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-23" tIns="-5" rIns="-23" bIns="-5">
              <a:spAutoFit/>
            </a:bodyPr>
            <a:lstStyle>
              <a:lvl1pPr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3200" b="1" dirty="0">
                  <a:solidFill>
                    <a:srgbClr val="0000CC"/>
                  </a:solidFill>
                  <a:latin typeface="Tahoma" pitchFamily="34" charset="0"/>
                  <a:ea typeface="HG丸ｺﾞｼｯｸM-PRO" pitchFamily="50" charset="-128"/>
                </a:rPr>
                <a:t>星形成前</a:t>
              </a:r>
            </a:p>
          </p:txBody>
        </p:sp>
        <p:sp>
          <p:nvSpPr>
            <p:cNvPr id="11275" name="Rectangle 19"/>
            <p:cNvSpPr>
              <a:spLocks noChangeArrowheads="1"/>
            </p:cNvSpPr>
            <p:nvPr/>
          </p:nvSpPr>
          <p:spPr bwMode="auto">
            <a:xfrm>
              <a:off x="3871913" y="2605088"/>
              <a:ext cx="1447800" cy="49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-23" tIns="-5" rIns="-23" bIns="-5">
              <a:spAutoFit/>
            </a:bodyPr>
            <a:lstStyle>
              <a:lvl1pPr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3200" b="1" dirty="0">
                  <a:solidFill>
                    <a:srgbClr val="333399"/>
                  </a:solidFill>
                  <a:latin typeface="Tahoma" pitchFamily="34" charset="0"/>
                  <a:ea typeface="HG丸ｺﾞｼｯｸM-PRO" pitchFamily="50" charset="-128"/>
                </a:rPr>
                <a:t>星形成</a:t>
              </a:r>
            </a:p>
          </p:txBody>
        </p:sp>
        <p:sp>
          <p:nvSpPr>
            <p:cNvPr id="11276" name="Rectangle 20"/>
            <p:cNvSpPr>
              <a:spLocks noChangeArrowheads="1"/>
            </p:cNvSpPr>
            <p:nvPr/>
          </p:nvSpPr>
          <p:spPr bwMode="auto">
            <a:xfrm>
              <a:off x="6781800" y="2514600"/>
              <a:ext cx="1752600" cy="49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-23" tIns="-5" rIns="-23" bIns="-5">
              <a:spAutoFit/>
            </a:bodyPr>
            <a:lstStyle>
              <a:lvl1pPr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3200" b="1" dirty="0">
                  <a:solidFill>
                    <a:srgbClr val="333399"/>
                  </a:solidFill>
                  <a:latin typeface="Tahoma" pitchFamily="34" charset="0"/>
                  <a:ea typeface="HG丸ｺﾞｼｯｸM-PRO" pitchFamily="50" charset="-128"/>
                </a:rPr>
                <a:t>星形成後</a:t>
              </a:r>
            </a:p>
          </p:txBody>
        </p:sp>
        <p:sp>
          <p:nvSpPr>
            <p:cNvPr id="11277" name="Rectangle 21"/>
            <p:cNvSpPr>
              <a:spLocks noChangeArrowheads="1"/>
            </p:cNvSpPr>
            <p:nvPr/>
          </p:nvSpPr>
          <p:spPr bwMode="auto">
            <a:xfrm>
              <a:off x="33338" y="4403725"/>
              <a:ext cx="3929062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-23" tIns="-5" rIns="-23" bIns="-5">
              <a:spAutoFit/>
            </a:bodyPr>
            <a:lstStyle>
              <a:lvl1pPr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ja-JP" altLang="en-US" sz="2800" b="1">
                  <a:latin typeface="HG丸ｺﾞｼｯｸM-PRO" pitchFamily="50" charset="-128"/>
                  <a:ea typeface="HG丸ｺﾞｼｯｸM-PRO" pitchFamily="50" charset="-128"/>
                </a:rPr>
                <a:t>分子のダストへの吸着、</a:t>
              </a:r>
            </a:p>
            <a:p>
              <a:pPr algn="ctr"/>
              <a:r>
                <a:rPr lang="ja-JP" altLang="en-US" sz="2800" b="1">
                  <a:latin typeface="HG丸ｺﾞｼｯｸM-PRO" pitchFamily="50" charset="-128"/>
                  <a:ea typeface="HG丸ｺﾞｼｯｸM-PRO" pitchFamily="50" charset="-128"/>
                </a:rPr>
                <a:t>ダスト表面反応</a:t>
              </a:r>
            </a:p>
          </p:txBody>
        </p:sp>
        <p:sp>
          <p:nvSpPr>
            <p:cNvPr id="11278" name="Rectangle 23"/>
            <p:cNvSpPr>
              <a:spLocks noChangeArrowheads="1"/>
            </p:cNvSpPr>
            <p:nvPr/>
          </p:nvSpPr>
          <p:spPr bwMode="auto">
            <a:xfrm>
              <a:off x="0" y="2133600"/>
              <a:ext cx="28956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-23" tIns="-5" rIns="-23" bIns="-5">
              <a:spAutoFit/>
            </a:bodyPr>
            <a:lstStyle>
              <a:lvl1pPr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3400" b="1">
                  <a:solidFill>
                    <a:srgbClr val="0099CC"/>
                  </a:solidFill>
                  <a:latin typeface="Tahoma" pitchFamily="34" charset="0"/>
                  <a:ea typeface="HG丸ｺﾞｼｯｸM-PRO" pitchFamily="50" charset="-128"/>
                </a:rPr>
                <a:t>若い星の進化</a:t>
              </a:r>
            </a:p>
          </p:txBody>
        </p:sp>
        <p:sp>
          <p:nvSpPr>
            <p:cNvPr id="11279" name="Rectangle 24"/>
            <p:cNvSpPr>
              <a:spLocks noChangeArrowheads="1"/>
            </p:cNvSpPr>
            <p:nvPr/>
          </p:nvSpPr>
          <p:spPr bwMode="auto">
            <a:xfrm>
              <a:off x="0" y="927100"/>
              <a:ext cx="9144000" cy="111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 eaLnBrk="1" hangingPunct="1"/>
              <a:r>
                <a:rPr lang="en-US" altLang="ja-JP" sz="3500" b="1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X(M, hot core)~10-10</a:t>
              </a:r>
              <a:r>
                <a:rPr lang="en-US" altLang="ja-JP" sz="3500" b="1" baseline="3000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3500" b="1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 X(M, dark cloud)</a:t>
              </a:r>
            </a:p>
            <a:p>
              <a:pPr algn="ctr" eaLnBrk="1" hangingPunct="1"/>
              <a:r>
                <a:rPr lang="en-US" altLang="ja-JP" sz="3200" b="1">
                  <a:latin typeface="Tahoma" pitchFamily="34" charset="0"/>
                  <a:ea typeface="HG丸ｺﾞｼｯｸM-PRO" pitchFamily="50" charset="-128"/>
                </a:rPr>
                <a:t>M: NH</a:t>
              </a:r>
              <a:r>
                <a:rPr lang="en-US" altLang="ja-JP" sz="3200" b="1" baseline="-25000"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3200" b="1">
                  <a:latin typeface="Tahoma" pitchFamily="34" charset="0"/>
                  <a:ea typeface="HG丸ｺﾞｼｯｸM-PRO" pitchFamily="50" charset="-128"/>
                </a:rPr>
                <a:t>, H</a:t>
              </a:r>
              <a:r>
                <a:rPr lang="en-US" altLang="ja-JP" sz="3200" b="1" baseline="-25000"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3200" b="1">
                  <a:latin typeface="Tahoma" pitchFamily="34" charset="0"/>
                  <a:ea typeface="HG丸ｺﾞｼｯｸM-PRO" pitchFamily="50" charset="-128"/>
                </a:rPr>
                <a:t>S, CH</a:t>
              </a:r>
              <a:r>
                <a:rPr lang="en-US" altLang="ja-JP" sz="3200" b="1" baseline="-25000"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3200" b="1">
                  <a:latin typeface="Tahoma" pitchFamily="34" charset="0"/>
                  <a:ea typeface="HG丸ｺﾞｼｯｸM-PRO" pitchFamily="50" charset="-128"/>
                </a:rPr>
                <a:t>OH, (CH</a:t>
              </a:r>
              <a:r>
                <a:rPr lang="en-US" altLang="ja-JP" sz="3200" b="1" baseline="-25000"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3200" b="1">
                  <a:latin typeface="Tahoma" pitchFamily="34" charset="0"/>
                  <a:ea typeface="HG丸ｺﾞｼｯｸM-PRO" pitchFamily="50" charset="-128"/>
                </a:rPr>
                <a:t>)</a:t>
              </a:r>
              <a:r>
                <a:rPr lang="en-US" altLang="ja-JP" sz="3200" b="1" baseline="-25000"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3200" b="1">
                  <a:latin typeface="Tahoma" pitchFamily="34" charset="0"/>
                  <a:ea typeface="HG丸ｺﾞｼｯｸM-PRO" pitchFamily="50" charset="-128"/>
                </a:rPr>
                <a:t>O etc.</a:t>
              </a:r>
            </a:p>
          </p:txBody>
        </p:sp>
        <p:sp>
          <p:nvSpPr>
            <p:cNvPr id="11280" name="Line 25"/>
            <p:cNvSpPr>
              <a:spLocks noChangeShapeType="1"/>
            </p:cNvSpPr>
            <p:nvPr/>
          </p:nvSpPr>
          <p:spPr bwMode="auto">
            <a:xfrm>
              <a:off x="2166392" y="6296025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281" name="Group 26"/>
            <p:cNvGrpSpPr>
              <a:grpSpLocks/>
            </p:cNvGrpSpPr>
            <p:nvPr/>
          </p:nvGrpSpPr>
          <p:grpSpPr bwMode="auto">
            <a:xfrm>
              <a:off x="14288" y="3376613"/>
              <a:ext cx="1439862" cy="1004887"/>
              <a:chOff x="9" y="2127"/>
              <a:chExt cx="907" cy="633"/>
            </a:xfrm>
          </p:grpSpPr>
          <p:pic>
            <p:nvPicPr>
              <p:cNvPr id="11291" name="Picture 27" descr="C:\Documents and Settings\Hideko Nomura\Home\Kobo\gakusin\kaigai\dust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772" r="-4141" b="17171"/>
              <a:stretch>
                <a:fillRect/>
              </a:stretch>
            </p:blipFill>
            <p:spPr bwMode="auto">
              <a:xfrm>
                <a:off x="177" y="2428"/>
                <a:ext cx="638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92" name="Rectangle 28"/>
              <p:cNvSpPr>
                <a:spLocks noChangeArrowheads="1"/>
              </p:cNvSpPr>
              <p:nvPr/>
            </p:nvSpPr>
            <p:spPr bwMode="auto">
              <a:xfrm>
                <a:off x="77" y="2213"/>
                <a:ext cx="25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O</a:t>
                </a:r>
              </a:p>
            </p:txBody>
          </p:sp>
          <p:sp>
            <p:nvSpPr>
              <p:cNvPr id="11293" name="Rectangle 29"/>
              <p:cNvSpPr>
                <a:spLocks noChangeArrowheads="1"/>
              </p:cNvSpPr>
              <p:nvPr/>
            </p:nvSpPr>
            <p:spPr bwMode="auto">
              <a:xfrm>
                <a:off x="358" y="2127"/>
                <a:ext cx="2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H</a:t>
                </a:r>
              </a:p>
            </p:txBody>
          </p:sp>
          <p:sp>
            <p:nvSpPr>
              <p:cNvPr id="11294" name="Rectangle 30"/>
              <p:cNvSpPr>
                <a:spLocks noChangeArrowheads="1"/>
              </p:cNvSpPr>
              <p:nvPr/>
            </p:nvSpPr>
            <p:spPr bwMode="auto">
              <a:xfrm>
                <a:off x="547" y="2213"/>
                <a:ext cx="36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CO</a:t>
                </a:r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>
                <a:off x="239" y="2400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>
                <a:off x="471" y="23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 flipH="1">
                <a:off x="623" y="238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98" name="Rectangle 34"/>
              <p:cNvSpPr>
                <a:spLocks noChangeArrowheads="1"/>
              </p:cNvSpPr>
              <p:nvPr/>
            </p:nvSpPr>
            <p:spPr bwMode="auto">
              <a:xfrm>
                <a:off x="9" y="2491"/>
                <a:ext cx="22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S</a:t>
                </a:r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191" y="262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1282" name="Group 36"/>
            <p:cNvGrpSpPr>
              <a:grpSpLocks/>
            </p:cNvGrpSpPr>
            <p:nvPr/>
          </p:nvGrpSpPr>
          <p:grpSpPr bwMode="auto">
            <a:xfrm>
              <a:off x="7019925" y="3452813"/>
              <a:ext cx="2112963" cy="974725"/>
              <a:chOff x="4422" y="2175"/>
              <a:chExt cx="1331" cy="614"/>
            </a:xfrm>
          </p:grpSpPr>
          <p:pic>
            <p:nvPicPr>
              <p:cNvPr id="11284" name="Picture 37" descr="C:\Documents and Settings\Hideko Nomura\Home\Kobo\gakusin\kaigai\dust2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411" b="23199"/>
              <a:stretch>
                <a:fillRect/>
              </a:stretch>
            </p:blipFill>
            <p:spPr bwMode="auto">
              <a:xfrm>
                <a:off x="4854" y="2499"/>
                <a:ext cx="576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85" name="Rectangle 38"/>
              <p:cNvSpPr>
                <a:spLocks noChangeArrowheads="1"/>
              </p:cNvSpPr>
              <p:nvPr/>
            </p:nvSpPr>
            <p:spPr bwMode="auto">
              <a:xfrm>
                <a:off x="4667" y="2259"/>
                <a:ext cx="4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H</a:t>
                </a:r>
                <a:r>
                  <a:rPr lang="en-US" altLang="ja-JP" sz="2200" b="1" baseline="-25000">
                    <a:latin typeface="Tahoma" pitchFamily="34" charset="0"/>
                    <a:ea typeface="HG丸ｺﾞｼｯｸM-PRO" pitchFamily="50" charset="-128"/>
                  </a:rPr>
                  <a:t>2</a:t>
                </a:r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O</a:t>
                </a:r>
              </a:p>
            </p:txBody>
          </p:sp>
          <p:sp>
            <p:nvSpPr>
              <p:cNvPr id="11286" name="Rectangle 39"/>
              <p:cNvSpPr>
                <a:spLocks noChangeArrowheads="1"/>
              </p:cNvSpPr>
              <p:nvPr/>
            </p:nvSpPr>
            <p:spPr bwMode="auto">
              <a:xfrm>
                <a:off x="5040" y="2175"/>
                <a:ext cx="71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CH</a:t>
                </a:r>
                <a:r>
                  <a:rPr lang="en-US" altLang="ja-JP" sz="2200" b="1" baseline="-25000">
                    <a:latin typeface="Tahoma" pitchFamily="34" charset="0"/>
                    <a:ea typeface="HG丸ｺﾞｼｯｸM-PRO" pitchFamily="50" charset="-128"/>
                  </a:rPr>
                  <a:t>3</a:t>
                </a:r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OH</a:t>
                </a:r>
              </a:p>
            </p:txBody>
          </p:sp>
          <p:sp>
            <p:nvSpPr>
              <p:cNvPr id="11287" name="Rectangle 40"/>
              <p:cNvSpPr>
                <a:spLocks noChangeArrowheads="1"/>
              </p:cNvSpPr>
              <p:nvPr/>
            </p:nvSpPr>
            <p:spPr bwMode="auto">
              <a:xfrm>
                <a:off x="4422" y="2508"/>
                <a:ext cx="4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H</a:t>
                </a:r>
                <a:r>
                  <a:rPr lang="en-US" altLang="ja-JP" sz="2200" b="1" baseline="-25000">
                    <a:latin typeface="Tahoma" pitchFamily="34" charset="0"/>
                    <a:ea typeface="HG丸ｺﾞｼｯｸM-PRO" pitchFamily="50" charset="-128"/>
                  </a:rPr>
                  <a:t>2</a:t>
                </a:r>
                <a:r>
                  <a:rPr lang="en-US" altLang="ja-JP" sz="2200" b="1">
                    <a:latin typeface="Tahoma" pitchFamily="34" charset="0"/>
                    <a:ea typeface="HG丸ｺﾞｼｯｸM-PRO" pitchFamily="50" charset="-128"/>
                  </a:rPr>
                  <a:t>S</a:t>
                </a:r>
              </a:p>
            </p:txBody>
          </p:sp>
          <p:sp>
            <p:nvSpPr>
              <p:cNvPr id="11288" name="Line 41"/>
              <p:cNvSpPr>
                <a:spLocks noChangeShapeType="1"/>
              </p:cNvSpPr>
              <p:nvPr/>
            </p:nvSpPr>
            <p:spPr bwMode="auto">
              <a:xfrm flipH="1">
                <a:off x="4806" y="265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89" name="Line 42"/>
              <p:cNvSpPr>
                <a:spLocks noChangeShapeType="1"/>
              </p:cNvSpPr>
              <p:nvPr/>
            </p:nvSpPr>
            <p:spPr bwMode="auto">
              <a:xfrm flipH="1" flipV="1">
                <a:off x="4950" y="2445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90" name="Line 43"/>
              <p:cNvSpPr>
                <a:spLocks noChangeShapeType="1"/>
              </p:cNvSpPr>
              <p:nvPr/>
            </p:nvSpPr>
            <p:spPr bwMode="auto">
              <a:xfrm flipV="1">
                <a:off x="5190" y="2397"/>
                <a:ext cx="6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283" name="Rectangle 44"/>
            <p:cNvSpPr>
              <a:spLocks noChangeArrowheads="1"/>
            </p:cNvSpPr>
            <p:nvPr/>
          </p:nvSpPr>
          <p:spPr bwMode="auto">
            <a:xfrm>
              <a:off x="5829300" y="4403725"/>
              <a:ext cx="2857500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-23" tIns="-5" rIns="-23" bIns="-5">
              <a:spAutoFit/>
            </a:bodyPr>
            <a:lstStyle>
              <a:lvl1pPr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defTabSz="4217988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defTabSz="4217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ja-JP" altLang="en-US" sz="2800" b="1">
                  <a:latin typeface="HG丸ｺﾞｼｯｸM-PRO" pitchFamily="50" charset="-128"/>
                  <a:ea typeface="HG丸ｺﾞｼｯｸM-PRO" pitchFamily="50" charset="-128"/>
                </a:rPr>
                <a:t>ダスト表面分子の</a:t>
              </a:r>
            </a:p>
            <a:p>
              <a:pPr algn="ctr"/>
              <a:r>
                <a:rPr lang="ja-JP" altLang="en-US" sz="2800" b="1">
                  <a:latin typeface="HG丸ｺﾞｼｯｸM-PRO" pitchFamily="50" charset="-128"/>
                  <a:ea typeface="HG丸ｺﾞｼｯｸM-PRO" pitchFamily="50" charset="-128"/>
                </a:rPr>
                <a:t>気相への蒸発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331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ja-JP" altLang="en-US" b="1" dirty="0" smtClean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</a:rPr>
              <a:t>原始惑星系円盤の化学構造</a:t>
            </a:r>
            <a:endParaRPr lang="en-US" altLang="ja-JP" b="1" dirty="0" smtClean="0">
              <a:solidFill>
                <a:srgbClr val="9900CC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9" y="928688"/>
            <a:ext cx="808037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0"/>
          <p:cNvSpPr>
            <a:spLocks noChangeArrowheads="1"/>
          </p:cNvSpPr>
          <p:nvPr/>
        </p:nvSpPr>
        <p:spPr bwMode="auto">
          <a:xfrm>
            <a:off x="265591" y="733708"/>
            <a:ext cx="87293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200" dirty="0">
                <a:latin typeface="Tahoma" pitchFamily="34" charset="0"/>
                <a:ea typeface="HG丸ｺﾞｼｯｸM-PRO" pitchFamily="50" charset="-128"/>
              </a:rPr>
              <a:t>(e.g., </a:t>
            </a:r>
            <a:r>
              <a:rPr lang="en-US" altLang="ja-JP" sz="2200" dirty="0" smtClean="0">
                <a:latin typeface="Tahoma" pitchFamily="34" charset="0"/>
                <a:ea typeface="HG丸ｺﾞｼｯｸM-PRO" pitchFamily="50" charset="-128"/>
              </a:rPr>
              <a:t>Dutrey+ 1997, Markwick+2002</a:t>
            </a:r>
            <a:r>
              <a:rPr lang="en-US" altLang="ja-JP" sz="2200" dirty="0">
                <a:latin typeface="Tahoma" pitchFamily="34" charset="0"/>
                <a:ea typeface="HG丸ｺﾞｼｯｸM-PRO" pitchFamily="50" charset="-128"/>
              </a:rPr>
              <a:t>, Aikawa+ 2002, Bergin+ 2007)</a:t>
            </a:r>
          </a:p>
        </p:txBody>
      </p:sp>
      <p:grpSp>
        <p:nvGrpSpPr>
          <p:cNvPr id="2" name="グループ化 60"/>
          <p:cNvGrpSpPr>
            <a:grpSpLocks/>
          </p:cNvGrpSpPr>
          <p:nvPr/>
        </p:nvGrpSpPr>
        <p:grpSpPr bwMode="auto">
          <a:xfrm>
            <a:off x="1735514" y="4468813"/>
            <a:ext cx="5214937" cy="1460500"/>
            <a:chOff x="2786050" y="4667202"/>
            <a:chExt cx="5214959" cy="1461202"/>
          </a:xfrm>
        </p:grpSpPr>
        <p:grpSp>
          <p:nvGrpSpPr>
            <p:cNvPr id="12304" name="グループ化 53"/>
            <p:cNvGrpSpPr>
              <a:grpSpLocks/>
            </p:cNvGrpSpPr>
            <p:nvPr/>
          </p:nvGrpSpPr>
          <p:grpSpPr bwMode="auto">
            <a:xfrm>
              <a:off x="2786050" y="4667202"/>
              <a:ext cx="1153478" cy="1461202"/>
              <a:chOff x="3505200" y="719444"/>
              <a:chExt cx="2239387" cy="2846545"/>
            </a:xfrm>
          </p:grpSpPr>
          <p:pic>
            <p:nvPicPr>
              <p:cNvPr id="12306" name="Picture 7" descr="C:\Documents and Settings\Hideko Nomura\Home\powerpoint\hotcore\ISM2006\Halley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885890"/>
                <a:ext cx="2206626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07" name="Rectangle 8"/>
              <p:cNvSpPr>
                <a:spLocks noChangeArrowheads="1"/>
              </p:cNvSpPr>
              <p:nvPr/>
            </p:nvSpPr>
            <p:spPr bwMode="auto">
              <a:xfrm>
                <a:off x="4533604" y="719444"/>
                <a:ext cx="1210983" cy="77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solidFill>
                      <a:schemeClr val="bg1"/>
                    </a:solidFill>
                    <a:latin typeface="Tahoma" pitchFamily="34" charset="0"/>
                    <a:ea typeface="HG丸ｺﾞｼｯｸM-PRO" pitchFamily="50" charset="-128"/>
                  </a:rPr>
                  <a:t>ESA</a:t>
                </a:r>
              </a:p>
            </p:txBody>
          </p:sp>
          <p:sp>
            <p:nvSpPr>
              <p:cNvPr id="12308" name="Rectangle 9"/>
              <p:cNvSpPr>
                <a:spLocks noChangeArrowheads="1"/>
              </p:cNvSpPr>
              <p:nvPr/>
            </p:nvSpPr>
            <p:spPr bwMode="auto">
              <a:xfrm>
                <a:off x="3760650" y="2786541"/>
                <a:ext cx="1698214" cy="77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ja-JP" sz="2000">
                    <a:solidFill>
                      <a:schemeClr val="bg1"/>
                    </a:solidFill>
                    <a:latin typeface="Tahoma" pitchFamily="34" charset="0"/>
                  </a:rPr>
                  <a:t>Halley</a:t>
                </a:r>
                <a:endParaRPr lang="ja-JP" altLang="en-US" sz="200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2305" name="Rectangle 19"/>
            <p:cNvSpPr>
              <a:spLocks noChangeArrowheads="1"/>
            </p:cNvSpPr>
            <p:nvPr/>
          </p:nvSpPr>
          <p:spPr bwMode="auto">
            <a:xfrm>
              <a:off x="4143351" y="5208226"/>
              <a:ext cx="3857658" cy="83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400">
                  <a:latin typeface="Tahoma" pitchFamily="34" charset="0"/>
                  <a:ea typeface="HG丸ｺﾞｼｯｸM-PRO" pitchFamily="50" charset="-128"/>
                </a:rPr>
                <a:t>H</a:t>
              </a:r>
              <a:r>
                <a:rPr lang="en-US" altLang="ja-JP" sz="2400" baseline="-25000"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400">
                  <a:latin typeface="Tahoma" pitchFamily="34" charset="0"/>
                  <a:ea typeface="HG丸ｺﾞｼｯｸM-PRO" pitchFamily="50" charset="-128"/>
                </a:rPr>
                <a:t>O, CO</a:t>
              </a:r>
              <a:r>
                <a:rPr lang="en-US" altLang="ja-JP" sz="2400" baseline="-25000"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400">
                  <a:latin typeface="Tahoma" pitchFamily="34" charset="0"/>
                  <a:ea typeface="HG丸ｺﾞｼｯｸM-PRO" pitchFamily="50" charset="-128"/>
                </a:rPr>
                <a:t>, CH</a:t>
              </a:r>
              <a:r>
                <a:rPr lang="en-US" altLang="ja-JP" sz="2400" baseline="-25000">
                  <a:latin typeface="Tahoma" pitchFamily="34" charset="0"/>
                  <a:ea typeface="HG丸ｺﾞｼｯｸM-PRO" pitchFamily="50" charset="-128"/>
                </a:rPr>
                <a:t>4</a:t>
              </a:r>
              <a:r>
                <a:rPr lang="en-US" altLang="ja-JP" sz="2400">
                  <a:latin typeface="Tahoma" pitchFamily="34" charset="0"/>
                  <a:ea typeface="HG丸ｺﾞｼｯｸM-PRO" pitchFamily="50" charset="-128"/>
                </a:rPr>
                <a:t>, CH</a:t>
              </a:r>
              <a:r>
                <a:rPr lang="en-US" altLang="ja-JP" sz="2400" baseline="-25000"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2400">
                  <a:latin typeface="Tahoma" pitchFamily="34" charset="0"/>
                  <a:ea typeface="HG丸ｺﾞｼｯｸM-PRO" pitchFamily="50" charset="-128"/>
                </a:rPr>
                <a:t>OH, H</a:t>
              </a:r>
              <a:r>
                <a:rPr lang="en-US" altLang="ja-JP" sz="2400" baseline="-25000"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400">
                  <a:latin typeface="Tahoma" pitchFamily="34" charset="0"/>
                  <a:ea typeface="HG丸ｺﾞｼｯｸM-PRO" pitchFamily="50" charset="-128"/>
                </a:rPr>
                <a:t>CO, NH</a:t>
              </a:r>
              <a:r>
                <a:rPr lang="en-US" altLang="ja-JP" sz="2400" baseline="-25000"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2400">
                  <a:latin typeface="Tahoma" pitchFamily="34" charset="0"/>
                  <a:ea typeface="HG丸ｺﾞｼｯｸM-PRO" pitchFamily="50" charset="-128"/>
                </a:rPr>
                <a:t>, HCN, etc.</a:t>
              </a:r>
              <a:endParaRPr lang="ja-JP" altLang="en-US" sz="2600" b="1">
                <a:latin typeface="ＭＳ Ｐゴシック" pitchFamily="50" charset="-128"/>
              </a:endParaRPr>
            </a:p>
          </p:txBody>
        </p:sp>
      </p:grpSp>
      <p:sp>
        <p:nvSpPr>
          <p:cNvPr id="11" name="正方形/長方形 10"/>
          <p:cNvSpPr/>
          <p:nvPr/>
        </p:nvSpPr>
        <p:spPr bwMode="auto">
          <a:xfrm>
            <a:off x="2857500" y="4168775"/>
            <a:ext cx="2071688" cy="64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2295" name="Rectangle 22"/>
          <p:cNvSpPr>
            <a:spLocks noChangeArrowheads="1"/>
          </p:cNvSpPr>
          <p:nvPr/>
        </p:nvSpPr>
        <p:spPr bwMode="auto">
          <a:xfrm>
            <a:off x="2857500" y="4103688"/>
            <a:ext cx="18875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ja-JP" altLang="en-US" sz="2200" b="1">
                <a:latin typeface="Calibri" pitchFamily="34" charset="0"/>
              </a:rPr>
              <a:t>氷分子の蒸発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251574" y="4130675"/>
            <a:ext cx="2928938" cy="64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2297" name="Rectangle 22"/>
          <p:cNvSpPr>
            <a:spLocks noChangeArrowheads="1"/>
          </p:cNvSpPr>
          <p:nvPr/>
        </p:nvSpPr>
        <p:spPr bwMode="auto">
          <a:xfrm>
            <a:off x="6000750" y="4143375"/>
            <a:ext cx="21701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ja-JP" altLang="en-US" sz="2200" b="1">
                <a:latin typeface="Calibri" pitchFamily="34" charset="0"/>
              </a:rPr>
              <a:t>ガス粒子の</a:t>
            </a:r>
            <a:endParaRPr kumimoji="0" lang="en-US" altLang="ja-JP" sz="2200" b="1">
              <a:latin typeface="Calibri" pitchFamily="34" charset="0"/>
            </a:endParaRPr>
          </a:p>
          <a:p>
            <a:pPr algn="ctr"/>
            <a:r>
              <a:rPr kumimoji="0" lang="ja-JP" altLang="en-US" sz="2200" b="1">
                <a:latin typeface="Calibri" pitchFamily="34" charset="0"/>
              </a:rPr>
              <a:t>塵表面への凍結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817315" y="6309568"/>
            <a:ext cx="2106613" cy="54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2299" name="Rectangle 22"/>
          <p:cNvSpPr>
            <a:spLocks noChangeArrowheads="1"/>
          </p:cNvSpPr>
          <p:nvPr/>
        </p:nvSpPr>
        <p:spPr bwMode="auto">
          <a:xfrm>
            <a:off x="2267744" y="6309568"/>
            <a:ext cx="131329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ja-JP" altLang="en-US" sz="2200" b="1" dirty="0">
                <a:latin typeface="Calibri" pitchFamily="34" charset="0"/>
              </a:rPr>
              <a:t>岩石惑星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635896" y="6537325"/>
            <a:ext cx="2106613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2301" name="Rectangle 22"/>
          <p:cNvSpPr>
            <a:spLocks noChangeArrowheads="1"/>
          </p:cNvSpPr>
          <p:nvPr/>
        </p:nvSpPr>
        <p:spPr bwMode="auto">
          <a:xfrm>
            <a:off x="4423519" y="6461125"/>
            <a:ext cx="1444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ja-JP" altLang="en-US" sz="2200" b="1" dirty="0">
                <a:latin typeface="Calibri" pitchFamily="34" charset="0"/>
              </a:rPr>
              <a:t>ガス惑星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652120" y="6503988"/>
            <a:ext cx="2106613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2303" name="Rectangle 22"/>
          <p:cNvSpPr>
            <a:spLocks noChangeArrowheads="1"/>
          </p:cNvSpPr>
          <p:nvPr/>
        </p:nvSpPr>
        <p:spPr bwMode="auto">
          <a:xfrm>
            <a:off x="6439743" y="6427788"/>
            <a:ext cx="1444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ja-JP" altLang="en-US" sz="2200" b="1" dirty="0">
                <a:latin typeface="Calibri" pitchFamily="34" charset="0"/>
              </a:rPr>
              <a:t>氷惑星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1214422"/>
            <a:ext cx="72362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700" b="1" dirty="0" smtClean="0">
                <a:latin typeface="Tahoma" pitchFamily="34" charset="0"/>
                <a:ea typeface="HG丸ｺﾞｼｯｸM-PRO" pitchFamily="50" charset="-128"/>
              </a:rPr>
              <a:t>・円盤表層部：光解離→ラジカルが豊富</a:t>
            </a:r>
            <a:endParaRPr lang="en-US" altLang="ja-JP" sz="2700" b="1" dirty="0" smtClean="0">
              <a:latin typeface="Tahoma" pitchFamily="34" charset="0"/>
              <a:ea typeface="HG丸ｺﾞｼｯｸM-PRO" pitchFamily="50" charset="-128"/>
            </a:endParaRPr>
          </a:p>
          <a:p>
            <a:r>
              <a:rPr lang="ja-JP" altLang="en-US" sz="2700" b="1" dirty="0" smtClean="0">
                <a:latin typeface="Tahoma" pitchFamily="34" charset="0"/>
                <a:ea typeface="HG丸ｺﾞｼｯｸM-PRO" pitchFamily="50" charset="-128"/>
              </a:rPr>
              <a:t>・円盤中層部：分子が豊富</a:t>
            </a:r>
            <a:endParaRPr lang="en-US" altLang="ja-JP" sz="2700" b="1" dirty="0" smtClean="0">
              <a:latin typeface="Tahoma" pitchFamily="34" charset="0"/>
              <a:ea typeface="HG丸ｺﾞｼｯｸM-PRO" pitchFamily="50" charset="-128"/>
            </a:endParaRPr>
          </a:p>
          <a:p>
            <a:r>
              <a:rPr lang="ja-JP" altLang="en-US" sz="2700" b="1" dirty="0" smtClean="0">
                <a:latin typeface="Tahoma" pitchFamily="34" charset="0"/>
                <a:ea typeface="HG丸ｺﾞｼｯｸM-PRO" pitchFamily="50" charset="-128"/>
              </a:rPr>
              <a:t>・円盤外縁赤道面付近：気相分子の凍結</a:t>
            </a:r>
            <a:endParaRPr lang="en-US" altLang="ja-JP" sz="2700" b="1" dirty="0" smtClean="0"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22" name="Rectangle 9" descr="25%"/>
          <p:cNvSpPr>
            <a:spLocks noChangeArrowheads="1"/>
          </p:cNvSpPr>
          <p:nvPr/>
        </p:nvSpPr>
        <p:spPr bwMode="auto">
          <a:xfrm>
            <a:off x="1842003" y="3291900"/>
            <a:ext cx="1865901" cy="584775"/>
          </a:xfrm>
          <a:prstGeom prst="rect">
            <a:avLst/>
          </a:prstGeom>
          <a:pattFill prst="pct25">
            <a:fgClr>
              <a:srgbClr val="FFCC66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hot core</a:t>
            </a:r>
            <a:endParaRPr lang="en-US" altLang="ja-JP" sz="3200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  <p:sp>
        <p:nvSpPr>
          <p:cNvPr id="23" name="Rectangle 9" descr="25%"/>
          <p:cNvSpPr>
            <a:spLocks noChangeArrowheads="1"/>
          </p:cNvSpPr>
          <p:nvPr/>
        </p:nvSpPr>
        <p:spPr bwMode="auto">
          <a:xfrm>
            <a:off x="5600208" y="2927846"/>
            <a:ext cx="1348056" cy="1077218"/>
          </a:xfrm>
          <a:prstGeom prst="rect">
            <a:avLst/>
          </a:prstGeom>
          <a:pattFill prst="pct25">
            <a:fgClr>
              <a:srgbClr val="FFCC66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 smtClean="0"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dense cloud</a:t>
            </a:r>
            <a:endParaRPr lang="en-US" altLang="ja-JP" sz="3200" dirty="0">
              <a:latin typeface="Tahoma" pitchFamily="34" charset="0"/>
              <a:ea typeface="HG丸ｺﾞｼｯｸM-PRO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24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72232" y="-69304"/>
            <a:ext cx="9358313" cy="7620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ja-JP" altLang="en-US" b="1" dirty="0">
                <a:solidFill>
                  <a:srgbClr val="9900CC"/>
                </a:solidFill>
                <a:latin typeface="Tahoma" pitchFamily="34" charset="0"/>
                <a:ea typeface="HG丸ｺﾞｼｯｸM-PRO" pitchFamily="50" charset="-128"/>
                <a:cs typeface="Tahoma" pitchFamily="34" charset="0"/>
              </a:rPr>
              <a:t>原始惑星系円盤からのガス輝線観測</a:t>
            </a:r>
          </a:p>
        </p:txBody>
      </p:sp>
      <p:grpSp>
        <p:nvGrpSpPr>
          <p:cNvPr id="2" name="グループ化 19"/>
          <p:cNvGrpSpPr>
            <a:grpSpLocks/>
          </p:cNvGrpSpPr>
          <p:nvPr/>
        </p:nvGrpSpPr>
        <p:grpSpPr bwMode="auto">
          <a:xfrm>
            <a:off x="4281017" y="764704"/>
            <a:ext cx="4903907" cy="3050218"/>
            <a:chOff x="-105245" y="785794"/>
            <a:chExt cx="4903907" cy="3050235"/>
          </a:xfrm>
        </p:grpSpPr>
        <p:sp>
          <p:nvSpPr>
            <p:cNvPr id="8257" name="Rectangle 6"/>
            <p:cNvSpPr>
              <a:spLocks noChangeArrowheads="1"/>
            </p:cNvSpPr>
            <p:nvPr/>
          </p:nvSpPr>
          <p:spPr bwMode="auto">
            <a:xfrm>
              <a:off x="-105245" y="1343025"/>
              <a:ext cx="4903907" cy="2493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CO, </a:t>
              </a:r>
              <a:r>
                <a:rPr lang="en-US" altLang="ja-JP" sz="2600" b="1" baseline="30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13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CO, C</a:t>
              </a:r>
              <a:r>
                <a:rPr lang="en-US" altLang="ja-JP" sz="2600" b="1" baseline="30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18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O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</a:t>
              </a:r>
              <a:r>
                <a:rPr lang="en-US" altLang="ja-JP" sz="2600" b="1" baseline="30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17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O, </a:t>
              </a:r>
              <a:r>
                <a:rPr lang="en-US" altLang="ja-JP" sz="2600" b="1" baseline="30000" dirty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13</a:t>
              </a:r>
              <a:r>
                <a:rPr lang="en-US" altLang="ja-JP" sz="2600" b="1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C</a:t>
              </a:r>
              <a:r>
                <a:rPr lang="en-US" altLang="ja-JP" sz="2600" b="1" baseline="30000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18</a:t>
              </a:r>
              <a:r>
                <a:rPr lang="en-US" altLang="ja-JP" sz="2600" b="1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O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</a:t>
              </a:r>
            </a:p>
            <a:p>
              <a:pPr algn="ctr"/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HCO</a:t>
              </a:r>
              <a:r>
                <a:rPr lang="en-US" altLang="ja-JP" sz="2600" b="1" baseline="30000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+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H</a:t>
              </a:r>
              <a:r>
                <a:rPr lang="en-US" altLang="ja-JP" sz="2600" b="1" baseline="30000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13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CO</a:t>
              </a:r>
              <a:r>
                <a:rPr lang="en-US" altLang="ja-JP" sz="2600" b="1" baseline="30000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+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DCO</a:t>
              </a:r>
              <a:r>
                <a:rPr lang="en-US" altLang="ja-JP" sz="2600" b="1" baseline="30000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+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[CI],</a:t>
              </a:r>
              <a:endPara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endParaRPr>
            </a:p>
            <a:p>
              <a:pPr algn="ctr"/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</a:t>
              </a:r>
              <a:r>
                <a:rPr lang="en-US" altLang="ja-JP" sz="2600" b="1" baseline="-25000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H, </a:t>
              </a:r>
              <a:r>
                <a:rPr lang="en-US" altLang="ja-JP" sz="2600" b="1" dirty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c-C</a:t>
              </a:r>
              <a:r>
                <a:rPr lang="en-US" altLang="ja-JP" sz="2600" b="1" baseline="-25000" dirty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2600" b="1" dirty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H</a:t>
              </a:r>
              <a:r>
                <a:rPr lang="en-US" altLang="ja-JP" sz="2600" b="1" baseline="-25000" dirty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H</a:t>
              </a:r>
              <a:r>
                <a:rPr lang="en-US" altLang="ja-JP" sz="2600" b="1" baseline="-25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CO,</a:t>
              </a:r>
              <a:r>
                <a:rPr lang="en-US" altLang="ja-JP" sz="2600" b="1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 CH</a:t>
              </a:r>
              <a:r>
                <a:rPr lang="en-US" altLang="ja-JP" sz="2600" b="1" baseline="-25000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2600" b="1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OH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endPara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endParaRPr>
            </a:p>
            <a:p>
              <a:pPr algn="ctr"/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HCN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H</a:t>
              </a:r>
              <a:r>
                <a:rPr lang="en-US" altLang="ja-JP" sz="2600" b="1" baseline="30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13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CN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DCN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HC</a:t>
              </a:r>
              <a:r>
                <a:rPr lang="en-US" altLang="ja-JP" sz="2600" b="1" baseline="30000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15</a:t>
              </a:r>
              <a:r>
                <a:rPr lang="en-US" altLang="ja-JP" sz="2600" b="1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N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endPara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endParaRPr>
            </a:p>
            <a:p>
              <a:pPr algn="ctr"/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HNC, 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CN</a:t>
              </a:r>
              <a:r>
                <a:rPr lang="en-US" altLang="ja-JP" sz="2600" b="1" dirty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N</a:t>
              </a:r>
              <a:r>
                <a:rPr lang="en-US" altLang="ja-JP" sz="2600" b="1" baseline="-25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H</a:t>
              </a:r>
              <a:r>
                <a:rPr lang="en-US" altLang="ja-JP" sz="2600" b="1" baseline="30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+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N</a:t>
              </a:r>
              <a:r>
                <a:rPr lang="en-US" altLang="ja-JP" sz="2600" b="1" baseline="-25000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2</a:t>
              </a:r>
              <a:r>
                <a:rPr lang="en-US" altLang="ja-JP" sz="2600" b="1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D</a:t>
              </a:r>
              <a:r>
                <a:rPr lang="en-US" altLang="ja-JP" sz="2600" b="1" baseline="30000" dirty="0" smtClean="0">
                  <a:solidFill>
                    <a:srgbClr val="00B050"/>
                  </a:solidFill>
                  <a:latin typeface="Tahoma" pitchFamily="34" charset="0"/>
                  <a:ea typeface="HG丸ｺﾞｼｯｸM-PRO" pitchFamily="50" charset="-128"/>
                </a:rPr>
                <a:t>+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</a:p>
            <a:p>
              <a:pPr algn="ctr"/>
              <a:r>
                <a:rPr lang="en-US" altLang="ja-JP" sz="2600" b="1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HC</a:t>
              </a:r>
              <a:r>
                <a:rPr lang="en-US" altLang="ja-JP" sz="2600" b="1" baseline="-25000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2600" b="1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N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</a:t>
              </a:r>
              <a:r>
                <a:rPr lang="en-US" altLang="ja-JP" sz="2600" b="1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CH</a:t>
              </a:r>
              <a:r>
                <a:rPr lang="en-US" altLang="ja-JP" sz="2600" b="1" baseline="-25000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3</a:t>
              </a:r>
              <a:r>
                <a:rPr lang="en-US" altLang="ja-JP" sz="2600" b="1" dirty="0" smtClean="0">
                  <a:solidFill>
                    <a:srgbClr val="FF0000"/>
                  </a:solidFill>
                  <a:latin typeface="Tahoma" pitchFamily="34" charset="0"/>
                  <a:ea typeface="HG丸ｺﾞｼｯｸM-PRO" pitchFamily="50" charset="-128"/>
                </a:rPr>
                <a:t>CN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, CS, C</a:t>
              </a:r>
              <a:r>
                <a:rPr lang="en-US" altLang="ja-JP" sz="2600" b="1" baseline="30000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34</a:t>
              </a:r>
              <a:r>
                <a:rPr lang="en-US" altLang="ja-JP" sz="2600" b="1" dirty="0" smtClean="0">
                  <a:solidFill>
                    <a:prstClr val="black"/>
                  </a:solidFill>
                  <a:latin typeface="Tahoma" pitchFamily="34" charset="0"/>
                  <a:ea typeface="HG丸ｺﾞｼｯｸM-PRO" pitchFamily="50" charset="-128"/>
                </a:rPr>
                <a:t>S, etc.</a:t>
              </a:r>
              <a:endPara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  <p:sp>
          <p:nvSpPr>
            <p:cNvPr id="8258" name="Rectangle 12"/>
            <p:cNvSpPr>
              <a:spLocks noChangeArrowheads="1"/>
            </p:cNvSpPr>
            <p:nvPr/>
          </p:nvSpPr>
          <p:spPr bwMode="auto">
            <a:xfrm>
              <a:off x="1540519" y="785794"/>
              <a:ext cx="1957587" cy="55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3000" b="1" dirty="0" smtClean="0">
                  <a:solidFill>
                    <a:srgbClr val="0099FF"/>
                  </a:solidFill>
                  <a:latin typeface="Tahoma" pitchFamily="34" charset="0"/>
                  <a:ea typeface="HG丸ｺﾞｼｯｸM-PRO" pitchFamily="50" charset="-128"/>
                </a:rPr>
                <a:t>(sub)mm</a:t>
              </a:r>
              <a:endParaRPr lang="ja-JP" altLang="en-US" sz="3000" b="1" dirty="0">
                <a:solidFill>
                  <a:srgbClr val="0099FF"/>
                </a:solidFill>
                <a:latin typeface="Tahoma" pitchFamily="34" charset="0"/>
                <a:ea typeface="HG丸ｺﾞｼｯｸM-PRO" pitchFamily="50" charset="-128"/>
              </a:endParaRPr>
            </a:p>
          </p:txBody>
        </p:sp>
      </p:grp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-180528" y="2433102"/>
            <a:ext cx="46069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="1" baseline="-250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v=1-0 S(1), S(0),</a:t>
            </a:r>
          </a:p>
          <a:p>
            <a:pPr algn="ctr"/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CO </a:t>
            </a:r>
            <a:r>
              <a:rPr lang="en-US" altLang="ja-JP" sz="2600" b="1" dirty="0">
                <a:solidFill>
                  <a:prstClr val="black"/>
                </a:solidFill>
                <a:latin typeface="Symbol" pitchFamily="18" charset="2"/>
                <a:ea typeface="HG丸ｺﾞｼｯｸM-PRO" pitchFamily="50" charset="-128"/>
              </a:rPr>
              <a:t>D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v=2, </a:t>
            </a:r>
            <a:r>
              <a:rPr lang="en-US" altLang="ja-JP" sz="2600" b="1" dirty="0" smtClean="0">
                <a:solidFill>
                  <a:prstClr val="black"/>
                </a:solidFill>
                <a:latin typeface="Symbol" pitchFamily="18" charset="2"/>
                <a:ea typeface="HG丸ｺﾞｼｯｸM-PRO" pitchFamily="50" charset="-128"/>
              </a:rPr>
              <a:t>D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v=1, </a:t>
            </a:r>
          </a:p>
          <a:p>
            <a:pPr algn="ctr"/>
            <a:r>
              <a:rPr lang="en-US" altLang="ja-JP" sz="2600" b="1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="1" baseline="-25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OH, HCN, C</a:t>
            </a:r>
            <a:r>
              <a:rPr lang="en-US" altLang="ja-JP" sz="2600" b="1" baseline="-250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="1" baseline="-250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CH</a:t>
            </a:r>
            <a:r>
              <a:rPr lang="en-US" altLang="ja-JP" sz="2600" b="1" baseline="-25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4</a:t>
            </a:r>
            <a:endParaRPr lang="en-US" altLang="ja-JP" sz="2600" b="1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991080" y="602685"/>
            <a:ext cx="31790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altLang="ja-JP" sz="2600" b="1" baseline="-25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Lyman-Werner</a:t>
            </a:r>
          </a:p>
          <a:p>
            <a:pPr algn="ctr">
              <a:defRPr/>
            </a:pP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band 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transitions</a:t>
            </a:r>
            <a:endParaRPr lang="ja-JP" altLang="en-US" sz="2600" dirty="0">
              <a:solidFill>
                <a:srgbClr val="3333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0" name="Rectangle 18"/>
          <p:cNvSpPr>
            <a:spLocks noChangeArrowheads="1"/>
          </p:cNvSpPr>
          <p:nvPr/>
        </p:nvSpPr>
        <p:spPr bwMode="auto">
          <a:xfrm>
            <a:off x="142858" y="1547333"/>
            <a:ext cx="15488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000" b="1" dirty="0" smtClean="0">
                <a:solidFill>
                  <a:srgbClr val="0099FF"/>
                </a:solidFill>
                <a:latin typeface="Tahoma" pitchFamily="34" charset="0"/>
                <a:ea typeface="HG丸ｺﾞｼｯｸM-PRO" pitchFamily="50" charset="-128"/>
              </a:rPr>
              <a:t>Optical</a:t>
            </a:r>
            <a:endParaRPr lang="ja-JP" altLang="en-US" sz="3000" b="1" dirty="0">
              <a:solidFill>
                <a:srgbClr val="0099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201" name="Rectangle 19"/>
          <p:cNvSpPr>
            <a:spLocks noChangeArrowheads="1"/>
          </p:cNvSpPr>
          <p:nvPr/>
        </p:nvSpPr>
        <p:spPr bwMode="auto">
          <a:xfrm>
            <a:off x="1782739" y="1579747"/>
            <a:ext cx="20762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[OI] 6300A</a:t>
            </a:r>
            <a:endParaRPr lang="en-US" altLang="ja-JP" sz="2600" dirty="0">
              <a:solidFill>
                <a:srgbClr val="3333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5496" y="5575300"/>
            <a:ext cx="4824536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ja-JP" sz="4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  <a:p>
            <a:pPr algn="ctr"/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[OI] 63um, 145um, </a:t>
            </a:r>
          </a:p>
          <a:p>
            <a:pPr algn="ctr"/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CO, </a:t>
            </a:r>
            <a:r>
              <a:rPr lang="en-US" altLang="ja-JP" sz="26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="1" baseline="-25000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 smtClean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CH</a:t>
            </a:r>
            <a:r>
              <a:rPr lang="en-US" altLang="ja-JP" sz="2600" b="1" baseline="30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+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HD, NH</a:t>
            </a:r>
            <a:r>
              <a:rPr lang="en-US" altLang="ja-JP" sz="2600" b="1" baseline="-25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3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etc. </a:t>
            </a:r>
          </a:p>
          <a:p>
            <a:pPr algn="ctr"/>
            <a:r>
              <a:rPr lang="en-US" altLang="ja-JP" sz="26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600" dirty="0">
                <a:solidFill>
                  <a:srgbClr val="0000CC"/>
                </a:solidFill>
                <a:latin typeface="Tahoma" pitchFamily="34" charset="0"/>
                <a:ea typeface="HG丸ｺﾞｼｯｸM-PRO" pitchFamily="50" charset="-128"/>
              </a:rPr>
              <a:t>Herschel Space Observatory</a:t>
            </a:r>
            <a:r>
              <a:rPr lang="en-US" altLang="ja-JP" sz="26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-180528" y="4506913"/>
            <a:ext cx="52565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600" b="1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="1" baseline="-25000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srgbClr val="FF0000"/>
                </a:solidFill>
                <a:latin typeface="Tahoma" pitchFamily="34" charset="0"/>
                <a:ea typeface="HG丸ｺﾞｼｯｸM-PRO" pitchFamily="50" charset="-128"/>
              </a:rPr>
              <a:t>O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OH, HCN, C</a:t>
            </a:r>
            <a:r>
              <a:rPr lang="en-US" altLang="ja-JP" sz="2600" b="1" baseline="-250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="1" baseline="-250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CO</a:t>
            </a:r>
            <a:r>
              <a:rPr lang="en-US" altLang="ja-JP" sz="2600" b="1" baseline="-250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, 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etc. </a:t>
            </a:r>
            <a:endParaRPr lang="en-US" altLang="ja-JP" sz="2600" b="1" baseline="-250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  <a:p>
            <a:pPr algn="ctr"/>
            <a:r>
              <a:rPr lang="en-US" altLang="ja-JP" sz="2600" dirty="0" smtClean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(</a:t>
            </a:r>
            <a:r>
              <a:rPr lang="en-US" altLang="ja-JP" sz="2600" dirty="0" smtClean="0">
                <a:solidFill>
                  <a:srgbClr val="0000CC"/>
                </a:solidFill>
                <a:latin typeface="Tahoma" pitchFamily="34" charset="0"/>
                <a:ea typeface="HG丸ｺﾞｼｯｸM-PRO" pitchFamily="50" charset="-128"/>
              </a:rPr>
              <a:t>Spitzer </a:t>
            </a:r>
            <a:r>
              <a:rPr lang="en-US" altLang="ja-JP" sz="2600" dirty="0">
                <a:solidFill>
                  <a:srgbClr val="0000CC"/>
                </a:solidFill>
                <a:latin typeface="Tahoma" pitchFamily="34" charset="0"/>
                <a:ea typeface="HG丸ｺﾞｼｯｸM-PRO" pitchFamily="50" charset="-128"/>
              </a:rPr>
              <a:t>Space Telescope</a:t>
            </a:r>
            <a:r>
              <a:rPr lang="en-US" altLang="ja-JP" sz="26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)</a:t>
            </a:r>
          </a:p>
          <a:p>
            <a:pPr algn="ctr"/>
            <a:endParaRPr lang="en-US" altLang="ja-JP" sz="400" dirty="0">
              <a:solidFill>
                <a:prstClr val="black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755429" y="5294313"/>
            <a:ext cx="87235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000" b="1" dirty="0" smtClean="0">
                <a:solidFill>
                  <a:srgbClr val="0099FF"/>
                </a:solidFill>
                <a:latin typeface="Tahoma" pitchFamily="34" charset="0"/>
                <a:ea typeface="HG丸ｺﾞｼｯｸM-PRO" pitchFamily="50" charset="-128"/>
              </a:rPr>
              <a:t>FIR</a:t>
            </a:r>
            <a:endParaRPr lang="ja-JP" altLang="en-US" sz="3000" b="1" dirty="0">
              <a:solidFill>
                <a:srgbClr val="0099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8208" name="Rectangle 10"/>
          <p:cNvSpPr>
            <a:spLocks noChangeArrowheads="1"/>
          </p:cNvSpPr>
          <p:nvPr/>
        </p:nvSpPr>
        <p:spPr bwMode="auto">
          <a:xfrm>
            <a:off x="-144016" y="3984625"/>
            <a:ext cx="47148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H</a:t>
            </a:r>
            <a:r>
              <a:rPr lang="en-US" altLang="ja-JP" sz="2600" b="1" baseline="-25000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2</a:t>
            </a:r>
            <a:r>
              <a:rPr lang="en-US" altLang="ja-JP" sz="2600" b="1" dirty="0">
                <a:solidFill>
                  <a:prstClr val="black"/>
                </a:solidFill>
                <a:latin typeface="Tahoma" pitchFamily="34" charset="0"/>
                <a:ea typeface="HG丸ｺﾞｼｯｸM-PRO" pitchFamily="50" charset="-128"/>
              </a:rPr>
              <a:t> v=0-0 S(1), S(2), S(4)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1619672" y="2060848"/>
            <a:ext cx="9460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000" b="1" dirty="0" smtClean="0">
                <a:solidFill>
                  <a:srgbClr val="0099FF"/>
                </a:solidFill>
                <a:latin typeface="Tahoma" pitchFamily="34" charset="0"/>
                <a:ea typeface="HG丸ｺﾞｼｯｸM-PRO" pitchFamily="50" charset="-128"/>
              </a:rPr>
              <a:t>NIR</a:t>
            </a:r>
            <a:endParaRPr lang="ja-JP" altLang="en-US" sz="3000" b="1" dirty="0">
              <a:solidFill>
                <a:srgbClr val="0099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1707213" y="3586868"/>
            <a:ext cx="9925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000" b="1" dirty="0" smtClean="0">
                <a:solidFill>
                  <a:srgbClr val="0099FF"/>
                </a:solidFill>
                <a:latin typeface="Tahoma" pitchFamily="34" charset="0"/>
                <a:ea typeface="HG丸ｺﾞｼｯｸM-PRO" pitchFamily="50" charset="-128"/>
              </a:rPr>
              <a:t>MIR</a:t>
            </a:r>
            <a:endParaRPr lang="ja-JP" altLang="en-US" sz="3000" b="1" dirty="0">
              <a:solidFill>
                <a:srgbClr val="0099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47406" y="610061"/>
            <a:ext cx="7280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000" b="1" dirty="0" smtClean="0">
                <a:solidFill>
                  <a:srgbClr val="0099FF"/>
                </a:solidFill>
                <a:latin typeface="Tahoma" pitchFamily="34" charset="0"/>
                <a:ea typeface="HG丸ｺﾞｼｯｸM-PRO" pitchFamily="50" charset="-128"/>
              </a:rPr>
              <a:t>UV</a:t>
            </a:r>
            <a:endParaRPr lang="ja-JP" altLang="en-US" sz="3000" b="1" dirty="0">
              <a:solidFill>
                <a:srgbClr val="0099FF"/>
              </a:solidFill>
              <a:latin typeface="Tahoma" pitchFamily="34" charset="0"/>
              <a:ea typeface="HG丸ｺﾞｼｯｸM-PRO" pitchFamily="50" charset="-128"/>
            </a:endParaRPr>
          </a:p>
        </p:txBody>
      </p:sp>
      <p:grpSp>
        <p:nvGrpSpPr>
          <p:cNvPr id="24" name="グループ化 816"/>
          <p:cNvGrpSpPr>
            <a:grpSpLocks/>
          </p:cNvGrpSpPr>
          <p:nvPr/>
        </p:nvGrpSpPr>
        <p:grpSpPr bwMode="auto">
          <a:xfrm>
            <a:off x="4716018" y="4371975"/>
            <a:ext cx="4421188" cy="1985963"/>
            <a:chOff x="16526048" y="8378953"/>
            <a:chExt cx="5617739" cy="1801590"/>
          </a:xfrm>
        </p:grpSpPr>
        <p:grpSp>
          <p:nvGrpSpPr>
            <p:cNvPr id="25" name="グループ化 58"/>
            <p:cNvGrpSpPr>
              <a:grpSpLocks/>
            </p:cNvGrpSpPr>
            <p:nvPr/>
          </p:nvGrpSpPr>
          <p:grpSpPr bwMode="auto">
            <a:xfrm>
              <a:off x="16526048" y="8378953"/>
              <a:ext cx="5617739" cy="1801590"/>
              <a:chOff x="4429125" y="5006975"/>
              <a:chExt cx="5617739" cy="1801688"/>
            </a:xfrm>
          </p:grpSpPr>
          <p:sp>
            <p:nvSpPr>
              <p:cNvPr id="28" name="Arc 2"/>
              <p:cNvSpPr>
                <a:spLocks/>
              </p:cNvSpPr>
              <p:nvPr/>
            </p:nvSpPr>
            <p:spPr bwMode="auto">
              <a:xfrm rot="21113818" flipV="1">
                <a:off x="4859338" y="5006975"/>
                <a:ext cx="4214812" cy="1008052"/>
              </a:xfrm>
              <a:custGeom>
                <a:avLst/>
                <a:gdLst>
                  <a:gd name="T0" fmla="*/ 2147483647 w 20222"/>
                  <a:gd name="T1" fmla="*/ 0 h 21598"/>
                  <a:gd name="T2" fmla="*/ 2147483647 w 20222"/>
                  <a:gd name="T3" fmla="*/ 2147483647 h 21598"/>
                  <a:gd name="T4" fmla="*/ 0 w 20222"/>
                  <a:gd name="T5" fmla="*/ 2147483647 h 21598"/>
                  <a:gd name="T6" fmla="*/ 0 60000 65536"/>
                  <a:gd name="T7" fmla="*/ 0 60000 65536"/>
                  <a:gd name="T8" fmla="*/ 0 60000 65536"/>
                  <a:gd name="T9" fmla="*/ 0 w 20222"/>
                  <a:gd name="T10" fmla="*/ 0 h 21598"/>
                  <a:gd name="T11" fmla="*/ 20222 w 20222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2" h="21598" fill="none" extrusionOk="0">
                    <a:moveTo>
                      <a:pt x="274" y="-1"/>
                    </a:moveTo>
                    <a:cubicBezTo>
                      <a:pt x="9173" y="112"/>
                      <a:pt x="17092" y="5672"/>
                      <a:pt x="20221" y="14005"/>
                    </a:cubicBezTo>
                  </a:path>
                  <a:path w="20222" h="21598" stroke="0" extrusionOk="0">
                    <a:moveTo>
                      <a:pt x="274" y="-1"/>
                    </a:moveTo>
                    <a:cubicBezTo>
                      <a:pt x="9173" y="112"/>
                      <a:pt x="17092" y="5672"/>
                      <a:pt x="20221" y="14005"/>
                    </a:cubicBezTo>
                    <a:lnTo>
                      <a:pt x="0" y="21598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4429125" y="5929302"/>
                <a:ext cx="641349" cy="675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/>
                <a:r>
                  <a:rPr lang="en-US" altLang="ja-JP" sz="4500" b="1">
                    <a:solidFill>
                      <a:srgbClr val="FF0000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★</a:t>
                </a:r>
              </a:p>
            </p:txBody>
          </p:sp>
          <p:cxnSp>
            <p:nvCxnSpPr>
              <p:cNvPr id="30" name="直線コネクタ 29"/>
              <p:cNvCxnSpPr/>
              <p:nvPr/>
            </p:nvCxnSpPr>
            <p:spPr bwMode="auto">
              <a:xfrm flipV="1">
                <a:off x="5070576" y="6359321"/>
                <a:ext cx="3931408" cy="705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円/楕円 30"/>
              <p:cNvSpPr/>
              <p:nvPr/>
            </p:nvSpPr>
            <p:spPr bwMode="auto">
              <a:xfrm>
                <a:off x="7404408" y="5665146"/>
                <a:ext cx="2642456" cy="1143517"/>
              </a:xfrm>
              <a:prstGeom prst="ellipse">
                <a:avLst/>
              </a:prstGeom>
              <a:solidFill>
                <a:srgbClr val="0099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7461900" y="5040777"/>
                <a:ext cx="2548494" cy="1005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t" hangingPunct="0">
                  <a:defRPr/>
                </a:pPr>
                <a:r>
                  <a:rPr lang="en-US" altLang="ja-JP" sz="3600" dirty="0">
                    <a:solidFill>
                      <a:prstClr val="black"/>
                    </a:solidFill>
                    <a:latin typeface="Arial" pitchFamily="34" charset="0"/>
                    <a:cs typeface="Tahoma" pitchFamily="34" charset="0"/>
                  </a:rPr>
                  <a:t>(</a:t>
                </a:r>
                <a:r>
                  <a:rPr lang="en-US" altLang="ja-JP" sz="3600" dirty="0" smtClean="0">
                    <a:solidFill>
                      <a:prstClr val="black"/>
                    </a:solidFill>
                    <a:latin typeface="Arial" pitchFamily="34" charset="0"/>
                    <a:cs typeface="Tahoma" pitchFamily="34" charset="0"/>
                  </a:rPr>
                  <a:t>sub)mm</a:t>
                </a:r>
              </a:p>
              <a:p>
                <a:pPr algn="ctr" eaLnBrk="0" fontAlgn="t" hangingPunct="0">
                  <a:defRPr/>
                </a:pPr>
                <a:r>
                  <a:rPr lang="en-US" altLang="ja-JP" sz="3000" dirty="0" smtClean="0">
                    <a:solidFill>
                      <a:prstClr val="black"/>
                    </a:solidFill>
                    <a:latin typeface="Arial" pitchFamily="34" charset="0"/>
                    <a:cs typeface="Tahoma" pitchFamily="34" charset="0"/>
                  </a:rPr>
                  <a:t>pre-ALMA</a:t>
                </a:r>
                <a:endParaRPr lang="en-US" altLang="ja-JP" sz="3000" dirty="0">
                  <a:solidFill>
                    <a:prstClr val="black"/>
                  </a:solidFill>
                  <a:latin typeface="Arial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26" name="円/楕円 25"/>
            <p:cNvSpPr/>
            <p:nvPr/>
          </p:nvSpPr>
          <p:spPr bwMode="auto">
            <a:xfrm rot="20772941">
              <a:off x="17401449" y="9242409"/>
              <a:ext cx="2817169" cy="231204"/>
            </a:xfrm>
            <a:prstGeom prst="ellipse">
              <a:avLst/>
            </a:prstGeom>
            <a:solidFill>
              <a:srgbClr val="FF99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7179602" y="8728903"/>
              <a:ext cx="2128084" cy="55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t" hangingPunct="0">
                <a:defRPr/>
              </a:pPr>
              <a:r>
                <a:rPr lang="en-US" altLang="ja-JP" sz="3600" dirty="0">
                  <a:solidFill>
                    <a:prstClr val="black"/>
                  </a:solidFill>
                  <a:latin typeface="Arial" pitchFamily="34" charset="0"/>
                  <a:cs typeface="Tahoma" pitchFamily="34" charset="0"/>
                </a:rPr>
                <a:t>infrared</a:t>
              </a:r>
            </a:p>
          </p:txBody>
        </p:sp>
      </p:grpSp>
      <p:grpSp>
        <p:nvGrpSpPr>
          <p:cNvPr id="34" name="グループ化 60"/>
          <p:cNvGrpSpPr>
            <a:grpSpLocks/>
          </p:cNvGrpSpPr>
          <p:nvPr/>
        </p:nvGrpSpPr>
        <p:grpSpPr bwMode="auto">
          <a:xfrm>
            <a:off x="5580113" y="5560129"/>
            <a:ext cx="2510344" cy="1109231"/>
            <a:chOff x="5755060" y="6304445"/>
            <a:chExt cx="3389229" cy="840422"/>
          </a:xfrm>
        </p:grpSpPr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6049513" y="6655167"/>
              <a:ext cx="1844352" cy="48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3600" b="1" dirty="0" smtClean="0">
                  <a:solidFill>
                    <a:srgbClr val="FF0000"/>
                  </a:solidFill>
                  <a:latin typeface="ＭＳ Ｐゴシック"/>
                </a:rPr>
                <a:t>ALMA</a:t>
              </a:r>
              <a:endParaRPr lang="en-US" altLang="ja-JP" sz="3600" b="1" dirty="0">
                <a:solidFill>
                  <a:srgbClr val="FF0000"/>
                </a:solidFill>
                <a:latin typeface="ＭＳ Ｐゴシック"/>
              </a:endParaRPr>
            </a:p>
          </p:txBody>
        </p:sp>
        <p:sp>
          <p:nvSpPr>
            <p:cNvPr id="45" name="円/楕円 44"/>
            <p:cNvSpPr/>
            <p:nvPr/>
          </p:nvSpPr>
          <p:spPr bwMode="auto">
            <a:xfrm>
              <a:off x="5755060" y="6304445"/>
              <a:ext cx="3389229" cy="500360"/>
            </a:xfrm>
            <a:prstGeom prst="ellipse">
              <a:avLst/>
            </a:prstGeom>
            <a:solidFill>
              <a:srgbClr val="FF0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200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2661</Words>
  <Application>Microsoft Office PowerPoint</Application>
  <PresentationFormat>画面に合わせる (4:3)</PresentationFormat>
  <Paragraphs>594</Paragraphs>
  <Slides>45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6" baseType="lpstr">
      <vt:lpstr>Office ​​テーマ</vt:lpstr>
      <vt:lpstr>原始惑星系円盤 における 水と有機分子</vt:lpstr>
      <vt:lpstr>Contents</vt:lpstr>
      <vt:lpstr>§1 Introduction</vt:lpstr>
      <vt:lpstr>PowerPoint プレゼンテーション</vt:lpstr>
      <vt:lpstr>PowerPoint プレゼンテーション</vt:lpstr>
      <vt:lpstr>赤外線 &amp;電波での分子遷移線・氷観測</vt:lpstr>
      <vt:lpstr>氷上での分子の生成・蒸発</vt:lpstr>
      <vt:lpstr>原始惑星系円盤の化学構造</vt:lpstr>
      <vt:lpstr>原始惑星系円盤からのガス輝線観測</vt:lpstr>
      <vt:lpstr>PowerPoint プレゼンテーション</vt:lpstr>
      <vt:lpstr>宇宙と地球におけるCHONPS</vt:lpstr>
      <vt:lpstr>宇宙と彗星におけるリン・硫黄の観測</vt:lpstr>
      <vt:lpstr>§２ 原始惑星系円盤に おける有機分子</vt:lpstr>
      <vt:lpstr>原始惑星系円盤からの有機分子の観測</vt:lpstr>
      <vt:lpstr>原始惑星系円盤中の有機分子生成</vt:lpstr>
      <vt:lpstr>TW Hya円盤からのメタノールの検出</vt:lpstr>
      <vt:lpstr>TW Hya円盤からのメタノールの検出</vt:lpstr>
      <vt:lpstr>彗星で観測された分子存在量との比較</vt:lpstr>
      <vt:lpstr>PowerPoint プレゼンテーション</vt:lpstr>
      <vt:lpstr>PowerPoint プレゼンテーション</vt:lpstr>
      <vt:lpstr>PowerPoint プレゼンテーション</vt:lpstr>
      <vt:lpstr>§３  原始惑星系円盤 における 水とスノーライン</vt:lpstr>
      <vt:lpstr>原始惑星系円盤からの水分子輝線</vt:lpstr>
      <vt:lpstr>Snow Lines &amp; Planet Formation</vt:lpstr>
      <vt:lpstr>Evolution of Water Snowline</vt:lpstr>
      <vt:lpstr>PowerPoint プレゼンテーション</vt:lpstr>
      <vt:lpstr>PowerPoint プレゼンテーション</vt:lpstr>
      <vt:lpstr>§４ 同位体化学 CHON 原始惑星系円盤と 太陽系天体</vt:lpstr>
      <vt:lpstr>重水素化学</vt:lpstr>
      <vt:lpstr>重水素化学</vt:lpstr>
      <vt:lpstr>Deuterium Chemistry in ISM</vt:lpstr>
      <vt:lpstr>Deuterium Chemistry in ISM</vt:lpstr>
      <vt:lpstr>D濃集(星間氷・ 彗星・隕石)</vt:lpstr>
      <vt:lpstr>PowerPoint プレゼンテーション</vt:lpstr>
      <vt:lpstr>太陽系初期の酸素同位体異常の起源</vt:lpstr>
      <vt:lpstr>太陽系初期の酸素同位体異常の起源</vt:lpstr>
      <vt:lpstr>Carbon Fractionation in Disks</vt:lpstr>
      <vt:lpstr>ALMAによる残骸円盤の電波観測</vt:lpstr>
      <vt:lpstr>窒素同位体</vt:lpstr>
      <vt:lpstr>重水素＆窒素同位体</vt:lpstr>
      <vt:lpstr>PowerPoint プレゼンテーション</vt:lpstr>
      <vt:lpstr>PowerPoint プレゼンテーション</vt:lpstr>
      <vt:lpstr>Summary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Obs. of Gas in Protoplanetary Disks</dc:title>
  <dc:creator>Hideko</dc:creator>
  <cp:lastModifiedBy>apex</cp:lastModifiedBy>
  <cp:revision>182</cp:revision>
  <dcterms:created xsi:type="dcterms:W3CDTF">2017-11-13T12:54:24Z</dcterms:created>
  <dcterms:modified xsi:type="dcterms:W3CDTF">2017-12-21T14:08:48Z</dcterms:modified>
</cp:coreProperties>
</file>