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9" r:id="rId3"/>
    <p:sldId id="258" r:id="rId4"/>
    <p:sldId id="274" r:id="rId5"/>
    <p:sldId id="275" r:id="rId6"/>
    <p:sldId id="260" r:id="rId7"/>
    <p:sldId id="261" r:id="rId8"/>
    <p:sldId id="262" r:id="rId9"/>
    <p:sldId id="276" r:id="rId10"/>
    <p:sldId id="263" r:id="rId11"/>
    <p:sldId id="277"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444" autoAdjust="0"/>
  </p:normalViewPr>
  <p:slideViewPr>
    <p:cSldViewPr snapToGrid="0">
      <p:cViewPr varScale="1">
        <p:scale>
          <a:sx n="97" d="100"/>
          <a:sy n="97"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89424-35D3-414E-818C-3C8A2726D448}" type="datetimeFigureOut">
              <a:rPr lang="fr-FR" smtClean="0"/>
              <a:t>31/03/2021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881CD-4B7A-431F-AA02-5899A4F3756D}" type="slidenum">
              <a:rPr lang="fr-FR" smtClean="0"/>
              <a:t>‹#›</a:t>
            </a:fld>
            <a:endParaRPr lang="fr-FR"/>
          </a:p>
        </p:txBody>
      </p:sp>
    </p:spTree>
    <p:extLst>
      <p:ext uri="{BB962C8B-B14F-4D97-AF65-F5344CB8AC3E}">
        <p14:creationId xmlns:p14="http://schemas.microsoft.com/office/powerpoint/2010/main" val="564436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First things first, let’s perform some data visualization and preprocessing before jumping straight into building the model . This part is crucial, since we need to know what type of features we are dealing with</a:t>
            </a: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2</a:t>
            </a:fld>
            <a:endParaRPr lang="fr-FR"/>
          </a:p>
        </p:txBody>
      </p:sp>
    </p:spTree>
    <p:extLst>
      <p:ext uri="{BB962C8B-B14F-4D97-AF65-F5344CB8AC3E}">
        <p14:creationId xmlns:p14="http://schemas.microsoft.com/office/powerpoint/2010/main" val="27173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Now let’s another model which is deep neural network for binary classification. This model is much more powerful, and will be able to model non-linear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model building process is again very familiar. We have 2 hidden layers with 64 and 16 nodes with tanh activation function. The output layer uses the sigmoid activation since it’s a binary classification problem. We use the Adam optimizer with learning rate set to 0.01.</a:t>
            </a: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16</a:t>
            </a:fld>
            <a:endParaRPr lang="fr-FR"/>
          </a:p>
        </p:txBody>
      </p:sp>
    </p:spTree>
    <p:extLst>
      <p:ext uri="{BB962C8B-B14F-4D97-AF65-F5344CB8AC3E}">
        <p14:creationId xmlns:p14="http://schemas.microsoft.com/office/powerpoint/2010/main" val="414484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And for completeness here’s the classification report and confusion matrix of the ANN model on the test set. We achieve 97% accuracy, compared to 78% of the LR model. We still misclassify 147 examples out of 4500.</a:t>
            </a:r>
          </a:p>
          <a:p>
            <a:br>
              <a:rPr lang="en-US" dirty="0"/>
            </a:b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19</a:t>
            </a:fld>
            <a:endParaRPr lang="fr-FR"/>
          </a:p>
        </p:txBody>
      </p:sp>
    </p:spTree>
    <p:extLst>
      <p:ext uri="{BB962C8B-B14F-4D97-AF65-F5344CB8AC3E}">
        <p14:creationId xmlns:p14="http://schemas.microsoft.com/office/powerpoint/2010/main" val="1764988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One important caveat though, as we make the model more powerful, the training loss will likely decrease and accuracy will increase. But we will run into the risk of overfitting. Meaning the complex model will perform worse on the test set compared to a simpler model, even though the training metrics of the complex model is better</a:t>
            </a: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20</a:t>
            </a:fld>
            <a:endParaRPr lang="fr-FR"/>
          </a:p>
        </p:txBody>
      </p:sp>
    </p:spTree>
    <p:extLst>
      <p:ext uri="{BB962C8B-B14F-4D97-AF65-F5344CB8AC3E}">
        <p14:creationId xmlns:p14="http://schemas.microsoft.com/office/powerpoint/2010/main" val="3243715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is very important to keep in mind. That’s why we don’t go crazy with number of layers and nodes per layer. </a:t>
            </a:r>
            <a:r>
              <a:rPr lang="en-US" b="0" i="0">
                <a:solidFill>
                  <a:srgbClr val="292929"/>
                </a:solidFill>
                <a:effectLst/>
                <a:latin typeface="charter"/>
              </a:rPr>
              <a:t>The simplest model that gets the job done is sufficient.</a:t>
            </a:r>
            <a:endParaRPr lang="fr-FR"/>
          </a:p>
        </p:txBody>
      </p:sp>
      <p:sp>
        <p:nvSpPr>
          <p:cNvPr id="4" name="Slide Number Placeholder 3"/>
          <p:cNvSpPr>
            <a:spLocks noGrp="1"/>
          </p:cNvSpPr>
          <p:nvPr>
            <p:ph type="sldNum" sz="quarter" idx="5"/>
          </p:nvPr>
        </p:nvSpPr>
        <p:spPr/>
        <p:txBody>
          <a:bodyPr/>
          <a:lstStyle/>
          <a:p>
            <a:fld id="{B4E881CD-4B7A-431F-AA02-5899A4F3756D}" type="slidenum">
              <a:rPr lang="fr-FR" smtClean="0"/>
              <a:t>21</a:t>
            </a:fld>
            <a:endParaRPr lang="fr-FR"/>
          </a:p>
        </p:txBody>
      </p:sp>
    </p:spTree>
    <p:extLst>
      <p:ext uri="{BB962C8B-B14F-4D97-AF65-F5344CB8AC3E}">
        <p14:creationId xmlns:p14="http://schemas.microsoft.com/office/powerpoint/2010/main" val="2075564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 </a:t>
            </a:r>
            <a:r>
              <a:rPr lang="en-US" b="0" i="0" dirty="0" err="1">
                <a:solidFill>
                  <a:srgbClr val="292929"/>
                </a:solidFill>
                <a:effectLst/>
                <a:latin typeface="charter"/>
              </a:rPr>
              <a:t>jupyter</a:t>
            </a:r>
            <a:r>
              <a:rPr lang="en-US" b="0" i="0" dirty="0">
                <a:solidFill>
                  <a:srgbClr val="292929"/>
                </a:solidFill>
                <a:effectLst/>
                <a:latin typeface="charter"/>
              </a:rPr>
              <a:t> notebook contains the detailed analysis OF THE DATA. In summary, there are both real and categorical features. There are no null values, but some features need normalization. 76% percent of the examples are labeled as 0, meaning the employee didn’t leave.</a:t>
            </a: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6</a:t>
            </a:fld>
            <a:endParaRPr lang="fr-FR"/>
          </a:p>
        </p:txBody>
      </p:sp>
    </p:spTree>
    <p:extLst>
      <p:ext uri="{BB962C8B-B14F-4D97-AF65-F5344CB8AC3E}">
        <p14:creationId xmlns:p14="http://schemas.microsoft.com/office/powerpoint/2010/main" val="304167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Let’s check the correlation of the features with the labels (the column named “left”). We will use the </a:t>
            </a:r>
            <a:r>
              <a:rPr lang="en-US" b="0" i="1" dirty="0">
                <a:solidFill>
                  <a:srgbClr val="292929"/>
                </a:solidFill>
                <a:effectLst/>
                <a:latin typeface="charter"/>
              </a:rPr>
              <a:t>seaborn </a:t>
            </a:r>
            <a:r>
              <a:rPr lang="en-US" b="0" i="0" dirty="0">
                <a:solidFill>
                  <a:srgbClr val="292929"/>
                </a:solidFill>
                <a:effectLst/>
                <a:latin typeface="charter"/>
              </a:rPr>
              <a:t>package for the correlation plot.</a:t>
            </a:r>
          </a:p>
          <a:p>
            <a:endParaRPr lang="en-US" b="0" i="0" dirty="0">
              <a:solidFill>
                <a:srgbClr val="292929"/>
              </a:solidFill>
              <a:effectLst/>
              <a:latin typeface="charter"/>
            </a:endParaRPr>
          </a:p>
          <a:p>
            <a:r>
              <a:rPr lang="en-US" b="0" i="0" dirty="0">
                <a:solidFill>
                  <a:srgbClr val="292929"/>
                </a:solidFill>
                <a:effectLst/>
                <a:latin typeface="charter"/>
              </a:rPr>
              <a:t>In this plot, positive values represent correlation and negative values represent inverse correlation with the label. Of course “left” has perfect correlation with itself, you can ignore that. Other than that only one feature has a strong signal, which is the “</a:t>
            </a:r>
            <a:r>
              <a:rPr lang="en-US" b="0" i="0" dirty="0" err="1">
                <a:solidFill>
                  <a:srgbClr val="292929"/>
                </a:solidFill>
                <a:effectLst/>
                <a:latin typeface="charter"/>
              </a:rPr>
              <a:t>satisfaction_level</a:t>
            </a:r>
            <a:r>
              <a:rPr lang="en-US" b="0" i="0" dirty="0">
                <a:solidFill>
                  <a:srgbClr val="292929"/>
                </a:solidFill>
                <a:effectLst/>
                <a:latin typeface="charter"/>
              </a:rPr>
              <a:t>”, inversely correlated with whether the employee has left. Which makes sense.</a:t>
            </a:r>
          </a:p>
          <a:p>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7</a:t>
            </a:fld>
            <a:endParaRPr lang="fr-FR"/>
          </a:p>
        </p:txBody>
      </p:sp>
    </p:spTree>
    <p:extLst>
      <p:ext uri="{BB962C8B-B14F-4D97-AF65-F5344CB8AC3E}">
        <p14:creationId xmlns:p14="http://schemas.microsoft.com/office/powerpoint/2010/main" val="2761465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Now let’s look at the pairwise correlation of all features with one another.</a:t>
            </a:r>
          </a:p>
          <a:p>
            <a:pPr algn="l"/>
            <a:endParaRPr lang="en-US" b="0" i="0" dirty="0">
              <a:solidFill>
                <a:srgbClr val="292929"/>
              </a:solidFill>
              <a:effectLst/>
              <a:latin typeface="charter"/>
            </a:endParaRPr>
          </a:p>
          <a:p>
            <a:pPr algn="l"/>
            <a:r>
              <a:rPr lang="en-US" b="0" i="0" dirty="0">
                <a:solidFill>
                  <a:srgbClr val="292929"/>
                </a:solidFill>
                <a:effectLst/>
                <a:latin typeface="charter"/>
              </a:rPr>
              <a:t>We see that “</a:t>
            </a:r>
            <a:r>
              <a:rPr lang="en-US" b="0" i="0" dirty="0" err="1">
                <a:solidFill>
                  <a:srgbClr val="292929"/>
                </a:solidFill>
                <a:effectLst/>
                <a:latin typeface="charter"/>
              </a:rPr>
              <a:t>average_monthly_hours</a:t>
            </a:r>
            <a:r>
              <a:rPr lang="en-US" b="0" i="0" dirty="0">
                <a:solidFill>
                  <a:srgbClr val="292929"/>
                </a:solidFill>
                <a:effectLst/>
                <a:latin typeface="charter"/>
              </a:rPr>
              <a:t>” is positively correlated with “</a:t>
            </a:r>
            <a:r>
              <a:rPr lang="en-US" b="0" i="0" dirty="0" err="1">
                <a:solidFill>
                  <a:srgbClr val="292929"/>
                </a:solidFill>
                <a:effectLst/>
                <a:latin typeface="charter"/>
              </a:rPr>
              <a:t>number_project</a:t>
            </a:r>
            <a:r>
              <a:rPr lang="en-US" b="0" i="0" dirty="0">
                <a:solidFill>
                  <a:srgbClr val="292929"/>
                </a:solidFill>
                <a:effectLst/>
                <a:latin typeface="charter"/>
              </a:rPr>
              <a:t>”, which again makes sense. The more projects a person is involved with, the more hours of work they need to put in.</a:t>
            </a:r>
          </a:p>
          <a:p>
            <a:br>
              <a:rPr lang="en-US" dirty="0">
                <a:effectLst/>
              </a:rPr>
            </a:b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8</a:t>
            </a:fld>
            <a:endParaRPr lang="fr-FR"/>
          </a:p>
        </p:txBody>
      </p:sp>
    </p:spTree>
    <p:extLst>
      <p:ext uri="{BB962C8B-B14F-4D97-AF65-F5344CB8AC3E}">
        <p14:creationId xmlns:p14="http://schemas.microsoft.com/office/powerpoint/2010/main" val="2141815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 final part is creating the training and test data. The model will perform learning on the training set and be evaluated on the held-out test set. Scikit-learn has a convenient </a:t>
            </a:r>
            <a:r>
              <a:rPr lang="en-US" b="0" i="1" dirty="0" err="1">
                <a:solidFill>
                  <a:srgbClr val="292929"/>
                </a:solidFill>
                <a:effectLst/>
                <a:latin typeface="charter"/>
              </a:rPr>
              <a:t>train_test_split</a:t>
            </a:r>
            <a:r>
              <a:rPr lang="en-US" b="0" i="1" dirty="0">
                <a:solidFill>
                  <a:srgbClr val="292929"/>
                </a:solidFill>
                <a:effectLst/>
                <a:latin typeface="charter"/>
              </a:rPr>
              <a:t> </a:t>
            </a:r>
            <a:r>
              <a:rPr lang="en-US" b="0" i="0" dirty="0">
                <a:solidFill>
                  <a:srgbClr val="292929"/>
                </a:solidFill>
                <a:effectLst/>
                <a:latin typeface="charter"/>
              </a:rPr>
              <a:t>function. We only need to specify the fraction of the test set, in our case 30%. But first we convert our data from pandas </a:t>
            </a:r>
            <a:r>
              <a:rPr lang="en-US" b="0" i="0" dirty="0" err="1">
                <a:solidFill>
                  <a:srgbClr val="292929"/>
                </a:solidFill>
                <a:effectLst/>
                <a:latin typeface="charter"/>
              </a:rPr>
              <a:t>dataframe</a:t>
            </a:r>
            <a:r>
              <a:rPr lang="en-US" b="0" i="0" dirty="0">
                <a:solidFill>
                  <a:srgbClr val="292929"/>
                </a:solidFill>
                <a:effectLst/>
                <a:latin typeface="charter"/>
              </a:rPr>
              <a:t> to </a:t>
            </a:r>
            <a:r>
              <a:rPr lang="en-US" b="0" i="0" dirty="0" err="1">
                <a:solidFill>
                  <a:srgbClr val="292929"/>
                </a:solidFill>
                <a:effectLst/>
                <a:latin typeface="charter"/>
              </a:rPr>
              <a:t>numpy</a:t>
            </a:r>
            <a:r>
              <a:rPr lang="en-US" b="0" i="0" dirty="0">
                <a:solidFill>
                  <a:srgbClr val="292929"/>
                </a:solidFill>
                <a:effectLst/>
                <a:latin typeface="charter"/>
              </a:rPr>
              <a:t> array using the </a:t>
            </a:r>
            <a:r>
              <a:rPr lang="en-US" b="0" i="1" dirty="0">
                <a:solidFill>
                  <a:srgbClr val="292929"/>
                </a:solidFill>
                <a:effectLst/>
                <a:latin typeface="charter"/>
              </a:rPr>
              <a:t>values</a:t>
            </a:r>
            <a:r>
              <a:rPr lang="en-US" b="0" i="0" dirty="0">
                <a:solidFill>
                  <a:srgbClr val="292929"/>
                </a:solidFill>
                <a:effectLst/>
                <a:latin typeface="charter"/>
              </a:rPr>
              <a:t> attribute of the </a:t>
            </a:r>
            <a:r>
              <a:rPr lang="en-US" b="0" i="0" dirty="0" err="1">
                <a:solidFill>
                  <a:srgbClr val="292929"/>
                </a:solidFill>
                <a:effectLst/>
                <a:latin typeface="charter"/>
              </a:rPr>
              <a:t>dataframe</a:t>
            </a:r>
            <a:r>
              <a:rPr lang="en-US" b="0" i="0" dirty="0">
                <a:solidFill>
                  <a:srgbClr val="292929"/>
                </a:solidFill>
                <a:effectLst/>
                <a:latin typeface="charter"/>
              </a:rPr>
              <a:t>.</a:t>
            </a: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10</a:t>
            </a:fld>
            <a:endParaRPr lang="fr-FR"/>
          </a:p>
        </p:txBody>
      </p:sp>
    </p:spTree>
    <p:extLst>
      <p:ext uri="{BB962C8B-B14F-4D97-AF65-F5344CB8AC3E}">
        <p14:creationId xmlns:p14="http://schemas.microsoft.com/office/powerpoint/2010/main" val="202093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Now that we’re done with the data preprocessing and train/test set generation, here comes the fun part, training the model. We first start with a simple model, Logistic Regression (LR). We will then train a deep ANN and compare the results to LR.</a:t>
            </a:r>
          </a:p>
          <a:p>
            <a:r>
              <a:rPr lang="en-US" b="0" i="0" dirty="0">
                <a:solidFill>
                  <a:srgbClr val="292929"/>
                </a:solidFill>
                <a:effectLst/>
                <a:latin typeface="charter"/>
              </a:rPr>
              <a:t>We will use the </a:t>
            </a:r>
            <a:r>
              <a:rPr lang="en-US" b="0" i="1" dirty="0">
                <a:solidFill>
                  <a:srgbClr val="292929"/>
                </a:solidFill>
                <a:effectLst/>
                <a:latin typeface="charter"/>
              </a:rPr>
              <a:t>Sequential</a:t>
            </a:r>
            <a:r>
              <a:rPr lang="en-US" b="0" i="0" dirty="0">
                <a:solidFill>
                  <a:srgbClr val="292929"/>
                </a:solidFill>
                <a:effectLst/>
                <a:latin typeface="charter"/>
              </a:rPr>
              <a:t> model API . The Sequential model allows us to build deep neural networks by stacking layers one on top of another. Since we’re now building a simple logistic regression model, we will have the input nodes directly connected to output node, without any hidden layers. Note that the LR model has the form </a:t>
            </a:r>
            <a:r>
              <a:rPr lang="en-US" b="0" i="1" dirty="0">
                <a:solidFill>
                  <a:srgbClr val="292929"/>
                </a:solidFill>
                <a:effectLst/>
                <a:latin typeface="charter"/>
              </a:rPr>
              <a:t>y=f(</a:t>
            </a:r>
            <a:r>
              <a:rPr lang="en-US" b="0" i="1" dirty="0" err="1">
                <a:solidFill>
                  <a:srgbClr val="292929"/>
                </a:solidFill>
                <a:effectLst/>
                <a:latin typeface="charter"/>
              </a:rPr>
              <a:t>xW</a:t>
            </a:r>
            <a:r>
              <a:rPr lang="en-US" b="0" i="1" dirty="0">
                <a:solidFill>
                  <a:srgbClr val="292929"/>
                </a:solidFill>
                <a:effectLst/>
                <a:latin typeface="charter"/>
              </a:rPr>
              <a:t>) </a:t>
            </a:r>
            <a:r>
              <a:rPr lang="en-US" b="0" i="0" dirty="0">
                <a:solidFill>
                  <a:srgbClr val="292929"/>
                </a:solidFill>
                <a:effectLst/>
                <a:latin typeface="charter"/>
              </a:rPr>
              <a:t>where </a:t>
            </a:r>
            <a:r>
              <a:rPr lang="en-US" b="0" i="1" dirty="0">
                <a:solidFill>
                  <a:srgbClr val="292929"/>
                </a:solidFill>
                <a:effectLst/>
                <a:latin typeface="charter"/>
              </a:rPr>
              <a:t>f</a:t>
            </a:r>
            <a:r>
              <a:rPr lang="en-US" b="0" i="0" dirty="0">
                <a:solidFill>
                  <a:srgbClr val="292929"/>
                </a:solidFill>
                <a:effectLst/>
                <a:latin typeface="charter"/>
              </a:rPr>
              <a:t> is the sigmoid function. Having a single output layer being directly connected to the input reflects this function.</a:t>
            </a:r>
          </a:p>
          <a:p>
            <a:endParaRPr lang="en-US" b="0" i="0" dirty="0">
              <a:solidFill>
                <a:srgbClr val="292929"/>
              </a:solidFill>
              <a:effectLst/>
              <a:latin typeface="charter"/>
            </a:endParaRPr>
          </a:p>
          <a:p>
            <a:r>
              <a:rPr lang="en-US" b="0" i="0" dirty="0">
                <a:solidFill>
                  <a:srgbClr val="292929"/>
                </a:solidFill>
                <a:effectLst/>
                <a:latin typeface="charter"/>
              </a:rPr>
              <a:t>The first argument of </a:t>
            </a:r>
            <a:r>
              <a:rPr lang="en-US" b="0" i="0" dirty="0" err="1">
                <a:solidFill>
                  <a:srgbClr val="292929"/>
                </a:solidFill>
                <a:effectLst/>
                <a:latin typeface="charter"/>
              </a:rPr>
              <a:t>dence</a:t>
            </a:r>
            <a:r>
              <a:rPr lang="en-US" b="0" i="0" dirty="0">
                <a:solidFill>
                  <a:srgbClr val="292929"/>
                </a:solidFill>
                <a:effectLst/>
                <a:latin typeface="charter"/>
              </a:rPr>
              <a:t> function, represents number of nodes in this layer. </a:t>
            </a:r>
            <a:r>
              <a:rPr lang="en-US" b="0" i="1" dirty="0" err="1">
                <a:solidFill>
                  <a:srgbClr val="292929"/>
                </a:solidFill>
                <a:effectLst/>
                <a:latin typeface="charter"/>
              </a:rPr>
              <a:t>input_shape</a:t>
            </a:r>
            <a:r>
              <a:rPr lang="en-US" b="0" i="0" dirty="0">
                <a:solidFill>
                  <a:srgbClr val="292929"/>
                </a:solidFill>
                <a:effectLst/>
                <a:latin typeface="charter"/>
              </a:rPr>
              <a:t>: The first layer in </a:t>
            </a:r>
            <a:r>
              <a:rPr lang="en-US" b="0" i="0" dirty="0" err="1">
                <a:solidFill>
                  <a:srgbClr val="292929"/>
                </a:solidFill>
                <a:effectLst/>
                <a:latin typeface="charter"/>
              </a:rPr>
              <a:t>Keras</a:t>
            </a:r>
            <a:r>
              <a:rPr lang="en-US" b="0" i="0" dirty="0">
                <a:solidFill>
                  <a:srgbClr val="292929"/>
                </a:solidFill>
                <a:effectLst/>
                <a:latin typeface="charter"/>
              </a:rPr>
              <a:t> models need to specify the input dimensions  . </a:t>
            </a:r>
            <a:r>
              <a:rPr lang="en-US" b="0" i="1" dirty="0">
                <a:solidFill>
                  <a:srgbClr val="292929"/>
                </a:solidFill>
                <a:effectLst/>
                <a:latin typeface="charter"/>
              </a:rPr>
              <a:t>activation</a:t>
            </a:r>
            <a:r>
              <a:rPr lang="en-US" b="0" i="0" dirty="0">
                <a:solidFill>
                  <a:srgbClr val="292929"/>
                </a:solidFill>
                <a:effectLst/>
                <a:latin typeface="charter"/>
              </a:rPr>
              <a:t>: The activation function of a logistic regression model is the </a:t>
            </a:r>
            <a:r>
              <a:rPr lang="en-US" b="0" i="1" dirty="0">
                <a:solidFill>
                  <a:srgbClr val="292929"/>
                </a:solidFill>
                <a:effectLst/>
                <a:latin typeface="charter"/>
              </a:rPr>
              <a:t>logistic</a:t>
            </a:r>
            <a:r>
              <a:rPr lang="en-US" b="0" i="0" dirty="0">
                <a:solidFill>
                  <a:srgbClr val="292929"/>
                </a:solidFill>
                <a:effectLst/>
                <a:latin typeface="charter"/>
              </a:rPr>
              <a:t> function, or alternatively called the </a:t>
            </a:r>
            <a:r>
              <a:rPr lang="en-US" b="0" i="1" dirty="0">
                <a:solidFill>
                  <a:srgbClr val="292929"/>
                </a:solidFill>
                <a:effectLst/>
                <a:latin typeface="charter"/>
              </a:rPr>
              <a:t>sigmoid</a:t>
            </a:r>
            <a:r>
              <a:rPr lang="en-US" b="0" i="0" dirty="0">
                <a:solidFill>
                  <a:srgbClr val="292929"/>
                </a:solidFill>
                <a:effectLst/>
                <a:latin typeface="charter"/>
              </a:rPr>
              <a:t>.</a:t>
            </a:r>
          </a:p>
          <a:p>
            <a:endParaRPr lang="en-US" b="0" i="0" dirty="0">
              <a:solidFill>
                <a:srgbClr val="292929"/>
              </a:solidFill>
              <a:effectLst/>
              <a:latin typeface="charter"/>
            </a:endParaRPr>
          </a:p>
          <a:p>
            <a:r>
              <a:rPr lang="en-US" b="0" i="0" dirty="0">
                <a:solidFill>
                  <a:srgbClr val="292929"/>
                </a:solidFill>
                <a:effectLst/>
                <a:latin typeface="charter"/>
              </a:rPr>
              <a:t>We then compile the model with the </a:t>
            </a:r>
            <a:r>
              <a:rPr lang="en-US" b="0" i="1" dirty="0">
                <a:solidFill>
                  <a:srgbClr val="292929"/>
                </a:solidFill>
                <a:effectLst/>
                <a:latin typeface="charter"/>
              </a:rPr>
              <a:t>compile</a:t>
            </a:r>
            <a:r>
              <a:rPr lang="en-US" b="0" i="0" dirty="0">
                <a:solidFill>
                  <a:srgbClr val="292929"/>
                </a:solidFill>
                <a:effectLst/>
                <a:latin typeface="charter"/>
              </a:rPr>
              <a:t> function. This creates the neural network model by specifying the details of the learning process.</a:t>
            </a:r>
          </a:p>
          <a:p>
            <a:pPr algn="l">
              <a:buFont typeface="Arial" panose="020B0604020202020204" pitchFamily="34" charset="0"/>
              <a:buChar char="•"/>
            </a:pPr>
            <a:r>
              <a:rPr lang="en-US" b="0" i="1" dirty="0">
                <a:solidFill>
                  <a:srgbClr val="292929"/>
                </a:solidFill>
                <a:effectLst/>
                <a:latin typeface="charter"/>
              </a:rPr>
              <a:t>optimizer</a:t>
            </a:r>
            <a:r>
              <a:rPr lang="en-US" b="0" i="0" dirty="0">
                <a:solidFill>
                  <a:srgbClr val="292929"/>
                </a:solidFill>
                <a:effectLst/>
                <a:latin typeface="charter"/>
              </a:rPr>
              <a:t>: Which optimizer to use in order to minimize the loss function. There are a lot of different optimizers, most of them based on gradient descent. We will explore different optimizers in another tutorial. For now we will use the </a:t>
            </a:r>
            <a:r>
              <a:rPr lang="en-US" b="0" i="1" dirty="0" err="1">
                <a:solidFill>
                  <a:srgbClr val="292929"/>
                </a:solidFill>
                <a:effectLst/>
                <a:latin typeface="charter"/>
              </a:rPr>
              <a:t>adam</a:t>
            </a:r>
            <a:r>
              <a:rPr lang="en-US" b="0" i="0" dirty="0">
                <a:solidFill>
                  <a:srgbClr val="292929"/>
                </a:solidFill>
                <a:effectLst/>
                <a:latin typeface="charter"/>
              </a:rPr>
              <a:t> optimizer, which is the one people prefer to use by default.</a:t>
            </a:r>
          </a:p>
          <a:p>
            <a:pPr algn="l">
              <a:buFont typeface="Arial" panose="020B0604020202020204" pitchFamily="34" charset="0"/>
              <a:buChar char="•"/>
            </a:pPr>
            <a:r>
              <a:rPr lang="en-US" b="0" i="1" dirty="0">
                <a:solidFill>
                  <a:srgbClr val="292929"/>
                </a:solidFill>
                <a:effectLst/>
                <a:latin typeface="charter"/>
              </a:rPr>
              <a:t>loss</a:t>
            </a:r>
            <a:r>
              <a:rPr lang="en-US" b="0" i="0" dirty="0">
                <a:solidFill>
                  <a:srgbClr val="292929"/>
                </a:solidFill>
                <a:effectLst/>
                <a:latin typeface="charter"/>
              </a:rPr>
              <a:t>: The loss function to minimize. Since we’re building a binary 0/1 classifier, the loss function to minimize is </a:t>
            </a:r>
            <a:r>
              <a:rPr lang="en-US" b="0" i="1" dirty="0" err="1">
                <a:solidFill>
                  <a:srgbClr val="292929"/>
                </a:solidFill>
                <a:effectLst/>
                <a:latin typeface="charter"/>
              </a:rPr>
              <a:t>binary_crossentropy</a:t>
            </a:r>
            <a:r>
              <a:rPr lang="en-US" b="0" i="0" dirty="0">
                <a:solidFill>
                  <a:srgbClr val="292929"/>
                </a:solidFill>
                <a:effectLst/>
                <a:latin typeface="charter"/>
              </a:rPr>
              <a:t>. We will see other examples of loss functions in later sections.</a:t>
            </a:r>
          </a:p>
          <a:p>
            <a:pPr algn="l">
              <a:buFont typeface="Arial" panose="020B0604020202020204" pitchFamily="34" charset="0"/>
              <a:buChar char="•"/>
            </a:pPr>
            <a:r>
              <a:rPr lang="en-US" b="0" i="1" dirty="0">
                <a:solidFill>
                  <a:srgbClr val="292929"/>
                </a:solidFill>
                <a:effectLst/>
                <a:latin typeface="charter"/>
              </a:rPr>
              <a:t>metrics</a:t>
            </a:r>
            <a:r>
              <a:rPr lang="en-US" b="0" i="0" dirty="0">
                <a:solidFill>
                  <a:srgbClr val="292929"/>
                </a:solidFill>
                <a:effectLst/>
                <a:latin typeface="charter"/>
              </a:rPr>
              <a:t>: Which metric to report statistics on, for classification problems we set this as </a:t>
            </a:r>
            <a:r>
              <a:rPr lang="en-US" b="0" i="1" dirty="0">
                <a:solidFill>
                  <a:srgbClr val="292929"/>
                </a:solidFill>
                <a:effectLst/>
                <a:latin typeface="charter"/>
              </a:rPr>
              <a:t>accuracy</a:t>
            </a:r>
            <a:r>
              <a:rPr lang="en-US" b="0" i="0" dirty="0">
                <a:solidFill>
                  <a:srgbClr val="292929"/>
                </a:solidFill>
                <a:effectLst/>
                <a:latin typeface="charter"/>
              </a:rPr>
              <a:t>.</a:t>
            </a:r>
          </a:p>
          <a:p>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12</a:t>
            </a:fld>
            <a:endParaRPr lang="fr-FR"/>
          </a:p>
        </p:txBody>
      </p:sp>
    </p:spTree>
    <p:extLst>
      <p:ext uri="{BB962C8B-B14F-4D97-AF65-F5344CB8AC3E}">
        <p14:creationId xmlns:p14="http://schemas.microsoft.com/office/powerpoint/2010/main" val="3538221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training the model using the </a:t>
            </a:r>
            <a:r>
              <a:rPr lang="en-US" b="0" i="1" dirty="0">
                <a:solidFill>
                  <a:srgbClr val="292929"/>
                </a:solidFill>
                <a:effectLst/>
                <a:latin typeface="charter"/>
              </a:rPr>
              <a:t>fit</a:t>
            </a:r>
            <a:r>
              <a:rPr lang="en-US" b="0" i="0" dirty="0">
                <a:solidFill>
                  <a:srgbClr val="292929"/>
                </a:solidFill>
                <a:effectLst/>
                <a:latin typeface="charter"/>
              </a:rPr>
              <a:t> function. The arguments are as follows:</a:t>
            </a: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13</a:t>
            </a:fld>
            <a:endParaRPr lang="fr-FR"/>
          </a:p>
        </p:txBody>
      </p:sp>
    </p:spTree>
    <p:extLst>
      <p:ext uri="{BB962C8B-B14F-4D97-AF65-F5344CB8AC3E}">
        <p14:creationId xmlns:p14="http://schemas.microsoft.com/office/powerpoint/2010/main" val="388170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 output of the fit method is the loss and accuracy at every epoch. We then plot it using our custom function, </a:t>
            </a:r>
          </a:p>
          <a:p>
            <a:endParaRPr lang="en-US" b="0" i="0" dirty="0">
              <a:solidFill>
                <a:srgbClr val="292929"/>
              </a:solidFill>
              <a:effectLst/>
              <a:latin typeface="charter"/>
            </a:endParaRPr>
          </a:p>
          <a:p>
            <a:r>
              <a:rPr lang="en-US" b="0" i="0" dirty="0">
                <a:solidFill>
                  <a:srgbClr val="292929"/>
                </a:solidFill>
                <a:effectLst/>
                <a:latin typeface="charter"/>
              </a:rPr>
              <a:t>We get 79% training accuracy. This is actually pretty bad, because above we saw that 76% of the labels were 0. So the most naive classifier which always outputs 0 regardless of the input would get 76% accuracy, and we’re not doing much better than that. This means our data is not linearly separable, we need a more complex model.</a:t>
            </a: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14</a:t>
            </a:fld>
            <a:endParaRPr lang="fr-FR"/>
          </a:p>
        </p:txBody>
      </p:sp>
    </p:spTree>
    <p:extLst>
      <p:ext uri="{BB962C8B-B14F-4D97-AF65-F5344CB8AC3E}">
        <p14:creationId xmlns:p14="http://schemas.microsoft.com/office/powerpoint/2010/main" val="2074395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 chart depicts the training loss and accuracy. But more importantly we’re interested in the metrics of the test set. Metrics in the training set might be misleading since the model is already trained on it, we want to check how the model performs on an held-out test set. Test accuracy is 78%, slightly lower than training accuracy. Test accuracy of ML models are almost always less than training, because the test data is unseen to the model during the training process. Looking at the classification report, we see that only 60% of the examples belonging to class 1 are classified correctly. Pretty bad performance. The confusion matrix also doesn’t look promising showing a lot of misclassified examples.</a:t>
            </a:r>
            <a:endParaRPr lang="fr-FR" dirty="0"/>
          </a:p>
        </p:txBody>
      </p:sp>
      <p:sp>
        <p:nvSpPr>
          <p:cNvPr id="4" name="Slide Number Placeholder 3"/>
          <p:cNvSpPr>
            <a:spLocks noGrp="1"/>
          </p:cNvSpPr>
          <p:nvPr>
            <p:ph type="sldNum" sz="quarter" idx="5"/>
          </p:nvPr>
        </p:nvSpPr>
        <p:spPr/>
        <p:txBody>
          <a:bodyPr/>
          <a:lstStyle/>
          <a:p>
            <a:fld id="{B4E881CD-4B7A-431F-AA02-5899A4F3756D}" type="slidenum">
              <a:rPr lang="fr-FR" smtClean="0"/>
              <a:t>15</a:t>
            </a:fld>
            <a:endParaRPr lang="fr-FR"/>
          </a:p>
        </p:txBody>
      </p:sp>
    </p:spTree>
    <p:extLst>
      <p:ext uri="{BB962C8B-B14F-4D97-AF65-F5344CB8AC3E}">
        <p14:creationId xmlns:p14="http://schemas.microsoft.com/office/powerpoint/2010/main" val="30585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046F-5497-4440-B5D2-C79E006B6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A5B28A4-22E5-43C7-8330-611262BF9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993C7F79-5DD8-4F91-96C5-15673D67FA0A}"/>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5" name="Footer Placeholder 4">
            <a:extLst>
              <a:ext uri="{FF2B5EF4-FFF2-40B4-BE49-F238E27FC236}">
                <a16:creationId xmlns:a16="http://schemas.microsoft.com/office/drawing/2014/main" id="{EAA28845-E1B0-465B-88D4-AE010131208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986618B-5FD7-48AF-8411-F9C5306E216E}"/>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284915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1B98-1A2C-44C8-871F-B93B9678935B}"/>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FD8076F6-041A-4B38-AE48-D0CAEDF78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5A6DC18-9A1E-438F-9423-42921D700A22}"/>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5" name="Footer Placeholder 4">
            <a:extLst>
              <a:ext uri="{FF2B5EF4-FFF2-40B4-BE49-F238E27FC236}">
                <a16:creationId xmlns:a16="http://schemas.microsoft.com/office/drawing/2014/main" id="{60EE8DE6-94EA-4CD8-A5C3-8E8AF2162E4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43951A4-47BA-44A9-9E44-E74501F86838}"/>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45432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1AAB76-A5D5-46BA-900D-A90463AB9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E54E935-C768-4359-88C1-B4EADB5AB5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CAD0FD8-5C96-4AF1-905F-73E75EF76CC5}"/>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5" name="Footer Placeholder 4">
            <a:extLst>
              <a:ext uri="{FF2B5EF4-FFF2-40B4-BE49-F238E27FC236}">
                <a16:creationId xmlns:a16="http://schemas.microsoft.com/office/drawing/2014/main" id="{70319EF8-3DEE-486A-AD66-C6C5E647E91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9F76E3F-C9E8-4AB1-BF79-6DADFFAD28D4}"/>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151357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B81A-712A-4EC3-997A-EFA081077AF0}"/>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F51C3DED-D866-4422-A0DF-9A3C3277A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E0A31A4-CED6-4B92-BAF8-FF432C6BAE99}"/>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5" name="Footer Placeholder 4">
            <a:extLst>
              <a:ext uri="{FF2B5EF4-FFF2-40B4-BE49-F238E27FC236}">
                <a16:creationId xmlns:a16="http://schemas.microsoft.com/office/drawing/2014/main" id="{B3A99A39-5F9A-4B4B-89CD-BD96E123F93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80B0777-9819-4E8F-B18F-7F2F90BCB079}"/>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193825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3777-557C-4894-AD2D-37ECA103F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2FAD45E6-2307-4A9C-824C-B64BA4500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2E31A-34CA-4278-885E-C147E4395FC4}"/>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5" name="Footer Placeholder 4">
            <a:extLst>
              <a:ext uri="{FF2B5EF4-FFF2-40B4-BE49-F238E27FC236}">
                <a16:creationId xmlns:a16="http://schemas.microsoft.com/office/drawing/2014/main" id="{E573DC2F-958B-457E-8C5C-5C00F3C7E8F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97626EB-90EE-42DA-920C-FEEADFCE56CE}"/>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172217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6FAE-5414-4FEB-8DA7-BBD992B3233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DDFD58F-D0D4-4063-82F7-8A6A2C932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83AF7439-0B20-4BAA-8134-BD3F8FC6B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838EA329-7831-45F7-B2CB-058E21BAA392}"/>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6" name="Footer Placeholder 5">
            <a:extLst>
              <a:ext uri="{FF2B5EF4-FFF2-40B4-BE49-F238E27FC236}">
                <a16:creationId xmlns:a16="http://schemas.microsoft.com/office/drawing/2014/main" id="{C53BC472-89E7-4C5B-B79A-B3FA8A595DF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5D53E28-3BD3-4FD7-97C9-F94536BA6C01}"/>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385850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70E6-5333-48FD-807D-F28732F93CAA}"/>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98F1EF8-5D80-447E-AD9B-5E14718C7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98404-A0BA-4849-B3B0-CC559F0F3E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2FAB4CDA-0B7C-448B-9124-9B0F025D23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722365-26C7-4EEF-8E6B-4D7933642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C7C9C4E7-7EDC-4344-A996-9C32C35305E4}"/>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8" name="Footer Placeholder 7">
            <a:extLst>
              <a:ext uri="{FF2B5EF4-FFF2-40B4-BE49-F238E27FC236}">
                <a16:creationId xmlns:a16="http://schemas.microsoft.com/office/drawing/2014/main" id="{1BD03F4D-8D00-43E4-A08B-FD58E459804C}"/>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0612F6A9-58A6-4EC0-BBEA-47221139AC46}"/>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169011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8FDE-FF3E-4BD7-ABD6-16A86CEBC5D0}"/>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63785B8-A994-49AB-B1DB-3D328EC8B1FE}"/>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4" name="Footer Placeholder 3">
            <a:extLst>
              <a:ext uri="{FF2B5EF4-FFF2-40B4-BE49-F238E27FC236}">
                <a16:creationId xmlns:a16="http://schemas.microsoft.com/office/drawing/2014/main" id="{7B515271-C18B-4875-94F7-9785F469442A}"/>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5761107-3582-467D-92CF-AF2F2E0A28A3}"/>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225734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C40EA-37DC-4368-AD69-21C29A59F880}"/>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3" name="Footer Placeholder 2">
            <a:extLst>
              <a:ext uri="{FF2B5EF4-FFF2-40B4-BE49-F238E27FC236}">
                <a16:creationId xmlns:a16="http://schemas.microsoft.com/office/drawing/2014/main" id="{434F3132-049D-4991-8269-805F7F559BAB}"/>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F20D621D-5657-4430-8FA2-AF345EA2840A}"/>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346831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4C92-FAA8-4843-94A8-2F5A33253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166C4AEF-CF6D-4E1F-B6B6-46FFE4BC74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38FAEFB8-D6A5-4159-8F45-66BB52CF7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A1839-C9C8-49FA-842D-8E19E33832F4}"/>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6" name="Footer Placeholder 5">
            <a:extLst>
              <a:ext uri="{FF2B5EF4-FFF2-40B4-BE49-F238E27FC236}">
                <a16:creationId xmlns:a16="http://schemas.microsoft.com/office/drawing/2014/main" id="{484BD460-9717-486F-8976-D9C01DB2965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3547594-B8AA-4070-BF4A-0272BA77800E}"/>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97381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F799-FFAD-47F3-8054-98D1C3499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69EA1CB9-A42A-4D1C-9D6D-E8C648BEF1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BA78922-6E2D-48FF-B750-7560C0112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C7B8B-62F8-4CB4-86B2-EBEF8F65F9E5}"/>
              </a:ext>
            </a:extLst>
          </p:cNvPr>
          <p:cNvSpPr>
            <a:spLocks noGrp="1"/>
          </p:cNvSpPr>
          <p:nvPr>
            <p:ph type="dt" sz="half" idx="10"/>
          </p:nvPr>
        </p:nvSpPr>
        <p:spPr/>
        <p:txBody>
          <a:bodyPr/>
          <a:lstStyle/>
          <a:p>
            <a:fld id="{03FAFD6D-6557-49DB-A6C3-F2C5711C979E}" type="datetimeFigureOut">
              <a:rPr lang="fr-FR" smtClean="0"/>
              <a:t>31/03/2021</a:t>
            </a:fld>
            <a:endParaRPr lang="fr-FR"/>
          </a:p>
        </p:txBody>
      </p:sp>
      <p:sp>
        <p:nvSpPr>
          <p:cNvPr id="6" name="Footer Placeholder 5">
            <a:extLst>
              <a:ext uri="{FF2B5EF4-FFF2-40B4-BE49-F238E27FC236}">
                <a16:creationId xmlns:a16="http://schemas.microsoft.com/office/drawing/2014/main" id="{B5F92EF0-3D73-4101-9755-BA53F4BD576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8BBD633-DAB0-4A5D-A334-79F4B9231FAB}"/>
              </a:ext>
            </a:extLst>
          </p:cNvPr>
          <p:cNvSpPr>
            <a:spLocks noGrp="1"/>
          </p:cNvSpPr>
          <p:nvPr>
            <p:ph type="sldNum" sz="quarter" idx="12"/>
          </p:nvPr>
        </p:nvSpPr>
        <p:spPr/>
        <p:txBody>
          <a:bodyPr/>
          <a:lstStyle/>
          <a:p>
            <a:fld id="{2C46267C-2DFF-4AB0-B230-C4E37FECA019}" type="slidenum">
              <a:rPr lang="fr-FR" smtClean="0"/>
              <a:t>‹#›</a:t>
            </a:fld>
            <a:endParaRPr lang="fr-FR"/>
          </a:p>
        </p:txBody>
      </p:sp>
    </p:spTree>
    <p:extLst>
      <p:ext uri="{BB962C8B-B14F-4D97-AF65-F5344CB8AC3E}">
        <p14:creationId xmlns:p14="http://schemas.microsoft.com/office/powerpoint/2010/main" val="220593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E2BBD-81CB-41DB-A9A6-2D46E80C8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8E75506-A799-40AE-A23F-D1C6FC831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832F2DD-A8F5-4B7E-8476-ABB7326A2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AFD6D-6557-49DB-A6C3-F2C5711C979E}" type="datetimeFigureOut">
              <a:rPr lang="fr-FR" smtClean="0"/>
              <a:t>31/03/2021</a:t>
            </a:fld>
            <a:endParaRPr lang="fr-FR"/>
          </a:p>
        </p:txBody>
      </p:sp>
      <p:sp>
        <p:nvSpPr>
          <p:cNvPr id="5" name="Footer Placeholder 4">
            <a:extLst>
              <a:ext uri="{FF2B5EF4-FFF2-40B4-BE49-F238E27FC236}">
                <a16:creationId xmlns:a16="http://schemas.microsoft.com/office/drawing/2014/main" id="{F746FBCD-5D3A-45BD-9807-72F071235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BCBC7432-1DF4-4374-B972-5C648B4FF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6267C-2DFF-4AB0-B230-C4E37FECA019}" type="slidenum">
              <a:rPr lang="fr-FR" smtClean="0"/>
              <a:t>‹#›</a:t>
            </a:fld>
            <a:endParaRPr lang="fr-FR"/>
          </a:p>
        </p:txBody>
      </p:sp>
    </p:spTree>
    <p:extLst>
      <p:ext uri="{BB962C8B-B14F-4D97-AF65-F5344CB8AC3E}">
        <p14:creationId xmlns:p14="http://schemas.microsoft.com/office/powerpoint/2010/main" val="3794769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0B3186-58A9-44A5-9D2E-44BBA6C91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DD1890A4-9B23-4055-AD61-CF8706DD1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8" y="106115"/>
            <a:ext cx="3701150" cy="1153725"/>
          </a:xfrm>
          <a:prstGeom prst="rect">
            <a:avLst/>
          </a:prstGeom>
        </p:spPr>
      </p:pic>
      <p:pic>
        <p:nvPicPr>
          <p:cNvPr id="5" name="Grafik 4">
            <a:extLst>
              <a:ext uri="{FF2B5EF4-FFF2-40B4-BE49-F238E27FC236}">
                <a16:creationId xmlns:a16="http://schemas.microsoft.com/office/drawing/2014/main" id="{B8BFAA62-8135-4E67-AFBC-137092037B48}"/>
              </a:ext>
            </a:extLst>
          </p:cNvPr>
          <p:cNvPicPr>
            <a:picLocks noChangeAspect="1"/>
          </p:cNvPicPr>
          <p:nvPr/>
        </p:nvPicPr>
        <p:blipFill>
          <a:blip r:embed="rId4"/>
          <a:stretch>
            <a:fillRect/>
          </a:stretch>
        </p:blipFill>
        <p:spPr>
          <a:xfrm>
            <a:off x="121438" y="5309662"/>
            <a:ext cx="1697202" cy="1442223"/>
          </a:xfrm>
          <a:prstGeom prst="rect">
            <a:avLst/>
          </a:prstGeom>
        </p:spPr>
      </p:pic>
      <p:sp>
        <p:nvSpPr>
          <p:cNvPr id="6" name="TextBox 5">
            <a:extLst>
              <a:ext uri="{FF2B5EF4-FFF2-40B4-BE49-F238E27FC236}">
                <a16:creationId xmlns:a16="http://schemas.microsoft.com/office/drawing/2014/main" id="{0D1B2586-EACE-4C1B-9058-165B35AF7CA4}"/>
              </a:ext>
            </a:extLst>
          </p:cNvPr>
          <p:cNvSpPr txBox="1"/>
          <p:nvPr/>
        </p:nvSpPr>
        <p:spPr>
          <a:xfrm>
            <a:off x="1818640" y="4859062"/>
            <a:ext cx="3285708" cy="369332"/>
          </a:xfrm>
          <a:prstGeom prst="rect">
            <a:avLst/>
          </a:prstGeom>
          <a:noFill/>
        </p:spPr>
        <p:txBody>
          <a:bodyPr wrap="none" rtlCol="0">
            <a:spAutoFit/>
          </a:bodyPr>
          <a:lstStyle/>
          <a:p>
            <a:r>
              <a:rPr lang="en-US" u="sng" dirty="0">
                <a:solidFill>
                  <a:schemeClr val="bg1"/>
                </a:solidFill>
              </a:rPr>
              <a:t>Presented by  </a:t>
            </a:r>
            <a:r>
              <a:rPr lang="en-US" b="1" u="sng" dirty="0">
                <a:solidFill>
                  <a:schemeClr val="bg1"/>
                </a:solidFill>
              </a:rPr>
              <a:t>: Khalid OUHMAID</a:t>
            </a:r>
          </a:p>
        </p:txBody>
      </p:sp>
      <p:sp>
        <p:nvSpPr>
          <p:cNvPr id="7" name="TextBox 6">
            <a:extLst>
              <a:ext uri="{FF2B5EF4-FFF2-40B4-BE49-F238E27FC236}">
                <a16:creationId xmlns:a16="http://schemas.microsoft.com/office/drawing/2014/main" id="{AAC83FDF-B3A4-4D90-BC49-7379038C2345}"/>
              </a:ext>
            </a:extLst>
          </p:cNvPr>
          <p:cNvSpPr txBox="1"/>
          <p:nvPr/>
        </p:nvSpPr>
        <p:spPr>
          <a:xfrm>
            <a:off x="1818640" y="5255483"/>
            <a:ext cx="5192768" cy="369332"/>
          </a:xfrm>
          <a:prstGeom prst="rect">
            <a:avLst/>
          </a:prstGeom>
          <a:noFill/>
        </p:spPr>
        <p:txBody>
          <a:bodyPr wrap="none" rtlCol="0">
            <a:spAutoFit/>
          </a:bodyPr>
          <a:lstStyle/>
          <a:p>
            <a:r>
              <a:rPr lang="en-US" u="sng" dirty="0">
                <a:solidFill>
                  <a:schemeClr val="bg1"/>
                </a:solidFill>
              </a:rPr>
              <a:t>Supervised by: </a:t>
            </a:r>
            <a:r>
              <a:rPr lang="en-US" b="1" u="sng" dirty="0">
                <a:solidFill>
                  <a:schemeClr val="bg1"/>
                </a:solidFill>
              </a:rPr>
              <a:t>Prof</a:t>
            </a:r>
            <a:r>
              <a:rPr lang="en-US" u="sng" dirty="0">
                <a:solidFill>
                  <a:schemeClr val="bg1"/>
                </a:solidFill>
              </a:rPr>
              <a:t>. </a:t>
            </a:r>
            <a:r>
              <a:rPr lang="fr-FR" b="1" i="0" u="sng" dirty="0">
                <a:solidFill>
                  <a:schemeClr val="bg1"/>
                </a:solidFill>
                <a:effectLst/>
                <a:latin typeface="Roboto"/>
              </a:rPr>
              <a:t>Abdessamad </a:t>
            </a:r>
            <a:r>
              <a:rPr lang="fr-FR" b="1" i="0" u="sng" dirty="0" err="1">
                <a:solidFill>
                  <a:schemeClr val="bg1"/>
                </a:solidFill>
                <a:effectLst/>
                <a:latin typeface="Roboto"/>
              </a:rPr>
              <a:t>Youssfi</a:t>
            </a:r>
            <a:r>
              <a:rPr lang="fr-FR" b="1" i="0" u="sng" dirty="0">
                <a:solidFill>
                  <a:schemeClr val="bg1"/>
                </a:solidFill>
                <a:effectLst/>
                <a:latin typeface="Roboto"/>
              </a:rPr>
              <a:t> Alaoui</a:t>
            </a:r>
          </a:p>
        </p:txBody>
      </p:sp>
      <p:sp>
        <p:nvSpPr>
          <p:cNvPr id="8" name="TextBox 7">
            <a:extLst>
              <a:ext uri="{FF2B5EF4-FFF2-40B4-BE49-F238E27FC236}">
                <a16:creationId xmlns:a16="http://schemas.microsoft.com/office/drawing/2014/main" id="{43D7AD43-F046-4646-A6F5-39E5D05D527C}"/>
              </a:ext>
            </a:extLst>
          </p:cNvPr>
          <p:cNvSpPr txBox="1"/>
          <p:nvPr/>
        </p:nvSpPr>
        <p:spPr>
          <a:xfrm>
            <a:off x="516105" y="2030552"/>
            <a:ext cx="5251758" cy="1569660"/>
          </a:xfrm>
          <a:prstGeom prst="rect">
            <a:avLst/>
          </a:prstGeom>
          <a:noFill/>
        </p:spPr>
        <p:txBody>
          <a:bodyPr wrap="none" rtlCol="0">
            <a:spAutoFit/>
          </a:bodyPr>
          <a:lstStyle/>
          <a:p>
            <a:pPr algn="ctr"/>
            <a:r>
              <a:rPr lang="fr-FR" sz="4800" b="1" i="0" dirty="0" err="1">
                <a:solidFill>
                  <a:schemeClr val="accent4">
                    <a:lumMod val="20000"/>
                    <a:lumOff val="80000"/>
                  </a:schemeClr>
                </a:solidFill>
                <a:effectLst/>
                <a:latin typeface="Arial" panose="020B0604020202020204" pitchFamily="34" charset="0"/>
              </a:rPr>
              <a:t>Employee</a:t>
            </a:r>
            <a:r>
              <a:rPr lang="fr-FR" sz="4800" b="1" i="0" dirty="0">
                <a:solidFill>
                  <a:schemeClr val="accent4">
                    <a:lumMod val="20000"/>
                    <a:lumOff val="80000"/>
                  </a:schemeClr>
                </a:solidFill>
                <a:effectLst/>
                <a:latin typeface="Arial" panose="020B0604020202020204" pitchFamily="34" charset="0"/>
              </a:rPr>
              <a:t> </a:t>
            </a:r>
            <a:r>
              <a:rPr lang="fr-FR" sz="4800" b="1" i="0" dirty="0" err="1">
                <a:solidFill>
                  <a:schemeClr val="accent4">
                    <a:lumMod val="20000"/>
                    <a:lumOff val="80000"/>
                  </a:schemeClr>
                </a:solidFill>
                <a:effectLst/>
                <a:latin typeface="Arial" panose="020B0604020202020204" pitchFamily="34" charset="0"/>
              </a:rPr>
              <a:t>Churn</a:t>
            </a:r>
            <a:r>
              <a:rPr lang="fr-FR" sz="4800" b="1" i="0" dirty="0">
                <a:solidFill>
                  <a:schemeClr val="accent4">
                    <a:lumMod val="20000"/>
                    <a:lumOff val="80000"/>
                  </a:schemeClr>
                </a:solidFill>
                <a:effectLst/>
                <a:latin typeface="Arial" panose="020B0604020202020204" pitchFamily="34" charset="0"/>
              </a:rPr>
              <a:t> </a:t>
            </a:r>
          </a:p>
          <a:p>
            <a:pPr algn="ctr"/>
            <a:r>
              <a:rPr lang="fr-FR" sz="4800" b="1" i="0" dirty="0" err="1">
                <a:solidFill>
                  <a:schemeClr val="accent4">
                    <a:lumMod val="20000"/>
                    <a:lumOff val="80000"/>
                  </a:schemeClr>
                </a:solidFill>
                <a:effectLst/>
                <a:latin typeface="Arial" panose="020B0604020202020204" pitchFamily="34" charset="0"/>
              </a:rPr>
              <a:t>Analysis</a:t>
            </a:r>
            <a:endParaRPr lang="fr-FR" sz="4800" b="1" dirty="0">
              <a:solidFill>
                <a:schemeClr val="accent4">
                  <a:lumMod val="20000"/>
                  <a:lumOff val="80000"/>
                </a:schemeClr>
              </a:solidFill>
            </a:endParaRPr>
          </a:p>
        </p:txBody>
      </p:sp>
    </p:spTree>
    <p:extLst>
      <p:ext uri="{BB962C8B-B14F-4D97-AF65-F5344CB8AC3E}">
        <p14:creationId xmlns:p14="http://schemas.microsoft.com/office/powerpoint/2010/main" val="356090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D49785-01F2-4293-98CB-3A22D6D8D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88" y="2471584"/>
            <a:ext cx="11720623" cy="1914832"/>
          </a:xfrm>
          <a:prstGeom prst="rect">
            <a:avLst/>
          </a:prstGeom>
        </p:spPr>
      </p:pic>
      <p:sp>
        <p:nvSpPr>
          <p:cNvPr id="4" name="TextBox 3">
            <a:extLst>
              <a:ext uri="{FF2B5EF4-FFF2-40B4-BE49-F238E27FC236}">
                <a16:creationId xmlns:a16="http://schemas.microsoft.com/office/drawing/2014/main" id="{5BFCB8C0-8853-44B5-92F4-A23CC4EA9CDF}"/>
              </a:ext>
            </a:extLst>
          </p:cNvPr>
          <p:cNvSpPr txBox="1"/>
          <p:nvPr/>
        </p:nvSpPr>
        <p:spPr>
          <a:xfrm>
            <a:off x="363793" y="1258529"/>
            <a:ext cx="3452933" cy="369332"/>
          </a:xfrm>
          <a:prstGeom prst="rect">
            <a:avLst/>
          </a:prstGeom>
          <a:noFill/>
        </p:spPr>
        <p:txBody>
          <a:bodyPr wrap="none" rtlCol="0">
            <a:spAutoFit/>
          </a:bodyPr>
          <a:lstStyle/>
          <a:p>
            <a:r>
              <a:rPr lang="en-US" b="1" dirty="0">
                <a:solidFill>
                  <a:srgbClr val="0070C0"/>
                </a:solidFill>
                <a:latin typeface="charter"/>
              </a:rPr>
              <a:t>C</a:t>
            </a:r>
            <a:r>
              <a:rPr lang="en-US" b="1" i="0" dirty="0">
                <a:solidFill>
                  <a:srgbClr val="0070C0"/>
                </a:solidFill>
                <a:effectLst/>
                <a:latin typeface="charter"/>
              </a:rPr>
              <a:t>reating the training and test data</a:t>
            </a:r>
            <a:endParaRPr lang="fr-FR" b="1" dirty="0">
              <a:solidFill>
                <a:srgbClr val="0070C0"/>
              </a:solidFill>
            </a:endParaRPr>
          </a:p>
        </p:txBody>
      </p:sp>
    </p:spTree>
    <p:extLst>
      <p:ext uri="{BB962C8B-B14F-4D97-AF65-F5344CB8AC3E}">
        <p14:creationId xmlns:p14="http://schemas.microsoft.com/office/powerpoint/2010/main" val="207207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4C50F-0BD8-45A3-BC7C-E52F25D1665E}"/>
              </a:ext>
            </a:extLst>
          </p:cNvPr>
          <p:cNvSpPr txBox="1"/>
          <p:nvPr/>
        </p:nvSpPr>
        <p:spPr>
          <a:xfrm>
            <a:off x="2920179" y="2241754"/>
            <a:ext cx="5451108" cy="1477328"/>
          </a:xfrm>
          <a:prstGeom prst="rect">
            <a:avLst/>
          </a:prstGeom>
          <a:noFill/>
        </p:spPr>
        <p:txBody>
          <a:bodyPr wrap="none" rtlCol="0">
            <a:spAutoFit/>
          </a:bodyPr>
          <a:lstStyle/>
          <a:p>
            <a:r>
              <a:rPr lang="fr-FR" sz="5400" u="sng" dirty="0">
                <a:solidFill>
                  <a:schemeClr val="accent2"/>
                </a:solidFill>
              </a:rPr>
              <a:t>Training the model</a:t>
            </a:r>
          </a:p>
          <a:p>
            <a:endParaRPr lang="en-US" dirty="0">
              <a:solidFill>
                <a:srgbClr val="292929"/>
              </a:solidFill>
              <a:latin typeface="charter"/>
            </a:endParaRPr>
          </a:p>
          <a:p>
            <a:endParaRPr lang="fr-FR" dirty="0"/>
          </a:p>
        </p:txBody>
      </p:sp>
    </p:spTree>
    <p:extLst>
      <p:ext uri="{BB962C8B-B14F-4D97-AF65-F5344CB8AC3E}">
        <p14:creationId xmlns:p14="http://schemas.microsoft.com/office/powerpoint/2010/main" val="274395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81C18-6406-407C-9626-4A6F9C589C1B}"/>
              </a:ext>
            </a:extLst>
          </p:cNvPr>
          <p:cNvSpPr txBox="1"/>
          <p:nvPr/>
        </p:nvSpPr>
        <p:spPr>
          <a:xfrm>
            <a:off x="1002890" y="412955"/>
            <a:ext cx="6794091" cy="646331"/>
          </a:xfrm>
          <a:prstGeom prst="rect">
            <a:avLst/>
          </a:prstGeom>
          <a:noFill/>
        </p:spPr>
        <p:txBody>
          <a:bodyPr wrap="square" rtlCol="0">
            <a:spAutoFit/>
          </a:bodyPr>
          <a:lstStyle/>
          <a:p>
            <a:r>
              <a:rPr lang="fr-FR" b="1" i="0" dirty="0" err="1">
                <a:solidFill>
                  <a:srgbClr val="0070C0"/>
                </a:solidFill>
                <a:effectLst/>
                <a:latin typeface="sohne"/>
              </a:rPr>
              <a:t>Logistic</a:t>
            </a:r>
            <a:r>
              <a:rPr lang="fr-FR" b="1" i="0" dirty="0">
                <a:solidFill>
                  <a:srgbClr val="0070C0"/>
                </a:solidFill>
                <a:effectLst/>
                <a:latin typeface="sohne"/>
              </a:rPr>
              <a:t> </a:t>
            </a:r>
            <a:r>
              <a:rPr lang="fr-FR" b="1" i="0" dirty="0" err="1">
                <a:solidFill>
                  <a:srgbClr val="0070C0"/>
                </a:solidFill>
                <a:effectLst/>
                <a:latin typeface="sohne"/>
              </a:rPr>
              <a:t>Regression</a:t>
            </a:r>
            <a:r>
              <a:rPr lang="fr-FR" b="1" i="0" dirty="0">
                <a:solidFill>
                  <a:srgbClr val="0070C0"/>
                </a:solidFill>
                <a:effectLst/>
                <a:latin typeface="sohne"/>
              </a:rPr>
              <a:t> Model</a:t>
            </a:r>
          </a:p>
          <a:p>
            <a:endParaRPr lang="fr-FR" dirty="0"/>
          </a:p>
        </p:txBody>
      </p:sp>
      <p:pic>
        <p:nvPicPr>
          <p:cNvPr id="4" name="Picture 3">
            <a:extLst>
              <a:ext uri="{FF2B5EF4-FFF2-40B4-BE49-F238E27FC236}">
                <a16:creationId xmlns:a16="http://schemas.microsoft.com/office/drawing/2014/main" id="{63A90E53-CA2D-4E77-A639-97DF09900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890" y="932064"/>
            <a:ext cx="9586452" cy="2496936"/>
          </a:xfrm>
          <a:prstGeom prst="rect">
            <a:avLst/>
          </a:prstGeom>
        </p:spPr>
      </p:pic>
      <p:sp>
        <p:nvSpPr>
          <p:cNvPr id="5" name="TextBox 4">
            <a:extLst>
              <a:ext uri="{FF2B5EF4-FFF2-40B4-BE49-F238E27FC236}">
                <a16:creationId xmlns:a16="http://schemas.microsoft.com/office/drawing/2014/main" id="{E23ADB85-990D-4651-94B6-4BEAF305813E}"/>
              </a:ext>
            </a:extLst>
          </p:cNvPr>
          <p:cNvSpPr txBox="1"/>
          <p:nvPr/>
        </p:nvSpPr>
        <p:spPr>
          <a:xfrm>
            <a:off x="675148" y="3612350"/>
            <a:ext cx="9821407" cy="1754326"/>
          </a:xfrm>
          <a:prstGeom prst="rect">
            <a:avLst/>
          </a:prstGeom>
          <a:noFill/>
        </p:spPr>
        <p:txBody>
          <a:bodyPr wrap="none" rtlCol="0">
            <a:spAutoFit/>
          </a:bodyPr>
          <a:lstStyle/>
          <a:p>
            <a:r>
              <a:rPr lang="en-US" b="0" i="0" dirty="0">
                <a:solidFill>
                  <a:srgbClr val="292929"/>
                </a:solidFill>
                <a:effectLst/>
                <a:latin typeface="charter"/>
              </a:rPr>
              <a:t>The Sequential model allows us to build deep neural networks by stacking layers one on top of another</a:t>
            </a:r>
          </a:p>
          <a:p>
            <a:endParaRPr lang="en-US" b="0" i="0" dirty="0">
              <a:solidFill>
                <a:srgbClr val="292929"/>
              </a:solidFill>
              <a:effectLst/>
              <a:latin typeface="charter"/>
            </a:endParaRPr>
          </a:p>
          <a:p>
            <a:r>
              <a:rPr lang="en-US" dirty="0">
                <a:solidFill>
                  <a:srgbClr val="292929"/>
                </a:solidFill>
                <a:latin typeface="charter"/>
              </a:rPr>
              <a:t>T</a:t>
            </a:r>
            <a:r>
              <a:rPr lang="en-US" b="0" i="0" dirty="0">
                <a:solidFill>
                  <a:srgbClr val="292929"/>
                </a:solidFill>
                <a:effectLst/>
                <a:latin typeface="charter"/>
              </a:rPr>
              <a:t>he LR model has the form </a:t>
            </a:r>
            <a:r>
              <a:rPr lang="en-US" b="0" i="1" dirty="0">
                <a:solidFill>
                  <a:srgbClr val="292929"/>
                </a:solidFill>
                <a:effectLst/>
                <a:latin typeface="charter"/>
              </a:rPr>
              <a:t>y=f(</a:t>
            </a:r>
            <a:r>
              <a:rPr lang="en-US" b="0" i="1" dirty="0" err="1">
                <a:solidFill>
                  <a:srgbClr val="292929"/>
                </a:solidFill>
                <a:effectLst/>
                <a:latin typeface="charter"/>
              </a:rPr>
              <a:t>xW</a:t>
            </a:r>
            <a:r>
              <a:rPr lang="en-US" b="0" i="1" dirty="0">
                <a:solidFill>
                  <a:srgbClr val="292929"/>
                </a:solidFill>
                <a:effectLst/>
                <a:latin typeface="charter"/>
              </a:rPr>
              <a:t>) </a:t>
            </a:r>
            <a:r>
              <a:rPr lang="en-US" b="0" i="0" dirty="0">
                <a:solidFill>
                  <a:srgbClr val="292929"/>
                </a:solidFill>
                <a:effectLst/>
                <a:latin typeface="charter"/>
              </a:rPr>
              <a:t>where </a:t>
            </a:r>
            <a:r>
              <a:rPr lang="en-US" b="0" i="1" dirty="0">
                <a:solidFill>
                  <a:srgbClr val="292929"/>
                </a:solidFill>
                <a:effectLst/>
                <a:latin typeface="charter"/>
              </a:rPr>
              <a:t>f</a:t>
            </a:r>
            <a:r>
              <a:rPr lang="en-US" b="0" i="0" dirty="0">
                <a:solidFill>
                  <a:srgbClr val="292929"/>
                </a:solidFill>
                <a:effectLst/>
                <a:latin typeface="charter"/>
              </a:rPr>
              <a:t> is the sigmoid function. Having a single output layer being </a:t>
            </a:r>
          </a:p>
          <a:p>
            <a:r>
              <a:rPr lang="en-US" b="0" i="0" dirty="0">
                <a:solidFill>
                  <a:srgbClr val="292929"/>
                </a:solidFill>
                <a:effectLst/>
                <a:latin typeface="charter"/>
              </a:rPr>
              <a:t>directly connected to the input reflects this function.</a:t>
            </a:r>
          </a:p>
          <a:p>
            <a:endParaRPr lang="en-US" b="0" i="0" dirty="0">
              <a:solidFill>
                <a:srgbClr val="292929"/>
              </a:solidFill>
              <a:effectLst/>
              <a:latin typeface="charter"/>
            </a:endParaRPr>
          </a:p>
          <a:p>
            <a:endParaRPr lang="fr-FR" dirty="0"/>
          </a:p>
        </p:txBody>
      </p:sp>
      <p:sp>
        <p:nvSpPr>
          <p:cNvPr id="6" name="TextBox 5">
            <a:extLst>
              <a:ext uri="{FF2B5EF4-FFF2-40B4-BE49-F238E27FC236}">
                <a16:creationId xmlns:a16="http://schemas.microsoft.com/office/drawing/2014/main" id="{AB9B479B-8D1E-496C-AAA2-61B25D8E50FE}"/>
              </a:ext>
            </a:extLst>
          </p:cNvPr>
          <p:cNvSpPr txBox="1"/>
          <p:nvPr/>
        </p:nvSpPr>
        <p:spPr>
          <a:xfrm>
            <a:off x="675148" y="4905012"/>
            <a:ext cx="7461338" cy="369332"/>
          </a:xfrm>
          <a:prstGeom prst="rect">
            <a:avLst/>
          </a:prstGeom>
          <a:noFill/>
        </p:spPr>
        <p:txBody>
          <a:bodyPr wrap="none" rtlCol="0">
            <a:spAutoFit/>
          </a:bodyPr>
          <a:lstStyle/>
          <a:p>
            <a:r>
              <a:rPr lang="en-US" b="0" i="0" dirty="0">
                <a:solidFill>
                  <a:srgbClr val="292929"/>
                </a:solidFill>
                <a:effectLst/>
                <a:latin typeface="charter"/>
              </a:rPr>
              <a:t>The </a:t>
            </a:r>
            <a:r>
              <a:rPr lang="en-US" b="0" i="1" dirty="0">
                <a:solidFill>
                  <a:srgbClr val="292929"/>
                </a:solidFill>
                <a:effectLst/>
                <a:latin typeface="charter"/>
              </a:rPr>
              <a:t>Dense</a:t>
            </a:r>
            <a:r>
              <a:rPr lang="en-US" b="0" i="0" dirty="0">
                <a:solidFill>
                  <a:srgbClr val="292929"/>
                </a:solidFill>
                <a:effectLst/>
                <a:latin typeface="charter"/>
              </a:rPr>
              <a:t> function in </a:t>
            </a:r>
            <a:r>
              <a:rPr lang="en-US" b="0" i="0" dirty="0" err="1">
                <a:solidFill>
                  <a:srgbClr val="292929"/>
                </a:solidFill>
                <a:effectLst/>
                <a:latin typeface="charter"/>
              </a:rPr>
              <a:t>Keras</a:t>
            </a:r>
            <a:r>
              <a:rPr lang="en-US" b="0" i="0" dirty="0">
                <a:solidFill>
                  <a:srgbClr val="292929"/>
                </a:solidFill>
                <a:effectLst/>
                <a:latin typeface="charter"/>
              </a:rPr>
              <a:t> constructs a fully connected neural network layer</a:t>
            </a:r>
            <a:endParaRPr lang="fr-FR" dirty="0"/>
          </a:p>
        </p:txBody>
      </p:sp>
      <p:sp>
        <p:nvSpPr>
          <p:cNvPr id="7" name="TextBox 6">
            <a:extLst>
              <a:ext uri="{FF2B5EF4-FFF2-40B4-BE49-F238E27FC236}">
                <a16:creationId xmlns:a16="http://schemas.microsoft.com/office/drawing/2014/main" id="{4BCB01B5-56F6-4884-B776-98A75F59DFA2}"/>
              </a:ext>
            </a:extLst>
          </p:cNvPr>
          <p:cNvSpPr txBox="1"/>
          <p:nvPr/>
        </p:nvSpPr>
        <p:spPr>
          <a:xfrm>
            <a:off x="675148" y="5521715"/>
            <a:ext cx="6972486" cy="923330"/>
          </a:xfrm>
          <a:prstGeom prst="rect">
            <a:avLst/>
          </a:prstGeom>
          <a:noFill/>
        </p:spPr>
        <p:txBody>
          <a:bodyPr wrap="none" rtlCol="0">
            <a:spAutoFit/>
          </a:bodyPr>
          <a:lstStyle/>
          <a:p>
            <a:r>
              <a:rPr lang="en-US" b="0" i="1" dirty="0">
                <a:solidFill>
                  <a:srgbClr val="292929"/>
                </a:solidFill>
                <a:effectLst/>
                <a:latin typeface="charter"/>
              </a:rPr>
              <a:t>optimizer</a:t>
            </a:r>
            <a:r>
              <a:rPr lang="en-US" b="0" i="0" dirty="0">
                <a:solidFill>
                  <a:srgbClr val="292929"/>
                </a:solidFill>
                <a:effectLst/>
                <a:latin typeface="charter"/>
              </a:rPr>
              <a:t>: Which optimizer to use in order to minimize the loss function.</a:t>
            </a:r>
          </a:p>
          <a:p>
            <a:r>
              <a:rPr lang="en-US" b="0" i="1" dirty="0">
                <a:solidFill>
                  <a:srgbClr val="292929"/>
                </a:solidFill>
                <a:effectLst/>
                <a:latin typeface="charter"/>
              </a:rPr>
              <a:t>loss</a:t>
            </a:r>
            <a:r>
              <a:rPr lang="en-US" b="0" i="0" dirty="0">
                <a:solidFill>
                  <a:srgbClr val="292929"/>
                </a:solidFill>
                <a:effectLst/>
                <a:latin typeface="charter"/>
              </a:rPr>
              <a:t>: The loss function to minimize.</a:t>
            </a:r>
          </a:p>
          <a:p>
            <a:r>
              <a:rPr lang="en-US" b="0" i="1" dirty="0">
                <a:solidFill>
                  <a:srgbClr val="292929"/>
                </a:solidFill>
                <a:effectLst/>
                <a:latin typeface="charter"/>
              </a:rPr>
              <a:t>metrics</a:t>
            </a:r>
            <a:r>
              <a:rPr lang="en-US" b="0" i="0" dirty="0">
                <a:solidFill>
                  <a:srgbClr val="292929"/>
                </a:solidFill>
                <a:effectLst/>
                <a:latin typeface="charter"/>
              </a:rPr>
              <a:t>: Which metric to report statistics on</a:t>
            </a:r>
            <a:endParaRPr lang="fr-FR" dirty="0"/>
          </a:p>
        </p:txBody>
      </p:sp>
    </p:spTree>
    <p:extLst>
      <p:ext uri="{BB962C8B-B14F-4D97-AF65-F5344CB8AC3E}">
        <p14:creationId xmlns:p14="http://schemas.microsoft.com/office/powerpoint/2010/main" val="338998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8FB26-DF0D-48FC-95C2-E9A87E8A0176}"/>
              </a:ext>
            </a:extLst>
          </p:cNvPr>
          <p:cNvSpPr txBox="1"/>
          <p:nvPr/>
        </p:nvSpPr>
        <p:spPr>
          <a:xfrm>
            <a:off x="703384" y="3539333"/>
            <a:ext cx="8219553" cy="2585323"/>
          </a:xfrm>
          <a:prstGeom prst="rect">
            <a:avLst/>
          </a:prstGeom>
          <a:noFill/>
        </p:spPr>
        <p:txBody>
          <a:bodyPr wrap="square" rtlCol="0">
            <a:spAutoFit/>
          </a:bodyPr>
          <a:lstStyle/>
          <a:p>
            <a:pPr algn="l">
              <a:buFont typeface="Arial" panose="020B0604020202020204" pitchFamily="34" charset="0"/>
              <a:buChar char="•"/>
            </a:pPr>
            <a:r>
              <a:rPr lang="en-US" b="0" i="1" dirty="0">
                <a:solidFill>
                  <a:srgbClr val="292929"/>
                </a:solidFill>
                <a:effectLst/>
                <a:latin typeface="charter"/>
              </a:rPr>
              <a:t>x</a:t>
            </a:r>
            <a:r>
              <a:rPr lang="en-US" b="0" i="0" dirty="0">
                <a:solidFill>
                  <a:srgbClr val="292929"/>
                </a:solidFill>
                <a:effectLst/>
                <a:latin typeface="charter"/>
              </a:rPr>
              <a:t>: The input data, we defined it as </a:t>
            </a:r>
            <a:r>
              <a:rPr lang="en-US" b="0" i="1" dirty="0">
                <a:solidFill>
                  <a:srgbClr val="292929"/>
                </a:solidFill>
                <a:effectLst/>
                <a:latin typeface="charter"/>
              </a:rPr>
              <a:t>X</a:t>
            </a:r>
            <a:r>
              <a:rPr lang="en-US" b="0" i="0" dirty="0">
                <a:solidFill>
                  <a:srgbClr val="292929"/>
                </a:solidFill>
                <a:effectLst/>
                <a:latin typeface="charter"/>
              </a:rPr>
              <a:t> above. It contains the x and y coordinates of the input points</a:t>
            </a:r>
          </a:p>
          <a:p>
            <a:pPr algn="l">
              <a:buFont typeface="Arial" panose="020B0604020202020204" pitchFamily="34" charset="0"/>
              <a:buChar char="•"/>
            </a:pPr>
            <a:r>
              <a:rPr lang="en-US" b="0" i="1" dirty="0">
                <a:solidFill>
                  <a:srgbClr val="292929"/>
                </a:solidFill>
                <a:effectLst/>
                <a:latin typeface="charter"/>
              </a:rPr>
              <a:t>y</a:t>
            </a:r>
            <a:r>
              <a:rPr lang="en-US" b="0" i="0" dirty="0">
                <a:solidFill>
                  <a:srgbClr val="292929"/>
                </a:solidFill>
                <a:effectLst/>
                <a:latin typeface="charter"/>
              </a:rPr>
              <a:t>: Not to be confused with the y coordinate of the input points. In all ML tutorials </a:t>
            </a:r>
            <a:r>
              <a:rPr lang="en-US" b="0" i="1" dirty="0">
                <a:solidFill>
                  <a:srgbClr val="292929"/>
                </a:solidFill>
                <a:effectLst/>
                <a:latin typeface="charter"/>
              </a:rPr>
              <a:t>y</a:t>
            </a:r>
            <a:r>
              <a:rPr lang="en-US" b="0" i="0" dirty="0">
                <a:solidFill>
                  <a:srgbClr val="292929"/>
                </a:solidFill>
                <a:effectLst/>
                <a:latin typeface="charter"/>
              </a:rPr>
              <a:t> refers to the labels, in our case the class we’re trying to predict: 0 or 1.</a:t>
            </a:r>
          </a:p>
          <a:p>
            <a:pPr algn="l">
              <a:buFont typeface="Arial" panose="020B0604020202020204" pitchFamily="34" charset="0"/>
              <a:buChar char="•"/>
            </a:pPr>
            <a:r>
              <a:rPr lang="en-US" b="0" i="1" dirty="0">
                <a:solidFill>
                  <a:srgbClr val="292929"/>
                </a:solidFill>
                <a:effectLst/>
                <a:latin typeface="charter"/>
              </a:rPr>
              <a:t>verbose</a:t>
            </a:r>
            <a:r>
              <a:rPr lang="en-US" b="0" i="0" dirty="0">
                <a:solidFill>
                  <a:srgbClr val="292929"/>
                </a:solidFill>
                <a:effectLst/>
                <a:latin typeface="charter"/>
              </a:rPr>
              <a:t>: Prints out the loss and accuracy, set it to 1 to see the output.</a:t>
            </a:r>
          </a:p>
          <a:p>
            <a:pPr algn="l">
              <a:buFont typeface="Arial" panose="020B0604020202020204" pitchFamily="34" charset="0"/>
              <a:buChar char="•"/>
            </a:pPr>
            <a:r>
              <a:rPr lang="en-US" b="0" i="1" dirty="0">
                <a:solidFill>
                  <a:srgbClr val="292929"/>
                </a:solidFill>
                <a:effectLst/>
                <a:latin typeface="charter"/>
              </a:rPr>
              <a:t>epochs</a:t>
            </a:r>
            <a:r>
              <a:rPr lang="en-US" b="0" i="0" dirty="0">
                <a:solidFill>
                  <a:srgbClr val="292929"/>
                </a:solidFill>
                <a:effectLst/>
                <a:latin typeface="charter"/>
              </a:rPr>
              <a:t>: Number of times to go over the entire training data. When training models</a:t>
            </a:r>
          </a:p>
          <a:p>
            <a:pPr algn="l">
              <a:buFont typeface="Arial" panose="020B0604020202020204" pitchFamily="34" charset="0"/>
              <a:buChar char="•"/>
            </a:pPr>
            <a:endParaRPr lang="en-US" dirty="0">
              <a:solidFill>
                <a:srgbClr val="292929"/>
              </a:solidFill>
              <a:latin typeface="charter"/>
            </a:endParaRPr>
          </a:p>
          <a:p>
            <a:pPr algn="l">
              <a:buFont typeface="Arial" panose="020B0604020202020204" pitchFamily="34" charset="0"/>
              <a:buChar char="•"/>
            </a:pPr>
            <a:r>
              <a:rPr lang="en-US" b="0" i="0" dirty="0">
                <a:solidFill>
                  <a:srgbClr val="292929"/>
                </a:solidFill>
                <a:effectLst/>
                <a:latin typeface="charter"/>
              </a:rPr>
              <a:t> we pass through the training data not just once but multiple times.  </a:t>
            </a:r>
            <a:endParaRPr lang="en-US" b="1" i="0" dirty="0">
              <a:solidFill>
                <a:srgbClr val="292929"/>
              </a:solidFill>
              <a:effectLst/>
              <a:latin typeface="charter"/>
            </a:endParaRPr>
          </a:p>
          <a:p>
            <a:endParaRPr lang="fr-FR" dirty="0"/>
          </a:p>
        </p:txBody>
      </p:sp>
      <p:pic>
        <p:nvPicPr>
          <p:cNvPr id="3" name="Picture 2">
            <a:extLst>
              <a:ext uri="{FF2B5EF4-FFF2-40B4-BE49-F238E27FC236}">
                <a16:creationId xmlns:a16="http://schemas.microsoft.com/office/drawing/2014/main" id="{518833B9-540B-4539-B99D-B4640B13D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13" y="476988"/>
            <a:ext cx="9586452" cy="2496936"/>
          </a:xfrm>
          <a:prstGeom prst="rect">
            <a:avLst/>
          </a:prstGeom>
        </p:spPr>
      </p:pic>
    </p:spTree>
    <p:extLst>
      <p:ext uri="{BB962C8B-B14F-4D97-AF65-F5344CB8AC3E}">
        <p14:creationId xmlns:p14="http://schemas.microsoft.com/office/powerpoint/2010/main" val="129491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730C18-E334-4C2A-B145-66E233D93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488" y="722815"/>
            <a:ext cx="7984440" cy="5260337"/>
          </a:xfrm>
          <a:prstGeom prst="rect">
            <a:avLst/>
          </a:prstGeom>
        </p:spPr>
      </p:pic>
    </p:spTree>
    <p:extLst>
      <p:ext uri="{BB962C8B-B14F-4D97-AF65-F5344CB8AC3E}">
        <p14:creationId xmlns:p14="http://schemas.microsoft.com/office/powerpoint/2010/main" val="253551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14D307-34FD-4CA6-83AD-D5A3DA345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065" y="497721"/>
            <a:ext cx="5068007" cy="5620534"/>
          </a:xfrm>
          <a:prstGeom prst="rect">
            <a:avLst/>
          </a:prstGeom>
        </p:spPr>
      </p:pic>
      <p:sp>
        <p:nvSpPr>
          <p:cNvPr id="4" name="TextBox 3">
            <a:extLst>
              <a:ext uri="{FF2B5EF4-FFF2-40B4-BE49-F238E27FC236}">
                <a16:creationId xmlns:a16="http://schemas.microsoft.com/office/drawing/2014/main" id="{3CB7E4F1-BF01-4F8F-9B7D-58E1D4499669}"/>
              </a:ext>
            </a:extLst>
          </p:cNvPr>
          <p:cNvSpPr txBox="1"/>
          <p:nvPr/>
        </p:nvSpPr>
        <p:spPr>
          <a:xfrm>
            <a:off x="7518544" y="2938656"/>
            <a:ext cx="2096728" cy="369332"/>
          </a:xfrm>
          <a:prstGeom prst="rect">
            <a:avLst/>
          </a:prstGeom>
          <a:noFill/>
        </p:spPr>
        <p:txBody>
          <a:bodyPr wrap="none" rtlCol="0">
            <a:spAutoFit/>
          </a:bodyPr>
          <a:lstStyle/>
          <a:p>
            <a:r>
              <a:rPr lang="fr-FR" b="1" i="0" dirty="0">
                <a:solidFill>
                  <a:srgbClr val="0070C0"/>
                </a:solidFill>
                <a:effectLst/>
                <a:latin typeface="charter"/>
              </a:rPr>
              <a:t>Test </a:t>
            </a:r>
            <a:r>
              <a:rPr lang="fr-FR" b="1" i="0" dirty="0" err="1">
                <a:solidFill>
                  <a:srgbClr val="0070C0"/>
                </a:solidFill>
                <a:effectLst/>
                <a:latin typeface="charter"/>
              </a:rPr>
              <a:t>accuracy</a:t>
            </a:r>
            <a:r>
              <a:rPr lang="fr-FR" b="1" i="0" dirty="0">
                <a:solidFill>
                  <a:srgbClr val="0070C0"/>
                </a:solidFill>
                <a:effectLst/>
                <a:latin typeface="charter"/>
              </a:rPr>
              <a:t> </a:t>
            </a:r>
            <a:r>
              <a:rPr lang="fr-FR" b="1" i="0" dirty="0" err="1">
                <a:solidFill>
                  <a:srgbClr val="0070C0"/>
                </a:solidFill>
                <a:effectLst/>
                <a:latin typeface="charter"/>
              </a:rPr>
              <a:t>is</a:t>
            </a:r>
            <a:r>
              <a:rPr lang="fr-FR" b="1" i="0" dirty="0">
                <a:solidFill>
                  <a:srgbClr val="0070C0"/>
                </a:solidFill>
                <a:effectLst/>
                <a:latin typeface="charter"/>
              </a:rPr>
              <a:t> 78%</a:t>
            </a:r>
            <a:endParaRPr lang="fr-FR" b="1" dirty="0">
              <a:solidFill>
                <a:srgbClr val="0070C0"/>
              </a:solidFill>
            </a:endParaRPr>
          </a:p>
        </p:txBody>
      </p:sp>
    </p:spTree>
    <p:extLst>
      <p:ext uri="{BB962C8B-B14F-4D97-AF65-F5344CB8AC3E}">
        <p14:creationId xmlns:p14="http://schemas.microsoft.com/office/powerpoint/2010/main" val="672154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2B04E-69ED-4B45-A7FF-2E03CF0C32E2}"/>
              </a:ext>
            </a:extLst>
          </p:cNvPr>
          <p:cNvSpPr txBox="1"/>
          <p:nvPr/>
        </p:nvSpPr>
        <p:spPr>
          <a:xfrm>
            <a:off x="1144530" y="757681"/>
            <a:ext cx="2329227" cy="646331"/>
          </a:xfrm>
          <a:prstGeom prst="rect">
            <a:avLst/>
          </a:prstGeom>
          <a:noFill/>
        </p:spPr>
        <p:txBody>
          <a:bodyPr wrap="none" rtlCol="0">
            <a:spAutoFit/>
          </a:bodyPr>
          <a:lstStyle/>
          <a:p>
            <a:r>
              <a:rPr lang="fr-FR" b="1" i="0" dirty="0" err="1">
                <a:solidFill>
                  <a:srgbClr val="0070C0"/>
                </a:solidFill>
                <a:effectLst/>
                <a:latin typeface="sohne"/>
              </a:rPr>
              <a:t>Artificial</a:t>
            </a:r>
            <a:r>
              <a:rPr lang="fr-FR" b="1" i="0" dirty="0">
                <a:solidFill>
                  <a:srgbClr val="0070C0"/>
                </a:solidFill>
                <a:effectLst/>
                <a:latin typeface="sohne"/>
              </a:rPr>
              <a:t> neural Model</a:t>
            </a:r>
          </a:p>
          <a:p>
            <a:endParaRPr lang="fr-FR" dirty="0"/>
          </a:p>
        </p:txBody>
      </p:sp>
      <p:pic>
        <p:nvPicPr>
          <p:cNvPr id="4" name="Picture 3">
            <a:extLst>
              <a:ext uri="{FF2B5EF4-FFF2-40B4-BE49-F238E27FC236}">
                <a16:creationId xmlns:a16="http://schemas.microsoft.com/office/drawing/2014/main" id="{A219582C-8289-4FB3-BC99-112830895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530" y="1845866"/>
            <a:ext cx="8923701" cy="2596911"/>
          </a:xfrm>
          <a:prstGeom prst="rect">
            <a:avLst/>
          </a:prstGeom>
        </p:spPr>
      </p:pic>
      <p:sp>
        <p:nvSpPr>
          <p:cNvPr id="5" name="TextBox 4">
            <a:extLst>
              <a:ext uri="{FF2B5EF4-FFF2-40B4-BE49-F238E27FC236}">
                <a16:creationId xmlns:a16="http://schemas.microsoft.com/office/drawing/2014/main" id="{5B467E2F-F52B-4B83-8903-3F4645E43E1D}"/>
              </a:ext>
            </a:extLst>
          </p:cNvPr>
          <p:cNvSpPr txBox="1"/>
          <p:nvPr/>
        </p:nvSpPr>
        <p:spPr>
          <a:xfrm>
            <a:off x="422787" y="4680155"/>
            <a:ext cx="11780917" cy="646331"/>
          </a:xfrm>
          <a:prstGeom prst="rect">
            <a:avLst/>
          </a:prstGeom>
          <a:noFill/>
        </p:spPr>
        <p:txBody>
          <a:bodyPr wrap="none" rtlCol="0">
            <a:spAutoFit/>
          </a:bodyPr>
          <a:lstStyle/>
          <a:p>
            <a:r>
              <a:rPr lang="en-US" b="1" i="0" dirty="0">
                <a:solidFill>
                  <a:srgbClr val="0070C0"/>
                </a:solidFill>
                <a:effectLst/>
                <a:latin typeface="charter"/>
              </a:rPr>
              <a:t>We have 2 hidden layers with 64 and 16 nodes with tanh activation function. The output layer uses the sigmoid activation</a:t>
            </a:r>
          </a:p>
          <a:p>
            <a:r>
              <a:rPr lang="en-US" b="1" i="0" dirty="0">
                <a:solidFill>
                  <a:srgbClr val="0070C0"/>
                </a:solidFill>
                <a:effectLst/>
                <a:latin typeface="charter"/>
              </a:rPr>
              <a:t>We use the Adam optimizer with learning rate set to 0.01 </a:t>
            </a:r>
            <a:endParaRPr lang="fr-FR" b="1" dirty="0">
              <a:solidFill>
                <a:srgbClr val="0070C0"/>
              </a:solidFill>
            </a:endParaRPr>
          </a:p>
        </p:txBody>
      </p:sp>
    </p:spTree>
    <p:extLst>
      <p:ext uri="{BB962C8B-B14F-4D97-AF65-F5344CB8AC3E}">
        <p14:creationId xmlns:p14="http://schemas.microsoft.com/office/powerpoint/2010/main" val="141757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4EDCBE-2535-4BD9-8224-2AB062F44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916" y="428902"/>
            <a:ext cx="6768167" cy="4374073"/>
          </a:xfrm>
          <a:prstGeom prst="rect">
            <a:avLst/>
          </a:prstGeom>
        </p:spPr>
      </p:pic>
      <p:sp>
        <p:nvSpPr>
          <p:cNvPr id="4" name="TextBox 3">
            <a:extLst>
              <a:ext uri="{FF2B5EF4-FFF2-40B4-BE49-F238E27FC236}">
                <a16:creationId xmlns:a16="http://schemas.microsoft.com/office/drawing/2014/main" id="{ECA11B9A-9027-4E45-941B-785043742792}"/>
              </a:ext>
            </a:extLst>
          </p:cNvPr>
          <p:cNvSpPr txBox="1"/>
          <p:nvPr/>
        </p:nvSpPr>
        <p:spPr>
          <a:xfrm>
            <a:off x="3077496" y="5142271"/>
            <a:ext cx="5753691" cy="369332"/>
          </a:xfrm>
          <a:prstGeom prst="rect">
            <a:avLst/>
          </a:prstGeom>
          <a:noFill/>
        </p:spPr>
        <p:txBody>
          <a:bodyPr wrap="none" rtlCol="0">
            <a:spAutoFit/>
          </a:bodyPr>
          <a:lstStyle/>
          <a:p>
            <a:r>
              <a:rPr lang="en-US" b="1" i="0" dirty="0">
                <a:solidFill>
                  <a:srgbClr val="0070C0"/>
                </a:solidFill>
                <a:effectLst/>
                <a:latin typeface="charter"/>
              </a:rPr>
              <a:t>This time we achieve 94.8% training accuracy, pretty good.</a:t>
            </a:r>
            <a:endParaRPr lang="fr-FR" b="1" dirty="0">
              <a:solidFill>
                <a:srgbClr val="0070C0"/>
              </a:solidFill>
            </a:endParaRPr>
          </a:p>
        </p:txBody>
      </p:sp>
    </p:spTree>
    <p:extLst>
      <p:ext uri="{BB962C8B-B14F-4D97-AF65-F5344CB8AC3E}">
        <p14:creationId xmlns:p14="http://schemas.microsoft.com/office/powerpoint/2010/main" val="419761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4C2C5-A490-431C-8401-04965A6CF7A9}"/>
              </a:ext>
            </a:extLst>
          </p:cNvPr>
          <p:cNvSpPr txBox="1"/>
          <p:nvPr/>
        </p:nvSpPr>
        <p:spPr>
          <a:xfrm>
            <a:off x="757084" y="255639"/>
            <a:ext cx="3999813" cy="369332"/>
          </a:xfrm>
          <a:prstGeom prst="rect">
            <a:avLst/>
          </a:prstGeom>
          <a:noFill/>
        </p:spPr>
        <p:txBody>
          <a:bodyPr wrap="none" rtlCol="0">
            <a:spAutoFit/>
          </a:bodyPr>
          <a:lstStyle/>
          <a:p>
            <a:r>
              <a:rPr lang="en-US" b="1" i="0" dirty="0">
                <a:solidFill>
                  <a:srgbClr val="0070C0"/>
                </a:solidFill>
                <a:effectLst/>
                <a:latin typeface="charter"/>
              </a:rPr>
              <a:t>Comparison of  the LR and ANN models</a:t>
            </a:r>
            <a:endParaRPr lang="fr-FR" b="1" dirty="0">
              <a:solidFill>
                <a:srgbClr val="0070C0"/>
              </a:solidFill>
            </a:endParaRPr>
          </a:p>
        </p:txBody>
      </p:sp>
      <p:pic>
        <p:nvPicPr>
          <p:cNvPr id="4" name="Picture 3">
            <a:extLst>
              <a:ext uri="{FF2B5EF4-FFF2-40B4-BE49-F238E27FC236}">
                <a16:creationId xmlns:a16="http://schemas.microsoft.com/office/drawing/2014/main" id="{F6F9638D-798B-49A8-95C7-03D73C2EE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09" y="791300"/>
            <a:ext cx="4610743" cy="5811061"/>
          </a:xfrm>
          <a:prstGeom prst="rect">
            <a:avLst/>
          </a:prstGeom>
        </p:spPr>
      </p:pic>
      <p:sp>
        <p:nvSpPr>
          <p:cNvPr id="3" name="TextBox 2">
            <a:extLst>
              <a:ext uri="{FF2B5EF4-FFF2-40B4-BE49-F238E27FC236}">
                <a16:creationId xmlns:a16="http://schemas.microsoft.com/office/drawing/2014/main" id="{54C7797E-56FC-4924-B62A-0E741AFBE14D}"/>
              </a:ext>
            </a:extLst>
          </p:cNvPr>
          <p:cNvSpPr txBox="1"/>
          <p:nvPr/>
        </p:nvSpPr>
        <p:spPr>
          <a:xfrm>
            <a:off x="7098304" y="2703871"/>
            <a:ext cx="4117474" cy="646331"/>
          </a:xfrm>
          <a:prstGeom prst="rect">
            <a:avLst/>
          </a:prstGeom>
          <a:noFill/>
        </p:spPr>
        <p:txBody>
          <a:bodyPr wrap="none" rtlCol="0">
            <a:spAutoFit/>
          </a:bodyPr>
          <a:lstStyle/>
          <a:p>
            <a:r>
              <a:rPr lang="en-US" b="1" i="0" dirty="0">
                <a:solidFill>
                  <a:srgbClr val="0070C0"/>
                </a:solidFill>
                <a:effectLst/>
                <a:latin typeface="charter"/>
              </a:rPr>
              <a:t>The ANN model is much superior, </a:t>
            </a:r>
          </a:p>
          <a:p>
            <a:r>
              <a:rPr lang="en-US" b="1" i="0" dirty="0">
                <a:solidFill>
                  <a:srgbClr val="0070C0"/>
                </a:solidFill>
                <a:effectLst/>
                <a:latin typeface="charter"/>
              </a:rPr>
              <a:t>having a lower loss and a higher accuracy</a:t>
            </a:r>
            <a:endParaRPr lang="fr-FR" b="1" dirty="0">
              <a:solidFill>
                <a:srgbClr val="0070C0"/>
              </a:solidFill>
            </a:endParaRPr>
          </a:p>
        </p:txBody>
      </p:sp>
    </p:spTree>
    <p:extLst>
      <p:ext uri="{BB962C8B-B14F-4D97-AF65-F5344CB8AC3E}">
        <p14:creationId xmlns:p14="http://schemas.microsoft.com/office/powerpoint/2010/main" val="371822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B3FC5-CBF6-48A9-BA42-79D919E62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19" y="306985"/>
            <a:ext cx="5229955" cy="6106377"/>
          </a:xfrm>
          <a:prstGeom prst="rect">
            <a:avLst/>
          </a:prstGeom>
        </p:spPr>
      </p:pic>
      <p:sp>
        <p:nvSpPr>
          <p:cNvPr id="4" name="TextBox 3">
            <a:extLst>
              <a:ext uri="{FF2B5EF4-FFF2-40B4-BE49-F238E27FC236}">
                <a16:creationId xmlns:a16="http://schemas.microsoft.com/office/drawing/2014/main" id="{0A206C47-EFAE-4613-B62A-77876FEAEDA9}"/>
              </a:ext>
            </a:extLst>
          </p:cNvPr>
          <p:cNvSpPr txBox="1"/>
          <p:nvPr/>
        </p:nvSpPr>
        <p:spPr>
          <a:xfrm>
            <a:off x="6096000" y="1258529"/>
            <a:ext cx="5944641" cy="369332"/>
          </a:xfrm>
          <a:prstGeom prst="rect">
            <a:avLst/>
          </a:prstGeom>
          <a:noFill/>
        </p:spPr>
        <p:txBody>
          <a:bodyPr wrap="none" rtlCol="0">
            <a:spAutoFit/>
          </a:bodyPr>
          <a:lstStyle/>
          <a:p>
            <a:r>
              <a:rPr lang="en-US" b="1" i="0" dirty="0">
                <a:solidFill>
                  <a:srgbClr val="0070C0"/>
                </a:solidFill>
                <a:effectLst/>
                <a:latin typeface="charter"/>
              </a:rPr>
              <a:t>We achieve 97% accuracy, compared to 78% of the LR model</a:t>
            </a:r>
            <a:endParaRPr lang="fr-FR" b="1" dirty="0">
              <a:solidFill>
                <a:srgbClr val="0070C0"/>
              </a:solidFill>
            </a:endParaRPr>
          </a:p>
        </p:txBody>
      </p:sp>
      <p:sp>
        <p:nvSpPr>
          <p:cNvPr id="5" name="TextBox 4">
            <a:extLst>
              <a:ext uri="{FF2B5EF4-FFF2-40B4-BE49-F238E27FC236}">
                <a16:creationId xmlns:a16="http://schemas.microsoft.com/office/drawing/2014/main" id="{A936AAF5-A99A-4F24-B891-DFA70319C92D}"/>
              </a:ext>
            </a:extLst>
          </p:cNvPr>
          <p:cNvSpPr txBox="1"/>
          <p:nvPr/>
        </p:nvSpPr>
        <p:spPr>
          <a:xfrm>
            <a:off x="6194728" y="1946787"/>
            <a:ext cx="4478342" cy="369332"/>
          </a:xfrm>
          <a:prstGeom prst="rect">
            <a:avLst/>
          </a:prstGeom>
          <a:noFill/>
        </p:spPr>
        <p:txBody>
          <a:bodyPr wrap="none" rtlCol="0">
            <a:spAutoFit/>
          </a:bodyPr>
          <a:lstStyle/>
          <a:p>
            <a:r>
              <a:rPr lang="en-US" b="1" i="0" dirty="0">
                <a:solidFill>
                  <a:srgbClr val="0070C0"/>
                </a:solidFill>
                <a:effectLst/>
                <a:latin typeface="charter"/>
              </a:rPr>
              <a:t>We still misclassify 147 examples out of 4500</a:t>
            </a:r>
            <a:endParaRPr lang="fr-FR" b="1" dirty="0">
              <a:solidFill>
                <a:srgbClr val="0070C0"/>
              </a:solidFill>
            </a:endParaRPr>
          </a:p>
        </p:txBody>
      </p:sp>
    </p:spTree>
    <p:extLst>
      <p:ext uri="{BB962C8B-B14F-4D97-AF65-F5344CB8AC3E}">
        <p14:creationId xmlns:p14="http://schemas.microsoft.com/office/powerpoint/2010/main" val="270547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85AE0-8903-49F0-B35A-4B667FA7BFF6}"/>
              </a:ext>
            </a:extLst>
          </p:cNvPr>
          <p:cNvSpPr txBox="1"/>
          <p:nvPr/>
        </p:nvSpPr>
        <p:spPr>
          <a:xfrm>
            <a:off x="1115736" y="712161"/>
            <a:ext cx="3824060" cy="646331"/>
          </a:xfrm>
          <a:prstGeom prst="rect">
            <a:avLst/>
          </a:prstGeom>
          <a:noFill/>
        </p:spPr>
        <p:txBody>
          <a:bodyPr wrap="none" rtlCol="0">
            <a:spAutoFit/>
          </a:bodyPr>
          <a:lstStyle/>
          <a:p>
            <a:pPr algn="l"/>
            <a:r>
              <a:rPr lang="fr-FR" sz="3600" b="1" i="0" u="sng" dirty="0" err="1">
                <a:solidFill>
                  <a:schemeClr val="accent2"/>
                </a:solidFill>
                <a:effectLst/>
              </a:rPr>
              <a:t>Problem</a:t>
            </a:r>
            <a:r>
              <a:rPr lang="fr-FR" sz="3600" b="1" i="0" u="sng" dirty="0">
                <a:solidFill>
                  <a:schemeClr val="accent2"/>
                </a:solidFill>
                <a:effectLst/>
              </a:rPr>
              <a:t> </a:t>
            </a:r>
            <a:r>
              <a:rPr lang="fr-FR" sz="3600" b="1" i="0" u="sng" dirty="0" err="1">
                <a:solidFill>
                  <a:schemeClr val="accent2"/>
                </a:solidFill>
                <a:effectLst/>
              </a:rPr>
              <a:t>Definition</a:t>
            </a:r>
            <a:endParaRPr lang="fr-FR" sz="3600" b="1" i="0" u="sng" dirty="0">
              <a:solidFill>
                <a:schemeClr val="accent2"/>
              </a:solidFill>
              <a:effectLst/>
            </a:endParaRPr>
          </a:p>
        </p:txBody>
      </p:sp>
      <p:sp>
        <p:nvSpPr>
          <p:cNvPr id="3" name="TextBox 2">
            <a:extLst>
              <a:ext uri="{FF2B5EF4-FFF2-40B4-BE49-F238E27FC236}">
                <a16:creationId xmlns:a16="http://schemas.microsoft.com/office/drawing/2014/main" id="{8295A96E-2E0D-47EB-B9E1-FEF0A9ACBD53}"/>
              </a:ext>
            </a:extLst>
          </p:cNvPr>
          <p:cNvSpPr txBox="1"/>
          <p:nvPr/>
        </p:nvSpPr>
        <p:spPr>
          <a:xfrm>
            <a:off x="1115736" y="1837131"/>
            <a:ext cx="8279934" cy="2862322"/>
          </a:xfrm>
          <a:prstGeom prst="rect">
            <a:avLst/>
          </a:prstGeom>
          <a:noFill/>
        </p:spPr>
        <p:txBody>
          <a:bodyPr wrap="square" rtlCol="0">
            <a:spAutoFit/>
          </a:bodyPr>
          <a:lstStyle/>
          <a:p>
            <a:r>
              <a:rPr lang="en-US" b="0" i="0" dirty="0">
                <a:solidFill>
                  <a:srgbClr val="292929"/>
                </a:solidFill>
                <a:effectLst/>
                <a:latin typeface="sohne"/>
              </a:rPr>
              <a:t>Find out who of your employees is leaving the company and why</a:t>
            </a:r>
            <a:endParaRPr lang="en-US" b="0" i="0" dirty="0">
              <a:solidFill>
                <a:srgbClr val="292929"/>
              </a:solidFill>
              <a:effectLst/>
              <a:latin typeface="charter"/>
            </a:endParaRPr>
          </a:p>
          <a:p>
            <a:endParaRPr lang="en-US" b="0" i="0" dirty="0">
              <a:solidFill>
                <a:srgbClr val="292929"/>
              </a:solidFill>
              <a:effectLst/>
              <a:latin typeface="charter"/>
            </a:endParaRPr>
          </a:p>
          <a:p>
            <a:r>
              <a:rPr lang="en-US" b="0" i="0" dirty="0">
                <a:solidFill>
                  <a:srgbClr val="292929"/>
                </a:solidFill>
                <a:effectLst/>
                <a:latin typeface="charter"/>
              </a:rPr>
              <a:t>Employee turn-over (also known as “employee churn”) is a costly problem for companies</a:t>
            </a:r>
          </a:p>
          <a:p>
            <a:endParaRPr lang="en-US" b="0" i="0" dirty="0">
              <a:solidFill>
                <a:srgbClr val="292929"/>
              </a:solidFill>
              <a:effectLst/>
              <a:latin typeface="charter"/>
            </a:endParaRPr>
          </a:p>
          <a:p>
            <a:r>
              <a:rPr lang="en-US" b="0" i="0" dirty="0">
                <a:solidFill>
                  <a:srgbClr val="292929"/>
                </a:solidFill>
                <a:effectLst/>
                <a:latin typeface="charter"/>
              </a:rPr>
              <a:t>Employee churn analysis aims to predict who will leave the company</a:t>
            </a:r>
          </a:p>
          <a:p>
            <a:endParaRPr lang="en-US" dirty="0">
              <a:solidFill>
                <a:srgbClr val="292929"/>
              </a:solidFill>
              <a:latin typeface="charter"/>
            </a:endParaRPr>
          </a:p>
          <a:p>
            <a:r>
              <a:rPr lang="fr-FR" b="0" i="0" dirty="0" err="1">
                <a:solidFill>
                  <a:srgbClr val="292929"/>
                </a:solidFill>
                <a:effectLst/>
                <a:latin typeface="sohne"/>
              </a:rPr>
              <a:t>Binary</a:t>
            </a:r>
            <a:r>
              <a:rPr lang="fr-FR" b="0" i="0" dirty="0">
                <a:solidFill>
                  <a:srgbClr val="292929"/>
                </a:solidFill>
                <a:effectLst/>
                <a:latin typeface="sohne"/>
              </a:rPr>
              <a:t> Classification</a:t>
            </a:r>
          </a:p>
          <a:p>
            <a:endParaRPr lang="fr-FR" dirty="0"/>
          </a:p>
          <a:p>
            <a:endParaRPr lang="fr-FR" dirty="0"/>
          </a:p>
        </p:txBody>
      </p:sp>
    </p:spTree>
    <p:extLst>
      <p:ext uri="{BB962C8B-B14F-4D97-AF65-F5344CB8AC3E}">
        <p14:creationId xmlns:p14="http://schemas.microsoft.com/office/powerpoint/2010/main" val="1813071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869EF-35AE-4C1D-92B3-61795BA9962B}"/>
              </a:ext>
            </a:extLst>
          </p:cNvPr>
          <p:cNvSpPr txBox="1"/>
          <p:nvPr/>
        </p:nvSpPr>
        <p:spPr>
          <a:xfrm>
            <a:off x="308357" y="639097"/>
            <a:ext cx="11575285" cy="523220"/>
          </a:xfrm>
          <a:prstGeom prst="rect">
            <a:avLst/>
          </a:prstGeom>
          <a:noFill/>
        </p:spPr>
        <p:txBody>
          <a:bodyPr wrap="none" rtlCol="0">
            <a:spAutoFit/>
          </a:bodyPr>
          <a:lstStyle/>
          <a:p>
            <a:r>
              <a:rPr lang="en-US" sz="2800" b="1" i="0" dirty="0">
                <a:solidFill>
                  <a:srgbClr val="00B050"/>
                </a:solidFill>
                <a:effectLst/>
                <a:latin typeface="charter"/>
              </a:rPr>
              <a:t>We can further improve the performance of the ANN by doing the following:</a:t>
            </a:r>
            <a:endParaRPr lang="fr-FR" sz="2800" b="1" dirty="0">
              <a:solidFill>
                <a:srgbClr val="00B050"/>
              </a:solidFill>
            </a:endParaRPr>
          </a:p>
        </p:txBody>
      </p:sp>
      <p:sp>
        <p:nvSpPr>
          <p:cNvPr id="3" name="TextBox 2">
            <a:extLst>
              <a:ext uri="{FF2B5EF4-FFF2-40B4-BE49-F238E27FC236}">
                <a16:creationId xmlns:a16="http://schemas.microsoft.com/office/drawing/2014/main" id="{1934312D-658B-48E9-BA72-02BE4C991962}"/>
              </a:ext>
            </a:extLst>
          </p:cNvPr>
          <p:cNvSpPr txBox="1"/>
          <p:nvPr/>
        </p:nvSpPr>
        <p:spPr>
          <a:xfrm>
            <a:off x="619432" y="1674674"/>
            <a:ext cx="10190609" cy="2585323"/>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harter"/>
              </a:rPr>
              <a:t>Train the model for longer (increase the number of epochs).</a:t>
            </a:r>
          </a:p>
          <a:p>
            <a:pPr algn="l">
              <a:buFont typeface="Arial" panose="020B0604020202020204" pitchFamily="34" charset="0"/>
              <a:buChar char="•"/>
            </a:pPr>
            <a:endParaRPr lang="en-US" b="0" i="0" dirty="0">
              <a:effectLst/>
              <a:latin typeface="charter"/>
            </a:endParaRPr>
          </a:p>
          <a:p>
            <a:pPr algn="l">
              <a:buFont typeface="Arial" panose="020B0604020202020204" pitchFamily="34" charset="0"/>
              <a:buChar char="•"/>
            </a:pPr>
            <a:r>
              <a:rPr lang="en-US" b="0" i="0" dirty="0" err="1">
                <a:effectLst/>
                <a:latin typeface="charter"/>
              </a:rPr>
              <a:t>Hyperparamter</a:t>
            </a:r>
            <a:r>
              <a:rPr lang="en-US" b="0" i="0" dirty="0">
                <a:effectLst/>
                <a:latin typeface="charter"/>
              </a:rPr>
              <a:t> tuning: change the learning rate, use a different optimizer than Adam (RMSprop for example), use another activation function than tanh (can be </a:t>
            </a:r>
            <a:r>
              <a:rPr lang="en-US" b="0" i="0" dirty="0" err="1">
                <a:effectLst/>
                <a:latin typeface="charter"/>
              </a:rPr>
              <a:t>relu</a:t>
            </a:r>
            <a:r>
              <a:rPr lang="en-US" b="0" i="0" dirty="0">
                <a:effectLst/>
                <a:latin typeface="charter"/>
              </a:rPr>
              <a:t>).</a:t>
            </a:r>
          </a:p>
          <a:p>
            <a:pPr algn="l">
              <a:buFont typeface="Arial" panose="020B0604020202020204" pitchFamily="34" charset="0"/>
              <a:buChar char="•"/>
            </a:pPr>
            <a:endParaRPr lang="en-US" b="0" i="0" dirty="0">
              <a:effectLst/>
              <a:latin typeface="charter"/>
            </a:endParaRPr>
          </a:p>
          <a:p>
            <a:pPr algn="l">
              <a:buFont typeface="Arial" panose="020B0604020202020204" pitchFamily="34" charset="0"/>
              <a:buChar char="•"/>
            </a:pPr>
            <a:r>
              <a:rPr lang="en-US" b="0" i="0" dirty="0">
                <a:effectLst/>
                <a:latin typeface="charter"/>
              </a:rPr>
              <a:t>Increase the number of nodes per layer: Instead of 64–16–1 we can do 128–64–1.</a:t>
            </a:r>
          </a:p>
          <a:p>
            <a:pPr algn="l">
              <a:buFont typeface="Arial" panose="020B0604020202020204" pitchFamily="34" charset="0"/>
              <a:buChar char="•"/>
            </a:pPr>
            <a:endParaRPr lang="en-US" b="0" i="0" dirty="0">
              <a:effectLst/>
              <a:latin typeface="charter"/>
            </a:endParaRPr>
          </a:p>
          <a:p>
            <a:pPr algn="l">
              <a:buFont typeface="Arial" panose="020B0604020202020204" pitchFamily="34" charset="0"/>
              <a:buChar char="•"/>
            </a:pPr>
            <a:r>
              <a:rPr lang="en-US" b="0" i="0" dirty="0">
                <a:effectLst/>
                <a:latin typeface="charter"/>
              </a:rPr>
              <a:t>Increase the number of layers: We can do 128–64–32–16–1.</a:t>
            </a:r>
          </a:p>
          <a:p>
            <a:endParaRPr lang="fr-FR" dirty="0"/>
          </a:p>
        </p:txBody>
      </p:sp>
    </p:spTree>
    <p:extLst>
      <p:ext uri="{BB962C8B-B14F-4D97-AF65-F5344CB8AC3E}">
        <p14:creationId xmlns:p14="http://schemas.microsoft.com/office/powerpoint/2010/main" val="201221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85782-E016-4AD9-B0FA-699D17EE273D}"/>
              </a:ext>
            </a:extLst>
          </p:cNvPr>
          <p:cNvSpPr txBox="1"/>
          <p:nvPr/>
        </p:nvSpPr>
        <p:spPr>
          <a:xfrm>
            <a:off x="3008671" y="2566219"/>
            <a:ext cx="5319726" cy="369332"/>
          </a:xfrm>
          <a:prstGeom prst="rect">
            <a:avLst/>
          </a:prstGeom>
          <a:noFill/>
        </p:spPr>
        <p:txBody>
          <a:bodyPr wrap="none" rtlCol="0">
            <a:spAutoFit/>
          </a:bodyPr>
          <a:lstStyle/>
          <a:p>
            <a:r>
              <a:rPr lang="en-US" b="0" i="0" dirty="0">
                <a:solidFill>
                  <a:srgbClr val="292929"/>
                </a:solidFill>
                <a:effectLst/>
                <a:latin typeface="charter"/>
              </a:rPr>
              <a:t>The simplest model that gets the job done is sufficient.</a:t>
            </a:r>
            <a:endParaRPr lang="fr-FR" dirty="0"/>
          </a:p>
        </p:txBody>
      </p:sp>
    </p:spTree>
    <p:extLst>
      <p:ext uri="{BB962C8B-B14F-4D97-AF65-F5344CB8AC3E}">
        <p14:creationId xmlns:p14="http://schemas.microsoft.com/office/powerpoint/2010/main" val="309739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D035D3-A3DC-4378-AEBE-EC4123971D68}"/>
              </a:ext>
            </a:extLst>
          </p:cNvPr>
          <p:cNvSpPr txBox="1"/>
          <p:nvPr/>
        </p:nvSpPr>
        <p:spPr>
          <a:xfrm>
            <a:off x="1770077" y="1029951"/>
            <a:ext cx="8414158" cy="646331"/>
          </a:xfrm>
          <a:prstGeom prst="rect">
            <a:avLst/>
          </a:prstGeom>
          <a:noFill/>
        </p:spPr>
        <p:txBody>
          <a:bodyPr wrap="square" rtlCol="0">
            <a:spAutoFit/>
          </a:bodyPr>
          <a:lstStyle/>
          <a:p>
            <a:r>
              <a:rPr lang="en-US" sz="3600" b="1" u="sng" dirty="0">
                <a:solidFill>
                  <a:srgbClr val="0070C0"/>
                </a:solidFill>
              </a:rPr>
              <a:t>Plan</a:t>
            </a:r>
            <a:r>
              <a:rPr lang="en-US" sz="3600" b="1" dirty="0">
                <a:solidFill>
                  <a:srgbClr val="0070C0"/>
                </a:solidFill>
              </a:rPr>
              <a:t> :</a:t>
            </a:r>
            <a:endParaRPr lang="fr-FR" sz="3600" b="1" dirty="0">
              <a:solidFill>
                <a:srgbClr val="0070C0"/>
              </a:solidFill>
            </a:endParaRPr>
          </a:p>
        </p:txBody>
      </p:sp>
      <p:sp>
        <p:nvSpPr>
          <p:cNvPr id="3" name="TextBox 2">
            <a:extLst>
              <a:ext uri="{FF2B5EF4-FFF2-40B4-BE49-F238E27FC236}">
                <a16:creationId xmlns:a16="http://schemas.microsoft.com/office/drawing/2014/main" id="{7BC34DE5-3906-4BFE-A3C4-D0C78DC39E9D}"/>
              </a:ext>
            </a:extLst>
          </p:cNvPr>
          <p:cNvSpPr txBox="1"/>
          <p:nvPr/>
        </p:nvSpPr>
        <p:spPr>
          <a:xfrm>
            <a:off x="1770077" y="2122415"/>
            <a:ext cx="4826193" cy="3631763"/>
          </a:xfrm>
          <a:prstGeom prst="rect">
            <a:avLst/>
          </a:prstGeom>
          <a:noFill/>
        </p:spPr>
        <p:txBody>
          <a:bodyPr wrap="none" rtlCol="0">
            <a:spAutoFit/>
          </a:bodyPr>
          <a:lstStyle/>
          <a:p>
            <a:pPr algn="l"/>
            <a:r>
              <a:rPr lang="fr-FR" sz="2400" b="0" i="0" dirty="0">
                <a:solidFill>
                  <a:srgbClr val="292929"/>
                </a:solidFill>
                <a:effectLst/>
              </a:rPr>
              <a:t>-</a:t>
            </a:r>
            <a:r>
              <a:rPr lang="fr-FR" sz="2400" b="0" i="0" dirty="0" err="1">
                <a:solidFill>
                  <a:srgbClr val="292929"/>
                </a:solidFill>
                <a:effectLst/>
              </a:rPr>
              <a:t>Problem</a:t>
            </a:r>
            <a:r>
              <a:rPr lang="fr-FR" sz="2400" b="0" i="0" dirty="0">
                <a:solidFill>
                  <a:srgbClr val="292929"/>
                </a:solidFill>
                <a:effectLst/>
              </a:rPr>
              <a:t> </a:t>
            </a:r>
            <a:r>
              <a:rPr lang="fr-FR" sz="2400" b="0" i="0" dirty="0" err="1">
                <a:solidFill>
                  <a:srgbClr val="292929"/>
                </a:solidFill>
                <a:effectLst/>
              </a:rPr>
              <a:t>Definition</a:t>
            </a:r>
            <a:endParaRPr lang="fr-FR" sz="2400" b="0" i="0" dirty="0">
              <a:solidFill>
                <a:srgbClr val="292929"/>
              </a:solidFill>
              <a:effectLst/>
            </a:endParaRPr>
          </a:p>
          <a:p>
            <a:pPr algn="l"/>
            <a:endParaRPr lang="fr-FR" sz="2400" b="0" i="0" dirty="0">
              <a:solidFill>
                <a:srgbClr val="292929"/>
              </a:solidFill>
              <a:effectLst/>
            </a:endParaRPr>
          </a:p>
          <a:p>
            <a:r>
              <a:rPr lang="fr-FR" sz="2400" dirty="0"/>
              <a:t>-Tools </a:t>
            </a:r>
            <a:r>
              <a:rPr lang="fr-FR" sz="2400" dirty="0" err="1"/>
              <a:t>used</a:t>
            </a:r>
            <a:r>
              <a:rPr lang="fr-FR" sz="2400" dirty="0"/>
              <a:t> for building the </a:t>
            </a:r>
            <a:r>
              <a:rPr lang="fr-FR" sz="2400" dirty="0" err="1"/>
              <a:t>project</a:t>
            </a:r>
            <a:endParaRPr lang="fr-FR" sz="2400" dirty="0"/>
          </a:p>
          <a:p>
            <a:endParaRPr lang="fr-FR" sz="2400" dirty="0"/>
          </a:p>
          <a:p>
            <a:r>
              <a:rPr lang="fr-FR" sz="2400" dirty="0"/>
              <a:t>-Data </a:t>
            </a:r>
            <a:r>
              <a:rPr lang="fr-FR" sz="2400" dirty="0" err="1"/>
              <a:t>vizualisation</a:t>
            </a:r>
            <a:r>
              <a:rPr lang="fr-FR" sz="2400" dirty="0"/>
              <a:t> and </a:t>
            </a:r>
            <a:r>
              <a:rPr lang="fr-FR" sz="2400" dirty="0" err="1"/>
              <a:t>preprocessing</a:t>
            </a:r>
            <a:endParaRPr lang="fr-FR" sz="2400" dirty="0"/>
          </a:p>
          <a:p>
            <a:endParaRPr lang="fr-FR" sz="2400" dirty="0"/>
          </a:p>
          <a:p>
            <a:r>
              <a:rPr lang="fr-FR" sz="2400" dirty="0"/>
              <a:t>-Training the </a:t>
            </a:r>
            <a:r>
              <a:rPr lang="fr-FR" sz="2400" dirty="0" err="1"/>
              <a:t>models</a:t>
            </a:r>
            <a:r>
              <a:rPr lang="fr-FR" sz="2400" dirty="0"/>
              <a:t>:</a:t>
            </a:r>
          </a:p>
          <a:p>
            <a:r>
              <a:rPr lang="fr-FR" sz="2400" dirty="0"/>
              <a:t>	</a:t>
            </a:r>
            <a:r>
              <a:rPr lang="fr-FR" sz="2000" dirty="0"/>
              <a:t>+ </a:t>
            </a:r>
            <a:r>
              <a:rPr lang="fr-FR" sz="2000" dirty="0" err="1">
                <a:solidFill>
                  <a:schemeClr val="bg1">
                    <a:lumMod val="50000"/>
                  </a:schemeClr>
                </a:solidFill>
              </a:rPr>
              <a:t>logistic</a:t>
            </a:r>
            <a:r>
              <a:rPr lang="fr-FR" sz="2000" dirty="0">
                <a:solidFill>
                  <a:schemeClr val="bg1">
                    <a:lumMod val="50000"/>
                  </a:schemeClr>
                </a:solidFill>
              </a:rPr>
              <a:t> </a:t>
            </a:r>
            <a:r>
              <a:rPr lang="fr-FR" sz="2000" dirty="0" err="1">
                <a:solidFill>
                  <a:schemeClr val="bg1">
                    <a:lumMod val="50000"/>
                  </a:schemeClr>
                </a:solidFill>
              </a:rPr>
              <a:t>regression</a:t>
            </a:r>
            <a:r>
              <a:rPr lang="fr-FR" sz="2000" dirty="0">
                <a:solidFill>
                  <a:schemeClr val="bg1">
                    <a:lumMod val="50000"/>
                  </a:schemeClr>
                </a:solidFill>
              </a:rPr>
              <a:t> model</a:t>
            </a:r>
          </a:p>
          <a:p>
            <a:r>
              <a:rPr lang="fr-FR" sz="2000" dirty="0">
                <a:solidFill>
                  <a:schemeClr val="bg1">
                    <a:lumMod val="50000"/>
                  </a:schemeClr>
                </a:solidFill>
              </a:rPr>
              <a:t>	</a:t>
            </a:r>
            <a:r>
              <a:rPr lang="fr-FR" sz="2000" dirty="0"/>
              <a:t>+ </a:t>
            </a:r>
            <a:r>
              <a:rPr lang="fr-FR" sz="2000" dirty="0">
                <a:solidFill>
                  <a:schemeClr val="bg1">
                    <a:lumMod val="50000"/>
                  </a:schemeClr>
                </a:solidFill>
              </a:rPr>
              <a:t>ANN model</a:t>
            </a:r>
          </a:p>
          <a:p>
            <a:endParaRPr lang="en-US" dirty="0"/>
          </a:p>
        </p:txBody>
      </p:sp>
    </p:spTree>
    <p:extLst>
      <p:ext uri="{BB962C8B-B14F-4D97-AF65-F5344CB8AC3E}">
        <p14:creationId xmlns:p14="http://schemas.microsoft.com/office/powerpoint/2010/main" val="1621953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EBA32E-2D7A-441E-AE67-2B3EEE5DC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92" y="1465031"/>
            <a:ext cx="4170401" cy="1556798"/>
          </a:xfrm>
          <a:prstGeom prst="rect">
            <a:avLst/>
          </a:prstGeom>
        </p:spPr>
      </p:pic>
      <p:pic>
        <p:nvPicPr>
          <p:cNvPr id="5" name="Picture 4">
            <a:extLst>
              <a:ext uri="{FF2B5EF4-FFF2-40B4-BE49-F238E27FC236}">
                <a16:creationId xmlns:a16="http://schemas.microsoft.com/office/drawing/2014/main" id="{A59DA853-69A4-4C54-9E4F-90EEAD899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4" y="3021829"/>
            <a:ext cx="5007804" cy="2003121"/>
          </a:xfrm>
          <a:prstGeom prst="rect">
            <a:avLst/>
          </a:prstGeom>
        </p:spPr>
      </p:pic>
      <p:pic>
        <p:nvPicPr>
          <p:cNvPr id="7" name="Picture 6">
            <a:extLst>
              <a:ext uri="{FF2B5EF4-FFF2-40B4-BE49-F238E27FC236}">
                <a16:creationId xmlns:a16="http://schemas.microsoft.com/office/drawing/2014/main" id="{E8847B83-F4EE-4E9B-88C1-04805B6D1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592" y="5024950"/>
            <a:ext cx="4353814" cy="1759667"/>
          </a:xfrm>
          <a:prstGeom prst="rect">
            <a:avLst/>
          </a:prstGeom>
        </p:spPr>
      </p:pic>
      <p:pic>
        <p:nvPicPr>
          <p:cNvPr id="9" name="Picture 8">
            <a:extLst>
              <a:ext uri="{FF2B5EF4-FFF2-40B4-BE49-F238E27FC236}">
                <a16:creationId xmlns:a16="http://schemas.microsoft.com/office/drawing/2014/main" id="{296FEF03-63E5-4AAF-933D-6C1FF8914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4401" y="1590967"/>
            <a:ext cx="4557142" cy="1304925"/>
          </a:xfrm>
          <a:prstGeom prst="rect">
            <a:avLst/>
          </a:prstGeom>
        </p:spPr>
      </p:pic>
      <p:pic>
        <p:nvPicPr>
          <p:cNvPr id="11" name="Picture 10">
            <a:extLst>
              <a:ext uri="{FF2B5EF4-FFF2-40B4-BE49-F238E27FC236}">
                <a16:creationId xmlns:a16="http://schemas.microsoft.com/office/drawing/2014/main" id="{9643CA8B-4077-4187-8B57-F0265C5FF2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7022" y="3076357"/>
            <a:ext cx="2861443" cy="1540410"/>
          </a:xfrm>
          <a:prstGeom prst="rect">
            <a:avLst/>
          </a:prstGeom>
        </p:spPr>
      </p:pic>
      <p:pic>
        <p:nvPicPr>
          <p:cNvPr id="13" name="Picture 12">
            <a:extLst>
              <a:ext uri="{FF2B5EF4-FFF2-40B4-BE49-F238E27FC236}">
                <a16:creationId xmlns:a16="http://schemas.microsoft.com/office/drawing/2014/main" id="{975079CE-9216-4CD8-8542-5D206BED62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1639" y="5024950"/>
            <a:ext cx="5646769" cy="1637563"/>
          </a:xfrm>
          <a:prstGeom prst="rect">
            <a:avLst/>
          </a:prstGeom>
        </p:spPr>
      </p:pic>
      <p:sp>
        <p:nvSpPr>
          <p:cNvPr id="14" name="TextBox 13">
            <a:extLst>
              <a:ext uri="{FF2B5EF4-FFF2-40B4-BE49-F238E27FC236}">
                <a16:creationId xmlns:a16="http://schemas.microsoft.com/office/drawing/2014/main" id="{0023248C-E2BF-46A0-9F19-D14EB1CCA775}"/>
              </a:ext>
            </a:extLst>
          </p:cNvPr>
          <p:cNvSpPr txBox="1"/>
          <p:nvPr/>
        </p:nvSpPr>
        <p:spPr>
          <a:xfrm>
            <a:off x="2740562" y="316589"/>
            <a:ext cx="6710876" cy="923330"/>
          </a:xfrm>
          <a:prstGeom prst="rect">
            <a:avLst/>
          </a:prstGeom>
          <a:noFill/>
        </p:spPr>
        <p:txBody>
          <a:bodyPr wrap="none" rtlCol="0">
            <a:spAutoFit/>
          </a:bodyPr>
          <a:lstStyle/>
          <a:p>
            <a:r>
              <a:rPr lang="fr-FR" sz="3600" b="1" dirty="0">
                <a:solidFill>
                  <a:schemeClr val="accent2"/>
                </a:solidFill>
              </a:rPr>
              <a:t>Tools </a:t>
            </a:r>
            <a:r>
              <a:rPr lang="fr-FR" sz="3600" b="1" dirty="0" err="1">
                <a:solidFill>
                  <a:schemeClr val="accent2"/>
                </a:solidFill>
              </a:rPr>
              <a:t>used</a:t>
            </a:r>
            <a:r>
              <a:rPr lang="fr-FR" sz="3600" b="1" dirty="0">
                <a:solidFill>
                  <a:schemeClr val="accent2"/>
                </a:solidFill>
              </a:rPr>
              <a:t> for building the </a:t>
            </a:r>
            <a:r>
              <a:rPr lang="fr-FR" sz="3600" b="1" dirty="0" err="1">
                <a:solidFill>
                  <a:schemeClr val="accent2"/>
                </a:solidFill>
              </a:rPr>
              <a:t>project</a:t>
            </a:r>
            <a:endParaRPr lang="fr-FR" sz="3600" b="1" dirty="0">
              <a:solidFill>
                <a:schemeClr val="accent2"/>
              </a:solidFill>
            </a:endParaRPr>
          </a:p>
          <a:p>
            <a:endParaRPr lang="fr-FR" dirty="0"/>
          </a:p>
        </p:txBody>
      </p:sp>
    </p:spTree>
    <p:extLst>
      <p:ext uri="{BB962C8B-B14F-4D97-AF65-F5344CB8AC3E}">
        <p14:creationId xmlns:p14="http://schemas.microsoft.com/office/powerpoint/2010/main" val="29227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A5F6E-ADA7-4286-BB1D-831F9C715F6E}"/>
              </a:ext>
            </a:extLst>
          </p:cNvPr>
          <p:cNvSpPr txBox="1"/>
          <p:nvPr/>
        </p:nvSpPr>
        <p:spPr>
          <a:xfrm>
            <a:off x="737419" y="294968"/>
            <a:ext cx="6834628" cy="646331"/>
          </a:xfrm>
          <a:prstGeom prst="rect">
            <a:avLst/>
          </a:prstGeom>
          <a:noFill/>
        </p:spPr>
        <p:txBody>
          <a:bodyPr wrap="none" rtlCol="0">
            <a:spAutoFit/>
          </a:bodyPr>
          <a:lstStyle/>
          <a:p>
            <a:r>
              <a:rPr lang="fr-FR" sz="3600" b="1" i="0" u="sng" dirty="0">
                <a:solidFill>
                  <a:schemeClr val="accent2"/>
                </a:solidFill>
                <a:effectLst/>
              </a:rPr>
              <a:t>Data </a:t>
            </a:r>
            <a:r>
              <a:rPr lang="fr-FR" sz="3600" b="1" i="0" u="sng" dirty="0" err="1">
                <a:solidFill>
                  <a:schemeClr val="accent2"/>
                </a:solidFill>
                <a:effectLst/>
              </a:rPr>
              <a:t>Visualization</a:t>
            </a:r>
            <a:r>
              <a:rPr lang="fr-FR" sz="3600" b="1" i="0" u="sng" dirty="0">
                <a:solidFill>
                  <a:schemeClr val="accent2"/>
                </a:solidFill>
                <a:effectLst/>
              </a:rPr>
              <a:t> &amp; </a:t>
            </a:r>
            <a:r>
              <a:rPr lang="fr-FR" sz="3600" b="1" i="0" u="sng" dirty="0" err="1">
                <a:solidFill>
                  <a:schemeClr val="accent2"/>
                </a:solidFill>
                <a:effectLst/>
              </a:rPr>
              <a:t>Preprocessing</a:t>
            </a:r>
            <a:endParaRPr lang="fr-FR" sz="3600" b="1" u="sng" dirty="0">
              <a:solidFill>
                <a:schemeClr val="accent2"/>
              </a:solidFill>
            </a:endParaRPr>
          </a:p>
        </p:txBody>
      </p:sp>
      <p:sp>
        <p:nvSpPr>
          <p:cNvPr id="3" name="TextBox 2">
            <a:extLst>
              <a:ext uri="{FF2B5EF4-FFF2-40B4-BE49-F238E27FC236}">
                <a16:creationId xmlns:a16="http://schemas.microsoft.com/office/drawing/2014/main" id="{2F32A836-7DCD-4124-9FCB-9970CC7AC858}"/>
              </a:ext>
            </a:extLst>
          </p:cNvPr>
          <p:cNvSpPr txBox="1"/>
          <p:nvPr/>
        </p:nvSpPr>
        <p:spPr>
          <a:xfrm>
            <a:off x="737419" y="1465007"/>
            <a:ext cx="8318816" cy="2308324"/>
          </a:xfrm>
          <a:prstGeom prst="rect">
            <a:avLst/>
          </a:prstGeom>
          <a:noFill/>
        </p:spPr>
        <p:txBody>
          <a:bodyPr wrap="none" rtlCol="0">
            <a:spAutoFit/>
          </a:bodyPr>
          <a:lstStyle/>
          <a:p>
            <a:r>
              <a:rPr lang="en-US" b="0" i="0" dirty="0">
                <a:solidFill>
                  <a:srgbClr val="292929"/>
                </a:solidFill>
                <a:effectLst/>
                <a:latin typeface="charter"/>
              </a:rPr>
              <a:t>I used the </a:t>
            </a:r>
            <a:r>
              <a:rPr lang="en-US" b="1" dirty="0">
                <a:solidFill>
                  <a:srgbClr val="FF0000"/>
                </a:solidFill>
                <a:latin typeface="charter"/>
              </a:rPr>
              <a:t>Human Resources Analytics dataset </a:t>
            </a:r>
            <a:r>
              <a:rPr lang="en-US" b="0" i="0" dirty="0">
                <a:solidFill>
                  <a:srgbClr val="292929"/>
                </a:solidFill>
                <a:effectLst/>
                <a:latin typeface="charter"/>
              </a:rPr>
              <a:t>on Kaggle</a:t>
            </a:r>
          </a:p>
          <a:p>
            <a:r>
              <a:rPr lang="en-US" b="0" i="0" dirty="0">
                <a:solidFill>
                  <a:srgbClr val="292929"/>
                </a:solidFill>
                <a:effectLst/>
                <a:latin typeface="charter"/>
              </a:rPr>
              <a:t>The dataset has around 15,000 rows and 9 columns.</a:t>
            </a:r>
          </a:p>
          <a:p>
            <a:endParaRPr lang="en-US" b="0" i="0" dirty="0">
              <a:solidFill>
                <a:srgbClr val="292929"/>
              </a:solidFill>
              <a:effectLst/>
              <a:latin typeface="charter"/>
            </a:endParaRPr>
          </a:p>
          <a:p>
            <a:r>
              <a:rPr lang="en-US" b="0" i="0" dirty="0">
                <a:solidFill>
                  <a:srgbClr val="292929"/>
                </a:solidFill>
                <a:effectLst/>
                <a:latin typeface="charter"/>
              </a:rPr>
              <a:t>The column we’re trying to predict is called “left”. It’s a binary column with 0/1 values. </a:t>
            </a:r>
          </a:p>
          <a:p>
            <a:r>
              <a:rPr lang="en-US" b="0" i="0" dirty="0">
                <a:solidFill>
                  <a:srgbClr val="292929"/>
                </a:solidFill>
                <a:effectLst/>
                <a:latin typeface="charter"/>
              </a:rPr>
              <a:t>The label 1 means that the employee has left.</a:t>
            </a:r>
          </a:p>
          <a:p>
            <a:endParaRPr lang="en-US" dirty="0">
              <a:solidFill>
                <a:srgbClr val="292929"/>
              </a:solidFill>
              <a:latin typeface="charter"/>
            </a:endParaRPr>
          </a:p>
          <a:p>
            <a:r>
              <a:rPr lang="fr-FR" b="0" i="0" dirty="0" err="1">
                <a:solidFill>
                  <a:srgbClr val="292929"/>
                </a:solidFill>
                <a:effectLst/>
                <a:latin typeface="sohne"/>
              </a:rPr>
              <a:t>Binary</a:t>
            </a:r>
            <a:r>
              <a:rPr lang="fr-FR" b="0" i="0" dirty="0">
                <a:solidFill>
                  <a:srgbClr val="292929"/>
                </a:solidFill>
                <a:effectLst/>
                <a:latin typeface="sohne"/>
              </a:rPr>
              <a:t> Classification</a:t>
            </a:r>
          </a:p>
          <a:p>
            <a:endParaRPr lang="fr-FR" dirty="0"/>
          </a:p>
        </p:txBody>
      </p:sp>
      <p:pic>
        <p:nvPicPr>
          <p:cNvPr id="4" name="Picture 3">
            <a:extLst>
              <a:ext uri="{FF2B5EF4-FFF2-40B4-BE49-F238E27FC236}">
                <a16:creationId xmlns:a16="http://schemas.microsoft.com/office/drawing/2014/main" id="{1EDF7ECB-23EB-45B0-A8D3-3BE2DD5A3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59" y="3861821"/>
            <a:ext cx="11314523" cy="2583224"/>
          </a:xfrm>
          <a:prstGeom prst="rect">
            <a:avLst/>
          </a:prstGeom>
        </p:spPr>
      </p:pic>
    </p:spTree>
    <p:extLst>
      <p:ext uri="{BB962C8B-B14F-4D97-AF65-F5344CB8AC3E}">
        <p14:creationId xmlns:p14="http://schemas.microsoft.com/office/powerpoint/2010/main" val="146941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63F60D-6A24-4233-AC2D-23C07889D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129" y="2573592"/>
            <a:ext cx="7978940" cy="1455175"/>
          </a:xfrm>
          <a:prstGeom prst="rect">
            <a:avLst/>
          </a:prstGeom>
        </p:spPr>
      </p:pic>
      <p:sp>
        <p:nvSpPr>
          <p:cNvPr id="2" name="TextBox 1">
            <a:extLst>
              <a:ext uri="{FF2B5EF4-FFF2-40B4-BE49-F238E27FC236}">
                <a16:creationId xmlns:a16="http://schemas.microsoft.com/office/drawing/2014/main" id="{BB3903F4-A666-4310-BF67-2755FAF73622}"/>
              </a:ext>
            </a:extLst>
          </p:cNvPr>
          <p:cNvSpPr txBox="1"/>
          <p:nvPr/>
        </p:nvSpPr>
        <p:spPr>
          <a:xfrm>
            <a:off x="1868129" y="1465006"/>
            <a:ext cx="7913705" cy="369332"/>
          </a:xfrm>
          <a:prstGeom prst="rect">
            <a:avLst/>
          </a:prstGeom>
          <a:noFill/>
        </p:spPr>
        <p:txBody>
          <a:bodyPr wrap="none" rtlCol="0">
            <a:spAutoFit/>
          </a:bodyPr>
          <a:lstStyle/>
          <a:p>
            <a:r>
              <a:rPr lang="en-US" b="0" i="0" dirty="0">
                <a:solidFill>
                  <a:srgbClr val="292929"/>
                </a:solidFill>
                <a:effectLst/>
                <a:latin typeface="charter"/>
              </a:rPr>
              <a:t>76% percent of the examples are labeled as 0, meaning the employee didn’t leave.</a:t>
            </a:r>
            <a:endParaRPr lang="fr-FR" dirty="0"/>
          </a:p>
        </p:txBody>
      </p:sp>
    </p:spTree>
    <p:extLst>
      <p:ext uri="{BB962C8B-B14F-4D97-AF65-F5344CB8AC3E}">
        <p14:creationId xmlns:p14="http://schemas.microsoft.com/office/powerpoint/2010/main" val="378396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E006A-808E-4320-BAA1-EE2594AE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14" y="1050837"/>
            <a:ext cx="6497277" cy="4756326"/>
          </a:xfrm>
          <a:prstGeom prst="rect">
            <a:avLst/>
          </a:prstGeom>
        </p:spPr>
      </p:pic>
      <p:sp>
        <p:nvSpPr>
          <p:cNvPr id="4" name="TextBox 3">
            <a:extLst>
              <a:ext uri="{FF2B5EF4-FFF2-40B4-BE49-F238E27FC236}">
                <a16:creationId xmlns:a16="http://schemas.microsoft.com/office/drawing/2014/main" id="{B4CDE150-E48B-4D11-8C0B-205889A9AD4B}"/>
              </a:ext>
            </a:extLst>
          </p:cNvPr>
          <p:cNvSpPr txBox="1"/>
          <p:nvPr/>
        </p:nvSpPr>
        <p:spPr>
          <a:xfrm>
            <a:off x="6495129" y="2507226"/>
            <a:ext cx="5322291" cy="369332"/>
          </a:xfrm>
          <a:prstGeom prst="rect">
            <a:avLst/>
          </a:prstGeom>
          <a:noFill/>
        </p:spPr>
        <p:txBody>
          <a:bodyPr wrap="none" rtlCol="0">
            <a:spAutoFit/>
          </a:bodyPr>
          <a:lstStyle/>
          <a:p>
            <a:r>
              <a:rPr lang="en-US" b="1" i="0" dirty="0">
                <a:solidFill>
                  <a:srgbClr val="0070C0"/>
                </a:solidFill>
                <a:effectLst/>
                <a:latin typeface="charter"/>
              </a:rPr>
              <a:t>“left” has perfect correlation with </a:t>
            </a:r>
            <a:r>
              <a:rPr lang="fr-FR" b="1" i="0" dirty="0">
                <a:solidFill>
                  <a:srgbClr val="0070C0"/>
                </a:solidFill>
                <a:effectLst/>
                <a:latin typeface="charter"/>
              </a:rPr>
              <a:t>“</a:t>
            </a:r>
            <a:r>
              <a:rPr lang="fr-FR" b="1" i="0" dirty="0" err="1">
                <a:solidFill>
                  <a:srgbClr val="0070C0"/>
                </a:solidFill>
                <a:effectLst/>
                <a:latin typeface="charter"/>
              </a:rPr>
              <a:t>satisfaction_level</a:t>
            </a:r>
            <a:r>
              <a:rPr lang="fr-FR" b="1" i="0" dirty="0">
                <a:solidFill>
                  <a:srgbClr val="0070C0"/>
                </a:solidFill>
                <a:effectLst/>
                <a:latin typeface="charter"/>
              </a:rPr>
              <a:t>”</a:t>
            </a:r>
            <a:endParaRPr lang="fr-FR" b="1" dirty="0">
              <a:solidFill>
                <a:srgbClr val="0070C0"/>
              </a:solidFill>
            </a:endParaRPr>
          </a:p>
        </p:txBody>
      </p:sp>
      <p:sp>
        <p:nvSpPr>
          <p:cNvPr id="2" name="TextBox 1">
            <a:extLst>
              <a:ext uri="{FF2B5EF4-FFF2-40B4-BE49-F238E27FC236}">
                <a16:creationId xmlns:a16="http://schemas.microsoft.com/office/drawing/2014/main" id="{76A39CE2-4D0D-4748-BBCD-455ABE695D69}"/>
              </a:ext>
            </a:extLst>
          </p:cNvPr>
          <p:cNvSpPr txBox="1"/>
          <p:nvPr/>
        </p:nvSpPr>
        <p:spPr>
          <a:xfrm>
            <a:off x="1848465" y="324465"/>
            <a:ext cx="5185650" cy="400110"/>
          </a:xfrm>
          <a:prstGeom prst="rect">
            <a:avLst/>
          </a:prstGeom>
          <a:noFill/>
        </p:spPr>
        <p:txBody>
          <a:bodyPr wrap="none" rtlCol="0">
            <a:spAutoFit/>
          </a:bodyPr>
          <a:lstStyle/>
          <a:p>
            <a:r>
              <a:rPr lang="en-US" sz="2000" b="1" dirty="0">
                <a:solidFill>
                  <a:srgbClr val="0070C0"/>
                </a:solidFill>
                <a:latin typeface="charter"/>
              </a:rPr>
              <a:t>C</a:t>
            </a:r>
            <a:r>
              <a:rPr lang="en-US" sz="2000" b="1" i="0" dirty="0">
                <a:solidFill>
                  <a:srgbClr val="0070C0"/>
                </a:solidFill>
                <a:effectLst/>
                <a:latin typeface="charter"/>
              </a:rPr>
              <a:t>orrelation of the features with the label “left”</a:t>
            </a:r>
            <a:endParaRPr lang="fr-FR" sz="2000" b="1" dirty="0">
              <a:solidFill>
                <a:srgbClr val="0070C0"/>
              </a:solidFill>
            </a:endParaRPr>
          </a:p>
        </p:txBody>
      </p:sp>
    </p:spTree>
    <p:extLst>
      <p:ext uri="{BB962C8B-B14F-4D97-AF65-F5344CB8AC3E}">
        <p14:creationId xmlns:p14="http://schemas.microsoft.com/office/powerpoint/2010/main" val="41638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76CC29-0C28-4464-9F12-F3217AAB9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80" y="494412"/>
            <a:ext cx="6544588" cy="6363588"/>
          </a:xfrm>
          <a:prstGeom prst="rect">
            <a:avLst/>
          </a:prstGeom>
        </p:spPr>
      </p:pic>
      <p:sp>
        <p:nvSpPr>
          <p:cNvPr id="4" name="TextBox 3">
            <a:extLst>
              <a:ext uri="{FF2B5EF4-FFF2-40B4-BE49-F238E27FC236}">
                <a16:creationId xmlns:a16="http://schemas.microsoft.com/office/drawing/2014/main" id="{14980B18-967E-420B-B752-D938D2561AB9}"/>
              </a:ext>
            </a:extLst>
          </p:cNvPr>
          <p:cNvSpPr txBox="1"/>
          <p:nvPr/>
        </p:nvSpPr>
        <p:spPr>
          <a:xfrm>
            <a:off x="7392010" y="2546555"/>
            <a:ext cx="4483510" cy="646331"/>
          </a:xfrm>
          <a:prstGeom prst="rect">
            <a:avLst/>
          </a:prstGeom>
          <a:noFill/>
        </p:spPr>
        <p:txBody>
          <a:bodyPr wrap="square" rtlCol="0">
            <a:spAutoFit/>
          </a:bodyPr>
          <a:lstStyle/>
          <a:p>
            <a:r>
              <a:rPr lang="en-US" b="1" i="0" dirty="0">
                <a:solidFill>
                  <a:srgbClr val="0070C0"/>
                </a:solidFill>
                <a:effectLst/>
                <a:latin typeface="charter"/>
              </a:rPr>
              <a:t>“</a:t>
            </a:r>
            <a:r>
              <a:rPr lang="en-US" b="1" i="0" dirty="0" err="1">
                <a:solidFill>
                  <a:srgbClr val="0070C0"/>
                </a:solidFill>
                <a:effectLst/>
                <a:latin typeface="charter"/>
              </a:rPr>
              <a:t>average_monthly_hours</a:t>
            </a:r>
            <a:r>
              <a:rPr lang="en-US" b="1" i="0" dirty="0">
                <a:solidFill>
                  <a:srgbClr val="0070C0"/>
                </a:solidFill>
                <a:effectLst/>
                <a:latin typeface="charter"/>
              </a:rPr>
              <a:t>” is positively correlated with “</a:t>
            </a:r>
            <a:r>
              <a:rPr lang="en-US" b="1" i="0" dirty="0" err="1">
                <a:solidFill>
                  <a:srgbClr val="0070C0"/>
                </a:solidFill>
                <a:effectLst/>
                <a:latin typeface="charter"/>
              </a:rPr>
              <a:t>number_project</a:t>
            </a:r>
            <a:r>
              <a:rPr lang="en-US" b="1" i="0" dirty="0">
                <a:solidFill>
                  <a:srgbClr val="0070C0"/>
                </a:solidFill>
                <a:effectLst/>
                <a:latin typeface="charter"/>
              </a:rPr>
              <a:t>”</a:t>
            </a:r>
            <a:endParaRPr lang="fr-FR" b="1" dirty="0">
              <a:solidFill>
                <a:srgbClr val="0070C0"/>
              </a:solidFill>
            </a:endParaRPr>
          </a:p>
        </p:txBody>
      </p:sp>
    </p:spTree>
    <p:extLst>
      <p:ext uri="{BB962C8B-B14F-4D97-AF65-F5344CB8AC3E}">
        <p14:creationId xmlns:p14="http://schemas.microsoft.com/office/powerpoint/2010/main" val="412151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96B602-5DB6-4E20-9EEF-F919A7FA5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83" y="1514196"/>
            <a:ext cx="11029553" cy="4272710"/>
          </a:xfrm>
          <a:prstGeom prst="rect">
            <a:avLst/>
          </a:prstGeom>
        </p:spPr>
      </p:pic>
      <p:sp>
        <p:nvSpPr>
          <p:cNvPr id="4" name="TextBox 3">
            <a:extLst>
              <a:ext uri="{FF2B5EF4-FFF2-40B4-BE49-F238E27FC236}">
                <a16:creationId xmlns:a16="http://schemas.microsoft.com/office/drawing/2014/main" id="{21F56760-F651-4BC8-AB7A-6AC86A410D48}"/>
              </a:ext>
            </a:extLst>
          </p:cNvPr>
          <p:cNvSpPr txBox="1"/>
          <p:nvPr/>
        </p:nvSpPr>
        <p:spPr>
          <a:xfrm>
            <a:off x="1042220" y="701762"/>
            <a:ext cx="2044086" cy="369332"/>
          </a:xfrm>
          <a:prstGeom prst="rect">
            <a:avLst/>
          </a:prstGeom>
          <a:noFill/>
        </p:spPr>
        <p:txBody>
          <a:bodyPr wrap="none" rtlCol="0">
            <a:spAutoFit/>
          </a:bodyPr>
          <a:lstStyle/>
          <a:p>
            <a:r>
              <a:rPr lang="en-US" b="1" dirty="0">
                <a:solidFill>
                  <a:srgbClr val="0070C0"/>
                </a:solidFill>
              </a:rPr>
              <a:t>Data </a:t>
            </a:r>
            <a:r>
              <a:rPr lang="en-US" b="1" dirty="0" err="1">
                <a:solidFill>
                  <a:srgbClr val="0070C0"/>
                </a:solidFill>
              </a:rPr>
              <a:t>Normalisation</a:t>
            </a:r>
            <a:endParaRPr lang="fr-FR" b="1" dirty="0">
              <a:solidFill>
                <a:srgbClr val="0070C0"/>
              </a:solidFill>
            </a:endParaRPr>
          </a:p>
        </p:txBody>
      </p:sp>
    </p:spTree>
    <p:extLst>
      <p:ext uri="{BB962C8B-B14F-4D97-AF65-F5344CB8AC3E}">
        <p14:creationId xmlns:p14="http://schemas.microsoft.com/office/powerpoint/2010/main" val="3480681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5699</TotalTime>
  <Words>1738</Words>
  <Application>Microsoft Office PowerPoint</Application>
  <PresentationFormat>Widescreen</PresentationFormat>
  <Paragraphs>116</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charter</vt:lpstr>
      <vt:lpstr>Roboto</vt:lpstr>
      <vt:lpstr>sohne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Simplee</dc:creator>
  <cp:lastModifiedBy>Simplee</cp:lastModifiedBy>
  <cp:revision>34</cp:revision>
  <dcterms:created xsi:type="dcterms:W3CDTF">2021-03-29T23:44:42Z</dcterms:created>
  <dcterms:modified xsi:type="dcterms:W3CDTF">2021-04-03T21:32:01Z</dcterms:modified>
</cp:coreProperties>
</file>