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72" r:id="rId6"/>
    <p:sldId id="260" r:id="rId7"/>
    <p:sldId id="271" r:id="rId8"/>
    <p:sldId id="277" r:id="rId9"/>
    <p:sldId id="276" r:id="rId10"/>
    <p:sldId id="274" r:id="rId11"/>
    <p:sldId id="273" r:id="rId12"/>
    <p:sldId id="275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4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3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4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3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9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2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B849-79EC-4F02-9ECC-B74E0A3ABA7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F4E6-FDE5-4289-8141-6E3A30FC9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lient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360000"/>
            <a:r>
              <a:rPr lang="en-US" altLang="ko-KR" sz="7200" b="1" dirty="0" err="1">
                <a:solidFill>
                  <a:schemeClr val="bg1"/>
                </a:solidFill>
              </a:rPr>
              <a:t>Redis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3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00" y="1223998"/>
            <a:ext cx="11472000" cy="527400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 smtClean="0"/>
              <a:t>RDB(Snapshot)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순간적으로 </a:t>
            </a:r>
            <a:r>
              <a:rPr lang="ko-KR" altLang="en-US" sz="1600" dirty="0"/>
              <a:t>메모리에 있는 내용을 </a:t>
            </a:r>
            <a:r>
              <a:rPr lang="en-US" altLang="ko-KR" sz="1600" dirty="0"/>
              <a:t>DISK</a:t>
            </a:r>
            <a:r>
              <a:rPr lang="ko-KR" altLang="en-US" sz="1600" dirty="0"/>
              <a:t>에 전체를 옮겨 담는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600" b="1" dirty="0" smtClean="0"/>
              <a:t>SAVE</a:t>
            </a:r>
            <a:r>
              <a:rPr lang="ko-KR" altLang="en-US" sz="1600" dirty="0"/>
              <a:t>와 </a:t>
            </a:r>
            <a:r>
              <a:rPr lang="en-US" altLang="ko-KR" sz="1600" b="1" dirty="0"/>
              <a:t>BGSAVE</a:t>
            </a:r>
            <a:r>
              <a:rPr lang="en-US" altLang="ko-KR" sz="1600" dirty="0"/>
              <a:t> </a:t>
            </a:r>
            <a:r>
              <a:rPr lang="ko-KR" altLang="en-US" sz="1600" dirty="0"/>
              <a:t>두가지 방식이 있는데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SAVE</a:t>
            </a:r>
            <a:r>
              <a:rPr lang="ko-KR" altLang="en-US" sz="1600" dirty="0"/>
              <a:t>는 </a:t>
            </a:r>
            <a:r>
              <a:rPr lang="en-US" altLang="ko-KR" sz="1600" dirty="0"/>
              <a:t>blocking </a:t>
            </a:r>
            <a:r>
              <a:rPr lang="ko-KR" altLang="en-US" sz="1600" dirty="0"/>
              <a:t>방식으로 순간적으로 </a:t>
            </a:r>
            <a:r>
              <a:rPr lang="en-US" altLang="ko-KR" sz="1600" dirty="0" err="1"/>
              <a:t>redis</a:t>
            </a:r>
            <a:r>
              <a:rPr lang="ko-KR" altLang="en-US" sz="1600" dirty="0"/>
              <a:t>의 모든 동작을 정지시키고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그때의 </a:t>
            </a:r>
            <a:r>
              <a:rPr lang="en-US" altLang="ko-KR" sz="1600" dirty="0"/>
              <a:t>snapshot</a:t>
            </a:r>
            <a:r>
              <a:rPr lang="ko-KR" altLang="en-US" sz="1600" dirty="0"/>
              <a:t>을 </a:t>
            </a:r>
            <a:r>
              <a:rPr lang="en-US" altLang="ko-KR" sz="1600" dirty="0"/>
              <a:t>disk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b="1" dirty="0" smtClean="0"/>
              <a:t>BGSAVE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non-blocking </a:t>
            </a:r>
            <a:r>
              <a:rPr lang="ko-KR" altLang="en-US" sz="1600" dirty="0"/>
              <a:t>방식으로 </a:t>
            </a:r>
            <a:r>
              <a:rPr lang="ko-KR" altLang="en-US" sz="1600" dirty="0" smtClean="0"/>
              <a:t>별도의 프로세스를 띄운 후 명령 수행 당시의 메모리 </a:t>
            </a:r>
            <a:r>
              <a:rPr lang="en-US" altLang="ko-KR" sz="1600" dirty="0"/>
              <a:t>snapshot</a:t>
            </a:r>
            <a:r>
              <a:rPr lang="ko-KR" altLang="en-US" sz="1600" dirty="0"/>
              <a:t>을 </a:t>
            </a:r>
            <a:r>
              <a:rPr lang="en-US" altLang="ko-KR" sz="1600" dirty="0"/>
              <a:t>disk</a:t>
            </a:r>
            <a:r>
              <a:rPr lang="ko-KR" altLang="en-US" sz="1600" dirty="0"/>
              <a:t>에 저장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데이터 지속성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(1)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863999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038500" y="4180367"/>
            <a:ext cx="2232000" cy="122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Redis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6858000" y="3828796"/>
            <a:ext cx="2305050" cy="177825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문서 11"/>
          <p:cNvSpPr/>
          <p:nvPr/>
        </p:nvSpPr>
        <p:spPr>
          <a:xfrm>
            <a:off x="7362525" y="4357923"/>
            <a:ext cx="1296000" cy="720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Dump file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Redis.rdb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70500" y="4717923"/>
            <a:ext cx="20920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9382" y="345946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Disk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03531" y="3808713"/>
            <a:ext cx="16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Redis</a:t>
            </a:r>
            <a:r>
              <a:rPr lang="en-US" altLang="ko-KR" dirty="0" smtClean="0"/>
              <a:t> Instance</a:t>
            </a:r>
            <a:endParaRPr lang="ko-KR" altLang="en-US" dirty="0"/>
          </a:p>
        </p:txBody>
      </p:sp>
      <p:sp>
        <p:nvSpPr>
          <p:cNvPr id="18" name="위쪽 화살표 17"/>
          <p:cNvSpPr/>
          <p:nvPr/>
        </p:nvSpPr>
        <p:spPr>
          <a:xfrm>
            <a:off x="5896844" y="4950680"/>
            <a:ext cx="334812" cy="489467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2669" y="5531959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RDB </a:t>
            </a:r>
            <a:r>
              <a:rPr lang="ko-KR" altLang="en-US" dirty="0" smtClean="0"/>
              <a:t>이벤트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1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 noChangeAspect="1"/>
          </p:cNvSpPr>
          <p:nvPr>
            <p:ph idx="1"/>
          </p:nvPr>
        </p:nvSpPr>
        <p:spPr>
          <a:xfrm>
            <a:off x="360000" y="1223998"/>
            <a:ext cx="11472000" cy="527400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altLang="ko-KR" sz="2000" dirty="0"/>
              <a:t>AOF(Append On File) </a:t>
            </a:r>
            <a:r>
              <a:rPr lang="ko-KR" altLang="en-US" sz="2000" dirty="0"/>
              <a:t>방식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1600" dirty="0" err="1"/>
              <a:t>redis</a:t>
            </a:r>
            <a:r>
              <a:rPr lang="ko-KR" altLang="en-US" sz="1600" dirty="0"/>
              <a:t>의 모든 </a:t>
            </a:r>
            <a:r>
              <a:rPr lang="en-US" altLang="ko-KR" sz="1600" dirty="0"/>
              <a:t>write/update </a:t>
            </a:r>
            <a:r>
              <a:rPr lang="ko-KR" altLang="en-US" sz="1600" dirty="0"/>
              <a:t>연산 자체를 모두 </a:t>
            </a:r>
            <a:r>
              <a:rPr lang="en-US" altLang="ko-KR" sz="1600" dirty="0"/>
              <a:t>log </a:t>
            </a:r>
            <a:r>
              <a:rPr lang="ko-KR" altLang="en-US" sz="1600" dirty="0"/>
              <a:t>파일에 기록하는 형태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서버가 재 </a:t>
            </a:r>
            <a:r>
              <a:rPr lang="ko-KR" altLang="en-US" sz="1600" dirty="0" err="1"/>
              <a:t>시작될때</a:t>
            </a:r>
            <a:r>
              <a:rPr lang="ko-KR" altLang="en-US" sz="1600" dirty="0"/>
              <a:t> 기록된  </a:t>
            </a:r>
            <a:r>
              <a:rPr lang="en-US" altLang="ko-KR" sz="1600" dirty="0"/>
              <a:t>write/update operation</a:t>
            </a:r>
            <a:r>
              <a:rPr lang="ko-KR" altLang="en-US" sz="1600" dirty="0"/>
              <a:t>을 순차적으로 재 실행하여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복구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※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보통 위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가지 지속성 방식을 사용하는 좋다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주기적으로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RDB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방식으로 백업하고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AOF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방식으로 기록을 해 두어 시스템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재시작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또는 복구시킬 경우 데이터 유실을 방지한다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데이터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지속성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(2)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863999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413473" y="2584977"/>
            <a:ext cx="9324377" cy="2768406"/>
            <a:chOff x="1413473" y="3383263"/>
            <a:chExt cx="9324377" cy="276840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613300" y="4104167"/>
              <a:ext cx="2232000" cy="1224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Redis</a:t>
              </a:r>
              <a:r>
                <a:rPr lang="en-US" altLang="ko-KR" dirty="0" smtClean="0"/>
                <a:t> data</a:t>
              </a:r>
              <a:endParaRPr lang="ko-KR" altLang="en-US" dirty="0"/>
            </a:p>
          </p:txBody>
        </p:sp>
        <p:sp>
          <p:nvSpPr>
            <p:cNvPr id="9" name="순서도: 자기 디스크 8"/>
            <p:cNvSpPr/>
            <p:nvPr/>
          </p:nvSpPr>
          <p:spPr>
            <a:xfrm>
              <a:off x="8432800" y="3752596"/>
              <a:ext cx="2305050" cy="1778254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8811325" y="4281723"/>
              <a:ext cx="1548000" cy="720000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Appendonly.aof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>
              <a:endCxn id="10" idx="1"/>
            </p:cNvCxnSpPr>
            <p:nvPr/>
          </p:nvCxnSpPr>
          <p:spPr>
            <a:xfrm>
              <a:off x="6845300" y="4641723"/>
              <a:ext cx="19660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274182" y="3383263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Disk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9454" y="3732513"/>
              <a:ext cx="1679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Redis</a:t>
              </a:r>
              <a:r>
                <a:rPr lang="en-US" altLang="ko-KR" dirty="0" smtClean="0"/>
                <a:t> Instance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413473" y="4500167"/>
              <a:ext cx="1512000" cy="432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Redis</a:t>
              </a:r>
              <a:r>
                <a:rPr lang="en-US" altLang="ko-KR" sz="1600" dirty="0" smtClean="0"/>
                <a:t> Client</a:t>
              </a:r>
              <a:endParaRPr lang="ko-KR" altLang="en-US" sz="1600" dirty="0"/>
            </a:p>
          </p:txBody>
        </p:sp>
        <p:cxnSp>
          <p:nvCxnSpPr>
            <p:cNvPr id="17" name="직선 화살표 연결선 16"/>
            <p:cNvCxnSpPr>
              <a:stCxn id="16" idx="3"/>
              <a:endCxn id="8" idx="1"/>
            </p:cNvCxnSpPr>
            <p:nvPr/>
          </p:nvCxnSpPr>
          <p:spPr>
            <a:xfrm>
              <a:off x="2925473" y="4716167"/>
              <a:ext cx="16878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74583" y="5782337"/>
              <a:ext cx="2517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데이터 저장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수정 명령</a:t>
              </a:r>
              <a:endParaRPr lang="ko-KR" altLang="en-US" dirty="0"/>
            </a:p>
          </p:txBody>
        </p:sp>
        <p:sp>
          <p:nvSpPr>
            <p:cNvPr id="25" name="위쪽 화살표 24"/>
            <p:cNvSpPr/>
            <p:nvPr/>
          </p:nvSpPr>
          <p:spPr>
            <a:xfrm>
              <a:off x="3601980" y="4841230"/>
              <a:ext cx="258820" cy="826599"/>
            </a:xfrm>
            <a:prstGeom prst="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5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64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다양한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언어지원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00" y="1223999"/>
            <a:ext cx="11472000" cy="5274001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Redis</a:t>
            </a:r>
            <a:r>
              <a:rPr lang="en-US" altLang="ko-KR" sz="2000" dirty="0"/>
              <a:t> </a:t>
            </a:r>
            <a:r>
              <a:rPr lang="ko-KR" altLang="en-US" sz="2000" dirty="0"/>
              <a:t>개발자는 백 개가 넘는 오픈 소스 클라이언트를 사용</a:t>
            </a:r>
            <a:endParaRPr lang="en-US" altLang="ko-KR" sz="2000" dirty="0"/>
          </a:p>
          <a:p>
            <a:r>
              <a:rPr lang="en-US" altLang="ko-KR" sz="2000" dirty="0"/>
              <a:t>Java, Python, PHP, C, C++, C#, JavaScript, Node.js, Ruby, R, Go</a:t>
            </a:r>
            <a:r>
              <a:rPr lang="ko-KR" altLang="en-US" sz="2000" dirty="0"/>
              <a:t>를 비롯한 다수의 언어가 지원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63999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79" y="2495415"/>
            <a:ext cx="7838768" cy="3642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932121" y="6498000"/>
            <a:ext cx="18998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hlinkClick r:id="rId3"/>
              </a:rPr>
              <a:t>https://</a:t>
            </a:r>
            <a:r>
              <a:rPr lang="ko-KR" altLang="en-US" sz="1100" smtClean="0">
                <a:hlinkClick r:id="rId3"/>
              </a:rPr>
              <a:t>redis.io/clients</a:t>
            </a:r>
            <a:r>
              <a:rPr lang="ko-KR" altLang="en-US" sz="1100" smtClean="0"/>
              <a:t> 참조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4331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데이터 복제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184" y="2750458"/>
            <a:ext cx="8467632" cy="3594172"/>
            <a:chOff x="1023257" y="2764970"/>
            <a:chExt cx="9184912" cy="3898629"/>
          </a:xfrm>
        </p:grpSpPr>
        <p:sp>
          <p:nvSpPr>
            <p:cNvPr id="5" name="직사각형 4"/>
            <p:cNvSpPr/>
            <p:nvPr/>
          </p:nvSpPr>
          <p:spPr>
            <a:xfrm>
              <a:off x="1023257" y="4794056"/>
              <a:ext cx="2304000" cy="90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Master Node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02627" y="4884056"/>
              <a:ext cx="216000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Slave Node</a:t>
              </a:r>
              <a:endParaRPr lang="ko-KR" altLang="en-US" sz="16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2627" y="3824513"/>
              <a:ext cx="216000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Slave Node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2627" y="5943599"/>
              <a:ext cx="216000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Slave Node</a:t>
              </a:r>
              <a:endParaRPr lang="ko-KR" altLang="en-US" sz="1600" dirty="0"/>
            </a:p>
          </p:txBody>
        </p:sp>
        <p:cxnSp>
          <p:nvCxnSpPr>
            <p:cNvPr id="9" name="꺾인 연결선 8"/>
            <p:cNvCxnSpPr>
              <a:stCxn id="5" idx="3"/>
              <a:endCxn id="7" idx="1"/>
            </p:cNvCxnSpPr>
            <p:nvPr/>
          </p:nvCxnSpPr>
          <p:spPr>
            <a:xfrm flipV="1">
              <a:off x="3327257" y="4184513"/>
              <a:ext cx="1375370" cy="105954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5" idx="3"/>
              <a:endCxn id="8" idx="1"/>
            </p:cNvCxnSpPr>
            <p:nvPr/>
          </p:nvCxnSpPr>
          <p:spPr>
            <a:xfrm>
              <a:off x="3327257" y="5244056"/>
              <a:ext cx="1375370" cy="105954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3"/>
              <a:endCxn id="6" idx="1"/>
            </p:cNvCxnSpPr>
            <p:nvPr/>
          </p:nvCxnSpPr>
          <p:spPr>
            <a:xfrm>
              <a:off x="3327257" y="5244056"/>
              <a:ext cx="13753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8048169" y="3824513"/>
              <a:ext cx="216000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Slave Node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48169" y="4884056"/>
              <a:ext cx="216000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Slave Node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48169" y="2764970"/>
              <a:ext cx="216000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Slave Node</a:t>
              </a:r>
              <a:endParaRPr lang="ko-KR" altLang="en-US" sz="1600" dirty="0"/>
            </a:p>
          </p:txBody>
        </p:sp>
        <p:cxnSp>
          <p:nvCxnSpPr>
            <p:cNvPr id="15" name="꺾인 연결선 14"/>
            <p:cNvCxnSpPr>
              <a:stCxn id="7" idx="3"/>
              <a:endCxn id="14" idx="1"/>
            </p:cNvCxnSpPr>
            <p:nvPr/>
          </p:nvCxnSpPr>
          <p:spPr>
            <a:xfrm flipV="1">
              <a:off x="6862627" y="3124970"/>
              <a:ext cx="1185542" cy="105954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7" idx="3"/>
              <a:endCxn id="13" idx="1"/>
            </p:cNvCxnSpPr>
            <p:nvPr/>
          </p:nvCxnSpPr>
          <p:spPr>
            <a:xfrm>
              <a:off x="6862627" y="4184513"/>
              <a:ext cx="1185542" cy="105954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7" idx="3"/>
              <a:endCxn id="12" idx="1"/>
            </p:cNvCxnSpPr>
            <p:nvPr/>
          </p:nvCxnSpPr>
          <p:spPr>
            <a:xfrm>
              <a:off x="6862627" y="4184513"/>
              <a:ext cx="118554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9" name="내용 개체 틀 2"/>
          <p:cNvSpPr>
            <a:spLocks noGrp="1" noChangeAspect="1"/>
          </p:cNvSpPr>
          <p:nvPr>
            <p:ph idx="1"/>
          </p:nvPr>
        </p:nvSpPr>
        <p:spPr>
          <a:xfrm>
            <a:off x="360000" y="1223998"/>
            <a:ext cx="11472000" cy="5274001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Master / Slave Replication</a:t>
            </a:r>
          </a:p>
          <a:p>
            <a:pPr marL="0" indent="0">
              <a:buNone/>
            </a:pPr>
            <a:r>
              <a:rPr lang="en-US" altLang="ko-KR" sz="2000" dirty="0"/>
              <a:t>  - master node</a:t>
            </a:r>
            <a:r>
              <a:rPr lang="ko-KR" altLang="en-US" sz="2000" dirty="0"/>
              <a:t>에 </a:t>
            </a:r>
            <a:r>
              <a:rPr lang="en-US" altLang="ko-KR" sz="2000" dirty="0"/>
              <a:t>write</a:t>
            </a:r>
            <a:r>
              <a:rPr lang="ko-KR" altLang="en-US" sz="2000" dirty="0"/>
              <a:t>된 내용을 복제를 통해서 </a:t>
            </a:r>
            <a:r>
              <a:rPr lang="en-US" altLang="ko-KR" sz="2000" dirty="0"/>
              <a:t>slave node</a:t>
            </a:r>
            <a:r>
              <a:rPr lang="ko-KR" altLang="en-US" sz="2000" dirty="0"/>
              <a:t>에 복제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7492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보안 취약점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00" y="1223998"/>
            <a:ext cx="11472000" cy="527400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/>
              <a:t>서버 보안 취약점</a:t>
            </a:r>
            <a:endParaRPr lang="en-US" altLang="ko-KR" sz="2000" dirty="0" smtClean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Protected-mode, Bind, Password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기능이 생겼다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Protected-mode, </a:t>
            </a:r>
            <a:r>
              <a:rPr lang="en-US" altLang="ko-KR" sz="1600" dirty="0" smtClean="0"/>
              <a:t>Bind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보안이라기</a:t>
            </a:r>
            <a:r>
              <a:rPr lang="ko-KR" altLang="en-US" sz="1600" dirty="0" smtClean="0"/>
              <a:t> 보다는 네트워크 설정 기능이다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Password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평문으로</a:t>
            </a:r>
            <a:r>
              <a:rPr lang="ko-KR" altLang="en-US" sz="1600" dirty="0" smtClean="0"/>
              <a:t> 저장되어 있고 </a:t>
            </a:r>
            <a:r>
              <a:rPr lang="ko-KR" altLang="en-US" sz="1600" dirty="0" err="1" smtClean="0"/>
              <a:t>사용자별이</a:t>
            </a:r>
            <a:r>
              <a:rPr lang="ko-KR" altLang="en-US" sz="1600" dirty="0" smtClean="0"/>
              <a:t> 아니 서버에 부여되는 것이라 </a:t>
            </a:r>
            <a:r>
              <a:rPr lang="en-US" altLang="ko-KR" sz="1600" dirty="0" smtClean="0"/>
              <a:t>Password</a:t>
            </a:r>
            <a:r>
              <a:rPr lang="ko-KR" altLang="en-US" sz="1600" dirty="0" smtClean="0"/>
              <a:t>가 노출되면 보안에 문제가 발생될 수 있다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err="1" smtClean="0"/>
              <a:t>센티널</a:t>
            </a:r>
            <a:r>
              <a:rPr lang="en-US" altLang="ko-KR" sz="2000" dirty="0" smtClean="0"/>
              <a:t>(Sentinel) </a:t>
            </a:r>
            <a:r>
              <a:rPr lang="ko-KR" altLang="en-US" sz="2000" dirty="0" smtClean="0"/>
              <a:t>보안 취약점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1600" dirty="0" err="1" smtClean="0"/>
              <a:t>Auth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명령을 </a:t>
            </a:r>
            <a:r>
              <a:rPr lang="ko-KR" altLang="en-US" sz="1600" dirty="0" err="1" smtClean="0"/>
              <a:t>사용할수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Password </a:t>
            </a:r>
            <a:r>
              <a:rPr lang="ko-KR" altLang="en-US" sz="1600" dirty="0" smtClean="0"/>
              <a:t>기능을 사용할 수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dirty="0" err="1" smtClean="0"/>
              <a:t>센터널</a:t>
            </a:r>
            <a:r>
              <a:rPr lang="ko-KR" altLang="en-US" sz="1600" dirty="0" smtClean="0"/>
              <a:t> 자체적으로 </a:t>
            </a:r>
            <a:r>
              <a:rPr lang="en-US" altLang="ko-KR" sz="1600" dirty="0" smtClean="0"/>
              <a:t>shutdown </a:t>
            </a:r>
            <a:r>
              <a:rPr lang="ko-KR" altLang="en-US" sz="1600" dirty="0" smtClean="0"/>
              <a:t>할 수도 있다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err="1" smtClean="0"/>
              <a:t>센터널이란</a:t>
            </a:r>
            <a:r>
              <a:rPr lang="ko-KR" altLang="en-US" sz="1600" dirty="0" smtClean="0"/>
              <a:t> 마스터와 </a:t>
            </a:r>
            <a:r>
              <a:rPr lang="ko-KR" altLang="en-US" sz="1600" dirty="0" err="1" smtClean="0"/>
              <a:t>슬레이브를</a:t>
            </a:r>
            <a:r>
              <a:rPr lang="ko-KR" altLang="en-US" sz="1600" dirty="0" smtClean="0"/>
              <a:t> 감시하고 있다가 마스터가 다운되면 이를 감지해서 관리자의 개입 없이 자동으로 </a:t>
            </a:r>
            <a:r>
              <a:rPr lang="ko-KR" altLang="en-US" sz="1600" dirty="0" err="1" smtClean="0"/>
              <a:t>슬레이브를</a:t>
            </a:r>
            <a:r>
              <a:rPr lang="ko-KR" altLang="en-US" sz="1600" dirty="0" smtClean="0"/>
              <a:t> 마스터로 올려주는 기능을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8827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단점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00" y="1223998"/>
            <a:ext cx="11472000" cy="52740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Ram Mode </a:t>
            </a:r>
            <a:r>
              <a:rPr lang="ko-KR" altLang="en-US" sz="2000" dirty="0"/>
              <a:t>에서는 상관 없지만 </a:t>
            </a:r>
            <a:r>
              <a:rPr lang="en-US" altLang="ko-KR" sz="2000" dirty="0"/>
              <a:t>VM Mode </a:t>
            </a:r>
            <a:r>
              <a:rPr lang="ko-KR" altLang="en-US" sz="2000" dirty="0"/>
              <a:t>에서는 메모리 관리할 때 속도가 많이 </a:t>
            </a:r>
            <a:r>
              <a:rPr lang="ko-KR" altLang="en-US" sz="2000" dirty="0" err="1"/>
              <a:t>느려짐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In-Memory</a:t>
            </a:r>
            <a:r>
              <a:rPr lang="ko-KR" altLang="en-US" sz="2000" dirty="0"/>
              <a:t>라 메모리보다 큰 데이터는 적합하지 않을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(VM Mode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사용할 때는 메모리 제한이 없음</a:t>
            </a:r>
            <a:r>
              <a:rPr lang="en-US" altLang="ko-KR" sz="2000" dirty="0" smtClean="0"/>
              <a:t>.)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Pub / Sub </a:t>
            </a:r>
            <a:r>
              <a:rPr lang="ko-KR" altLang="en-US" sz="2000" dirty="0" err="1"/>
              <a:t>이용시</a:t>
            </a:r>
            <a:r>
              <a:rPr lang="ko-KR" altLang="en-US" sz="2000" dirty="0"/>
              <a:t> </a:t>
            </a:r>
            <a:r>
              <a:rPr lang="en-US" altLang="ko-KR" sz="2000" dirty="0"/>
              <a:t>I/O </a:t>
            </a:r>
            <a:r>
              <a:rPr lang="ko-KR" altLang="en-US" sz="2000" dirty="0"/>
              <a:t>이슈가 나타날 수 있음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7018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64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360000"/>
            <a:r>
              <a:rPr lang="en-US" altLang="ko-KR" sz="2800" b="1" dirty="0" err="1" smtClean="0">
                <a:solidFill>
                  <a:schemeClr val="bg1"/>
                </a:solidFill>
              </a:rPr>
              <a:t>Redis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00" y="1223999"/>
            <a:ext cx="11472000" cy="527400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Remote Dictionary Server</a:t>
            </a:r>
            <a:r>
              <a:rPr lang="ko-KR" altLang="en-US" sz="2000" dirty="0" smtClean="0"/>
              <a:t>의 약자</a:t>
            </a:r>
            <a:endParaRPr lang="en-US" altLang="ko-KR" sz="2000" dirty="0" smtClean="0"/>
          </a:p>
          <a:p>
            <a:r>
              <a:rPr lang="en-US" altLang="ko-KR" sz="2000" dirty="0" smtClean="0"/>
              <a:t>In-memory Database</a:t>
            </a:r>
            <a:r>
              <a:rPr lang="ko-KR" altLang="en-US" sz="2000" dirty="0" smtClean="0"/>
              <a:t>으로 분류</a:t>
            </a:r>
            <a:endParaRPr lang="en-US" altLang="ko-KR" sz="2000" dirty="0" smtClean="0"/>
          </a:p>
          <a:p>
            <a:r>
              <a:rPr lang="en-US" altLang="ko-KR" sz="2000" dirty="0"/>
              <a:t>I</a:t>
            </a:r>
            <a:r>
              <a:rPr lang="en-US" altLang="ko-KR" sz="2000" dirty="0" smtClean="0"/>
              <a:t>n-memory </a:t>
            </a:r>
            <a:r>
              <a:rPr lang="ko-KR" altLang="en-US" sz="2000" dirty="0"/>
              <a:t>위에서 동작하는 </a:t>
            </a:r>
            <a:r>
              <a:rPr lang="en-US" altLang="ko-KR" sz="2000" dirty="0"/>
              <a:t>key-value </a:t>
            </a:r>
            <a:r>
              <a:rPr lang="ko-KR" altLang="en-US" sz="2000" dirty="0"/>
              <a:t>스토리지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0" y="863999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64600" y="4780979"/>
            <a:ext cx="1512000" cy="43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Redis</a:t>
            </a:r>
            <a:r>
              <a:rPr lang="en-US" altLang="ko-KR" sz="1600" dirty="0" smtClean="0"/>
              <a:t> Client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5" idx="3"/>
            <a:endCxn id="9" idx="1"/>
          </p:cNvCxnSpPr>
          <p:nvPr/>
        </p:nvCxnSpPr>
        <p:spPr>
          <a:xfrm>
            <a:off x="3076600" y="4996979"/>
            <a:ext cx="127712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353728" y="3860999"/>
            <a:ext cx="6263708" cy="2271960"/>
          </a:xfrm>
          <a:prstGeom prst="roundRect">
            <a:avLst>
              <a:gd name="adj" fmla="val 55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8006710" y="4344668"/>
            <a:ext cx="2225538" cy="142662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5" idx="4"/>
            <a:endCxn id="10" idx="2"/>
          </p:cNvCxnSpPr>
          <p:nvPr/>
        </p:nvCxnSpPr>
        <p:spPr>
          <a:xfrm>
            <a:off x="6964454" y="5057982"/>
            <a:ext cx="10422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62021" y="4081005"/>
            <a:ext cx="1291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Slave Node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5362" y="3516974"/>
            <a:ext cx="1400440" cy="292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/>
              <a:t>Redis</a:t>
            </a:r>
            <a:r>
              <a:rPr lang="en-US" altLang="ko-KR" b="1" dirty="0" smtClean="0"/>
              <a:t> Instance</a:t>
            </a:r>
            <a:endParaRPr lang="ko-KR" altLang="en-US" b="1" dirty="0"/>
          </a:p>
        </p:txBody>
      </p:sp>
      <p:sp>
        <p:nvSpPr>
          <p:cNvPr id="25" name="순서도: 자기 디스크 24"/>
          <p:cNvSpPr/>
          <p:nvPr/>
        </p:nvSpPr>
        <p:spPr>
          <a:xfrm>
            <a:off x="4738916" y="4344668"/>
            <a:ext cx="2225538" cy="142662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21005" y="4081005"/>
            <a:ext cx="1461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Master Node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2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en-US" altLang="ko-KR" sz="2800" b="1" dirty="0">
                <a:solidFill>
                  <a:schemeClr val="bg1"/>
                </a:solidFill>
              </a:rPr>
              <a:t>DB Engines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Ranking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0285" y="1174971"/>
            <a:ext cx="22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전체 </a:t>
            </a:r>
            <a:r>
              <a:rPr lang="en-US" altLang="ko-KR" b="1" dirty="0" smtClean="0"/>
              <a:t>Database</a:t>
            </a:r>
            <a:r>
              <a:rPr lang="ko-KR" altLang="en-US" b="1" dirty="0" smtClean="0"/>
              <a:t> 순위</a:t>
            </a:r>
            <a:endParaRPr lang="ko-KR" altLang="en-US" b="1" dirty="0"/>
          </a:p>
        </p:txBody>
      </p:sp>
      <p:cxnSp>
        <p:nvCxnSpPr>
          <p:cNvPr id="9" name="꺾인 연결선 8"/>
          <p:cNvCxnSpPr>
            <a:stCxn id="19" idx="3"/>
            <a:endCxn id="5" idx="1"/>
          </p:cNvCxnSpPr>
          <p:nvPr/>
        </p:nvCxnSpPr>
        <p:spPr>
          <a:xfrm flipV="1">
            <a:off x="7180800" y="1359637"/>
            <a:ext cx="729485" cy="117369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0228" y="6128668"/>
            <a:ext cx="246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Key-Value Store</a:t>
            </a:r>
            <a:r>
              <a:rPr lang="ko-KR" altLang="en-US" b="1" dirty="0" smtClean="0"/>
              <a:t> 순위</a:t>
            </a:r>
            <a:endParaRPr lang="ko-KR" altLang="en-US" b="1" dirty="0"/>
          </a:p>
        </p:txBody>
      </p:sp>
      <p:cxnSp>
        <p:nvCxnSpPr>
          <p:cNvPr id="17" name="꺾인 연결선 16"/>
          <p:cNvCxnSpPr>
            <a:stCxn id="24" idx="1"/>
            <a:endCxn id="16" idx="3"/>
          </p:cNvCxnSpPr>
          <p:nvPr/>
        </p:nvCxnSpPr>
        <p:spPr>
          <a:xfrm rot="10800000" flipV="1">
            <a:off x="4476545" y="5282554"/>
            <a:ext cx="1579093" cy="103077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15088" t="32164" r="58202" b="32749"/>
          <a:stretch/>
        </p:blipFill>
        <p:spPr>
          <a:xfrm>
            <a:off x="360000" y="1273335"/>
            <a:ext cx="68208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0" y="863999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3874" y="3389207"/>
            <a:ext cx="655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6864" t="33333" r="59912" b="30643"/>
          <a:stretch/>
        </p:blipFill>
        <p:spPr>
          <a:xfrm>
            <a:off x="6055637" y="4022555"/>
            <a:ext cx="5776363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6276974" y="4701266"/>
            <a:ext cx="5364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1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86" y="3551411"/>
            <a:ext cx="1428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ata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14" y="400558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84" y="162282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nterest s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086" y="1493330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eib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360" y="5458472"/>
            <a:ext cx="1905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인스타그램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44" y="1846485"/>
            <a:ext cx="2591431" cy="14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tackOverflow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01" y="5029387"/>
            <a:ext cx="2925664" cy="6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en-US" altLang="ko-KR" sz="2800" b="1" dirty="0" err="1" smtClean="0">
                <a:solidFill>
                  <a:schemeClr val="bg1"/>
                </a:solidFill>
              </a:rPr>
              <a:t>Redis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를 사용하는 </a:t>
            </a:r>
            <a:r>
              <a:rPr lang="ko-KR" altLang="en-US" sz="2800" b="1" dirty="0">
                <a:solidFill>
                  <a:schemeClr val="bg1"/>
                </a:solidFill>
              </a:rPr>
              <a:t>곳</a:t>
            </a:r>
          </a:p>
        </p:txBody>
      </p:sp>
    </p:spTree>
    <p:extLst>
      <p:ext uri="{BB962C8B-B14F-4D97-AF65-F5344CB8AC3E}">
        <p14:creationId xmlns:p14="http://schemas.microsoft.com/office/powerpoint/2010/main" val="7314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64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엄청난 속도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00" y="1223999"/>
            <a:ext cx="11472000" cy="527400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데이터가 메모리에 저장하므로 빠르다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초당 약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만회 명령을 실행한다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서버에 따라 다르지만 일반적으로 초당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만 </a:t>
            </a:r>
            <a:r>
              <a:rPr lang="en-US" altLang="ko-KR" sz="2000" dirty="0" smtClean="0"/>
              <a:t>~20</a:t>
            </a:r>
            <a:r>
              <a:rPr lang="ko-KR" altLang="en-US" sz="2000" dirty="0" smtClean="0"/>
              <a:t>만회를 실행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0" y="863999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75" y="2778771"/>
            <a:ext cx="5757312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8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00" y="1223998"/>
            <a:ext cx="11472000" cy="527400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 smtClean="0"/>
              <a:t>String (Key-Value)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넣을 수 있는 데이터의 최대 크기를 </a:t>
            </a:r>
            <a:r>
              <a:rPr lang="en-US" altLang="ko-KR" sz="1600" dirty="0" smtClean="0"/>
              <a:t>512MB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Memcached</a:t>
            </a:r>
            <a:r>
              <a:rPr lang="ko-KR" altLang="en-US" sz="1600" dirty="0" smtClean="0"/>
              <a:t>는 키는 </a:t>
            </a:r>
            <a:r>
              <a:rPr lang="en-US" altLang="ko-KR" sz="1600" dirty="0" smtClean="0"/>
              <a:t>250byte</a:t>
            </a:r>
            <a:r>
              <a:rPr lang="ko-KR" altLang="en-US" sz="1600" dirty="0" smtClean="0"/>
              <a:t> 값은 </a:t>
            </a:r>
            <a:r>
              <a:rPr lang="en-US" altLang="ko-KR" sz="1600" dirty="0" smtClean="0"/>
              <a:t>1Mbyte</a:t>
            </a:r>
            <a:r>
              <a:rPr lang="ko-KR" altLang="en-US" sz="1600" dirty="0" smtClean="0"/>
              <a:t>로 제한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문자열 뿐만 아니라 영어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숫자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이미지와 같은 </a:t>
            </a:r>
            <a:r>
              <a:rPr lang="en-US" altLang="ko-KR" sz="1600" dirty="0" smtClean="0"/>
              <a:t>Binary File</a:t>
            </a:r>
            <a:r>
              <a:rPr lang="ko-KR" altLang="en-US" sz="1600" dirty="0" smtClean="0"/>
              <a:t>도 저장 가능하다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List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배열</a:t>
            </a:r>
            <a:r>
              <a:rPr lang="en-US" altLang="ko-KR" sz="1600" dirty="0" smtClean="0"/>
              <a:t>(Array)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형태로 </a:t>
            </a:r>
            <a:r>
              <a:rPr lang="en-US" altLang="ko-KR" sz="1600" dirty="0"/>
              <a:t>Key 1</a:t>
            </a:r>
            <a:r>
              <a:rPr lang="ko-KR" altLang="en-US" sz="1600" dirty="0"/>
              <a:t>개에</a:t>
            </a:r>
            <a:r>
              <a:rPr lang="en-US" altLang="ko-KR" sz="1600" dirty="0"/>
              <a:t> n</a:t>
            </a:r>
            <a:r>
              <a:rPr lang="ko-KR" altLang="en-US" sz="1600" dirty="0"/>
              <a:t>개의 값을 갖는다</a:t>
            </a:r>
            <a:r>
              <a:rPr lang="en-US" altLang="ko-KR" sz="1600" dirty="0"/>
              <a:t>. (</a:t>
            </a:r>
            <a:r>
              <a:rPr lang="ko-KR" altLang="en-US" sz="1600" dirty="0"/>
              <a:t>중복 되는 값 허용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값은 입력된 순서대로 저장되고 값이 하나라도 없을 경우 키는 삭제된다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 smtClean="0"/>
              <a:t>Sets 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집합</a:t>
            </a:r>
            <a:r>
              <a:rPr lang="en-US" altLang="ko-KR" sz="1600" dirty="0" smtClean="0"/>
              <a:t>(Group)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형태로 </a:t>
            </a:r>
            <a:r>
              <a:rPr lang="en-US" altLang="ko-KR" sz="1600" dirty="0"/>
              <a:t>Key 1</a:t>
            </a:r>
            <a:r>
              <a:rPr lang="ko-KR" altLang="en-US" sz="1600" dirty="0"/>
              <a:t>개에</a:t>
            </a:r>
            <a:r>
              <a:rPr lang="en-US" altLang="ko-KR" sz="1600" dirty="0"/>
              <a:t> n</a:t>
            </a:r>
            <a:r>
              <a:rPr lang="ko-KR" altLang="en-US" sz="1600" dirty="0"/>
              <a:t>개의 값을 갖는다</a:t>
            </a:r>
            <a:r>
              <a:rPr lang="en-US" altLang="ko-KR" sz="1600" dirty="0"/>
              <a:t>. (</a:t>
            </a:r>
            <a:r>
              <a:rPr lang="ko-KR" altLang="en-US" sz="1600" dirty="0"/>
              <a:t>중복 되는 값 </a:t>
            </a:r>
            <a:r>
              <a:rPr lang="ko-KR" altLang="en-US" sz="1600" dirty="0" smtClean="0"/>
              <a:t>허용 안함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값은 입력된 순서와 상관없이 저장되며 값에 똑같은 값이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개일 경우 결과적으로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개만 저장된다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추가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삭제 및 </a:t>
            </a:r>
            <a:r>
              <a:rPr lang="ko-KR" altLang="en-US" sz="1600" dirty="0" err="1" smtClean="0"/>
              <a:t>확인시</a:t>
            </a:r>
            <a:r>
              <a:rPr lang="ko-KR" altLang="en-US" sz="1600" dirty="0" smtClean="0"/>
              <a:t> 소모되는 시간인 </a:t>
            </a:r>
            <a:r>
              <a:rPr lang="ko-KR" altLang="en-US" sz="1600" dirty="0" err="1" smtClean="0"/>
              <a:t>요수의</a:t>
            </a:r>
            <a:r>
              <a:rPr lang="ko-KR" altLang="en-US" sz="1600" dirty="0" smtClean="0"/>
              <a:t> 수에 관계 없이 일정하다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다양한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저장방식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(1)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863999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98" y="2117149"/>
            <a:ext cx="1814402" cy="57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8" y="3666458"/>
            <a:ext cx="3297602" cy="57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02" y="5585926"/>
            <a:ext cx="171169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 noChangeAspect="1"/>
          </p:cNvSpPr>
          <p:nvPr>
            <p:ph idx="1"/>
          </p:nvPr>
        </p:nvSpPr>
        <p:spPr>
          <a:xfrm>
            <a:off x="360000" y="1223998"/>
            <a:ext cx="11472000" cy="527400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4"/>
            </a:pPr>
            <a:r>
              <a:rPr lang="en-US" altLang="ko-KR" sz="2000" dirty="0"/>
              <a:t>Sorted Set (Key-Member-Score</a:t>
            </a:r>
            <a:r>
              <a:rPr lang="en-US" altLang="ko-KR" sz="2000" dirty="0" smtClean="0"/>
              <a:t>) ★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집합</a:t>
            </a:r>
            <a:r>
              <a:rPr lang="en-US" altLang="ko-KR" sz="1600" dirty="0" smtClean="0"/>
              <a:t>(Group)</a:t>
            </a:r>
            <a:r>
              <a:rPr lang="ko-KR" altLang="en-US" sz="1600" dirty="0" smtClean="0"/>
              <a:t>형태이나 각 </a:t>
            </a:r>
            <a:r>
              <a:rPr lang="en-US" altLang="ko-KR" sz="1600" dirty="0" smtClean="0"/>
              <a:t>Member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Score </a:t>
            </a:r>
            <a:r>
              <a:rPr lang="ko-KR" altLang="en-US" sz="1600" dirty="0" smtClean="0"/>
              <a:t>값을 갖고 있다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요소의 추가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업데이트는 매우 빠르게 진행한다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요소의 수에 따라서 비례한다</a:t>
            </a:r>
            <a:r>
              <a:rPr lang="en-US" altLang="ko-KR" sz="1600" dirty="0" smtClean="0"/>
              <a:t>.) 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값은 중복이 안되지만 </a:t>
            </a:r>
            <a:r>
              <a:rPr lang="en-US" altLang="ko-KR" sz="1600" dirty="0" smtClean="0"/>
              <a:t>Score </a:t>
            </a:r>
            <a:r>
              <a:rPr lang="ko-KR" altLang="en-US" sz="1600" dirty="0" smtClean="0"/>
              <a:t>값은 중복 가능하다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Score</a:t>
            </a:r>
            <a:r>
              <a:rPr lang="ko-KR" altLang="en-US" sz="1600" dirty="0" smtClean="0"/>
              <a:t>가 같으면 값으로 정렬된다</a:t>
            </a:r>
            <a:r>
              <a:rPr lang="en-US" altLang="ko-KR" sz="1600" dirty="0" smtClean="0"/>
              <a:t>.)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err="1" smtClean="0"/>
              <a:t>랭킹시스템</a:t>
            </a:r>
            <a:r>
              <a:rPr lang="ko-KR" altLang="en-US" sz="1600" dirty="0" smtClean="0"/>
              <a:t> 등에서 사용하면 좋다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4"/>
            </a:pPr>
            <a:r>
              <a:rPr lang="en-US" altLang="ko-KR" sz="2000" dirty="0" smtClean="0"/>
              <a:t>Hashes (Key-Field-Value)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List</a:t>
            </a:r>
            <a:r>
              <a:rPr lang="ko-KR" altLang="en-US" sz="1600" dirty="0" smtClean="0"/>
              <a:t>와 비슷하지만 </a:t>
            </a:r>
            <a:r>
              <a:rPr lang="en-US" altLang="ko-KR" sz="1600" dirty="0" smtClean="0"/>
              <a:t>Object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형태의 </a:t>
            </a:r>
            <a:r>
              <a:rPr lang="en-US" altLang="ko-KR" sz="1600" dirty="0" smtClean="0"/>
              <a:t>“Field”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“Value”</a:t>
            </a:r>
            <a:r>
              <a:rPr lang="ko-KR" altLang="en-US" sz="1600" dirty="0" smtClean="0"/>
              <a:t>의 연속으로 이루어져 있다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데이터 형의 값은 설정차일에서 정해준 </a:t>
            </a:r>
            <a:r>
              <a:rPr lang="ko-KR" altLang="en-US" sz="1600" dirty="0" err="1" smtClean="0"/>
              <a:t>조건값보다</a:t>
            </a:r>
            <a:r>
              <a:rPr lang="ko-KR" altLang="en-US" sz="1600" dirty="0" smtClean="0"/>
              <a:t> 큰 경우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linkedites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아니면 </a:t>
            </a:r>
            <a:r>
              <a:rPr lang="en-US" altLang="ko-KR" sz="1600" dirty="0" err="1" smtClean="0"/>
              <a:t>ziplist</a:t>
            </a:r>
            <a:r>
              <a:rPr lang="ko-KR" altLang="en-US" sz="1600" dirty="0" smtClean="0"/>
              <a:t>로  </a:t>
            </a:r>
            <a:r>
              <a:rPr lang="en-US" altLang="ko-KR" sz="1600" dirty="0" smtClean="0"/>
              <a:t>encoding 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※ </a:t>
            </a:r>
            <a:r>
              <a:rPr lang="en-US" altLang="ko-KR" sz="1600" dirty="0" smtClean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Key</a:t>
            </a:r>
            <a:r>
              <a:rPr lang="ko-KR" altLang="en-US" sz="1600" dirty="0"/>
              <a:t>에 넣을 수 있는 최대의 요소의 수는 </a:t>
            </a:r>
            <a:r>
              <a:rPr lang="en-US" altLang="ko-KR" sz="1600" dirty="0" smtClean="0"/>
              <a:t>40</a:t>
            </a:r>
            <a:r>
              <a:rPr lang="ko-KR" altLang="en-US" sz="1600" dirty="0" smtClean="0"/>
              <a:t>억</a:t>
            </a:r>
            <a:r>
              <a:rPr lang="en-US" altLang="ko-KR" sz="1600" dirty="0" smtClean="0"/>
              <a:t>(4,294,967,295)</a:t>
            </a:r>
            <a:r>
              <a:rPr lang="ko-KR" altLang="en-US" sz="1600" dirty="0" smtClean="0"/>
              <a:t>개이다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ko-KR" altLang="en-US" sz="2800" b="1" dirty="0" smtClean="0">
                <a:solidFill>
                  <a:schemeClr val="bg1"/>
                </a:solidFill>
              </a:rPr>
              <a:t>다양한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저장방식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(2)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863999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25" y="4006810"/>
            <a:ext cx="3029975" cy="914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24" y="2738428"/>
            <a:ext cx="3029975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1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64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360000"/>
            <a:r>
              <a:rPr lang="en-US" altLang="ko-KR" sz="2800" b="1" dirty="0" smtClean="0">
                <a:solidFill>
                  <a:schemeClr val="bg1"/>
                </a:solidFill>
              </a:rPr>
              <a:t>Pub / Sub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60000" y="1223999"/>
            <a:ext cx="11472000" cy="5274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일반적인 데이터베이스와 다르게 </a:t>
            </a:r>
            <a:r>
              <a:rPr lang="en-US" altLang="ko-KR" sz="2000" dirty="0" err="1" smtClean="0"/>
              <a:t>Redis</a:t>
            </a:r>
            <a:r>
              <a:rPr lang="ko-KR" altLang="en-US" sz="2000" dirty="0" smtClean="0"/>
              <a:t>는 메시지를 주고 받는 기능을 제공한다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Pub(Publish) </a:t>
            </a:r>
            <a:r>
              <a:rPr lang="ko-KR" altLang="en-US" sz="2000" dirty="0" smtClean="0"/>
              <a:t>명령으로 보내고 </a:t>
            </a:r>
            <a:r>
              <a:rPr lang="en-US" altLang="ko-KR" sz="2000" dirty="0" smtClean="0"/>
              <a:t>Sub(</a:t>
            </a:r>
            <a:r>
              <a:rPr lang="en-US" altLang="ko-KR" sz="2000" dirty="0"/>
              <a:t>Subscribe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명령으로 받는다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Pub/Sub </a:t>
            </a:r>
            <a:r>
              <a:rPr lang="ko-KR" altLang="en-US" sz="2000" dirty="0" smtClean="0"/>
              <a:t>시스템은 메시지를 보관하지 않는다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841763" y="3487914"/>
            <a:ext cx="8508473" cy="2271204"/>
            <a:chOff x="1319130" y="3320999"/>
            <a:chExt cx="8508473" cy="227120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319130" y="4173595"/>
              <a:ext cx="1800000" cy="540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Redis</a:t>
              </a:r>
              <a:r>
                <a:rPr lang="en-US" altLang="ko-KR" sz="1600" dirty="0" smtClean="0"/>
                <a:t> Client</a:t>
              </a:r>
              <a:endParaRPr lang="ko-KR" altLang="en-US" sz="16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296000" y="4173595"/>
              <a:ext cx="1800000" cy="5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Redis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7603" y="4173595"/>
              <a:ext cx="180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27603" y="3320999"/>
              <a:ext cx="180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027603" y="5026191"/>
              <a:ext cx="180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2" idx="3"/>
              <a:endCxn id="8" idx="1"/>
            </p:cNvCxnSpPr>
            <p:nvPr/>
          </p:nvCxnSpPr>
          <p:spPr>
            <a:xfrm flipV="1">
              <a:off x="6096000" y="3590999"/>
              <a:ext cx="1931603" cy="8525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2" idx="3"/>
              <a:endCxn id="7" idx="1"/>
            </p:cNvCxnSpPr>
            <p:nvPr/>
          </p:nvCxnSpPr>
          <p:spPr>
            <a:xfrm>
              <a:off x="6096000" y="4443595"/>
              <a:ext cx="19316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2" idx="3"/>
              <a:endCxn id="9" idx="1"/>
            </p:cNvCxnSpPr>
            <p:nvPr/>
          </p:nvCxnSpPr>
          <p:spPr>
            <a:xfrm>
              <a:off x="6096000" y="4443595"/>
              <a:ext cx="1931603" cy="8525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6" idx="3"/>
              <a:endCxn id="2" idx="1"/>
            </p:cNvCxnSpPr>
            <p:nvPr/>
          </p:nvCxnSpPr>
          <p:spPr>
            <a:xfrm>
              <a:off x="3119130" y="4443595"/>
              <a:ext cx="11768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228059" y="4514328"/>
              <a:ext cx="931665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Publish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30840" y="5222871"/>
              <a:ext cx="1188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Subscribe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5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64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360000"/>
            <a:r>
              <a:rPr lang="ko-KR" altLang="en-US" sz="2800" b="1" dirty="0" err="1" smtClean="0">
                <a:solidFill>
                  <a:schemeClr val="bg1"/>
                </a:solidFill>
              </a:rPr>
              <a:t>만료시간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정의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60000" y="1223999"/>
            <a:ext cx="11472000" cy="52740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데이터에 만료 시간을 정해서 그 시간이 지나면 자동으로 삭제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각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만료 시간을 설정할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메모리가 다 차 있을 경우에 위에서 설정하지 않을 경우 </a:t>
            </a:r>
            <a:r>
              <a:rPr lang="ko-KR" altLang="en-US" sz="2000" dirty="0" err="1" smtClean="0"/>
              <a:t>만료시간이</a:t>
            </a:r>
            <a:r>
              <a:rPr lang="ko-KR" altLang="en-US" sz="2000" dirty="0" smtClean="0"/>
              <a:t> 남아 있더라도 삭제되는 경우가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데이터를 삭제 하는 정책은 </a:t>
            </a:r>
            <a:r>
              <a:rPr lang="en-US" altLang="ko-KR" sz="2000" dirty="0" smtClean="0"/>
              <a:t>Active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Passive </a:t>
            </a:r>
            <a:r>
              <a:rPr lang="ko-KR" altLang="en-US" sz="2000" dirty="0" smtClean="0"/>
              <a:t>두가지 방법을 사용한다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smtClean="0"/>
              <a:t>Active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: Client</a:t>
            </a:r>
            <a:r>
              <a:rPr lang="ko-KR" altLang="en-US" sz="1600" dirty="0" smtClean="0"/>
              <a:t>가 만료된 데이터에 접근하려고 했을 때 체크해서 지우는 방법</a:t>
            </a:r>
            <a:endParaRPr lang="en-US" altLang="ko-KR" sz="1600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 smtClean="0"/>
              <a:t>Passive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주기적으로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Random</a:t>
            </a:r>
            <a:r>
              <a:rPr lang="ko-KR" altLang="en-US" sz="1600" dirty="0" smtClean="0"/>
              <a:t>으로 스캔해서 지우는 방법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b="1" dirty="0" smtClean="0">
                <a:solidFill>
                  <a:srgbClr val="7030A0"/>
                </a:solidFill>
              </a:rPr>
              <a:t>2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가지 방식으로 삭제 되지 않을 경우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(Client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접근이 불가능 하거나 전체 스캔이 되지 않을 경우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쓰레기 데이터가 존재 할 수 있다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9291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734</Words>
  <Application>Microsoft Office PowerPoint</Application>
  <PresentationFormat>와이드스크린</PresentationFormat>
  <Paragraphs>133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Redis</vt:lpstr>
      <vt:lpstr>Redis 란?</vt:lpstr>
      <vt:lpstr>PowerPoint 프레젠테이션</vt:lpstr>
      <vt:lpstr>PowerPoint 프레젠테이션</vt:lpstr>
      <vt:lpstr>엄청난 속도</vt:lpstr>
      <vt:lpstr>PowerPoint 프레젠테이션</vt:lpstr>
      <vt:lpstr>PowerPoint 프레젠테이션</vt:lpstr>
      <vt:lpstr>Pub / Sub</vt:lpstr>
      <vt:lpstr>만료시간 정의</vt:lpstr>
      <vt:lpstr>PowerPoint 프레젠테이션</vt:lpstr>
      <vt:lpstr>PowerPoint 프레젠테이션</vt:lpstr>
      <vt:lpstr>다양한 언어지원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WhyT</dc:creator>
  <cp:lastModifiedBy>devwhyt</cp:lastModifiedBy>
  <cp:revision>102</cp:revision>
  <dcterms:created xsi:type="dcterms:W3CDTF">2017-11-25T10:48:19Z</dcterms:created>
  <dcterms:modified xsi:type="dcterms:W3CDTF">2017-12-11T01:54:16Z</dcterms:modified>
</cp:coreProperties>
</file>