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0" r:id="rId3"/>
    <p:sldId id="272" r:id="rId4"/>
    <p:sldId id="279" r:id="rId5"/>
    <p:sldId id="280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76" r:id="rId19"/>
    <p:sldId id="266" r:id="rId20"/>
    <p:sldId id="269" r:id="rId21"/>
    <p:sldId id="273" r:id="rId22"/>
    <p:sldId id="275" r:id="rId23"/>
    <p:sldId id="277" r:id="rId24"/>
    <p:sldId id="278" r:id="rId25"/>
    <p:sldId id="281" r:id="rId26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3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그림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0" name="그림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그림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공간 관계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996915" y="1662290"/>
            <a:ext cx="2016000" cy="82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(Organization) 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96523" y="3184732"/>
            <a:ext cx="2016000" cy="82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(Domain) </a:t>
            </a:r>
          </a:p>
        </p:txBody>
      </p:sp>
      <p:sp>
        <p:nvSpPr>
          <p:cNvPr id="7" name="CustomShape 4"/>
          <p:cNvSpPr/>
          <p:nvPr/>
        </p:nvSpPr>
        <p:spPr>
          <a:xfrm>
            <a:off x="3996915" y="3186989"/>
            <a:ext cx="2016000" cy="82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공간</a:t>
            </a: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(Space) </a:t>
            </a:r>
          </a:p>
        </p:txBody>
      </p:sp>
      <p:sp>
        <p:nvSpPr>
          <p:cNvPr id="8" name="CustomShape 5"/>
          <p:cNvSpPr/>
          <p:nvPr/>
        </p:nvSpPr>
        <p:spPr>
          <a:xfrm>
            <a:off x="7475621" y="3186989"/>
            <a:ext cx="2016000" cy="82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(User) </a:t>
            </a:r>
          </a:p>
        </p:txBody>
      </p:sp>
      <p:sp>
        <p:nvSpPr>
          <p:cNvPr id="9" name="CustomShape 6"/>
          <p:cNvSpPr/>
          <p:nvPr/>
        </p:nvSpPr>
        <p:spPr>
          <a:xfrm>
            <a:off x="4094252" y="5365308"/>
            <a:ext cx="1799640" cy="93564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</p:txBody>
      </p:sp>
      <p:sp>
        <p:nvSpPr>
          <p:cNvPr id="10" name="CustomShape 7"/>
          <p:cNvSpPr/>
          <p:nvPr/>
        </p:nvSpPr>
        <p:spPr>
          <a:xfrm>
            <a:off x="7475621" y="5365308"/>
            <a:ext cx="1799640" cy="93564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</a:p>
        </p:txBody>
      </p:sp>
      <p:sp>
        <p:nvSpPr>
          <p:cNvPr id="11" name="CustomShape 13"/>
          <p:cNvSpPr/>
          <p:nvPr/>
        </p:nvSpPr>
        <p:spPr>
          <a:xfrm>
            <a:off x="496523" y="5419128"/>
            <a:ext cx="2016000" cy="828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라우트</a:t>
            </a: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(Route) </a:t>
            </a:r>
          </a:p>
        </p:txBody>
      </p: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2907498" y="1087315"/>
            <a:ext cx="694442" cy="35003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2"/>
            <a:endCxn id="8" idx="0"/>
          </p:cNvCxnSpPr>
          <p:nvPr/>
        </p:nvCxnSpPr>
        <p:spPr>
          <a:xfrm rot="16200000" flipH="1">
            <a:off x="6395919" y="1099286"/>
            <a:ext cx="696699" cy="34787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2"/>
            <a:endCxn id="10" idx="0"/>
          </p:cNvCxnSpPr>
          <p:nvPr/>
        </p:nvCxnSpPr>
        <p:spPr>
          <a:xfrm rot="16200000" flipH="1">
            <a:off x="6015019" y="3004885"/>
            <a:ext cx="1350319" cy="33705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5" idx="2"/>
            <a:endCxn id="7" idx="0"/>
          </p:cNvCxnSpPr>
          <p:nvPr/>
        </p:nvCxnSpPr>
        <p:spPr>
          <a:xfrm>
            <a:off x="5004915" y="2490290"/>
            <a:ext cx="0" cy="696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9" idx="0"/>
          </p:cNvCxnSpPr>
          <p:nvPr/>
        </p:nvCxnSpPr>
        <p:spPr>
          <a:xfrm flipH="1">
            <a:off x="4994072" y="4014989"/>
            <a:ext cx="10843" cy="1350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11" idx="0"/>
          </p:cNvCxnSpPr>
          <p:nvPr/>
        </p:nvCxnSpPr>
        <p:spPr>
          <a:xfrm>
            <a:off x="1504523" y="4012732"/>
            <a:ext cx="0" cy="14063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9" idx="2"/>
            <a:endCxn id="11" idx="3"/>
          </p:cNvCxnSpPr>
          <p:nvPr/>
        </p:nvCxnSpPr>
        <p:spPr>
          <a:xfrm flipH="1">
            <a:off x="2512523" y="5833128"/>
            <a:ext cx="15817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7" idx="3"/>
            <a:endCxn id="8" idx="1"/>
          </p:cNvCxnSpPr>
          <p:nvPr/>
        </p:nvCxnSpPr>
        <p:spPr>
          <a:xfrm>
            <a:off x="6012915" y="3600989"/>
            <a:ext cx="1462706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사용자(user) (1/3)</a:t>
            </a:r>
          </a:p>
        </p:txBody>
      </p:sp>
      <p:sp>
        <p:nvSpPr>
          <p:cNvPr id="102" name="CustomShape 2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역활에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따른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org</a:t>
            </a:r>
            <a:r>
              <a:rPr 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-users 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sp>
        <p:nvSpPr>
          <p:cNvPr id="103" name="CustomShape 3"/>
          <p:cNvSpPr/>
          <p:nvPr/>
        </p:nvSpPr>
        <p:spPr>
          <a:xfrm>
            <a:off x="468000" y="1512000"/>
            <a:ext cx="9431640" cy="29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org-users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사용자를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가져오는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관리자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admin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청구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관리자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청구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관리자을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(를)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찾을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수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없음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감사자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edu_user01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edu_user02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사용자(user) (1/2)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468000" y="1512000"/>
            <a:ext cx="9431640" cy="8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set-space-role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SpaceManager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사용자에게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RoleSpaceManager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역할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지정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역활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set-space-role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영역명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역활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graphicFrame>
        <p:nvGraphicFramePr>
          <p:cNvPr id="107" name="Table 4"/>
          <p:cNvGraphicFramePr/>
          <p:nvPr>
            <p:extLst>
              <p:ext uri="{D42A27DB-BD31-4B8C-83A1-F6EECF244321}">
                <p14:modId xmlns:p14="http://schemas.microsoft.com/office/powerpoint/2010/main" val="2547193328"/>
              </p:ext>
            </p:extLst>
          </p:nvPr>
        </p:nvGraphicFramePr>
        <p:xfrm>
          <a:off x="457200" y="2407210"/>
          <a:ext cx="9440640" cy="1440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3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0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권한명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권한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SpaceManager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Space Administrator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권한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(Space 사용자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초대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및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관리의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권한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)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SpaceDeveloper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어플리케이션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배포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및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서비스들의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생성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및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관리</a:t>
                      </a:r>
                      <a:r>
                        <a:rPr lang="en-US" sz="1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권한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SpaceAuditor</a:t>
                      </a:r>
                      <a:endParaRPr lang="en-US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Space에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대한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로그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,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리포트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,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설정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등을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확인할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수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있는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권한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(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수정권한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sz="1400" strike="noStrike" kern="1200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없음</a:t>
                      </a:r>
                      <a:r>
                        <a:rPr lang="en-US" sz="1400" strike="noStrike" kern="1200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)</a:t>
                      </a:r>
                      <a:endParaRPr lang="en-US" sz="14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8" name="CustomShape 5"/>
          <p:cNvSpPr/>
          <p:nvPr/>
        </p:nvSpPr>
        <p:spPr>
          <a:xfrm>
            <a:off x="468000" y="4500915"/>
            <a:ext cx="9428400" cy="295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space-users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사용자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가져오기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관리자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admin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개발자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admin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edu_user01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감사자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edu_user02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180000" y="4069275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역활에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따른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space-user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영역명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배포(push) (1/3)</a:t>
            </a:r>
          </a:p>
        </p:txBody>
      </p:sp>
      <p:sp>
        <p:nvSpPr>
          <p:cNvPr id="111" name="CustomShape 2"/>
          <p:cNvSpPr/>
          <p:nvPr/>
        </p:nvSpPr>
        <p:spPr>
          <a:xfrm>
            <a:off x="180000" y="1080000"/>
            <a:ext cx="9720000" cy="11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15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사용자는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어플리케이션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배포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시,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다양한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부가정보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(metadata)를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제공할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수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있다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부가정보에는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어플리케이션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메모리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인스턴스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포함된다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어플리케이션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배포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부가정보를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제공하는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방법은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2가지가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있다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190440" y="2597198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ko-KR"/>
            </a:defPPr>
            <a:lvl1pPr marL="179388" indent="-179388">
              <a:buFont typeface="Arial" panose="020B0604020202020204" pitchFamily="34" charset="0"/>
              <a:buChar char="•"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 err="1"/>
              <a:t>cf</a:t>
            </a:r>
            <a:r>
              <a:rPr lang="en-US" dirty="0"/>
              <a:t> push - options</a:t>
            </a:r>
          </a:p>
        </p:txBody>
      </p:sp>
      <p:sp>
        <p:nvSpPr>
          <p:cNvPr id="113" name="TextShape 4"/>
          <p:cNvSpPr txBox="1"/>
          <p:nvPr/>
        </p:nvSpPr>
        <p:spPr>
          <a:xfrm>
            <a:off x="190440" y="5113408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ko-KR"/>
            </a:defPPr>
            <a:lvl1pPr marL="179388" indent="-179388">
              <a:buFont typeface="Arial" panose="020B0604020202020204" pitchFamily="34" charset="0"/>
              <a:buChar char="•"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 err="1"/>
              <a:t>cf</a:t>
            </a:r>
            <a:r>
              <a:rPr lang="en-US" dirty="0"/>
              <a:t> push / </a:t>
            </a:r>
            <a:r>
              <a:rPr lang="en-US" dirty="0" err="1"/>
              <a:t>cf</a:t>
            </a:r>
            <a:r>
              <a:rPr lang="en-US" dirty="0"/>
              <a:t> push -f MANIFEST_PATH</a:t>
            </a:r>
          </a:p>
        </p:txBody>
      </p:sp>
      <p:sp>
        <p:nvSpPr>
          <p:cNvPr id="114" name="TextShape 5"/>
          <p:cNvSpPr txBox="1"/>
          <p:nvPr/>
        </p:nvSpPr>
        <p:spPr>
          <a:xfrm>
            <a:off x="370440" y="5599048"/>
            <a:ext cx="9540000" cy="15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14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-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cf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push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명령어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입력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시, CF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CLI는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현재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폴더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위치에서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manifest.yml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파일을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먼저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찾는다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14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-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manifest.yml은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배포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부가정보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(meta)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들을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정의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한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파일로써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yml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형식으로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작성한다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14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배포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부가정보로는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어플리케이션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이름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메모리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인스턴스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개수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등이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포함된다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14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-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manifest를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사용하는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경우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매번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커맨드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옵션을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작성해야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하는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번거로움을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피할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수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있다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14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또한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한번에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여러개의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어플리케이션을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배포하는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것도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가능하다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6"/>
          <p:cNvSpPr txBox="1"/>
          <p:nvPr/>
        </p:nvSpPr>
        <p:spPr>
          <a:xfrm>
            <a:off x="370440" y="3082838"/>
            <a:ext cx="9540000" cy="15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>
            <a:defPPr>
              <a:defRPr lang="ko-KR"/>
            </a:defPPr>
            <a:lvl1pPr>
              <a:lnSpc>
                <a:spcPct val="114000"/>
              </a:lnSpc>
              <a:defRPr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defRPr>
            </a:lvl1pPr>
          </a:lstStyle>
          <a:p>
            <a:r>
              <a:rPr lang="en-US" dirty="0"/>
              <a:t>-  </a:t>
            </a:r>
            <a:r>
              <a:rPr lang="en-US" dirty="0" err="1"/>
              <a:t>cf</a:t>
            </a:r>
            <a:r>
              <a:rPr lang="en-US" dirty="0"/>
              <a:t> push APP [-b BUILDPACK_NAME] [-c COMMAND] [-d DOMAIN] </a:t>
            </a:r>
          </a:p>
          <a:p>
            <a:r>
              <a:rPr lang="en-US" dirty="0"/>
              <a:t>   [-f MANIFEST_PATH] [-</a:t>
            </a:r>
            <a:r>
              <a:rPr lang="en-US" dirty="0" err="1"/>
              <a:t>i</a:t>
            </a:r>
            <a:r>
              <a:rPr lang="en-US" dirty="0"/>
              <a:t> NUM_INSTANCES] [-k DISK] [-m MEMORY] [-n HOST] </a:t>
            </a:r>
          </a:p>
          <a:p>
            <a:r>
              <a:rPr lang="en-US" dirty="0"/>
              <a:t>   [-p PATH] [-s STACK] [-t TIMEOUT] [--no-hostname] [--no-manifest] [--no-route] </a:t>
            </a:r>
          </a:p>
          <a:p>
            <a:r>
              <a:rPr lang="en-US" dirty="0"/>
              <a:t>   [--no-start]</a:t>
            </a:r>
          </a:p>
          <a:p>
            <a:r>
              <a:rPr lang="en-US" dirty="0"/>
              <a:t>-  </a:t>
            </a:r>
            <a:r>
              <a:rPr lang="en-US" dirty="0" err="1"/>
              <a:t>옵션정보</a:t>
            </a:r>
            <a:r>
              <a:rPr lang="en-US" dirty="0"/>
              <a:t>: </a:t>
            </a:r>
            <a:r>
              <a:rPr lang="en-US" dirty="0" err="1"/>
              <a:t>cf</a:t>
            </a:r>
            <a:r>
              <a:rPr lang="en-US" dirty="0"/>
              <a:t> –h 를 </a:t>
            </a:r>
            <a:r>
              <a:rPr lang="en-US" dirty="0" err="1"/>
              <a:t>통해</a:t>
            </a:r>
            <a:r>
              <a:rPr lang="en-US" dirty="0"/>
              <a:t> </a:t>
            </a:r>
            <a:r>
              <a:rPr lang="en-US" dirty="0" err="1"/>
              <a:t>확인</a:t>
            </a:r>
            <a:r>
              <a:rPr lang="en-US" dirty="0"/>
              <a:t> </a:t>
            </a:r>
            <a:r>
              <a:rPr lang="en-US" dirty="0" err="1"/>
              <a:t>가능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(push) (2/3)</a:t>
            </a:r>
          </a:p>
        </p:txBody>
      </p:sp>
      <p:sp>
        <p:nvSpPr>
          <p:cNvPr id="117" name="CustomShape 2"/>
          <p:cNvSpPr/>
          <p:nvPr/>
        </p:nvSpPr>
        <p:spPr>
          <a:xfrm>
            <a:off x="468000" y="1512000"/>
            <a:ext cx="9431640" cy="49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push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Manifest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파일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/home/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devwhyt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/workspace/spring-music/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manifest.yml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admin(으)로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영역에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spring-music 앱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작성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spring-music-imperfective-viscometer.bosh-lite.com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라우트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작성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music에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spring-music-imperfective-viscometer.bosh-lite.com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바인드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업로드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업로드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중인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앱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파일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원본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위치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/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/unzipped-app224245777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42.4M, 234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파일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업로드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Done uploading              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영역에서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앱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시작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altLang="ko-KR" sz="14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역활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push)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배포(push) (3/3)</a:t>
            </a:r>
          </a:p>
        </p:txBody>
      </p:sp>
      <p:sp>
        <p:nvSpPr>
          <p:cNvPr id="120" name="CustomShape 2"/>
          <p:cNvSpPr/>
          <p:nvPr/>
        </p:nvSpPr>
        <p:spPr>
          <a:xfrm>
            <a:off x="468000" y="1079998"/>
            <a:ext cx="9432000" cy="406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r>
              <a:rPr lang="en-US" altLang="ko-KR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영역에서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앱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표시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요청된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started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인스턴스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1/1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사용법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1G x 1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인스턴스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URL: spring-music-imperfective-viscometer.bosh-lite.com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마지막으로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업로드함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Mon Nov 20 06:15:02 UTC 2017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스택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cflinuxfs2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빌드팩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client-certificate-mapper=1.3.0_RELEASE container-security-provider=1.10.0_RELEASE java-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buildpack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=v3.19-https://github.com/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cloudfoundry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/java-buildpack.git#727297d java-main open-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jdk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-like-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jre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=1.8.0_152 open-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jdk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-like-memory-calculator=2.0.2_RELEASE open-...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CPU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메모리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디스크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세부사항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#0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실행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   2017-11-20 03:16:06 PM   0.0%   388.5M / 1G   170.7M / </a:t>
            </a: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1G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(service) (</a:t>
            </a: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1/3)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68000" y="1512000"/>
            <a:ext cx="9431640" cy="12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service-brokers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브로커를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가져오는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URL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p-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https://</a:t>
            </a: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p-mysql.bosh-lite.com:443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브로커 목록 조회 (cf service-broker)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468000" y="3420000"/>
            <a:ext cx="9431640" cy="1546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service-access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액세스를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가져오는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브로커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p-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플랜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액세스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p-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10mb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모두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p-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20mb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모두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80000" y="2988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액세스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service access)</a:t>
            </a:r>
          </a:p>
        </p:txBody>
      </p:sp>
      <p:sp>
        <p:nvSpPr>
          <p:cNvPr id="131" name="CustomShape 6"/>
          <p:cNvSpPr/>
          <p:nvPr/>
        </p:nvSpPr>
        <p:spPr>
          <a:xfrm>
            <a:off x="468000" y="5616000"/>
            <a:ext cx="9431640" cy="826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create-service p-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10mb spring-music-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영역에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인스턴스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spring-music-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작성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180000" y="518544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create-service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(service) (</a:t>
            </a: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2/3)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68000" y="1512000"/>
            <a:ext cx="9431640" cy="8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bind-service spring-music spring-music-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5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5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5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space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영역의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5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앱에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5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spring-music-</a:t>
            </a:r>
            <a:r>
              <a:rPr lang="en-US" sz="15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바인드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500" b="1" strike="noStrike" spc="-1" dirty="0" err="1" smtClean="0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바인드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bind-service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sp>
        <p:nvSpPr>
          <p:cNvPr id="136" name="CustomShape 4"/>
          <p:cNvSpPr/>
          <p:nvPr/>
        </p:nvSpPr>
        <p:spPr>
          <a:xfrm>
            <a:off x="468000" y="3024000"/>
            <a:ext cx="9431640" cy="29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restage spring-music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앱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다시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스테이징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               spring-music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CPU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메모리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디스크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세부사항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#0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실행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   2017-11-17T01:29:17Z   0.0%   362.3M of 1G   170.7M of </a:t>
            </a: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1G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80000" y="2592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retsage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(service) </a:t>
            </a: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/3)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68000" y="1511999"/>
            <a:ext cx="9431640" cy="12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marketplace</a:t>
            </a: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으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로 </a:t>
            </a:r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영역에서 서비스를 가져오는 중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</a:p>
          <a:p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   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플랜         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설명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p-</a:t>
            </a:r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10mb, 20mb   MySQL databases on demand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마켓플레이스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플랜 목록 조회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marketplace)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68000" y="3378196"/>
            <a:ext cx="9431640" cy="162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marketplace -s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p-</a:t>
            </a:r>
            <a:r>
              <a:rPr lang="en-US" altLang="ko-KR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으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로 </a:t>
            </a:r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p-</a:t>
            </a:r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서비스의 서비스 플랜 정보를 가져오는 중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</a:p>
          <a:p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플랜   설명                  무료 또는 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유료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10mb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Shared MySQL Server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free</a:t>
            </a: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20mb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Shared MySQL Server   free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80000" y="2946199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마켓플레이스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플랜 정보 조회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marketplace –s 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플랜명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960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) (1/2)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8000" y="1512000"/>
            <a:ext cx="9431640" cy="14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apps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앱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가져오는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1" spc="-1" dirty="0">
              <a:solidFill>
                <a:srgbClr val="66FF66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요청된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인스턴스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메모리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디스크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URL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 </a:t>
            </a: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started     </a:t>
            </a: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1/1        1G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1G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spring-music-imperfective-viscometer.bosh-lite.com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영역에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apps)</a:t>
            </a:r>
          </a:p>
        </p:txBody>
      </p:sp>
      <p:sp>
        <p:nvSpPr>
          <p:cNvPr id="124" name="CustomShape 4"/>
          <p:cNvSpPr/>
          <p:nvPr/>
        </p:nvSpPr>
        <p:spPr>
          <a:xfrm>
            <a:off x="468000" y="3518979"/>
            <a:ext cx="9431640" cy="39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app spring-music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영역에서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spring-music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앱의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표시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               spring-music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요청된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        started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인스턴스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           1/1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사용법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             1G x 1 instances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routes:                spring-music-imperfective-viscometer.bosh-lite.com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마지막으로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업로드함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Mon 20 Nov 15:15:02 KST 2017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스택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               cflinuxfs2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빌드팩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             client-certificate-mapper=1.3.0_RELEASE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container-security-provider=1.10.0_RELEASE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java-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buildpack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=v3.19-https://github.com/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cloudfoundry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/java-buildpack.git#727297d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java-main open-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jdk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-like-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jre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=1.8.0_152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open-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jdk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-like-memory-calculator=2.0.2_RELEASE open-...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CPU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메모리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디스크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세부사항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#0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실행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   2017-11-20T06:16:06Z   0.5%   496.3M of 1G   170.7M of 1G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80000" y="3086979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app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(app) (2/2)</a:t>
            </a:r>
            <a:endParaRPr lang="en-US" altLang="ko-KR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8000" y="1511999"/>
            <a:ext cx="9431640" cy="58842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env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spring-music</a:t>
            </a:r>
          </a:p>
          <a:p>
            <a:pPr lvl="0"/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Getting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spring-music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zeta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development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jmnote@example.com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System-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Provided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"VCAP_SERVICES": 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elephantsql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": 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credentials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": 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max_conns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": "5",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4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pPr lvl="0"/>
            <a:r>
              <a:rPr lang="en-US" altLang="ko-KR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pPr lvl="0"/>
            <a:r>
              <a:rPr lang="en-US" altLang="ko-KR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lang="en-US" altLang="ko-KR" sz="1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spring-music-ungabled-echoism.cfapps.io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":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": "7c9135e8-a0df-24b6-ea9c-fbdac1ebdfc3“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user-defined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been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running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been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staging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have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been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앱의 환경변수 정보 조회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env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앱명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5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CLI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84502" y="1154941"/>
            <a:ext cx="2055021" cy="690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ORG  </a:t>
            </a:r>
            <a:r>
              <a:rPr lang="ko-KR" alt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ORG</a:t>
            </a:r>
            <a:r>
              <a:rPr lang="en-US" altLang="ko-K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2752617" y="1980654"/>
            <a:ext cx="2231211" cy="71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r>
              <a:rPr lang="en-US" altLang="ko-K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관리</a:t>
            </a: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15549" y="3715310"/>
            <a:ext cx="2160000" cy="7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15549" y="2831517"/>
            <a:ext cx="2160000" cy="7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 Group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17015" y="4742215"/>
            <a:ext cx="2160000" cy="7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Route  </a:t>
            </a:r>
            <a:r>
              <a:rPr lang="ko-KR" alt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284381" y="2996999"/>
            <a:ext cx="2231211" cy="18897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284381" y="4886759"/>
            <a:ext cx="2231211" cy="722391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BUILD PACK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88477" y="2996998"/>
            <a:ext cx="2275840" cy="2612151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endParaRPr lang="en-US" altLang="ko-KR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관리</a:t>
            </a: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79640" y="1154941"/>
            <a:ext cx="9720000" cy="5095902"/>
          </a:xfrm>
          <a:prstGeom prst="rect">
            <a:avLst/>
          </a:prstGeom>
          <a:noFill/>
          <a:ln w="2540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758441" y="1984237"/>
            <a:ext cx="6816839" cy="3931325"/>
          </a:xfrm>
          <a:prstGeom prst="rect">
            <a:avLst/>
          </a:prstGeom>
          <a:noFill/>
          <a:ln w="2540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2477015" y="3941879"/>
            <a:ext cx="807366" cy="1160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stomShape 2"/>
          <p:cNvSpPr/>
          <p:nvPr/>
        </p:nvSpPr>
        <p:spPr>
          <a:xfrm>
            <a:off x="360520" y="1473885"/>
            <a:ext cx="1728000" cy="288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2885336" y="2304051"/>
            <a:ext cx="1944000" cy="288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2508207" y="1431195"/>
            <a:ext cx="1476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QUOTA </a:t>
            </a:r>
            <a:r>
              <a:rPr lang="ko-KR" altLang="en-US" sz="1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sz="16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/>
          <p:cNvCxnSpPr>
            <a:stCxn id="48" idx="3"/>
            <a:endCxn id="50" idx="1"/>
          </p:cNvCxnSpPr>
          <p:nvPr/>
        </p:nvCxnSpPr>
        <p:spPr>
          <a:xfrm flipV="1">
            <a:off x="2088520" y="1611195"/>
            <a:ext cx="419687" cy="66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2911004" y="1814123"/>
            <a:ext cx="16278" cy="467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stomShape 2"/>
          <p:cNvSpPr/>
          <p:nvPr/>
        </p:nvSpPr>
        <p:spPr>
          <a:xfrm>
            <a:off x="6294407" y="1393371"/>
            <a:ext cx="2231211" cy="1480458"/>
          </a:xfrm>
          <a:prstGeom prst="rect">
            <a:avLst/>
          </a:prstGeom>
          <a:solidFill>
            <a:schemeClr val="bg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꺾인 연결선 2"/>
          <p:cNvCxnSpPr>
            <a:stCxn id="42" idx="3"/>
            <a:endCxn id="44" idx="1"/>
          </p:cNvCxnSpPr>
          <p:nvPr/>
        </p:nvCxnSpPr>
        <p:spPr>
          <a:xfrm>
            <a:off x="5515592" y="3941879"/>
            <a:ext cx="772885" cy="361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stomShape 2"/>
          <p:cNvSpPr/>
          <p:nvPr/>
        </p:nvSpPr>
        <p:spPr>
          <a:xfrm>
            <a:off x="5164034" y="4378015"/>
            <a:ext cx="1476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6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바인딩</a:t>
            </a:r>
            <a:endParaRPr lang="en-US" sz="16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꺾인 연결선 22"/>
          <p:cNvCxnSpPr>
            <a:stCxn id="40" idx="3"/>
            <a:endCxn id="38" idx="1"/>
          </p:cNvCxnSpPr>
          <p:nvPr/>
        </p:nvCxnSpPr>
        <p:spPr>
          <a:xfrm flipV="1">
            <a:off x="2475549" y="2336254"/>
            <a:ext cx="277068" cy="855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9" idx="2"/>
            <a:endCxn id="41" idx="0"/>
          </p:cNvCxnSpPr>
          <p:nvPr/>
        </p:nvCxnSpPr>
        <p:spPr>
          <a:xfrm rot="16200000" flipH="1">
            <a:off x="1242830" y="4588029"/>
            <a:ext cx="306905" cy="14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5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(security-group) (1/2)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8000" y="1511998"/>
            <a:ext cx="9431640" cy="270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security-groups</a:t>
            </a:r>
          </a:p>
          <a:p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Getting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security groups as </a:t>
            </a:r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</a:p>
          <a:p>
            <a:r>
              <a:rPr lang="ko-KR" altLang="en-US" sz="1400" b="1" spc="-1" dirty="0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altLang="ko-KR" sz="1400" b="1" spc="-1" dirty="0">
              <a:solidFill>
                <a:srgbClr val="66FF66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이름          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organization  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 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lifecycle</a:t>
            </a:r>
          </a:p>
          <a:p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0  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dns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&lt;all&gt;          &lt;all&gt;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running</a:t>
            </a:r>
          </a:p>
          <a:p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dns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&lt;all&gt;          &lt;all&gt;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staging</a:t>
            </a:r>
          </a:p>
          <a:p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  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load_balancer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&lt;all&gt;          &lt;all&gt;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running</a:t>
            </a:r>
          </a:p>
          <a:p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2  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public_networks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&lt;all&gt;          &lt;all&gt;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running</a:t>
            </a:r>
          </a:p>
          <a:p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public_networks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&lt;all&gt;          &lt;all&gt;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staging</a:t>
            </a:r>
          </a:p>
          <a:p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3   services                &lt;all&gt;          &lt;all&gt;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running</a:t>
            </a:r>
          </a:p>
          <a:p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4  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user_bosh_deployments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&lt;all&gt;          &lt;all&gt;   running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그룹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security-groups)</a:t>
            </a:r>
          </a:p>
        </p:txBody>
      </p:sp>
    </p:spTree>
    <p:extLst>
      <p:ext uri="{BB962C8B-B14F-4D97-AF65-F5344CB8AC3E}">
        <p14:creationId xmlns:p14="http://schemas.microsoft.com/office/powerpoint/2010/main" val="284419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(security-group)(2/2)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8000" y="1511998"/>
            <a:ext cx="9431640" cy="40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security-group </a:t>
            </a:r>
            <a:r>
              <a:rPr lang="en-US" altLang="ko-KR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dns</a:t>
            </a:r>
            <a:endParaRPr lang="en-US" altLang="ko-KR" sz="1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으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로 보안 그룹 </a:t>
            </a:r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dns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의 정보 가져오기</a:t>
            </a:r>
            <a:endParaRPr lang="en-US" altLang="ko-KR" sz="1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altLang="ko-KR" sz="1400" b="1" spc="-1" dirty="0">
              <a:solidFill>
                <a:srgbClr val="66FF66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dns</a:t>
            </a:r>
            <a:endParaRPr lang="en-US" altLang="ko-KR" sz="1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규칙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{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	"destination": "0.0.0.0/0",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	"ports": "53",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	"protocol": "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tcp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},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{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	"destination": "0.0.0.0/0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",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	"ports": "53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",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	"protocol": "</a:t>
            </a:r>
            <a:r>
              <a:rPr lang="en-US" altLang="ko-KR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udp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	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</a:p>
          <a:p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영역이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지정되지 않음</a:t>
            </a:r>
            <a:endParaRPr lang="en-US" altLang="ko-KR" sz="1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그룹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security-group [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58672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ko-KR" altLang="en-US" sz="2400" b="1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빌드팩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buildpack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8000" y="1511996"/>
            <a:ext cx="9431640" cy="295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buildpacks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빌드팩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가져오는 중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</a:p>
          <a:p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위치   사용   잠김    파일 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staticfile_buildpack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      true   false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staticfile-buildpack-v1.4.13.zip</a:t>
            </a: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java_buildpack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2      true   false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java-buildpack-v3.19.zip</a:t>
            </a: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ruby_buildpack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3      true   false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ruby-buildpack-v1.6.47.zip</a:t>
            </a: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nodejs_buildpack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4      true   false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nodejs-buildpack-v1.6.6.zip</a:t>
            </a: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go_buildpack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5      true   false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go-buildpack-v1.8.6.zip</a:t>
            </a: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python_buildpack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6      true   false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python-buildpack-v1.5.24.zip</a:t>
            </a: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php_buildpack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7      true   false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php-buildpack-v4.3.40.zip</a:t>
            </a: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binary_buildpack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8      true   false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binary-buildpack-v1.0.14.zip</a:t>
            </a:r>
          </a:p>
          <a:p>
            <a:r>
              <a:rPr lang="en-US" altLang="ko-KR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dotnet_core_buildpack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9      true   false   dotnet-core-buildpack-v1.0.24.zip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빌드팩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buildpacks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8000" y="4628236"/>
            <a:ext cx="9431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Buildpacks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응용 프로그램에 대한 프레임 워크 및 런타임 지원을 제공합니다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Buildpacks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일반적으로 응용 프로그램을 검사하여 다운로드 할 종속성과 바인딩 된 서비스와 통신하도록 응용 프로그램을 구성하는 방법을 </a:t>
            </a:r>
            <a:r>
              <a:rPr lang="ko-KR" altLang="en-US" sz="16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결정합니다</a:t>
            </a:r>
            <a:r>
              <a:rPr lang="en-US" altLang="ko-KR" sz="16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672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할당량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(quotas)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8000" y="1511996"/>
            <a:ext cx="9431640" cy="13678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quotas</a:t>
            </a: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으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로 할당량을 가져오는 중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</a:p>
          <a:p>
            <a:r>
              <a:rPr lang="ko-KR" altLang="en-US" sz="1400" b="1" spc="-1" dirty="0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altLang="ko-KR" sz="1400" b="1" spc="-1" dirty="0">
              <a:solidFill>
                <a:srgbClr val="66FF66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     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총 메모리   인스턴스 메모리  </a:t>
            </a:r>
            <a:r>
              <a:rPr lang="ko-KR" alt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라우트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 인스턴스   유료 </a:t>
            </a:r>
            <a:r>
              <a:rPr lang="ko-KR" alt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사용제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앱 인스턴스   </a:t>
            </a:r>
            <a:r>
              <a:rPr lang="ko-KR" alt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라우트포트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default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10G        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무제한            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1000     100              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허용됨        무제한        </a:t>
            </a:r>
            <a:r>
              <a:rPr lang="ko-KR" alt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무제한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할당량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quotas)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68000" y="3445900"/>
            <a:ext cx="9431640" cy="24714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quota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default</a:t>
            </a:r>
          </a:p>
          <a:p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으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로 </a:t>
            </a:r>
            <a:r>
              <a:rPr lang="en-US" altLang="ko-KR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default</a:t>
            </a:r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할당량을 가져오는 중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</a:p>
          <a:p>
            <a:r>
              <a:rPr lang="ko-KR" altLang="en-US" sz="1400" b="1" spc="-1" dirty="0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altLang="ko-KR" sz="1400" b="1" spc="-1" dirty="0">
              <a:solidFill>
                <a:srgbClr val="66FF66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총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메모리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10G</a:t>
            </a:r>
          </a:p>
          <a:p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인스턴스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메모리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무제한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라우트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</a:p>
          <a:p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  <a:r>
              <a:rPr lang="en-US" altLang="ko-K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</a:p>
          <a:p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유료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서비스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플랜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허용됨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앱 인스턴스 한계     </a:t>
            </a:r>
            <a:r>
              <a:rPr lang="ko-KR" alt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무제한</a:t>
            </a:r>
            <a:endParaRPr lang="en-US" altLang="ko-KR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예약된 </a:t>
            </a:r>
            <a:r>
              <a:rPr lang="ko-KR" altLang="en-US" sz="1400" b="1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라우트</a:t>
            </a:r>
            <a:r>
              <a:rPr lang="ko-KR" altLang="en-US" sz="1400" b="1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포트   </a:t>
            </a:r>
            <a:r>
              <a:rPr lang="ko-KR" alt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무제한</a:t>
            </a:r>
            <a:endParaRPr lang="en-US" altLang="ko-KR" sz="1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80000" y="3013904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할당량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quota [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할당량명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58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할당량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(quotas)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68000" y="1511996"/>
            <a:ext cx="9431640" cy="22218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dirty="0" smtClean="0">
                <a:solidFill>
                  <a:schemeClr val="bg1"/>
                </a:solidFill>
              </a:rPr>
              <a:t>create-quota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조직쿼타명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>
                <a:solidFill>
                  <a:schemeClr val="bg1"/>
                </a:solidFill>
              </a:rPr>
              <a:t>m TOTAL_MEMORY]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 INSTANCE_MEMORY]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>
                <a:solidFill>
                  <a:schemeClr val="bg1"/>
                </a:solidFill>
              </a:rPr>
              <a:t>r ROUTES]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>
                <a:solidFill>
                  <a:schemeClr val="bg1"/>
                </a:solidFill>
              </a:rPr>
              <a:t>s SERVICE_INSTANCES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>
                <a:solidFill>
                  <a:schemeClr val="bg1"/>
                </a:solidFill>
              </a:rPr>
              <a:t>a APP_INSTANCES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[--</a:t>
            </a:r>
            <a:r>
              <a:rPr lang="en-US" altLang="ko-KR" sz="1400" dirty="0">
                <a:solidFill>
                  <a:schemeClr val="bg1"/>
                </a:solidFill>
              </a:rPr>
              <a:t>allow-paid-service-plans]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[--</a:t>
            </a:r>
            <a:r>
              <a:rPr lang="en-US" altLang="ko-KR" sz="1400" dirty="0">
                <a:solidFill>
                  <a:schemeClr val="bg1"/>
                </a:solidFill>
              </a:rPr>
              <a:t>reserved-route-ports RESERVED_ROUTE_PORTS]</a:t>
            </a:r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org 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quota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create-quota)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413570" y="4614421"/>
            <a:ext cx="9431640" cy="22218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sz="1400" dirty="0" smtClean="0">
                <a:solidFill>
                  <a:schemeClr val="bg1"/>
                </a:solidFill>
              </a:rPr>
              <a:t>create-space-quota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공간쿼타명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 INSTANCE_MEMORY]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>
                <a:solidFill>
                  <a:schemeClr val="bg1"/>
                </a:solidFill>
              </a:rPr>
              <a:t>r ROUTES]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>
                <a:solidFill>
                  <a:schemeClr val="bg1"/>
                </a:solidFill>
              </a:rPr>
              <a:t>s SERVICE_INSTANCES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</a:t>
            </a:r>
            <a:r>
              <a:rPr lang="en-US" altLang="ko-KR" sz="1400" dirty="0">
                <a:solidFill>
                  <a:schemeClr val="bg1"/>
                </a:solidFill>
              </a:rPr>
              <a:t>a APP_INSTANCES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[--</a:t>
            </a:r>
            <a:r>
              <a:rPr lang="en-US" altLang="ko-KR" sz="1400" dirty="0">
                <a:solidFill>
                  <a:schemeClr val="bg1"/>
                </a:solidFill>
              </a:rPr>
              <a:t>allow-paid-service-plans]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[--</a:t>
            </a:r>
            <a:r>
              <a:rPr lang="en-US" altLang="ko-KR" sz="1400" dirty="0">
                <a:solidFill>
                  <a:schemeClr val="bg1"/>
                </a:solidFill>
              </a:rPr>
              <a:t>reserved-route-ports RESERVED_ROUTE_PORTS]</a:t>
            </a:r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125570" y="4182425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space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quota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create-space-quota)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43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73" name="CustomShape 2"/>
          <p:cNvSpPr/>
          <p:nvPr/>
        </p:nvSpPr>
        <p:spPr>
          <a:xfrm>
            <a:off x="182881" y="1449502"/>
            <a:ext cx="9804400" cy="5113857"/>
          </a:xfrm>
          <a:prstGeom prst="rect">
            <a:avLst/>
          </a:prstGeom>
          <a:noFill/>
          <a:ln w="2540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1000" y="1737382"/>
            <a:ext cx="1860104" cy="4626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327" y="1463062"/>
            <a:ext cx="1304480" cy="27432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Org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190327" y="1757702"/>
            <a:ext cx="1304480" cy="102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287" y="1808502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조직정보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3046" y="2109186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조직생성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4805" y="2409868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조직</a:t>
            </a:r>
            <a:r>
              <a:rPr lang="en-US" altLang="ko-KR" sz="1000" dirty="0" smtClean="0">
                <a:solidFill>
                  <a:schemeClr val="tx1"/>
                </a:solidFill>
              </a:rPr>
              <a:t>QUATA </a:t>
            </a:r>
            <a:r>
              <a:rPr lang="ko-KR" altLang="en-US" sz="1000" dirty="0" smtClean="0">
                <a:solidFill>
                  <a:schemeClr val="tx1"/>
                </a:solidFill>
              </a:rPr>
              <a:t>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94444" y="2789351"/>
            <a:ext cx="1304480" cy="27432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Org </a:t>
            </a:r>
            <a:r>
              <a:rPr lang="ko-KR" altLang="en-US" sz="1000" b="1" dirty="0" smtClean="0"/>
              <a:t>자원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70" name="직사각형 69"/>
          <p:cNvSpPr/>
          <p:nvPr/>
        </p:nvSpPr>
        <p:spPr>
          <a:xfrm>
            <a:off x="194444" y="3083991"/>
            <a:ext cx="1304480" cy="1389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55404" y="3134791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쿼타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7163" y="3435475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쿼타</a:t>
            </a:r>
            <a:r>
              <a:rPr lang="ko-KR" altLang="en-US" sz="1000" dirty="0" smtClean="0">
                <a:solidFill>
                  <a:schemeClr val="tx1"/>
                </a:solidFill>
              </a:rPr>
              <a:t> 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8922" y="3736157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쿼타</a:t>
            </a:r>
            <a:r>
              <a:rPr lang="ko-KR" altLang="en-US" sz="1000" dirty="0" smtClean="0">
                <a:solidFill>
                  <a:schemeClr val="tx1"/>
                </a:solidFill>
              </a:rPr>
              <a:t> 설정 갱신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0681" y="4049196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도메인 공유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72843" y="1757702"/>
            <a:ext cx="5086678" cy="45765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86178" y="1887314"/>
            <a:ext cx="13044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Domain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83" name="직사각형 82"/>
          <p:cNvSpPr/>
          <p:nvPr/>
        </p:nvSpPr>
        <p:spPr>
          <a:xfrm>
            <a:off x="1986178" y="2181954"/>
            <a:ext cx="1304480" cy="102256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047138" y="2232754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도메인 정보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38897" y="2533438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도메인생성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30656" y="2834120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라우터</a:t>
            </a:r>
            <a:r>
              <a:rPr lang="ko-KR" altLang="en-US" sz="1000" dirty="0" smtClean="0">
                <a:solidFill>
                  <a:schemeClr val="tx1"/>
                </a:solidFill>
              </a:rPr>
              <a:t> 그룹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990295" y="3374242"/>
            <a:ext cx="1406048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Security Group </a:t>
            </a:r>
          </a:p>
          <a:p>
            <a:pPr algn="ctr"/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98" name="직사각형 97"/>
          <p:cNvSpPr/>
          <p:nvPr/>
        </p:nvSpPr>
        <p:spPr>
          <a:xfrm>
            <a:off x="1990295" y="3668882"/>
            <a:ext cx="1406048" cy="102256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051254" y="3709522"/>
            <a:ext cx="12558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보안그룹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043013" y="4010206"/>
            <a:ext cx="12558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보안그룹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034772" y="4310888"/>
            <a:ext cx="12558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보안그룹 공간연결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4412" y="4861170"/>
            <a:ext cx="13044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Route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1994412" y="5155810"/>
            <a:ext cx="1304480" cy="102256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055372" y="5206610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라우트</a:t>
            </a:r>
            <a:r>
              <a:rPr lang="ko-KR" altLang="en-US" sz="1000" dirty="0" smtClean="0">
                <a:solidFill>
                  <a:schemeClr val="tx1"/>
                </a:solidFill>
              </a:rPr>
              <a:t>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47131" y="5507294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라우트</a:t>
            </a:r>
            <a:r>
              <a:rPr lang="ko-KR" altLang="en-US" sz="1000" dirty="0" smtClean="0">
                <a:solidFill>
                  <a:schemeClr val="tx1"/>
                </a:solidFill>
              </a:rPr>
              <a:t> 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38890" y="5807976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앱에</a:t>
            </a:r>
            <a:r>
              <a:rPr lang="ko-KR" altLang="en-US" sz="1000" dirty="0" smtClean="0">
                <a:solidFill>
                  <a:schemeClr val="tx1"/>
                </a:solidFill>
              </a:rPr>
              <a:t> 추가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CLI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분류 상세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82608" y="1767866"/>
            <a:ext cx="130448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Space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3782608" y="2062506"/>
            <a:ext cx="1304480" cy="10225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843568" y="2113306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공간정보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35327" y="2413990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공간생성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27086" y="2714672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공간</a:t>
            </a:r>
            <a:r>
              <a:rPr lang="en-US" altLang="ko-KR" sz="1000" dirty="0">
                <a:solidFill>
                  <a:schemeClr val="tx1"/>
                </a:solidFill>
              </a:rPr>
              <a:t>QUATA </a:t>
            </a:r>
            <a:r>
              <a:rPr lang="ko-KR" altLang="en-US" sz="1000" dirty="0" smtClean="0">
                <a:solidFill>
                  <a:schemeClr val="tx1"/>
                </a:solidFill>
              </a:rPr>
              <a:t>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725" y="3094155"/>
            <a:ext cx="1304480" cy="274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Space </a:t>
            </a:r>
            <a:r>
              <a:rPr lang="ko-KR" altLang="en-US" sz="1000" b="1" dirty="0" smtClean="0"/>
              <a:t>자원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74" name="직사각형 73"/>
          <p:cNvSpPr/>
          <p:nvPr/>
        </p:nvSpPr>
        <p:spPr>
          <a:xfrm>
            <a:off x="3786725" y="3388795"/>
            <a:ext cx="1304480" cy="13891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847685" y="3439595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쿼타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39444" y="3740279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쿼타</a:t>
            </a:r>
            <a:r>
              <a:rPr lang="ko-KR" altLang="en-US" sz="1000" dirty="0" smtClean="0">
                <a:solidFill>
                  <a:schemeClr val="tx1"/>
                </a:solidFill>
              </a:rPr>
              <a:t> 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31203" y="4040961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쿼타</a:t>
            </a:r>
            <a:r>
              <a:rPr lang="ko-KR" altLang="en-US" sz="1000" dirty="0" smtClean="0">
                <a:solidFill>
                  <a:schemeClr val="tx1"/>
                </a:solidFill>
              </a:rPr>
              <a:t> 설정 갱신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22962" y="4354000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도메인 공유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389778" y="1897474"/>
            <a:ext cx="13044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App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5389778" y="2192114"/>
            <a:ext cx="1304480" cy="264157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398012" y="4871330"/>
            <a:ext cx="13044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BuildPack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90" name="직사각형 89"/>
          <p:cNvSpPr/>
          <p:nvPr/>
        </p:nvSpPr>
        <p:spPr>
          <a:xfrm>
            <a:off x="5398012" y="5165970"/>
            <a:ext cx="1304480" cy="102256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6842658" y="1896822"/>
            <a:ext cx="1384132" cy="264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Service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92" name="직사각형 91"/>
          <p:cNvSpPr/>
          <p:nvPr/>
        </p:nvSpPr>
        <p:spPr>
          <a:xfrm>
            <a:off x="6842658" y="2181954"/>
            <a:ext cx="1384132" cy="224428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850891" y="4473145"/>
            <a:ext cx="1718677" cy="2930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Service </a:t>
            </a:r>
            <a:r>
              <a:rPr lang="ko-KR" altLang="en-US" sz="1000" b="1" dirty="0" smtClean="0"/>
              <a:t>속성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94" name="직사각형 93"/>
          <p:cNvSpPr/>
          <p:nvPr/>
        </p:nvSpPr>
        <p:spPr>
          <a:xfrm>
            <a:off x="6850892" y="4777950"/>
            <a:ext cx="1718676" cy="14004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8295538" y="2439942"/>
            <a:ext cx="1604102" cy="27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</a:t>
            </a:r>
            <a:r>
              <a:rPr lang="en-US" altLang="ko-KR" sz="1000" b="1" dirty="0" smtClean="0"/>
              <a:t>ser </a:t>
            </a:r>
            <a:r>
              <a:rPr lang="ko-KR" altLang="en-US" sz="1000" b="1" dirty="0" smtClean="0"/>
              <a:t>관리</a:t>
            </a:r>
            <a:endParaRPr lang="ko-KR" altLang="en-US" sz="1000" b="1" dirty="0"/>
          </a:p>
        </p:txBody>
      </p:sp>
      <p:sp>
        <p:nvSpPr>
          <p:cNvPr id="96" name="직사각형 95"/>
          <p:cNvSpPr/>
          <p:nvPr/>
        </p:nvSpPr>
        <p:spPr>
          <a:xfrm>
            <a:off x="8295538" y="2714671"/>
            <a:ext cx="1604102" cy="13950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5461351" y="2242260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453110" y="2542944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App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upsh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444869" y="2843626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App </a:t>
            </a:r>
            <a:r>
              <a:rPr lang="en-US" altLang="ko-KR" sz="1000" dirty="0" smtClean="0">
                <a:solidFill>
                  <a:schemeClr val="tx1"/>
                </a:solidFill>
              </a:rPr>
              <a:t>scale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444870" y="3160148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App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444871" y="3476670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App </a:t>
            </a:r>
            <a:r>
              <a:rPr lang="ko-KR" altLang="en-US" sz="1000" dirty="0" smtClean="0">
                <a:solidFill>
                  <a:schemeClr val="tx1"/>
                </a:solidFill>
              </a:rPr>
              <a:t>시작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444872" y="3793192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인스턴스시작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444873" y="4109714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App </a:t>
            </a:r>
            <a:r>
              <a:rPr lang="ko-KR" altLang="en-US" sz="1000" dirty="0" smtClean="0">
                <a:solidFill>
                  <a:schemeClr val="tx1"/>
                </a:solidFill>
              </a:rPr>
              <a:t>환경변수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444874" y="4426236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App </a:t>
            </a:r>
            <a:r>
              <a:rPr lang="ko-KR" altLang="en-US" sz="1000" dirty="0" smtClean="0">
                <a:solidFill>
                  <a:schemeClr val="tx1"/>
                </a:solidFill>
              </a:rPr>
              <a:t>로그관리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915010" y="2253984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마켓 정보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906769" y="2554668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서비스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898528" y="2855350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서비스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898529" y="3171872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서비스 키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898530" y="3476671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바인드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898531" y="3793193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라우트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바인드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898532" y="4121438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사용자정의서비스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456596" y="5246852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빌드팩</a:t>
            </a:r>
            <a:r>
              <a:rPr lang="ko-KR" altLang="en-US" sz="1000" dirty="0" smtClean="0">
                <a:solidFill>
                  <a:schemeClr val="tx1"/>
                </a:solidFill>
              </a:rPr>
              <a:t>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456597" y="5563374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빌드백</a:t>
            </a:r>
            <a:r>
              <a:rPr lang="ko-KR" altLang="en-US" sz="1000" dirty="0" smtClean="0">
                <a:solidFill>
                  <a:schemeClr val="tx1"/>
                </a:solidFill>
              </a:rPr>
              <a:t> 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456598" y="5879896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빌드백</a:t>
            </a:r>
            <a:r>
              <a:rPr lang="ko-KR" altLang="en-US" sz="1000" dirty="0" smtClean="0">
                <a:solidFill>
                  <a:schemeClr val="tx1"/>
                </a:solidFill>
              </a:rPr>
              <a:t> 업데이트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321778" y="2769797"/>
            <a:ext cx="1530969" cy="293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사용자 생성삭제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325260" y="3070481"/>
            <a:ext cx="1530969" cy="293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역할별 조직 사용자조회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328742" y="3371163"/>
            <a:ext cx="1530969" cy="293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사용자조직역할관리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328743" y="3687685"/>
            <a:ext cx="1530969" cy="293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사용자공간역할관리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910253" y="4833689"/>
            <a:ext cx="1565531" cy="2552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서비스 브로커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910254" y="5144719"/>
            <a:ext cx="1565529" cy="2607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마이그래이션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910255" y="5484687"/>
            <a:ext cx="1565529" cy="2607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서비스 액세스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910256" y="5824655"/>
            <a:ext cx="1565529" cy="2607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서비스 액세스 활성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632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73" name="CustomShape 2"/>
          <p:cNvSpPr/>
          <p:nvPr/>
        </p:nvSpPr>
        <p:spPr>
          <a:xfrm>
            <a:off x="182881" y="1449502"/>
            <a:ext cx="9804400" cy="5113857"/>
          </a:xfrm>
          <a:prstGeom prst="rect">
            <a:avLst/>
          </a:prstGeom>
          <a:noFill/>
          <a:ln w="2540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CLI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및 상세설명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5081" y="1682499"/>
            <a:ext cx="9720000" cy="451147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Org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(Space)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(Target)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 조회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관리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빌드팩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할당정보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(QUOTA)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36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- </a:t>
            </a:r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(org)</a:t>
            </a:r>
          </a:p>
        </p:txBody>
      </p:sp>
      <p:sp>
        <p:nvSpPr>
          <p:cNvPr id="73" name="CustomShape 2"/>
          <p:cNvSpPr/>
          <p:nvPr/>
        </p:nvSpPr>
        <p:spPr>
          <a:xfrm>
            <a:off x="468000" y="1512000"/>
            <a:ext cx="9431640" cy="14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create-org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작성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사용자에게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OrgManager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역할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지정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468000" y="3522060"/>
            <a:ext cx="9431640" cy="136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orgs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Getting orgs as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system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79640" y="309006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orgs)</a:t>
            </a:r>
          </a:p>
        </p:txBody>
      </p:sp>
      <p:sp>
        <p:nvSpPr>
          <p:cNvPr id="77" name="CustomShape 6"/>
          <p:cNvSpPr/>
          <p:nvPr/>
        </p:nvSpPr>
        <p:spPr>
          <a:xfrm>
            <a:off x="468000" y="5470866"/>
            <a:ext cx="9431640" cy="19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$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cf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org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sz="15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admin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(으)로 </a:t>
            </a:r>
            <a:r>
              <a:rPr lang="en-US" sz="15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edu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조직의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정보를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가져오는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중...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이름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                </a:t>
            </a:r>
            <a:r>
              <a:rPr lang="en-US" sz="15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sz="15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도메인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              bosh-lite.com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할당량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              default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sz="15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영역</a:t>
            </a:r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          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sz="15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isolation segments: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80000" y="5038866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org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64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reate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-org 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80000" y="180000"/>
            <a:ext cx="971964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영역(space) (1/2) </a:t>
            </a:r>
          </a:p>
        </p:txBody>
      </p:sp>
      <p:sp>
        <p:nvSpPr>
          <p:cNvPr id="80" name="CustomShape 2"/>
          <p:cNvSpPr/>
          <p:nvPr/>
        </p:nvSpPr>
        <p:spPr>
          <a:xfrm>
            <a:off x="468000" y="1523690"/>
            <a:ext cx="9431640" cy="162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create-space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작성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사용자에게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RoleSpaceManager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라우트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지정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사용자에게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RoleSpaceDeveloper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라우트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지정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space-org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영역명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sp>
        <p:nvSpPr>
          <p:cNvPr id="82" name="CustomShape 4"/>
          <p:cNvSpPr/>
          <p:nvPr/>
        </p:nvSpPr>
        <p:spPr>
          <a:xfrm>
            <a:off x="468000" y="4212000"/>
            <a:ext cx="9431640" cy="11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orgs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Getting spaces in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system as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80000" y="3816000"/>
            <a:ext cx="9720000" cy="396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spaces)</a:t>
            </a:r>
          </a:p>
        </p:txBody>
      </p:sp>
      <p:sp>
        <p:nvSpPr>
          <p:cNvPr id="84" name="TextShape 6"/>
          <p:cNvSpPr txBox="1"/>
          <p:nvPr/>
        </p:nvSpPr>
        <p:spPr>
          <a:xfrm>
            <a:off x="468000" y="3213856"/>
            <a:ext cx="9431640" cy="3258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ko-KR" sz="16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※ </a:t>
            </a:r>
            <a:r>
              <a:rPr lang="en-US" sz="1600" b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영역</a:t>
            </a:r>
            <a:r>
              <a:rPr lang="en-US" sz="1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생성시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원하는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대상으로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설정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후 </a:t>
            </a:r>
            <a:r>
              <a:rPr lang="en-U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생성한다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(CF CLI - </a:t>
            </a:r>
            <a:r>
              <a:rPr lang="en-U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대상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(target) </a:t>
            </a:r>
            <a:r>
              <a:rPr lang="en-U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참조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68000" y="1512000"/>
            <a:ext cx="9432000" cy="248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space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system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영역에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대한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정보를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가져오는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:                   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org:                       system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apps:                    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services:                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isolation segment:       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space quota:             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running security groups: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dns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load_balancer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public_networks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, services,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user_bosh_deployments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staging security groups:  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dns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public_networks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80000" y="1080000"/>
            <a:ext cx="9684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space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영역명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sp>
        <p:nvSpPr>
          <p:cNvPr id="87" name="CustomShape 3"/>
          <p:cNvSpPr/>
          <p:nvPr/>
        </p:nvSpPr>
        <p:spPr>
          <a:xfrm>
            <a:off x="180000" y="180000"/>
            <a:ext cx="971964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영역(space) (2/2)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8000" y="1512000"/>
            <a:ext cx="9432000" cy="12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target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endpoint:   https://api.bosh-lite.com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version:    2.94.0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user:           admin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org:            system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target)</a:t>
            </a:r>
          </a:p>
        </p:txBody>
      </p:sp>
      <p:sp>
        <p:nvSpPr>
          <p:cNvPr id="90" name="CustomShape 3"/>
          <p:cNvSpPr/>
          <p:nvPr/>
        </p:nvSpPr>
        <p:spPr>
          <a:xfrm>
            <a:off x="180000" y="180000"/>
            <a:ext cx="971964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</a:t>
            </a:r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(target)</a:t>
            </a:r>
          </a:p>
        </p:txBody>
      </p:sp>
      <p:sp>
        <p:nvSpPr>
          <p:cNvPr id="91" name="CustomShape 4"/>
          <p:cNvSpPr/>
          <p:nvPr/>
        </p:nvSpPr>
        <p:spPr>
          <a:xfrm>
            <a:off x="468000" y="3420000"/>
            <a:ext cx="9432000" cy="12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target -o </a:t>
            </a:r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endParaRPr lang="en-US" sz="1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endpoint:   https://api.bosh-lite.com</a:t>
            </a:r>
          </a:p>
          <a:p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version:    2.94.0</a:t>
            </a:r>
          </a:p>
          <a:p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user:           admin</a:t>
            </a:r>
          </a:p>
          <a:p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org:            </a:t>
            </a:r>
            <a:r>
              <a:rPr lang="en-US" sz="1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endParaRPr lang="en-US" sz="1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80000" y="2988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target -o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sp>
        <p:nvSpPr>
          <p:cNvPr id="93" name="CustomShape 6"/>
          <p:cNvSpPr/>
          <p:nvPr/>
        </p:nvSpPr>
        <p:spPr>
          <a:xfrm>
            <a:off x="468000" y="5328000"/>
            <a:ext cx="9432000" cy="151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0"/>
          <a:lstStyle/>
          <a:p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target -s </a:t>
            </a:r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endParaRPr lang="en-US" sz="1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endpoint:   https://api.bosh-lite.com</a:t>
            </a:r>
          </a:p>
          <a:p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version:    2.94.0</a:t>
            </a:r>
          </a:p>
          <a:p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user:           admin</a:t>
            </a:r>
          </a:p>
          <a:p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org:            </a:t>
            </a:r>
            <a:r>
              <a:rPr lang="en-US" sz="1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endParaRPr lang="en-US" sz="1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space:          </a:t>
            </a:r>
            <a:r>
              <a:rPr lang="en-US" sz="1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edu_space</a:t>
            </a:r>
            <a:endParaRPr lang="en-US" sz="1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180000" y="4896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영역 설정 (cf target -s [영역명])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000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CF CLI – 사용자(user) (1/3)</a:t>
            </a:r>
          </a:p>
        </p:txBody>
      </p:sp>
      <p:sp>
        <p:nvSpPr>
          <p:cNvPr id="96" name="CustomShape 2"/>
          <p:cNvSpPr/>
          <p:nvPr/>
        </p:nvSpPr>
        <p:spPr>
          <a:xfrm>
            <a:off x="468000" y="1512000"/>
            <a:ext cx="9431640" cy="8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create-user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사용자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작성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1" spc="-1" dirty="0">
              <a:solidFill>
                <a:srgbClr val="66FF66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80000" y="10800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create-user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graphicFrame>
        <p:nvGraphicFramePr>
          <p:cNvPr id="98" name="Table 4"/>
          <p:cNvGraphicFramePr/>
          <p:nvPr>
            <p:extLst>
              <p:ext uri="{D42A27DB-BD31-4B8C-83A1-F6EECF244321}">
                <p14:modId xmlns:p14="http://schemas.microsoft.com/office/powerpoint/2010/main" val="1048345169"/>
              </p:ext>
            </p:extLst>
          </p:nvPr>
        </p:nvGraphicFramePr>
        <p:xfrm>
          <a:off x="454680" y="3962160"/>
          <a:ext cx="9451800" cy="3132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3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역활명</a:t>
                      </a:r>
                      <a:endParaRPr lang="en-US" sz="16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나눔고딕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역활</a:t>
                      </a:r>
                      <a:endParaRPr lang="en-US" sz="16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나눔고딕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kern="1200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모든 조직 및 공간에 대한 권한</a:t>
                      </a: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Admin Read-Only</a:t>
                      </a: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kern="1200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모든 조직 및 공간에 대한 읽기 권한</a:t>
                      </a: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Global Auditor</a:t>
                      </a: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모든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Cloud Controller API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자원에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대한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전용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액세스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권한</a:t>
                      </a:r>
                      <a:endParaRPr lang="en-US" sz="140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8033048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Org Manager</a:t>
                      </a: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사용자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30393974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Org Auditor</a:t>
                      </a: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사용자 및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권한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26013016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Org Billing Manage</a:t>
                      </a: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지불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정보를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생성하고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en-US" sz="140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67185435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Org User</a:t>
                      </a: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사용자 및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역할의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sz="140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권한</a:t>
                      </a:r>
                      <a:endParaRPr lang="en-US" sz="140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xmlns="" val="1856431366"/>
                  </a:ext>
                </a:extLst>
              </a:tr>
            </a:tbl>
          </a:graphicData>
        </a:graphic>
      </p:graphicFrame>
      <p:sp>
        <p:nvSpPr>
          <p:cNvPr id="99" name="CustomShape 5"/>
          <p:cNvSpPr/>
          <p:nvPr/>
        </p:nvSpPr>
        <p:spPr>
          <a:xfrm>
            <a:off x="468000" y="3061440"/>
            <a:ext cx="9431640" cy="8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cf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set-org-role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OrgManager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(으)로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조직의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edu_admin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사용자에게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OrgManager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역할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지정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중...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b="1" strike="noStrike" spc="-1" dirty="0" err="1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180000" y="262944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set-org-role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2331</Words>
  <Application>Microsoft Office PowerPoint</Application>
  <PresentationFormat>사용자 지정</PresentationFormat>
  <Paragraphs>498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DejaVu Sans</vt:lpstr>
      <vt:lpstr>굴림체</vt:lpstr>
      <vt:lpstr>나눔고딕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amedio</dc:creator>
  <dc:description/>
  <cp:lastModifiedBy>ws0222</cp:lastModifiedBy>
  <cp:revision>199</cp:revision>
  <dcterms:created xsi:type="dcterms:W3CDTF">2017-11-20T10:34:21Z</dcterms:created>
  <dcterms:modified xsi:type="dcterms:W3CDTF">2017-11-20T11:40:52Z</dcterms:modified>
  <dc:language>ko-KR</dc:language>
</cp:coreProperties>
</file>