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81" r:id="rId2"/>
    <p:sldId id="282" r:id="rId3"/>
    <p:sldId id="283" r:id="rId4"/>
    <p:sldId id="289" r:id="rId5"/>
    <p:sldId id="293" r:id="rId6"/>
    <p:sldId id="286" r:id="rId7"/>
    <p:sldId id="294" r:id="rId8"/>
    <p:sldId id="295" r:id="rId9"/>
    <p:sldId id="291" r:id="rId10"/>
    <p:sldId id="292" r:id="rId11"/>
    <p:sldId id="290" r:id="rId12"/>
    <p:sldId id="288" r:id="rId13"/>
    <p:sldId id="287" r:id="rId14"/>
    <p:sldId id="296" r:id="rId15"/>
    <p:sldId id="297" r:id="rId16"/>
    <p:sldId id="298" r:id="rId17"/>
    <p:sldId id="299" r:id="rId18"/>
    <p:sldId id="301" r:id="rId19"/>
    <p:sldId id="302" r:id="rId20"/>
    <p:sldId id="303" r:id="rId21"/>
    <p:sldId id="304" r:id="rId22"/>
    <p:sldId id="305" r:id="rId23"/>
    <p:sldId id="306" r:id="rId24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42" autoAdjust="0"/>
    <p:restoredTop sz="94660"/>
  </p:normalViewPr>
  <p:slideViewPr>
    <p:cSldViewPr snapToGrid="0">
      <p:cViewPr varScale="1">
        <p:scale>
          <a:sx n="97" d="100"/>
          <a:sy n="97" d="100"/>
        </p:scale>
        <p:origin x="432" y="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558B-3382-447D-8A81-B0794F3E26DC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2293-13CD-4690-8628-EBBED5A90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9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82293-13CD-4690-8628-EBBED5A9033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7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82293-13CD-4690-8628-EBBED5A9033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4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82293-13CD-4690-8628-EBBED5A9033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7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82293-13CD-4690-8628-EBBED5A9033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20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82293-13CD-4690-8628-EBBED5A9033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41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82293-13CD-4690-8628-EBBED5A9033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8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82293-13CD-4690-8628-EBBED5A9033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8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" name="그림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그림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Kafka 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C9ED34-869A-4033-8118-1121D6BD2179}"/>
              </a:ext>
            </a:extLst>
          </p:cNvPr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E92A8B65-E12A-4A52-8FA9-77AB7E1AF80F}"/>
              </a:ext>
            </a:extLst>
          </p:cNvPr>
          <p:cNvSpPr/>
          <p:nvPr/>
        </p:nvSpPr>
        <p:spPr>
          <a:xfrm>
            <a:off x="179640" y="1080000"/>
            <a:ext cx="9720000" cy="52519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Apache Kafka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LinkedIn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개발한 대용량 실시간 분산 메시징 시스템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FF"/>
                </a:solidFill>
              </a:rPr>
              <a:t>비동기 처리</a:t>
            </a:r>
            <a:r>
              <a:rPr lang="ko-KR" altLang="en-US" dirty="0"/>
              <a:t>를 위한 </a:t>
            </a:r>
            <a:r>
              <a:rPr lang="ko-KR" altLang="en-US" b="1" dirty="0">
                <a:solidFill>
                  <a:srgbClr val="0000FF"/>
                </a:solidFill>
              </a:rPr>
              <a:t>메시징 큐</a:t>
            </a:r>
            <a:r>
              <a:rPr lang="ko-KR" altLang="en-US" dirty="0"/>
              <a:t>의 한 종류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FF"/>
                </a:solidFill>
              </a:rPr>
              <a:t>클러스터 모드</a:t>
            </a:r>
            <a:r>
              <a:rPr lang="ko-KR" altLang="en-US" dirty="0"/>
              <a:t>를 지원</a:t>
            </a:r>
            <a:r>
              <a:rPr lang="en-US" altLang="ko-KR" dirty="0"/>
              <a:t>(</a:t>
            </a:r>
            <a:r>
              <a:rPr lang="ko-KR" altLang="en-US" dirty="0"/>
              <a:t> 메시징 큐의 안정화 및 분산 처리 작업이 가능 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FF"/>
                </a:solidFill>
              </a:rPr>
              <a:t>토픽 </a:t>
            </a:r>
            <a:r>
              <a:rPr lang="ko-KR" altLang="en-US" b="1" dirty="0" err="1">
                <a:solidFill>
                  <a:srgbClr val="0000FF"/>
                </a:solidFill>
              </a:rPr>
              <a:t>파티셔닝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(</a:t>
            </a:r>
            <a:r>
              <a:rPr lang="ko-KR" altLang="en-US" dirty="0"/>
              <a:t>하나의 토픽을 여러 개의 파티션으로 나눌 수 있는 기능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FF"/>
                </a:solidFill>
              </a:rPr>
              <a:t>파티션 복제 </a:t>
            </a:r>
            <a:r>
              <a:rPr lang="en-US" altLang="ko-KR" dirty="0"/>
              <a:t>(Replication) </a:t>
            </a:r>
            <a:r>
              <a:rPr lang="ko-KR" altLang="en-US" dirty="0"/>
              <a:t>기능을 통해 확장성 제공 및  </a:t>
            </a:r>
            <a:r>
              <a:rPr lang="ko-KR" altLang="en-US" b="1" dirty="0">
                <a:solidFill>
                  <a:srgbClr val="0000FF"/>
                </a:solidFill>
              </a:rPr>
              <a:t>장애복구</a:t>
            </a:r>
            <a:r>
              <a:rPr lang="en-US" altLang="ko-KR" dirty="0"/>
              <a:t>(</a:t>
            </a:r>
            <a:r>
              <a:rPr lang="ko-KR" altLang="en-US" dirty="0"/>
              <a:t>부분적으로 </a:t>
            </a:r>
            <a:r>
              <a:rPr lang="ko-KR" altLang="en-US" dirty="0" err="1"/>
              <a:t>고장나더라도</a:t>
            </a:r>
            <a:r>
              <a:rPr lang="ko-KR" altLang="en-US" dirty="0"/>
              <a:t> 중요한 기능들은 정상적으로 작동하는 특성</a:t>
            </a:r>
            <a:r>
              <a:rPr lang="en-US" altLang="ko-KR" dirty="0"/>
              <a:t>)</a:t>
            </a:r>
            <a:r>
              <a:rPr lang="ko-KR" altLang="en-US" dirty="0"/>
              <a:t>을 제공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ko-KR" altLang="en-US" b="1" dirty="0">
                <a:solidFill>
                  <a:srgbClr val="0000FF"/>
                </a:solidFill>
              </a:rPr>
              <a:t>야후</a:t>
            </a:r>
            <a:r>
              <a:rPr lang="en-US" altLang="ko-KR" b="1" dirty="0">
                <a:solidFill>
                  <a:srgbClr val="0000FF"/>
                </a:solidFill>
              </a:rPr>
              <a:t>, </a:t>
            </a:r>
            <a:r>
              <a:rPr lang="ko-KR" altLang="en-US" b="1" dirty="0">
                <a:solidFill>
                  <a:srgbClr val="0000FF"/>
                </a:solidFill>
              </a:rPr>
              <a:t>트위터</a:t>
            </a:r>
            <a:r>
              <a:rPr lang="en-US" altLang="ko-KR" b="1" dirty="0">
                <a:solidFill>
                  <a:srgbClr val="0000FF"/>
                </a:solidFill>
              </a:rPr>
              <a:t>, </a:t>
            </a:r>
            <a:r>
              <a:rPr lang="ko-KR" altLang="en-US" b="1" dirty="0" err="1">
                <a:solidFill>
                  <a:srgbClr val="0000FF"/>
                </a:solidFill>
              </a:rPr>
              <a:t>넷플릭스</a:t>
            </a:r>
            <a:r>
              <a:rPr lang="en-US" altLang="ko-KR" b="1" dirty="0">
                <a:solidFill>
                  <a:srgbClr val="0000FF"/>
                </a:solidFill>
              </a:rPr>
              <a:t>, </a:t>
            </a:r>
            <a:r>
              <a:rPr lang="ko-KR" altLang="en-US" b="1" dirty="0" err="1">
                <a:solidFill>
                  <a:srgbClr val="0000FF"/>
                </a:solidFill>
              </a:rPr>
              <a:t>우버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등의 회사에서 </a:t>
            </a:r>
            <a:r>
              <a:rPr lang="ko-KR" altLang="en-US" dirty="0" err="1"/>
              <a:t>메세징</a:t>
            </a:r>
            <a:r>
              <a:rPr lang="ko-KR" altLang="en-US" dirty="0"/>
              <a:t> 시스템 </a:t>
            </a:r>
            <a:r>
              <a:rPr lang="ko-KR" altLang="en-US" dirty="0" err="1"/>
              <a:t>뿐만아니라</a:t>
            </a:r>
            <a:r>
              <a:rPr lang="ko-KR" altLang="en-US" dirty="0"/>
              <a:t> 실시간 모니터링</a:t>
            </a:r>
            <a:r>
              <a:rPr lang="en-US" altLang="ko-KR" dirty="0"/>
              <a:t>, </a:t>
            </a:r>
            <a:r>
              <a:rPr lang="ko-KR" altLang="en-US" dirty="0"/>
              <a:t>이벤트 </a:t>
            </a:r>
            <a:r>
              <a:rPr lang="ko-KR" altLang="en-US" dirty="0" err="1"/>
              <a:t>프로세싱등</a:t>
            </a:r>
            <a:r>
              <a:rPr lang="ko-KR" altLang="en-US" dirty="0"/>
              <a:t> 다양한 용도로 사용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3945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– Partition 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복제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C9ED34-869A-4033-8118-1121D6BD2179}"/>
              </a:ext>
            </a:extLst>
          </p:cNvPr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E92A8B65-E12A-4A52-8FA9-77AB7E1AF80F}"/>
              </a:ext>
            </a:extLst>
          </p:cNvPr>
          <p:cNvSpPr/>
          <p:nvPr/>
        </p:nvSpPr>
        <p:spPr>
          <a:xfrm>
            <a:off x="467638" y="4140000"/>
            <a:ext cx="9144000" cy="262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해당 </a:t>
            </a:r>
            <a:r>
              <a:rPr lang="en-US" altLang="ko-KR" dirty="0"/>
              <a:t>topic</a:t>
            </a:r>
            <a:r>
              <a:rPr lang="ko-KR" altLang="en-US" dirty="0"/>
              <a:t>의 </a:t>
            </a:r>
            <a:r>
              <a:rPr lang="en-US" altLang="ko-KR" dirty="0"/>
              <a:t>replication factor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으로 설정한 상태의 클러스터이다</a:t>
            </a:r>
            <a:r>
              <a:rPr lang="en-US" altLang="ko-KR" dirty="0"/>
              <a:t>. </a:t>
            </a:r>
            <a:r>
              <a:rPr lang="ko-KR" altLang="en-US" dirty="0"/>
              <a:t>각 </a:t>
            </a:r>
            <a:r>
              <a:rPr lang="en-US" altLang="ko-KR" dirty="0"/>
              <a:t>partition</a:t>
            </a:r>
            <a:r>
              <a:rPr lang="ko-KR" altLang="en-US" dirty="0"/>
              <a:t>들은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replica</a:t>
            </a:r>
            <a:r>
              <a:rPr lang="ko-KR" altLang="en-US" dirty="0"/>
              <a:t>를 가지며 각 </a:t>
            </a:r>
            <a:r>
              <a:rPr lang="en-US" altLang="ko-KR" dirty="0"/>
              <a:t>replica</a:t>
            </a:r>
            <a:r>
              <a:rPr lang="ko-KR" altLang="en-US" dirty="0"/>
              <a:t>는 </a:t>
            </a:r>
            <a:r>
              <a:rPr lang="en-US" altLang="ko-KR" dirty="0"/>
              <a:t>R0, R1, R2</a:t>
            </a:r>
            <a:r>
              <a:rPr lang="ko-KR" altLang="en-US" dirty="0"/>
              <a:t>로 표시되어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Replication factor</a:t>
            </a:r>
            <a:r>
              <a:rPr lang="ko-KR" altLang="en-US" dirty="0"/>
              <a:t>를 </a:t>
            </a:r>
            <a:r>
              <a:rPr lang="en-US" altLang="ko-KR" dirty="0"/>
              <a:t>N</a:t>
            </a:r>
            <a:r>
              <a:rPr lang="ko-KR" altLang="en-US" dirty="0"/>
              <a:t>으로 설정할 경우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replica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leader</a:t>
            </a:r>
            <a:r>
              <a:rPr lang="ko-KR" altLang="en-US" dirty="0"/>
              <a:t>와 </a:t>
            </a:r>
            <a:r>
              <a:rPr lang="en-US" altLang="ko-KR" dirty="0"/>
              <a:t>N-1</a:t>
            </a:r>
            <a:r>
              <a:rPr lang="ko-KR" altLang="en-US" dirty="0"/>
              <a:t>개의 </a:t>
            </a:r>
            <a:r>
              <a:rPr lang="en-US" altLang="ko-KR" dirty="0"/>
              <a:t>follower</a:t>
            </a:r>
            <a:r>
              <a:rPr lang="ko-KR" altLang="en-US" dirty="0"/>
              <a:t>로 구성된다</a:t>
            </a:r>
            <a:r>
              <a:rPr lang="en-US" altLang="ko-KR" dirty="0"/>
              <a:t>. </a:t>
            </a:r>
            <a:r>
              <a:rPr lang="ko-KR" altLang="en-US" dirty="0"/>
              <a:t>위의 그림에서는 각 </a:t>
            </a:r>
            <a:r>
              <a:rPr lang="en-US" altLang="ko-KR" dirty="0"/>
              <a:t>partition</a:t>
            </a:r>
            <a:r>
              <a:rPr lang="ko-KR" altLang="en-US" dirty="0"/>
              <a:t>마다 하나의 </a:t>
            </a:r>
            <a:r>
              <a:rPr lang="en-US" altLang="ko-KR" dirty="0"/>
              <a:t>leader(</a:t>
            </a:r>
            <a:r>
              <a:rPr lang="ko-KR" altLang="en-US" dirty="0"/>
              <a:t>붉은색</a:t>
            </a:r>
            <a:r>
              <a:rPr lang="en-US" altLang="ko-KR" dirty="0"/>
              <a:t>)</a:t>
            </a:r>
            <a:r>
              <a:rPr lang="ko-KR" altLang="en-US" dirty="0"/>
              <a:t>가 존재하며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follower(</a:t>
            </a:r>
            <a:r>
              <a:rPr lang="ko-KR" altLang="en-US" dirty="0"/>
              <a:t>푸른색</a:t>
            </a:r>
            <a:r>
              <a:rPr lang="en-US" altLang="ko-KR" dirty="0"/>
              <a:t>)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partition</a:t>
            </a:r>
            <a:r>
              <a:rPr lang="ko-KR" altLang="en-US" dirty="0"/>
              <a:t>에 대한 읽기와 쓰기는 모두 </a:t>
            </a:r>
            <a:r>
              <a:rPr lang="en-US" altLang="ko-KR" dirty="0"/>
              <a:t>leader</a:t>
            </a:r>
            <a:r>
              <a:rPr lang="ko-KR" altLang="en-US" dirty="0"/>
              <a:t>에서 이루어지며</a:t>
            </a:r>
            <a:r>
              <a:rPr lang="en-US" altLang="ko-KR" dirty="0"/>
              <a:t>, follower</a:t>
            </a:r>
            <a:r>
              <a:rPr lang="ko-KR" altLang="en-US" dirty="0"/>
              <a:t>는 단순히 </a:t>
            </a:r>
            <a:r>
              <a:rPr lang="en-US" altLang="ko-KR" dirty="0"/>
              <a:t>leader</a:t>
            </a:r>
            <a:r>
              <a:rPr lang="ko-KR" altLang="en-US" dirty="0"/>
              <a:t>를 복제하기만 한다</a:t>
            </a:r>
            <a:r>
              <a:rPr lang="en-US" altLang="ko-KR" dirty="0"/>
              <a:t>. </a:t>
            </a:r>
            <a:r>
              <a:rPr lang="ko-KR" altLang="en-US" dirty="0"/>
              <a:t>만약 </a:t>
            </a:r>
            <a:r>
              <a:rPr lang="en-US" altLang="ko-KR" dirty="0"/>
              <a:t>leader</a:t>
            </a:r>
            <a:r>
              <a:rPr lang="ko-KR" altLang="en-US" dirty="0"/>
              <a:t>에 장애가 발생할 경우 </a:t>
            </a:r>
            <a:r>
              <a:rPr lang="en-US" altLang="ko-KR" dirty="0"/>
              <a:t>follower </a:t>
            </a:r>
            <a:r>
              <a:rPr lang="ko-KR" altLang="en-US" dirty="0"/>
              <a:t>중 하나가 새로운 </a:t>
            </a:r>
            <a:r>
              <a:rPr lang="en-US" altLang="ko-KR" dirty="0"/>
              <a:t>leader</a:t>
            </a:r>
            <a:r>
              <a:rPr lang="ko-KR" altLang="en-US" dirty="0"/>
              <a:t>가 된다</a:t>
            </a:r>
            <a:r>
              <a:rPr lang="en-US" altLang="ko-KR" dirty="0"/>
              <a:t>. 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174D4D-E519-49F0-A8AA-A3589B33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26" y="1119189"/>
            <a:ext cx="52292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57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Kafka cluster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</a:t>
            </a:r>
            <a:r>
              <a:rPr lang="en-US" altLang="ko-KR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C9ED34-869A-4033-8118-1121D6BD2179}"/>
              </a:ext>
            </a:extLst>
          </p:cNvPr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AE0D6A-E6FC-4122-B8A7-C483BB83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81" y="1480212"/>
            <a:ext cx="8288070" cy="4646268"/>
          </a:xfrm>
          <a:prstGeom prst="rect">
            <a:avLst/>
          </a:prstGeom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BBE22BD9-2DB9-447F-ABD7-A343CB106D07}"/>
              </a:ext>
            </a:extLst>
          </p:cNvPr>
          <p:cNvSpPr/>
          <p:nvPr/>
        </p:nvSpPr>
        <p:spPr>
          <a:xfrm>
            <a:off x="4232366" y="2442754"/>
            <a:ext cx="1423851" cy="2272937"/>
          </a:xfrm>
          <a:custGeom>
            <a:avLst/>
            <a:gdLst>
              <a:gd name="connsiteX0" fmla="*/ 457200 w 1423851"/>
              <a:gd name="connsiteY0" fmla="*/ 52252 h 2272937"/>
              <a:gd name="connsiteX1" fmla="*/ 352697 w 1423851"/>
              <a:gd name="connsiteY1" fmla="*/ 13063 h 2272937"/>
              <a:gd name="connsiteX2" fmla="*/ 261257 w 1423851"/>
              <a:gd name="connsiteY2" fmla="*/ 0 h 2272937"/>
              <a:gd name="connsiteX3" fmla="*/ 91440 w 1423851"/>
              <a:gd name="connsiteY3" fmla="*/ 13063 h 2272937"/>
              <a:gd name="connsiteX4" fmla="*/ 26125 w 1423851"/>
              <a:gd name="connsiteY4" fmla="*/ 26126 h 2272937"/>
              <a:gd name="connsiteX5" fmla="*/ 0 w 1423851"/>
              <a:gd name="connsiteY5" fmla="*/ 65315 h 2272937"/>
              <a:gd name="connsiteX6" fmla="*/ 39188 w 1423851"/>
              <a:gd name="connsiteY6" fmla="*/ 261257 h 2272937"/>
              <a:gd name="connsiteX7" fmla="*/ 65314 w 1423851"/>
              <a:gd name="connsiteY7" fmla="*/ 339635 h 2272937"/>
              <a:gd name="connsiteX8" fmla="*/ 117565 w 1423851"/>
              <a:gd name="connsiteY8" fmla="*/ 418012 h 2272937"/>
              <a:gd name="connsiteX9" fmla="*/ 169817 w 1423851"/>
              <a:gd name="connsiteY9" fmla="*/ 483326 h 2272937"/>
              <a:gd name="connsiteX10" fmla="*/ 209005 w 1423851"/>
              <a:gd name="connsiteY10" fmla="*/ 561703 h 2272937"/>
              <a:gd name="connsiteX11" fmla="*/ 248194 w 1423851"/>
              <a:gd name="connsiteY11" fmla="*/ 587829 h 2272937"/>
              <a:gd name="connsiteX12" fmla="*/ 326571 w 1423851"/>
              <a:gd name="connsiteY12" fmla="*/ 653143 h 2272937"/>
              <a:gd name="connsiteX13" fmla="*/ 391885 w 1423851"/>
              <a:gd name="connsiteY13" fmla="*/ 705395 h 2272937"/>
              <a:gd name="connsiteX14" fmla="*/ 457200 w 1423851"/>
              <a:gd name="connsiteY14" fmla="*/ 757646 h 2272937"/>
              <a:gd name="connsiteX15" fmla="*/ 496388 w 1423851"/>
              <a:gd name="connsiteY15" fmla="*/ 796835 h 2272937"/>
              <a:gd name="connsiteX16" fmla="*/ 548640 w 1423851"/>
              <a:gd name="connsiteY16" fmla="*/ 875212 h 2272937"/>
              <a:gd name="connsiteX17" fmla="*/ 561703 w 1423851"/>
              <a:gd name="connsiteY17" fmla="*/ 1058092 h 2272937"/>
              <a:gd name="connsiteX18" fmla="*/ 587828 w 1423851"/>
              <a:gd name="connsiteY18" fmla="*/ 1214846 h 2272937"/>
              <a:gd name="connsiteX19" fmla="*/ 600891 w 1423851"/>
              <a:gd name="connsiteY19" fmla="*/ 2063932 h 2272937"/>
              <a:gd name="connsiteX20" fmla="*/ 627017 w 1423851"/>
              <a:gd name="connsiteY20" fmla="*/ 2155372 h 2272937"/>
              <a:gd name="connsiteX21" fmla="*/ 666205 w 1423851"/>
              <a:gd name="connsiteY21" fmla="*/ 2246812 h 2272937"/>
              <a:gd name="connsiteX22" fmla="*/ 705394 w 1423851"/>
              <a:gd name="connsiteY22" fmla="*/ 2259875 h 2272937"/>
              <a:gd name="connsiteX23" fmla="*/ 796834 w 1423851"/>
              <a:gd name="connsiteY23" fmla="*/ 2272937 h 2272937"/>
              <a:gd name="connsiteX24" fmla="*/ 1018903 w 1423851"/>
              <a:gd name="connsiteY24" fmla="*/ 2259875 h 2272937"/>
              <a:gd name="connsiteX25" fmla="*/ 1058091 w 1423851"/>
              <a:gd name="connsiteY25" fmla="*/ 2233749 h 2272937"/>
              <a:gd name="connsiteX26" fmla="*/ 1110343 w 1423851"/>
              <a:gd name="connsiteY26" fmla="*/ 2194560 h 2272937"/>
              <a:gd name="connsiteX27" fmla="*/ 1149531 w 1423851"/>
              <a:gd name="connsiteY27" fmla="*/ 2168435 h 2272937"/>
              <a:gd name="connsiteX28" fmla="*/ 1214845 w 1423851"/>
              <a:gd name="connsiteY28" fmla="*/ 2090057 h 2272937"/>
              <a:gd name="connsiteX29" fmla="*/ 1254034 w 1423851"/>
              <a:gd name="connsiteY29" fmla="*/ 2037806 h 2272937"/>
              <a:gd name="connsiteX30" fmla="*/ 1306285 w 1423851"/>
              <a:gd name="connsiteY30" fmla="*/ 1933303 h 2272937"/>
              <a:gd name="connsiteX31" fmla="*/ 1358537 w 1423851"/>
              <a:gd name="connsiteY31" fmla="*/ 1854926 h 2272937"/>
              <a:gd name="connsiteX32" fmla="*/ 1397725 w 1423851"/>
              <a:gd name="connsiteY32" fmla="*/ 1711235 h 2272937"/>
              <a:gd name="connsiteX33" fmla="*/ 1423851 w 1423851"/>
              <a:gd name="connsiteY33" fmla="*/ 1554480 h 2272937"/>
              <a:gd name="connsiteX34" fmla="*/ 1410788 w 1423851"/>
              <a:gd name="connsiteY34" fmla="*/ 1201783 h 2272937"/>
              <a:gd name="connsiteX35" fmla="*/ 1358537 w 1423851"/>
              <a:gd name="connsiteY35" fmla="*/ 1084217 h 2272937"/>
              <a:gd name="connsiteX36" fmla="*/ 1345474 w 1423851"/>
              <a:gd name="connsiteY36" fmla="*/ 1045029 h 2272937"/>
              <a:gd name="connsiteX37" fmla="*/ 1293223 w 1423851"/>
              <a:gd name="connsiteY37" fmla="*/ 966652 h 2272937"/>
              <a:gd name="connsiteX38" fmla="*/ 1280160 w 1423851"/>
              <a:gd name="connsiteY38" fmla="*/ 927463 h 2272937"/>
              <a:gd name="connsiteX39" fmla="*/ 1201783 w 1423851"/>
              <a:gd name="connsiteY39" fmla="*/ 875212 h 2272937"/>
              <a:gd name="connsiteX40" fmla="*/ 1123405 w 1423851"/>
              <a:gd name="connsiteY40" fmla="*/ 809897 h 2272937"/>
              <a:gd name="connsiteX41" fmla="*/ 1084217 w 1423851"/>
              <a:gd name="connsiteY41" fmla="*/ 796835 h 2272937"/>
              <a:gd name="connsiteX42" fmla="*/ 1045028 w 1423851"/>
              <a:gd name="connsiteY42" fmla="*/ 770709 h 2272937"/>
              <a:gd name="connsiteX43" fmla="*/ 966651 w 1423851"/>
              <a:gd name="connsiteY43" fmla="*/ 744583 h 2272937"/>
              <a:gd name="connsiteX44" fmla="*/ 875211 w 1423851"/>
              <a:gd name="connsiteY44" fmla="*/ 705395 h 2272937"/>
              <a:gd name="connsiteX45" fmla="*/ 822960 w 1423851"/>
              <a:gd name="connsiteY45" fmla="*/ 679269 h 2272937"/>
              <a:gd name="connsiteX46" fmla="*/ 783771 w 1423851"/>
              <a:gd name="connsiteY46" fmla="*/ 666206 h 2272937"/>
              <a:gd name="connsiteX47" fmla="*/ 666205 w 1423851"/>
              <a:gd name="connsiteY47" fmla="*/ 574766 h 2272937"/>
              <a:gd name="connsiteX48" fmla="*/ 640080 w 1423851"/>
              <a:gd name="connsiteY48" fmla="*/ 496389 h 2272937"/>
              <a:gd name="connsiteX49" fmla="*/ 627017 w 1423851"/>
              <a:gd name="connsiteY49" fmla="*/ 457200 h 2272937"/>
              <a:gd name="connsiteX50" fmla="*/ 613954 w 1423851"/>
              <a:gd name="connsiteY50" fmla="*/ 209006 h 2272937"/>
              <a:gd name="connsiteX51" fmla="*/ 600891 w 1423851"/>
              <a:gd name="connsiteY51" fmla="*/ 169817 h 2272937"/>
              <a:gd name="connsiteX52" fmla="*/ 522514 w 1423851"/>
              <a:gd name="connsiteY52" fmla="*/ 104503 h 2272937"/>
              <a:gd name="connsiteX53" fmla="*/ 444137 w 1423851"/>
              <a:gd name="connsiteY53" fmla="*/ 78377 h 2272937"/>
              <a:gd name="connsiteX54" fmla="*/ 404948 w 1423851"/>
              <a:gd name="connsiteY54" fmla="*/ 65315 h 2272937"/>
              <a:gd name="connsiteX55" fmla="*/ 365760 w 1423851"/>
              <a:gd name="connsiteY55" fmla="*/ 52252 h 2272937"/>
              <a:gd name="connsiteX56" fmla="*/ 313508 w 1423851"/>
              <a:gd name="connsiteY56" fmla="*/ 39189 h 2272937"/>
              <a:gd name="connsiteX57" fmla="*/ 274320 w 1423851"/>
              <a:gd name="connsiteY57" fmla="*/ 39189 h 227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423851" h="2272937">
                <a:moveTo>
                  <a:pt x="457200" y="52252"/>
                </a:moveTo>
                <a:cubicBezTo>
                  <a:pt x="448851" y="48912"/>
                  <a:pt x="373173" y="17158"/>
                  <a:pt x="352697" y="13063"/>
                </a:cubicBezTo>
                <a:cubicBezTo>
                  <a:pt x="322505" y="7025"/>
                  <a:pt x="291737" y="4354"/>
                  <a:pt x="261257" y="0"/>
                </a:cubicBezTo>
                <a:cubicBezTo>
                  <a:pt x="204651" y="4354"/>
                  <a:pt x="147866" y="6793"/>
                  <a:pt x="91440" y="13063"/>
                </a:cubicBezTo>
                <a:cubicBezTo>
                  <a:pt x="69373" y="15515"/>
                  <a:pt x="45402" y="15110"/>
                  <a:pt x="26125" y="26126"/>
                </a:cubicBezTo>
                <a:cubicBezTo>
                  <a:pt x="12494" y="33915"/>
                  <a:pt x="8708" y="52252"/>
                  <a:pt x="0" y="65315"/>
                </a:cubicBezTo>
                <a:cubicBezTo>
                  <a:pt x="10939" y="141886"/>
                  <a:pt x="13994" y="185676"/>
                  <a:pt x="39188" y="261257"/>
                </a:cubicBezTo>
                <a:cubicBezTo>
                  <a:pt x="47897" y="287383"/>
                  <a:pt x="50038" y="316721"/>
                  <a:pt x="65314" y="339635"/>
                </a:cubicBezTo>
                <a:cubicBezTo>
                  <a:pt x="82731" y="365761"/>
                  <a:pt x="107636" y="388224"/>
                  <a:pt x="117565" y="418012"/>
                </a:cubicBezTo>
                <a:cubicBezTo>
                  <a:pt x="135593" y="472094"/>
                  <a:pt x="119171" y="449562"/>
                  <a:pt x="169817" y="483326"/>
                </a:cubicBezTo>
                <a:cubicBezTo>
                  <a:pt x="180441" y="515198"/>
                  <a:pt x="183683" y="536381"/>
                  <a:pt x="209005" y="561703"/>
                </a:cubicBezTo>
                <a:cubicBezTo>
                  <a:pt x="220106" y="572804"/>
                  <a:pt x="236133" y="577778"/>
                  <a:pt x="248194" y="587829"/>
                </a:cubicBezTo>
                <a:cubicBezTo>
                  <a:pt x="348780" y="671649"/>
                  <a:pt x="229269" y="588274"/>
                  <a:pt x="326571" y="653143"/>
                </a:cubicBezTo>
                <a:cubicBezTo>
                  <a:pt x="401443" y="765451"/>
                  <a:pt x="301749" y="633287"/>
                  <a:pt x="391885" y="705395"/>
                </a:cubicBezTo>
                <a:cubicBezTo>
                  <a:pt x="476293" y="772921"/>
                  <a:pt x="358699" y="724812"/>
                  <a:pt x="457200" y="757646"/>
                </a:cubicBezTo>
                <a:cubicBezTo>
                  <a:pt x="470263" y="770709"/>
                  <a:pt x="485046" y="782253"/>
                  <a:pt x="496388" y="796835"/>
                </a:cubicBezTo>
                <a:cubicBezTo>
                  <a:pt x="515665" y="821620"/>
                  <a:pt x="548640" y="875212"/>
                  <a:pt x="548640" y="875212"/>
                </a:cubicBezTo>
                <a:cubicBezTo>
                  <a:pt x="552994" y="936172"/>
                  <a:pt x="555909" y="997252"/>
                  <a:pt x="561703" y="1058092"/>
                </a:cubicBezTo>
                <a:cubicBezTo>
                  <a:pt x="567596" y="1119967"/>
                  <a:pt x="576161" y="1156509"/>
                  <a:pt x="587828" y="1214846"/>
                </a:cubicBezTo>
                <a:cubicBezTo>
                  <a:pt x="592182" y="1497875"/>
                  <a:pt x="592690" y="1780989"/>
                  <a:pt x="600891" y="2063932"/>
                </a:cubicBezTo>
                <a:cubicBezTo>
                  <a:pt x="601550" y="2086654"/>
                  <a:pt x="620352" y="2132045"/>
                  <a:pt x="627017" y="2155372"/>
                </a:cubicBezTo>
                <a:cubicBezTo>
                  <a:pt x="636313" y="2187908"/>
                  <a:pt x="636746" y="2223244"/>
                  <a:pt x="666205" y="2246812"/>
                </a:cubicBezTo>
                <a:cubicBezTo>
                  <a:pt x="676957" y="2255414"/>
                  <a:pt x="691892" y="2257175"/>
                  <a:pt x="705394" y="2259875"/>
                </a:cubicBezTo>
                <a:cubicBezTo>
                  <a:pt x="735586" y="2265913"/>
                  <a:pt x="766354" y="2268583"/>
                  <a:pt x="796834" y="2272937"/>
                </a:cubicBezTo>
                <a:cubicBezTo>
                  <a:pt x="870857" y="2268583"/>
                  <a:pt x="945572" y="2270874"/>
                  <a:pt x="1018903" y="2259875"/>
                </a:cubicBezTo>
                <a:cubicBezTo>
                  <a:pt x="1034429" y="2257546"/>
                  <a:pt x="1045316" y="2242874"/>
                  <a:pt x="1058091" y="2233749"/>
                </a:cubicBezTo>
                <a:cubicBezTo>
                  <a:pt x="1075807" y="2221094"/>
                  <a:pt x="1092627" y="2207214"/>
                  <a:pt x="1110343" y="2194560"/>
                </a:cubicBezTo>
                <a:cubicBezTo>
                  <a:pt x="1123118" y="2185435"/>
                  <a:pt x="1137470" y="2178485"/>
                  <a:pt x="1149531" y="2168435"/>
                </a:cubicBezTo>
                <a:cubicBezTo>
                  <a:pt x="1192587" y="2132555"/>
                  <a:pt x="1184621" y="2132371"/>
                  <a:pt x="1214845" y="2090057"/>
                </a:cubicBezTo>
                <a:cubicBezTo>
                  <a:pt x="1227499" y="2072341"/>
                  <a:pt x="1243064" y="2056612"/>
                  <a:pt x="1254034" y="2037806"/>
                </a:cubicBezTo>
                <a:cubicBezTo>
                  <a:pt x="1273658" y="2004165"/>
                  <a:pt x="1284682" y="1965708"/>
                  <a:pt x="1306285" y="1933303"/>
                </a:cubicBezTo>
                <a:cubicBezTo>
                  <a:pt x="1323702" y="1907177"/>
                  <a:pt x="1348608" y="1884714"/>
                  <a:pt x="1358537" y="1854926"/>
                </a:cubicBezTo>
                <a:cubicBezTo>
                  <a:pt x="1375422" y="1804271"/>
                  <a:pt x="1387903" y="1770169"/>
                  <a:pt x="1397725" y="1711235"/>
                </a:cubicBezTo>
                <a:lnTo>
                  <a:pt x="1423851" y="1554480"/>
                </a:lnTo>
                <a:cubicBezTo>
                  <a:pt x="1419497" y="1436914"/>
                  <a:pt x="1421439" y="1318946"/>
                  <a:pt x="1410788" y="1201783"/>
                </a:cubicBezTo>
                <a:cubicBezTo>
                  <a:pt x="1403299" y="1119403"/>
                  <a:pt x="1386484" y="1140111"/>
                  <a:pt x="1358537" y="1084217"/>
                </a:cubicBezTo>
                <a:cubicBezTo>
                  <a:pt x="1352379" y="1071901"/>
                  <a:pt x="1352161" y="1057066"/>
                  <a:pt x="1345474" y="1045029"/>
                </a:cubicBezTo>
                <a:cubicBezTo>
                  <a:pt x="1330225" y="1017581"/>
                  <a:pt x="1303152" y="996440"/>
                  <a:pt x="1293223" y="966652"/>
                </a:cubicBezTo>
                <a:cubicBezTo>
                  <a:pt x="1288869" y="953589"/>
                  <a:pt x="1289897" y="937200"/>
                  <a:pt x="1280160" y="927463"/>
                </a:cubicBezTo>
                <a:cubicBezTo>
                  <a:pt x="1257957" y="905260"/>
                  <a:pt x="1223986" y="897415"/>
                  <a:pt x="1201783" y="875212"/>
                </a:cubicBezTo>
                <a:cubicBezTo>
                  <a:pt x="1172893" y="846322"/>
                  <a:pt x="1159778" y="828083"/>
                  <a:pt x="1123405" y="809897"/>
                </a:cubicBezTo>
                <a:cubicBezTo>
                  <a:pt x="1111089" y="803739"/>
                  <a:pt x="1097280" y="801189"/>
                  <a:pt x="1084217" y="796835"/>
                </a:cubicBezTo>
                <a:cubicBezTo>
                  <a:pt x="1071154" y="788126"/>
                  <a:pt x="1059375" y="777085"/>
                  <a:pt x="1045028" y="770709"/>
                </a:cubicBezTo>
                <a:cubicBezTo>
                  <a:pt x="1019863" y="759524"/>
                  <a:pt x="966651" y="744583"/>
                  <a:pt x="966651" y="744583"/>
                </a:cubicBezTo>
                <a:cubicBezTo>
                  <a:pt x="887234" y="691637"/>
                  <a:pt x="971616" y="741546"/>
                  <a:pt x="875211" y="705395"/>
                </a:cubicBezTo>
                <a:cubicBezTo>
                  <a:pt x="856978" y="698558"/>
                  <a:pt x="840858" y="686940"/>
                  <a:pt x="822960" y="679269"/>
                </a:cubicBezTo>
                <a:cubicBezTo>
                  <a:pt x="810304" y="673845"/>
                  <a:pt x="796834" y="670560"/>
                  <a:pt x="783771" y="666206"/>
                </a:cubicBezTo>
                <a:cubicBezTo>
                  <a:pt x="690023" y="603708"/>
                  <a:pt x="727597" y="636158"/>
                  <a:pt x="666205" y="574766"/>
                </a:cubicBezTo>
                <a:lnTo>
                  <a:pt x="640080" y="496389"/>
                </a:lnTo>
                <a:lnTo>
                  <a:pt x="627017" y="457200"/>
                </a:lnTo>
                <a:cubicBezTo>
                  <a:pt x="622663" y="374469"/>
                  <a:pt x="621455" y="291512"/>
                  <a:pt x="613954" y="209006"/>
                </a:cubicBezTo>
                <a:cubicBezTo>
                  <a:pt x="612707" y="195293"/>
                  <a:pt x="608529" y="181274"/>
                  <a:pt x="600891" y="169817"/>
                </a:cubicBezTo>
                <a:cubicBezTo>
                  <a:pt x="587938" y="150388"/>
                  <a:pt x="545343" y="114649"/>
                  <a:pt x="522514" y="104503"/>
                </a:cubicBezTo>
                <a:cubicBezTo>
                  <a:pt x="497349" y="93318"/>
                  <a:pt x="470263" y="87085"/>
                  <a:pt x="444137" y="78377"/>
                </a:cubicBezTo>
                <a:lnTo>
                  <a:pt x="404948" y="65315"/>
                </a:lnTo>
                <a:cubicBezTo>
                  <a:pt x="391885" y="60961"/>
                  <a:pt x="379118" y="55592"/>
                  <a:pt x="365760" y="52252"/>
                </a:cubicBezTo>
                <a:cubicBezTo>
                  <a:pt x="348343" y="47898"/>
                  <a:pt x="331281" y="41728"/>
                  <a:pt x="313508" y="39189"/>
                </a:cubicBezTo>
                <a:cubicBezTo>
                  <a:pt x="300577" y="37342"/>
                  <a:pt x="287383" y="39189"/>
                  <a:pt x="274320" y="391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E9327-03B7-45F0-BE9A-94E98F9C591D}"/>
              </a:ext>
            </a:extLst>
          </p:cNvPr>
          <p:cNvSpPr txBox="1"/>
          <p:nvPr/>
        </p:nvSpPr>
        <p:spPr>
          <a:xfrm>
            <a:off x="5656217" y="4531025"/>
            <a:ext cx="1110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TOPIC</a:t>
            </a:r>
            <a:endParaRPr lang="ko-KR" altLang="en-US" dirty="0"/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B8A14F7A-1FA1-42A5-B558-40188E584236}"/>
              </a:ext>
            </a:extLst>
          </p:cNvPr>
          <p:cNvCxnSpPr>
            <a:stCxn id="3" idx="30"/>
          </p:cNvCxnSpPr>
          <p:nvPr/>
        </p:nvCxnSpPr>
        <p:spPr>
          <a:xfrm>
            <a:off x="5538651" y="4376057"/>
            <a:ext cx="248195" cy="15496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0756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Kafka cluster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</a:t>
            </a:r>
            <a:r>
              <a:rPr lang="en-US" altLang="ko-KR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C9ED34-869A-4033-8118-1121D6BD2179}"/>
              </a:ext>
            </a:extLst>
          </p:cNvPr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CustomShape 2">
            <a:extLst>
              <a:ext uri="{FF2B5EF4-FFF2-40B4-BE49-F238E27FC236}">
                <a16:creationId xmlns:a16="http://schemas.microsoft.com/office/drawing/2014/main" id="{7738C0A1-DE17-460B-AD79-B456F447EEBD}"/>
              </a:ext>
            </a:extLst>
          </p:cNvPr>
          <p:cNvSpPr/>
          <p:nvPr/>
        </p:nvSpPr>
        <p:spPr>
          <a:xfrm>
            <a:off x="467640" y="1515291"/>
            <a:ext cx="9144000" cy="3644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topic</a:t>
            </a:r>
            <a:r>
              <a:rPr lang="ko-KR" altLang="en-US" dirty="0"/>
              <a:t>의 </a:t>
            </a:r>
            <a:r>
              <a:rPr lang="en-US" altLang="ko-KR" dirty="0"/>
              <a:t>partition</a:t>
            </a:r>
            <a:r>
              <a:rPr lang="ko-KR" altLang="en-US" dirty="0"/>
              <a:t>들은 </a:t>
            </a:r>
            <a:r>
              <a:rPr lang="en-US" altLang="ko-KR" dirty="0"/>
              <a:t>Kafka </a:t>
            </a:r>
            <a:r>
              <a:rPr lang="ko-KR" altLang="en-US" dirty="0"/>
              <a:t>클러스터를 구성하는 서버들에 분산 저장이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partition</a:t>
            </a:r>
            <a:r>
              <a:rPr lang="ko-KR" altLang="en-US" dirty="0"/>
              <a:t>들은 </a:t>
            </a:r>
            <a:r>
              <a:rPr lang="ko-KR" altLang="en-US" dirty="0" err="1"/>
              <a:t>내고장성을</a:t>
            </a:r>
            <a:r>
              <a:rPr lang="ko-KR" altLang="en-US" dirty="0"/>
              <a:t> 위해 여러 서버에 복제되며 복제되는 서버의 수를 설정</a:t>
            </a:r>
            <a:br>
              <a:rPr lang="ko-KR" altLang="en-US" dirty="0"/>
            </a:b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partition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대의 </a:t>
            </a:r>
            <a:r>
              <a:rPr lang="en-US" altLang="ko-KR" b="1" dirty="0"/>
              <a:t>leader</a:t>
            </a:r>
            <a:r>
              <a:rPr lang="ko-KR" altLang="en-US" dirty="0"/>
              <a:t> 서버와 </a:t>
            </a:r>
            <a:r>
              <a:rPr lang="en-US" altLang="ko-KR" dirty="0"/>
              <a:t>0</a:t>
            </a:r>
            <a:r>
              <a:rPr lang="ko-KR" altLang="en-US" dirty="0"/>
              <a:t>대 이상의 </a:t>
            </a:r>
            <a:r>
              <a:rPr lang="en-US" altLang="ko-KR" b="1" dirty="0"/>
              <a:t>follower</a:t>
            </a:r>
            <a:r>
              <a:rPr lang="ko-KR" altLang="en-US" dirty="0"/>
              <a:t> 서버들로 구성된다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즉</a:t>
            </a:r>
            <a:r>
              <a:rPr lang="en-US" altLang="ko-KR" dirty="0"/>
              <a:t>, </a:t>
            </a:r>
            <a:r>
              <a:rPr lang="en-US" altLang="ko-KR" b="1" dirty="0"/>
              <a:t>leader</a:t>
            </a:r>
            <a:r>
              <a:rPr lang="ko-KR" altLang="en-US" dirty="0"/>
              <a:t> 서버 </a:t>
            </a:r>
            <a:r>
              <a:rPr lang="en-US" altLang="ko-KR" dirty="0"/>
              <a:t>1</a:t>
            </a:r>
            <a:r>
              <a:rPr lang="ko-KR" altLang="en-US" dirty="0"/>
              <a:t>대로도 </a:t>
            </a:r>
            <a:r>
              <a:rPr lang="en-US" altLang="ko-KR" dirty="0"/>
              <a:t>Kafka </a:t>
            </a:r>
            <a:r>
              <a:rPr lang="ko-KR" altLang="en-US" dirty="0"/>
              <a:t>사용이 가능하다</a:t>
            </a:r>
            <a:r>
              <a:rPr lang="en-US" altLang="ko-KR" dirty="0"/>
              <a:t>.)</a:t>
            </a:r>
          </a:p>
          <a:p>
            <a:r>
              <a:rPr lang="en-US" altLang="ko-KR" b="1" dirty="0"/>
              <a:t>      leader</a:t>
            </a:r>
            <a:r>
              <a:rPr lang="ko-KR" altLang="en-US" dirty="0"/>
              <a:t>는 읽기 쓰기가 모두 가능하고 </a:t>
            </a:r>
            <a:r>
              <a:rPr lang="en-US" altLang="ko-KR" b="1" dirty="0"/>
              <a:t>follower</a:t>
            </a:r>
            <a:r>
              <a:rPr lang="ko-KR" altLang="en-US" dirty="0"/>
              <a:t>들은 </a:t>
            </a:r>
            <a:r>
              <a:rPr lang="en-US" altLang="ko-KR" b="1" dirty="0"/>
              <a:t>leader</a:t>
            </a:r>
            <a:r>
              <a:rPr lang="ko-KR" altLang="en-US" dirty="0"/>
              <a:t>의 데이터를 복제한다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만일 </a:t>
            </a:r>
            <a:r>
              <a:rPr lang="en-US" altLang="ko-KR" b="1" dirty="0"/>
              <a:t>leader</a:t>
            </a:r>
            <a:r>
              <a:rPr lang="ko-KR" altLang="en-US" dirty="0"/>
              <a:t>가 </a:t>
            </a:r>
            <a:r>
              <a:rPr lang="ko-KR" altLang="en-US" dirty="0" err="1"/>
              <a:t>고장나면</a:t>
            </a:r>
            <a:r>
              <a:rPr lang="ko-KR" altLang="en-US" dirty="0"/>
              <a:t> </a:t>
            </a:r>
            <a:r>
              <a:rPr lang="en-US" altLang="ko-KR" b="1" dirty="0"/>
              <a:t>follower</a:t>
            </a:r>
            <a:r>
              <a:rPr lang="ko-KR" altLang="en-US" dirty="0"/>
              <a:t> 중 한 대를 </a:t>
            </a:r>
            <a:r>
              <a:rPr lang="en-US" altLang="ko-KR" b="1" dirty="0"/>
              <a:t>leader</a:t>
            </a:r>
            <a:r>
              <a:rPr lang="ko-KR" altLang="en-US" dirty="0"/>
              <a:t>로 선출한다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이런 구조로 클러스터 내에서의 부하가 적절히 분산된다</a:t>
            </a:r>
            <a:r>
              <a:rPr lang="en-US" altLang="ko-KR" dirty="0"/>
              <a:t>.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999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Consumers Group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C9ED34-869A-4033-8118-1121D6BD2179}"/>
              </a:ext>
            </a:extLst>
          </p:cNvPr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E92A8B65-E12A-4A52-8FA9-77AB7E1AF80F}"/>
              </a:ext>
            </a:extLst>
          </p:cNvPr>
          <p:cNvSpPr/>
          <p:nvPr/>
        </p:nvSpPr>
        <p:spPr>
          <a:xfrm>
            <a:off x="179640" y="4080804"/>
            <a:ext cx="9720000" cy="27847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Kafka</a:t>
            </a:r>
            <a:r>
              <a:rPr lang="ko-KR" altLang="en-US" sz="1600" dirty="0"/>
              <a:t>의 </a:t>
            </a:r>
            <a:r>
              <a:rPr lang="en-US" altLang="ko-KR" sz="1600" dirty="0"/>
              <a:t>partition</a:t>
            </a:r>
            <a:r>
              <a:rPr lang="ko-KR" altLang="en-US" sz="1600" dirty="0"/>
              <a:t>은 </a:t>
            </a:r>
            <a:r>
              <a:rPr lang="en-US" altLang="ko-KR" sz="1600" dirty="0"/>
              <a:t>consumer group</a:t>
            </a:r>
            <a:r>
              <a:rPr lang="ko-KR" altLang="en-US" sz="1600" dirty="0"/>
              <a:t>당 오로지 하나의 </a:t>
            </a:r>
            <a:r>
              <a:rPr lang="en-US" altLang="ko-KR" sz="1600" dirty="0"/>
              <a:t>consumer</a:t>
            </a:r>
            <a:r>
              <a:rPr lang="ko-KR" altLang="en-US" sz="1600" dirty="0"/>
              <a:t>의 접근만을 허용하며 동일한 </a:t>
            </a:r>
            <a:r>
              <a:rPr lang="en-US" altLang="ko-KR" sz="1600" dirty="0"/>
              <a:t>consumer group</a:t>
            </a:r>
            <a:r>
              <a:rPr lang="ko-KR" altLang="en-US" sz="1600" dirty="0"/>
              <a:t>에 속하는 </a:t>
            </a:r>
            <a:r>
              <a:rPr lang="en-US" altLang="ko-KR" sz="1600" dirty="0"/>
              <a:t>consumer</a:t>
            </a:r>
            <a:r>
              <a:rPr lang="ko-KR" altLang="en-US" sz="1600" dirty="0" err="1"/>
              <a:t>끼리는</a:t>
            </a:r>
            <a:r>
              <a:rPr lang="ko-KR" altLang="en-US" sz="1600" dirty="0"/>
              <a:t> 동일한 </a:t>
            </a:r>
            <a:r>
              <a:rPr lang="en-US" altLang="ko-KR" sz="1600" dirty="0"/>
              <a:t>partition</a:t>
            </a:r>
            <a:r>
              <a:rPr lang="ko-KR" altLang="en-US" sz="1600" dirty="0"/>
              <a:t>에 접근할 수 없다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Consumer group</a:t>
            </a:r>
            <a:r>
              <a:rPr lang="ko-KR" altLang="en-US" sz="1600" dirty="0"/>
              <a:t>을 구성하는 </a:t>
            </a:r>
            <a:r>
              <a:rPr lang="en-US" altLang="ko-KR" sz="1600" dirty="0"/>
              <a:t>consumer</a:t>
            </a:r>
            <a:r>
              <a:rPr lang="ko-KR" altLang="en-US" sz="1600" dirty="0"/>
              <a:t>의 수가 </a:t>
            </a:r>
            <a:r>
              <a:rPr lang="en-US" altLang="ko-KR" sz="1600" dirty="0"/>
              <a:t>partition</a:t>
            </a:r>
            <a:r>
              <a:rPr lang="ko-KR" altLang="en-US" sz="1600" dirty="0"/>
              <a:t>의 수보다 작으면 하나의 </a:t>
            </a:r>
            <a:r>
              <a:rPr lang="en-US" altLang="ko-KR" sz="1600" dirty="0"/>
              <a:t>consumer</a:t>
            </a:r>
            <a:r>
              <a:rPr lang="ko-KR" altLang="en-US" sz="1600" dirty="0"/>
              <a:t>가 여러 개의 </a:t>
            </a:r>
            <a:r>
              <a:rPr lang="en-US" altLang="ko-KR" sz="1600" dirty="0"/>
              <a:t>partition</a:t>
            </a:r>
            <a:r>
              <a:rPr lang="ko-KR" altLang="en-US" sz="1600" dirty="0"/>
              <a:t>을 소유하게 되고</a:t>
            </a:r>
            <a:r>
              <a:rPr lang="en-US" altLang="ko-KR" sz="1600" dirty="0"/>
              <a:t>, </a:t>
            </a:r>
            <a:r>
              <a:rPr lang="ko-KR" altLang="en-US" sz="1600" dirty="0"/>
              <a:t>반대로 </a:t>
            </a:r>
            <a:r>
              <a:rPr lang="en-US" altLang="ko-KR" sz="1600" dirty="0"/>
              <a:t>consumer</a:t>
            </a:r>
            <a:r>
              <a:rPr lang="ko-KR" altLang="en-US" sz="1600" dirty="0"/>
              <a:t>의 수가 </a:t>
            </a:r>
            <a:r>
              <a:rPr lang="en-US" altLang="ko-KR" sz="1600" dirty="0"/>
              <a:t>partition</a:t>
            </a:r>
            <a:r>
              <a:rPr lang="ko-KR" altLang="en-US" sz="1600" dirty="0"/>
              <a:t>의 수보다 많으면 여분의 </a:t>
            </a:r>
            <a:r>
              <a:rPr lang="en-US" altLang="ko-KR" sz="1600" dirty="0"/>
              <a:t>consumer</a:t>
            </a:r>
            <a:r>
              <a:rPr lang="ko-KR" altLang="en-US" sz="1600" dirty="0"/>
              <a:t>는 메시지를 처리하지 </a:t>
            </a:r>
            <a:r>
              <a:rPr lang="ko-KR" altLang="en-US" sz="1600" dirty="0" err="1"/>
              <a:t>않게되므로</a:t>
            </a:r>
            <a:r>
              <a:rPr lang="ko-KR" altLang="en-US" sz="1600" dirty="0"/>
              <a:t> </a:t>
            </a:r>
            <a:r>
              <a:rPr lang="en-US" altLang="ko-KR" sz="1600" dirty="0"/>
              <a:t>partition </a:t>
            </a:r>
            <a:r>
              <a:rPr lang="ko-KR" altLang="en-US" sz="1600" dirty="0"/>
              <a:t>개수와 </a:t>
            </a:r>
            <a:r>
              <a:rPr lang="en-US" altLang="ko-KR" sz="1600" dirty="0"/>
              <a:t>consumer </a:t>
            </a:r>
            <a:r>
              <a:rPr lang="ko-KR" altLang="en-US" sz="1600" dirty="0"/>
              <a:t>수의 적절한 설정이 필요하다</a:t>
            </a:r>
            <a:r>
              <a:rPr lang="en-US" altLang="ko-KR" sz="1600" dirty="0"/>
              <a:t>.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B4AAAD-8EF4-4220-8E69-CC9A057D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568" y="1174613"/>
            <a:ext cx="54673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762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94BBBA-4131-4D15-88F3-451D84FB3D06}"/>
              </a:ext>
            </a:extLst>
          </p:cNvPr>
          <p:cNvSpPr/>
          <p:nvPr/>
        </p:nvSpPr>
        <p:spPr>
          <a:xfrm>
            <a:off x="1189354" y="2860763"/>
            <a:ext cx="2005646" cy="116956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C9ED34-869A-4033-8118-1121D6BD2179}"/>
              </a:ext>
            </a:extLst>
          </p:cNvPr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81BEB7-3E3B-47CC-8DD1-9ACD8A8527C3}"/>
              </a:ext>
            </a:extLst>
          </p:cNvPr>
          <p:cNvSpPr/>
          <p:nvPr/>
        </p:nvSpPr>
        <p:spPr>
          <a:xfrm>
            <a:off x="1189354" y="3766171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Zoopkeer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B844A3-A2C5-4A4C-8537-0D131BBBE3D7}"/>
              </a:ext>
            </a:extLst>
          </p:cNvPr>
          <p:cNvSpPr/>
          <p:nvPr/>
        </p:nvSpPr>
        <p:spPr>
          <a:xfrm>
            <a:off x="1189354" y="3502011"/>
            <a:ext cx="1172400" cy="264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Kafka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894CB2-A1DA-4B1C-9BF2-5D315A83AB48}"/>
              </a:ext>
            </a:extLst>
          </p:cNvPr>
          <p:cNvSpPr/>
          <p:nvPr/>
        </p:nvSpPr>
        <p:spPr>
          <a:xfrm>
            <a:off x="1189354" y="2601109"/>
            <a:ext cx="2005646" cy="2596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Broker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C59651-A80A-4D18-A92E-574A32176470}"/>
              </a:ext>
            </a:extLst>
          </p:cNvPr>
          <p:cNvSpPr/>
          <p:nvPr/>
        </p:nvSpPr>
        <p:spPr>
          <a:xfrm>
            <a:off x="2192177" y="5306735"/>
            <a:ext cx="1172400" cy="2641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Producer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83F2C0-10FE-4959-B63E-302BF99CB780}"/>
              </a:ext>
            </a:extLst>
          </p:cNvPr>
          <p:cNvSpPr/>
          <p:nvPr/>
        </p:nvSpPr>
        <p:spPr>
          <a:xfrm>
            <a:off x="4288183" y="3037701"/>
            <a:ext cx="1172400" cy="264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schemeClr val="tx1"/>
                </a:solidFill>
              </a:rPr>
              <a:t>Custmer</a:t>
            </a:r>
            <a:r>
              <a:rPr lang="en-US" altLang="ko-KR" sz="1200" b="1" dirty="0">
                <a:solidFill>
                  <a:schemeClr val="tx1"/>
                </a:solidFill>
              </a:rPr>
              <a:t> 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55B0FE-F53D-4577-AD61-6690B1AA2E0D}"/>
              </a:ext>
            </a:extLst>
          </p:cNvPr>
          <p:cNvSpPr/>
          <p:nvPr/>
        </p:nvSpPr>
        <p:spPr>
          <a:xfrm>
            <a:off x="2361754" y="2860764"/>
            <a:ext cx="833246" cy="64124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Topic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D69183-1AD7-4B5B-87E9-12F005377691}"/>
              </a:ext>
            </a:extLst>
          </p:cNvPr>
          <p:cNvSpPr/>
          <p:nvPr/>
        </p:nvSpPr>
        <p:spPr>
          <a:xfrm>
            <a:off x="2370461" y="3509554"/>
            <a:ext cx="833246" cy="5207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Topic 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7341A1-6600-4756-9725-E9D249AC4CF2}"/>
              </a:ext>
            </a:extLst>
          </p:cNvPr>
          <p:cNvSpPr/>
          <p:nvPr/>
        </p:nvSpPr>
        <p:spPr>
          <a:xfrm>
            <a:off x="4288183" y="3882432"/>
            <a:ext cx="1172400" cy="264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schemeClr val="tx1"/>
                </a:solidFill>
              </a:rPr>
              <a:t>Custmer</a:t>
            </a:r>
            <a:r>
              <a:rPr lang="en-US" altLang="ko-KR" sz="1200" b="1" dirty="0">
                <a:solidFill>
                  <a:schemeClr val="tx1"/>
                </a:solidFill>
              </a:rPr>
              <a:t> 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6B471D82-B556-47F6-8229-2C3582DD3568}"/>
              </a:ext>
            </a:extLst>
          </p:cNvPr>
          <p:cNvSpPr/>
          <p:nvPr/>
        </p:nvSpPr>
        <p:spPr>
          <a:xfrm>
            <a:off x="7158446" y="3285891"/>
            <a:ext cx="1972491" cy="1011789"/>
          </a:xfrm>
          <a:prstGeom prst="flowChartMagneticDis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InfluxDB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EF0E23B7-6DE1-4CFD-BD04-041CB1B7FDCB}"/>
              </a:ext>
            </a:extLst>
          </p:cNvPr>
          <p:cNvCxnSpPr>
            <a:stCxn id="27" idx="0"/>
            <a:endCxn id="30" idx="2"/>
          </p:cNvCxnSpPr>
          <p:nvPr/>
        </p:nvCxnSpPr>
        <p:spPr>
          <a:xfrm rot="5400000" flipH="1" flipV="1">
            <a:off x="2144527" y="4664179"/>
            <a:ext cx="1276406" cy="870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A8BE2D8B-091A-4E44-91EA-4DF4958536A3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V="1">
            <a:off x="1507392" y="4035749"/>
            <a:ext cx="2125348" cy="416624"/>
          </a:xfrm>
          <a:prstGeom prst="curvedConnector4">
            <a:avLst>
              <a:gd name="adj1" fmla="val 42457"/>
              <a:gd name="adj2" fmla="val 1548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409AACC6-267D-4F58-8294-5D90A04091C1}"/>
              </a:ext>
            </a:extLst>
          </p:cNvPr>
          <p:cNvCxnSpPr>
            <a:cxnSpLocks/>
            <a:stCxn id="28" idx="0"/>
            <a:endCxn id="28" idx="2"/>
          </p:cNvCxnSpPr>
          <p:nvPr/>
        </p:nvCxnSpPr>
        <p:spPr>
          <a:xfrm rot="16200000" flipH="1">
            <a:off x="4742303" y="3169781"/>
            <a:ext cx="264160" cy="12700"/>
          </a:xfrm>
          <a:prstGeom prst="curvedConnector5">
            <a:avLst>
              <a:gd name="adj1" fmla="val -86538"/>
              <a:gd name="adj2" fmla="val -14361394"/>
              <a:gd name="adj3" fmla="val 1865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D9B65F36-CC7C-4399-A903-CF34226C0B5A}"/>
              </a:ext>
            </a:extLst>
          </p:cNvPr>
          <p:cNvCxnSpPr>
            <a:cxnSpLocks/>
            <a:stCxn id="31" idx="0"/>
            <a:endCxn id="31" idx="2"/>
          </p:cNvCxnSpPr>
          <p:nvPr/>
        </p:nvCxnSpPr>
        <p:spPr>
          <a:xfrm rot="16200000" flipH="1">
            <a:off x="4742303" y="4014512"/>
            <a:ext cx="264160" cy="12700"/>
          </a:xfrm>
          <a:prstGeom prst="curvedConnector5">
            <a:avLst>
              <a:gd name="adj1" fmla="val -86538"/>
              <a:gd name="adj2" fmla="val -14052827"/>
              <a:gd name="adj3" fmla="val 1865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21FCB2B-DF53-4473-BEC6-223D4F95DF1E}"/>
              </a:ext>
            </a:extLst>
          </p:cNvPr>
          <p:cNvCxnSpPr>
            <a:cxnSpLocks/>
            <a:stCxn id="28" idx="3"/>
            <a:endCxn id="4" idx="2"/>
          </p:cNvCxnSpPr>
          <p:nvPr/>
        </p:nvCxnSpPr>
        <p:spPr>
          <a:xfrm>
            <a:off x="5460583" y="3169781"/>
            <a:ext cx="1697863" cy="6220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5A073E9-1F1C-48F5-A60B-AC73957CDDF6}"/>
              </a:ext>
            </a:extLst>
          </p:cNvPr>
          <p:cNvCxnSpPr>
            <a:stCxn id="31" idx="3"/>
            <a:endCxn id="4" idx="2"/>
          </p:cNvCxnSpPr>
          <p:nvPr/>
        </p:nvCxnSpPr>
        <p:spPr>
          <a:xfrm flipV="1">
            <a:off x="5460583" y="3791786"/>
            <a:ext cx="1697863" cy="22272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72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8000" y="1905700"/>
            <a:ext cx="9431640" cy="14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$ </a:t>
            </a:r>
            <a:r>
              <a:rPr lang="en-US" altLang="ko-KR" dirty="0" err="1">
                <a:solidFill>
                  <a:schemeClr val="bg1"/>
                </a:solidFill>
              </a:rPr>
              <a:t>sudo</a:t>
            </a:r>
            <a:r>
              <a:rPr lang="en-US" altLang="ko-KR" dirty="0">
                <a:solidFill>
                  <a:schemeClr val="bg1"/>
                </a:solidFill>
              </a:rPr>
              <a:t> add-apt-repository </a:t>
            </a:r>
            <a:r>
              <a:rPr lang="en-US" altLang="ko-KR" dirty="0" err="1">
                <a:solidFill>
                  <a:schemeClr val="bg1"/>
                </a:solidFill>
              </a:rPr>
              <a:t>ppa:openjdk-r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ppa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 </a:t>
            </a:r>
            <a:r>
              <a:rPr lang="en-US" altLang="ko-KR" dirty="0" err="1">
                <a:solidFill>
                  <a:schemeClr val="bg1"/>
                </a:solidFill>
              </a:rPr>
              <a:t>sudo</a:t>
            </a:r>
            <a:r>
              <a:rPr lang="en-US" altLang="ko-KR" dirty="0">
                <a:solidFill>
                  <a:schemeClr val="bg1"/>
                </a:solidFill>
              </a:rPr>
              <a:t> apt-get update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sudo</a:t>
            </a:r>
            <a:r>
              <a:rPr lang="en-US" altLang="ko-KR" dirty="0">
                <a:solidFill>
                  <a:schemeClr val="bg1"/>
                </a:solidFill>
              </a:rPr>
              <a:t> apt-get install openjdk-8-jdk</a:t>
            </a:r>
          </a:p>
          <a:p>
            <a:endParaRPr lang="en-US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179640" y="429656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확인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40" y="14737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(open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jdk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22280DC-753C-4DED-9A40-08E3A4B73612}"/>
              </a:ext>
            </a:extLst>
          </p:cNvPr>
          <p:cNvSpPr/>
          <p:nvPr/>
        </p:nvSpPr>
        <p:spPr>
          <a:xfrm>
            <a:off x="468000" y="4728560"/>
            <a:ext cx="9431640" cy="10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$ java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-version</a:t>
            </a:r>
            <a:endParaRPr lang="en-US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01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8000" y="3678020"/>
            <a:ext cx="9431640" cy="9828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sv-SE" altLang="ko-KR" dirty="0">
                <a:solidFill>
                  <a:schemeClr val="bg1"/>
                </a:solidFill>
              </a:rPr>
              <a:t>tar -xzf kafka_2.11-1.0.0.tgz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$ cd kafka_2.11-1.0.0</a:t>
            </a:r>
            <a:endParaRPr lang="en-US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40" y="1080000"/>
            <a:ext cx="9720000" cy="1048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 code Download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https://www.apache.org/dyn/closer.cgi?path=/kafka/1.0.0/kafka_2.11-1.0.0.tgz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B9EE3DD9-3EB9-4DC0-8DD6-CA32B619318C}"/>
              </a:ext>
            </a:extLst>
          </p:cNvPr>
          <p:cNvSpPr/>
          <p:nvPr/>
        </p:nvSpPr>
        <p:spPr>
          <a:xfrm>
            <a:off x="179640" y="324602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압축풀기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349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179640" y="13591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Zoopkeer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시작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23E8161F-E2E4-4073-92C4-8CD8F06F2FEA}"/>
              </a:ext>
            </a:extLst>
          </p:cNvPr>
          <p:cNvSpPr/>
          <p:nvPr/>
        </p:nvSpPr>
        <p:spPr>
          <a:xfrm>
            <a:off x="468000" y="1850540"/>
            <a:ext cx="9431640" cy="6386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$ bin/zookeeper-server-start.sh config/</a:t>
            </a:r>
            <a:r>
              <a:rPr lang="en-US" altLang="ko-KR" dirty="0" err="1">
                <a:solidFill>
                  <a:schemeClr val="bg1"/>
                </a:solidFill>
              </a:rPr>
              <a:t>zookeeper.properties</a:t>
            </a:r>
            <a:endParaRPr lang="en-US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992923F-7F85-406C-AE6E-BED2A4A8BA91}"/>
              </a:ext>
            </a:extLst>
          </p:cNvPr>
          <p:cNvSpPr/>
          <p:nvPr/>
        </p:nvSpPr>
        <p:spPr>
          <a:xfrm>
            <a:off x="166940" y="31879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시작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31BD025D-8AD7-478D-BD2A-F67CD41DEE69}"/>
              </a:ext>
            </a:extLst>
          </p:cNvPr>
          <p:cNvSpPr/>
          <p:nvPr/>
        </p:nvSpPr>
        <p:spPr>
          <a:xfrm>
            <a:off x="455300" y="3679340"/>
            <a:ext cx="9431640" cy="6386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$ bin/kafka-server-start.sh config/</a:t>
            </a:r>
            <a:r>
              <a:rPr lang="en-US" altLang="ko-KR" dirty="0" err="1">
                <a:solidFill>
                  <a:schemeClr val="bg1"/>
                </a:solidFill>
              </a:rPr>
              <a:t>server.properties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88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179640" y="13337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Topic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23E8161F-E2E4-4073-92C4-8CD8F06F2FEA}"/>
              </a:ext>
            </a:extLst>
          </p:cNvPr>
          <p:cNvSpPr/>
          <p:nvPr/>
        </p:nvSpPr>
        <p:spPr>
          <a:xfrm>
            <a:off x="468000" y="1825140"/>
            <a:ext cx="9431640" cy="1184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$ bin/kafka-topics.sh --create --zookeeper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localhost:2181 </a:t>
            </a:r>
            <a:r>
              <a:rPr lang="en-US" altLang="ko-KR" dirty="0">
                <a:solidFill>
                  <a:schemeClr val="bg1"/>
                </a:solidFill>
              </a:rPr>
              <a:t>--replication-factor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dirty="0">
                <a:solidFill>
                  <a:schemeClr val="bg1"/>
                </a:solidFill>
              </a:rPr>
              <a:t> --partitions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dirty="0">
                <a:solidFill>
                  <a:schemeClr val="bg1"/>
                </a:solidFill>
              </a:rPr>
              <a:t> --topic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</a:t>
            </a:r>
          </a:p>
          <a:p>
            <a:endParaRPr lang="en-US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9667FA20-8D4C-4590-B7BB-8D0067FFEC2F}"/>
              </a:ext>
            </a:extLst>
          </p:cNvPr>
          <p:cNvSpPr/>
          <p:nvPr/>
        </p:nvSpPr>
        <p:spPr>
          <a:xfrm>
            <a:off x="166940" y="34673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Topic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05373E1E-05AE-4092-9207-847B12685DD1}"/>
              </a:ext>
            </a:extLst>
          </p:cNvPr>
          <p:cNvSpPr/>
          <p:nvPr/>
        </p:nvSpPr>
        <p:spPr>
          <a:xfrm>
            <a:off x="455300" y="3958740"/>
            <a:ext cx="9431640" cy="1184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$ bin/kafka-topics.sh --list --zookeeper localhost:2181 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253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179640" y="13337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보내기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Producer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23E8161F-E2E4-4073-92C4-8CD8F06F2FEA}"/>
              </a:ext>
            </a:extLst>
          </p:cNvPr>
          <p:cNvSpPr/>
          <p:nvPr/>
        </p:nvSpPr>
        <p:spPr>
          <a:xfrm>
            <a:off x="468000" y="1825140"/>
            <a:ext cx="9431640" cy="1184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bin/</a:t>
            </a:r>
            <a:r>
              <a:rPr lang="en-US" altLang="ko-KR" dirty="0">
                <a:solidFill>
                  <a:schemeClr val="accent3"/>
                </a:solidFill>
              </a:rPr>
              <a:t>kafka-console-producer.sh </a:t>
            </a:r>
            <a:r>
              <a:rPr lang="en-US" altLang="ko-KR" dirty="0">
                <a:solidFill>
                  <a:schemeClr val="bg1"/>
                </a:solidFill>
              </a:rPr>
              <a:t>--broker-list localhost:9092 --topic test</a:t>
            </a:r>
          </a:p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is a message</a:t>
            </a:r>
          </a:p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is another message</a:t>
            </a:r>
          </a:p>
          <a:p>
            <a:endParaRPr lang="en-US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9667FA20-8D4C-4590-B7BB-8D0067FFEC2F}"/>
              </a:ext>
            </a:extLst>
          </p:cNvPr>
          <p:cNvSpPr/>
          <p:nvPr/>
        </p:nvSpPr>
        <p:spPr>
          <a:xfrm>
            <a:off x="166940" y="34673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받기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Consumer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05373E1E-05AE-4092-9207-847B12685DD1}"/>
              </a:ext>
            </a:extLst>
          </p:cNvPr>
          <p:cNvSpPr/>
          <p:nvPr/>
        </p:nvSpPr>
        <p:spPr>
          <a:xfrm>
            <a:off x="455300" y="3958740"/>
            <a:ext cx="9431640" cy="1845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sz="1600" dirty="0">
                <a:solidFill>
                  <a:schemeClr val="bg1"/>
                </a:solidFill>
              </a:rPr>
              <a:t>$ bin/</a:t>
            </a:r>
            <a:r>
              <a:rPr lang="en-US" altLang="ko-KR" sz="1600" dirty="0">
                <a:solidFill>
                  <a:schemeClr val="accent3"/>
                </a:solidFill>
              </a:rPr>
              <a:t>kafka-console-consumer.sh </a:t>
            </a:r>
            <a:r>
              <a:rPr lang="en-US" altLang="ko-KR" sz="1600" dirty="0">
                <a:solidFill>
                  <a:schemeClr val="bg1"/>
                </a:solidFill>
              </a:rPr>
              <a:t>--bootstrap-server localhost:9092 --topic test --from-beginning</a:t>
            </a:r>
          </a:p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is a message</a:t>
            </a:r>
          </a:p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is another message</a:t>
            </a:r>
            <a:endParaRPr lang="en-US" sz="1400" b="0" strike="noStrike" spc="-1" dirty="0">
              <a:solidFill>
                <a:schemeClr val="accent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3502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메시징 시스템 과 </a:t>
            </a:r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Kafka 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차이점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C9ED34-869A-4033-8118-1121D6BD2179}"/>
              </a:ext>
            </a:extLst>
          </p:cNvPr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E92A8B65-E12A-4A52-8FA9-77AB7E1AF80F}"/>
              </a:ext>
            </a:extLst>
          </p:cNvPr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대용량의 실시간 로그 처리에 특화되어 설계된 메시징 시스템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분산 시스템을 기본으로 설계되었기 때문에</a:t>
            </a:r>
            <a:r>
              <a:rPr lang="en-US" altLang="ko-KR" dirty="0"/>
              <a:t>, </a:t>
            </a:r>
            <a:r>
              <a:rPr lang="ko-KR" altLang="en-US" dirty="0"/>
              <a:t>기존 메시징 시스템에 비해 분산 및 복제 구성이 쉽게 가능함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AMQP </a:t>
            </a:r>
            <a:r>
              <a:rPr lang="ko-KR" altLang="en-US" dirty="0"/>
              <a:t>프로토콜이나 </a:t>
            </a:r>
            <a:r>
              <a:rPr lang="en-US" altLang="ko-KR" dirty="0"/>
              <a:t>JMS API</a:t>
            </a:r>
            <a:r>
              <a:rPr lang="ko-KR" altLang="en-US" dirty="0"/>
              <a:t>를 사용하지 않고 단순한 메시지 헤더를 지닌 </a:t>
            </a:r>
            <a:r>
              <a:rPr lang="en-US" altLang="ko-KR" dirty="0"/>
              <a:t>TCP</a:t>
            </a:r>
            <a:r>
              <a:rPr lang="ko-KR" altLang="en-US" dirty="0"/>
              <a:t>기반의 프로토콜을 사용하여 프로토콜에 의한 오버헤드를 감소시켰다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다수의 메시지를 </a:t>
            </a:r>
            <a:r>
              <a:rPr lang="en-US" altLang="ko-KR" dirty="0"/>
              <a:t>batch</a:t>
            </a:r>
            <a:r>
              <a:rPr lang="ko-KR" altLang="en-US" dirty="0"/>
              <a:t>형태로 </a:t>
            </a:r>
            <a:r>
              <a:rPr lang="en-US" altLang="ko-KR" dirty="0"/>
              <a:t>broker</a:t>
            </a:r>
            <a:r>
              <a:rPr lang="ko-KR" altLang="en-US" dirty="0"/>
              <a:t>에게 한 번에 전달할 수 있어 </a:t>
            </a:r>
            <a:r>
              <a:rPr lang="en-US" altLang="ko-KR" dirty="0"/>
              <a:t>TCP/IP </a:t>
            </a:r>
            <a:r>
              <a:rPr lang="ko-KR" altLang="en-US" dirty="0" err="1"/>
              <a:t>라운드트립</a:t>
            </a:r>
            <a:r>
              <a:rPr lang="ko-KR" altLang="en-US" dirty="0"/>
              <a:t> 횟수를 줄일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 메시지를 파일 시스템에 저장한다</a:t>
            </a:r>
            <a:r>
              <a:rPr lang="en-US" altLang="ko-KR" dirty="0"/>
              <a:t>. </a:t>
            </a:r>
            <a:r>
              <a:rPr lang="ko-KR" altLang="en-US" dirty="0"/>
              <a:t>저장기간 설정이 가능하다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consumer</a:t>
            </a:r>
            <a:r>
              <a:rPr lang="ko-KR" altLang="en-US" dirty="0"/>
              <a:t>가 </a:t>
            </a:r>
            <a:r>
              <a:rPr lang="en-US" altLang="ko-KR" dirty="0"/>
              <a:t>broker</a:t>
            </a:r>
            <a:r>
              <a:rPr lang="ko-KR" altLang="en-US" dirty="0"/>
              <a:t>로부터 직접 메시지를 가지고 가는 </a:t>
            </a:r>
            <a:r>
              <a:rPr lang="en-US" altLang="ko-KR" dirty="0"/>
              <a:t>pull </a:t>
            </a:r>
            <a:r>
              <a:rPr lang="ko-KR" altLang="en-US" dirty="0"/>
              <a:t>방식으로 동작한다</a:t>
            </a:r>
            <a:br>
              <a:rPr lang="ko-KR" altLang="en-US" dirty="0"/>
            </a:b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2971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multi-broker cluster 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179640" y="13337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설정파일 복사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23E8161F-E2E4-4073-92C4-8CD8F06F2FEA}"/>
              </a:ext>
            </a:extLst>
          </p:cNvPr>
          <p:cNvSpPr/>
          <p:nvPr/>
        </p:nvSpPr>
        <p:spPr>
          <a:xfrm>
            <a:off x="468000" y="1825140"/>
            <a:ext cx="9431640" cy="10704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cp</a:t>
            </a:r>
            <a:r>
              <a:rPr lang="en-US" altLang="ko-KR" dirty="0">
                <a:solidFill>
                  <a:schemeClr val="bg1"/>
                </a:solidFill>
              </a:rPr>
              <a:t> config/</a:t>
            </a:r>
            <a:r>
              <a:rPr lang="en-US" altLang="ko-KR" dirty="0" err="1">
                <a:solidFill>
                  <a:schemeClr val="bg1"/>
                </a:solidFill>
              </a:rPr>
              <a:t>server.properties</a:t>
            </a:r>
            <a:r>
              <a:rPr lang="en-US" altLang="ko-KR" dirty="0">
                <a:solidFill>
                  <a:schemeClr val="bg1"/>
                </a:solidFill>
              </a:rPr>
              <a:t> config/server-1.properties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cp</a:t>
            </a:r>
            <a:r>
              <a:rPr lang="en-US" altLang="ko-KR" dirty="0">
                <a:solidFill>
                  <a:schemeClr val="bg1"/>
                </a:solidFill>
              </a:rPr>
              <a:t> config/</a:t>
            </a:r>
            <a:r>
              <a:rPr lang="en-US" altLang="ko-KR" dirty="0" err="1">
                <a:solidFill>
                  <a:schemeClr val="bg1"/>
                </a:solidFill>
              </a:rPr>
              <a:t>server.properties</a:t>
            </a:r>
            <a:r>
              <a:rPr lang="en-US" altLang="ko-KR" dirty="0">
                <a:solidFill>
                  <a:schemeClr val="bg1"/>
                </a:solidFill>
              </a:rPr>
              <a:t> config/server-2.properties</a:t>
            </a:r>
            <a:endParaRPr lang="en-US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9667FA20-8D4C-4590-B7BB-8D0067FFEC2F}"/>
              </a:ext>
            </a:extLst>
          </p:cNvPr>
          <p:cNvSpPr/>
          <p:nvPr/>
        </p:nvSpPr>
        <p:spPr>
          <a:xfrm>
            <a:off x="166940" y="32133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설정파일 수정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05373E1E-05AE-4092-9207-847B12685DD1}"/>
              </a:ext>
            </a:extLst>
          </p:cNvPr>
          <p:cNvSpPr/>
          <p:nvPr/>
        </p:nvSpPr>
        <p:spPr>
          <a:xfrm>
            <a:off x="455300" y="3704740"/>
            <a:ext cx="9431640" cy="27468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400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config/server-1.properties:</a:t>
            </a:r>
          </a:p>
          <a:p>
            <a:endParaRPr lang="en-US" sz="1400" spc="-1" dirty="0">
              <a:solidFill>
                <a:schemeClr val="accent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broker.id=1</a:t>
            </a:r>
          </a:p>
          <a:p>
            <a:r>
              <a:rPr lang="en-US" sz="1400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listeners=PLAINTEXT://:9093</a:t>
            </a:r>
          </a:p>
          <a:p>
            <a:r>
              <a:rPr lang="en-US" sz="1400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sz="1400" spc="-1" dirty="0" err="1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log.dir</a:t>
            </a:r>
            <a:r>
              <a:rPr lang="en-US" sz="1400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=/</a:t>
            </a:r>
            <a:r>
              <a:rPr lang="en-US" sz="1400" spc="-1" dirty="0" err="1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tmp</a:t>
            </a:r>
            <a:r>
              <a:rPr lang="en-US" sz="1400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/kafka-logs-1</a:t>
            </a:r>
          </a:p>
          <a:p>
            <a:r>
              <a:rPr lang="en-US" sz="1400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r>
              <a:rPr lang="en-US" sz="1400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config/server-2.properties:</a:t>
            </a:r>
          </a:p>
          <a:p>
            <a:endParaRPr lang="en-US" sz="1400" spc="-1" dirty="0">
              <a:solidFill>
                <a:schemeClr val="accent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1400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broker.id=2</a:t>
            </a:r>
          </a:p>
          <a:p>
            <a:r>
              <a:rPr lang="en-US" sz="1400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listeners=PLAINTEXT://:9094</a:t>
            </a:r>
          </a:p>
          <a:p>
            <a:r>
              <a:rPr lang="en-US" sz="1400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sz="1400" spc="-1" dirty="0" err="1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log.dir</a:t>
            </a:r>
            <a:r>
              <a:rPr lang="en-US" sz="1400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=/</a:t>
            </a:r>
            <a:r>
              <a:rPr lang="en-US" sz="1400" spc="-1" dirty="0" err="1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tmp</a:t>
            </a:r>
            <a:r>
              <a:rPr lang="en-US" sz="1400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/kafka-logs-2</a:t>
            </a:r>
            <a:endParaRPr lang="en-US" sz="1400" b="0" strike="noStrike" spc="-1" dirty="0">
              <a:solidFill>
                <a:schemeClr val="accent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ACBCC0E2-AB49-4948-8B85-167F9956F712}"/>
              </a:ext>
            </a:extLst>
          </p:cNvPr>
          <p:cNvSpPr/>
          <p:nvPr/>
        </p:nvSpPr>
        <p:spPr>
          <a:xfrm>
            <a:off x="455300" y="6511040"/>
            <a:ext cx="9418940" cy="58826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broker.id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정보는 클러스터의 각 노드에 대한 고유하고 영구적 인 이름입니다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447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multi-broker cluster 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179640" y="9781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시작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23E8161F-E2E4-4073-92C4-8CD8F06F2FEA}"/>
              </a:ext>
            </a:extLst>
          </p:cNvPr>
          <p:cNvSpPr/>
          <p:nvPr/>
        </p:nvSpPr>
        <p:spPr>
          <a:xfrm>
            <a:off x="468000" y="1469540"/>
            <a:ext cx="9431640" cy="1514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$ bin/kafka-server-start.sh config/server-1.properties &amp;</a:t>
            </a:r>
          </a:p>
          <a:p>
            <a:r>
              <a:rPr lang="en-US" sz="14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</a:p>
          <a:p>
            <a:endParaRPr lang="en-US" sz="1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bin/kafka-server-start.sh config/server-2.properties &amp;</a:t>
            </a:r>
          </a:p>
          <a:p>
            <a:r>
              <a:rPr lang="en-US" altLang="ko-KR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</a:p>
          <a:p>
            <a:endParaRPr lang="en-US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7D167636-54EF-462D-BFDF-649ACAFE47DC}"/>
              </a:ext>
            </a:extLst>
          </p:cNvPr>
          <p:cNvSpPr/>
          <p:nvPr/>
        </p:nvSpPr>
        <p:spPr>
          <a:xfrm>
            <a:off x="179640" y="32895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Topic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242E937E-5096-4487-A11E-D2B53703664A}"/>
              </a:ext>
            </a:extLst>
          </p:cNvPr>
          <p:cNvSpPr/>
          <p:nvPr/>
        </p:nvSpPr>
        <p:spPr>
          <a:xfrm>
            <a:off x="468000" y="3780940"/>
            <a:ext cx="9431640" cy="9180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$bin/kafka-topics.sh --create --zookeeper localhost:2181 --replication-factor 2 --partitions 1 --topic my-replicated-topic </a:t>
            </a:r>
            <a:endParaRPr lang="en-US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CustomShape 5">
            <a:extLst>
              <a:ext uri="{FF2B5EF4-FFF2-40B4-BE49-F238E27FC236}">
                <a16:creationId xmlns:a16="http://schemas.microsoft.com/office/drawing/2014/main" id="{9C8083B0-29A3-4D28-8091-2DDBAC965158}"/>
              </a:ext>
            </a:extLst>
          </p:cNvPr>
          <p:cNvSpPr/>
          <p:nvPr/>
        </p:nvSpPr>
        <p:spPr>
          <a:xfrm>
            <a:off x="166940" y="47881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Topic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5E62143B-CD73-449C-BE70-AFCB8838D4EA}"/>
              </a:ext>
            </a:extLst>
          </p:cNvPr>
          <p:cNvSpPr/>
          <p:nvPr/>
        </p:nvSpPr>
        <p:spPr>
          <a:xfrm>
            <a:off x="455300" y="5279540"/>
            <a:ext cx="9431640" cy="1768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$  bin/kafka-topics.sh --describe --zookeeper localhost:2181 --topic my-replicated-topic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rgbClr val="FFC000"/>
                </a:solidFill>
              </a:rPr>
              <a:t>Topic:my-replicated-topic</a:t>
            </a:r>
            <a:r>
              <a:rPr lang="en-US" altLang="ko-KR" dirty="0">
                <a:solidFill>
                  <a:srgbClr val="FFC000"/>
                </a:solidFill>
              </a:rPr>
              <a:t>   PartitionCount:1    ReplicationFactor:3 Configs: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Topic: my-replicated-topic  Partition: 0    Leader: 1   Replicas: 1,2,0 </a:t>
            </a:r>
            <a:r>
              <a:rPr lang="en-US" altLang="ko-KR" dirty="0" err="1">
                <a:solidFill>
                  <a:srgbClr val="FFC000"/>
                </a:solidFill>
              </a:rPr>
              <a:t>Isr</a:t>
            </a:r>
            <a:r>
              <a:rPr lang="en-US" altLang="ko-KR" dirty="0">
                <a:solidFill>
                  <a:srgbClr val="FFC000"/>
                </a:solidFill>
              </a:rPr>
              <a:t>: 1,2,0</a:t>
            </a:r>
          </a:p>
          <a:p>
            <a:endParaRPr lang="en-US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715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multi-broker cluster 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179640" y="11813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Producer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23E8161F-E2E4-4073-92C4-8CD8F06F2FEA}"/>
              </a:ext>
            </a:extLst>
          </p:cNvPr>
          <p:cNvSpPr/>
          <p:nvPr/>
        </p:nvSpPr>
        <p:spPr>
          <a:xfrm>
            <a:off x="468000" y="1672740"/>
            <a:ext cx="9431640" cy="18324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$bin/kafka-console-producer.sh --broker-list localhost:9093 --topic my-replicated-topic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...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my test message 1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my test message 2 </a:t>
            </a:r>
            <a:endParaRPr lang="en-US" sz="1400" b="0" strike="noStrike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CustomShape 5">
            <a:extLst>
              <a:ext uri="{FF2B5EF4-FFF2-40B4-BE49-F238E27FC236}">
                <a16:creationId xmlns:a16="http://schemas.microsoft.com/office/drawing/2014/main" id="{9C8083B0-29A3-4D28-8091-2DDBAC965158}"/>
              </a:ext>
            </a:extLst>
          </p:cNvPr>
          <p:cNvSpPr/>
          <p:nvPr/>
        </p:nvSpPr>
        <p:spPr>
          <a:xfrm>
            <a:off x="166940" y="37086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Consumer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5E62143B-CD73-449C-BE70-AFCB8838D4EA}"/>
              </a:ext>
            </a:extLst>
          </p:cNvPr>
          <p:cNvSpPr/>
          <p:nvPr/>
        </p:nvSpPr>
        <p:spPr>
          <a:xfrm>
            <a:off x="455300" y="4200040"/>
            <a:ext cx="9431640" cy="24674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sz="1400" dirty="0">
                <a:solidFill>
                  <a:schemeClr val="bg1"/>
                </a:solidFill>
              </a:rPr>
              <a:t>$bin/kafka-console-consumer.sh --bootstrap-server localhost:9093 --from-beginning --topic my-replicated-topic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...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my test message 1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my test message 2 </a:t>
            </a:r>
            <a:endParaRPr lang="en-US" sz="1400" b="0" strike="noStrike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330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Kafka Offset Monitor</a:t>
            </a:r>
          </a:p>
        </p:txBody>
      </p:sp>
      <p:sp>
        <p:nvSpPr>
          <p:cNvPr id="76" name="CustomShape 5"/>
          <p:cNvSpPr/>
          <p:nvPr/>
        </p:nvSpPr>
        <p:spPr>
          <a:xfrm>
            <a:off x="179640" y="1181300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 Offset Monitor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홈페이지에서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jar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다운로드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다운받은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jar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23E8161F-E2E4-4073-92C4-8CD8F06F2FEA}"/>
              </a:ext>
            </a:extLst>
          </p:cNvPr>
          <p:cNvSpPr/>
          <p:nvPr/>
        </p:nvSpPr>
        <p:spPr>
          <a:xfrm>
            <a:off x="468000" y="2033256"/>
            <a:ext cx="9431640" cy="115239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altLang="ko-KR" sz="1400" dirty="0">
                <a:solidFill>
                  <a:schemeClr val="bg1"/>
                </a:solidFill>
              </a:rPr>
              <a:t>$ java -</a:t>
            </a:r>
            <a:r>
              <a:rPr lang="en-US" altLang="ko-KR" sz="1400" dirty="0" err="1">
                <a:solidFill>
                  <a:schemeClr val="bg1"/>
                </a:solidFill>
              </a:rPr>
              <a:t>cp</a:t>
            </a:r>
            <a:r>
              <a:rPr lang="en-US" altLang="ko-KR" sz="1400" dirty="0">
                <a:solidFill>
                  <a:schemeClr val="bg1"/>
                </a:solidFill>
              </a:rPr>
              <a:t> KafkaOffsetMonitor-assembly-0.2.1.jar </a:t>
            </a:r>
            <a:r>
              <a:rPr lang="en-US" altLang="ko-KR" sz="1400" dirty="0" err="1">
                <a:solidFill>
                  <a:schemeClr val="bg1"/>
                </a:solidFill>
              </a:rPr>
              <a:t>com.quantifind.kafka.offsetapp.OffsetGetterWeb</a:t>
            </a:r>
            <a:r>
              <a:rPr lang="en-US" altLang="ko-KR" sz="1400" dirty="0">
                <a:solidFill>
                  <a:schemeClr val="bg1"/>
                </a:solidFill>
              </a:rPr>
              <a:t> \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--</a:t>
            </a:r>
            <a:r>
              <a:rPr lang="en-US" altLang="ko-KR" sz="1400" dirty="0" err="1">
                <a:solidFill>
                  <a:schemeClr val="bg1"/>
                </a:solidFill>
              </a:rPr>
              <a:t>zk</a:t>
            </a:r>
            <a:r>
              <a:rPr lang="en-US" altLang="ko-KR" sz="1400" dirty="0">
                <a:solidFill>
                  <a:schemeClr val="bg1"/>
                </a:solidFill>
              </a:rPr>
              <a:t> kafka-test-001.epicdevs.com:2181,kafka-test-002.epicdevs.com:2181,kafka-test-003.epicdevs.com:2181 \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--port 8080 --refresh 10.seconds --retain 2.days </a:t>
            </a:r>
            <a:endParaRPr lang="en-US" sz="1400" b="0" strike="noStrike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2964BE9C-A920-448A-8BDE-5502766AE2A5}"/>
              </a:ext>
            </a:extLst>
          </p:cNvPr>
          <p:cNvSpPr/>
          <p:nvPr/>
        </p:nvSpPr>
        <p:spPr>
          <a:xfrm>
            <a:off x="179640" y="3693442"/>
            <a:ext cx="97200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http://localhost:8080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 descr="https://img1.daumcdn.net/thumb/R720x0.q80/?scode=mtistory&amp;fname=http%3A%2F%2Fcfile26.uf.tistory.com%2Fimage%2F2216A04055094FAD2A7D70">
            <a:extLst>
              <a:ext uri="{FF2B5EF4-FFF2-40B4-BE49-F238E27FC236}">
                <a16:creationId xmlns:a16="http://schemas.microsoft.com/office/drawing/2014/main" id="{02CC35DA-0C92-443B-90AF-3ED9CDF7F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" y="4149210"/>
            <a:ext cx="3676108" cy="313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stomShape 5">
            <a:extLst>
              <a:ext uri="{FF2B5EF4-FFF2-40B4-BE49-F238E27FC236}">
                <a16:creationId xmlns:a16="http://schemas.microsoft.com/office/drawing/2014/main" id="{75A29F2B-41D9-4B0A-A233-A1FFC699DA6D}"/>
              </a:ext>
            </a:extLst>
          </p:cNvPr>
          <p:cNvSpPr/>
          <p:nvPr/>
        </p:nvSpPr>
        <p:spPr>
          <a:xfrm>
            <a:off x="4264943" y="4342370"/>
            <a:ext cx="5351330" cy="285224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3C7A5-664B-4CE0-B56D-FEC6169E2F45}"/>
              </a:ext>
            </a:extLst>
          </p:cNvPr>
          <p:cNvSpPr/>
          <p:nvPr/>
        </p:nvSpPr>
        <p:spPr>
          <a:xfrm>
            <a:off x="4421245" y="5016690"/>
            <a:ext cx="50387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topic</a:t>
            </a:r>
            <a:r>
              <a:rPr lang="ko-KR" altLang="en-US" dirty="0"/>
              <a:t>의 처리 현황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broker</a:t>
            </a:r>
            <a:r>
              <a:rPr lang="ko-KR" altLang="en-US" dirty="0"/>
              <a:t>와 </a:t>
            </a:r>
            <a:r>
              <a:rPr lang="en-US" altLang="ko-KR" dirty="0"/>
              <a:t>consumer </a:t>
            </a:r>
            <a:r>
              <a:rPr lang="ko-KR" altLang="en-US" dirty="0"/>
              <a:t>현황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Kafka </a:t>
            </a:r>
            <a:r>
              <a:rPr lang="ko-KR" altLang="en-US" dirty="0"/>
              <a:t>클러스터 현황</a:t>
            </a:r>
          </a:p>
        </p:txBody>
      </p:sp>
    </p:spTree>
    <p:extLst>
      <p:ext uri="{BB962C8B-B14F-4D97-AF65-F5344CB8AC3E}">
        <p14:creationId xmlns:p14="http://schemas.microsoft.com/office/powerpoint/2010/main" val="2531117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Kafka 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구성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C9ED34-869A-4033-8118-1121D6BD2179}"/>
              </a:ext>
            </a:extLst>
          </p:cNvPr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CustomShape 2">
            <a:extLst>
              <a:ext uri="{FF2B5EF4-FFF2-40B4-BE49-F238E27FC236}">
                <a16:creationId xmlns:a16="http://schemas.microsoft.com/office/drawing/2014/main" id="{12620C69-2AC3-463D-8CA5-EC1EAD0FC053}"/>
              </a:ext>
            </a:extLst>
          </p:cNvPr>
          <p:cNvSpPr/>
          <p:nvPr/>
        </p:nvSpPr>
        <p:spPr>
          <a:xfrm>
            <a:off x="360625" y="4379539"/>
            <a:ext cx="9720000" cy="2251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Kafka</a:t>
            </a:r>
            <a:r>
              <a:rPr lang="ko-KR" altLang="en-US" dirty="0"/>
              <a:t>는 발행</a:t>
            </a:r>
            <a:r>
              <a:rPr lang="en-US" altLang="ko-KR" dirty="0"/>
              <a:t>-</a:t>
            </a:r>
            <a:r>
              <a:rPr lang="ko-KR" altLang="en-US" dirty="0"/>
              <a:t>구독</a:t>
            </a:r>
            <a:r>
              <a:rPr lang="en-US" altLang="ko-KR" dirty="0"/>
              <a:t>(publish-subscribe) </a:t>
            </a:r>
            <a:r>
              <a:rPr lang="ko-KR" altLang="en-US" dirty="0"/>
              <a:t>모델을 기반으로 동작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메시지는 </a:t>
            </a:r>
            <a:r>
              <a:rPr lang="en-US" altLang="ko-KR" dirty="0"/>
              <a:t>topic</a:t>
            </a:r>
            <a:r>
              <a:rPr lang="ko-KR" altLang="en-US" dirty="0"/>
              <a:t>이라고 불리는 일종의 카테고리를 통해 관리된다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Producer</a:t>
            </a:r>
            <a:r>
              <a:rPr lang="ko-KR" altLang="en-US" dirty="0"/>
              <a:t> </a:t>
            </a:r>
            <a:r>
              <a:rPr lang="en-US" altLang="ko-KR" dirty="0"/>
              <a:t> ( Kafka</a:t>
            </a:r>
            <a:r>
              <a:rPr lang="ko-KR" altLang="en-US" dirty="0"/>
              <a:t>의 </a:t>
            </a:r>
            <a:r>
              <a:rPr lang="en-US" altLang="ko-KR" dirty="0"/>
              <a:t>topic</a:t>
            </a:r>
            <a:r>
              <a:rPr lang="ko-KR" altLang="en-US" dirty="0"/>
              <a:t>으로 메시지를 발행한다</a:t>
            </a:r>
            <a:r>
              <a:rPr lang="en-US" altLang="ko-KR" dirty="0"/>
              <a:t> 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Consumer</a:t>
            </a:r>
            <a:r>
              <a:rPr lang="ko-KR" altLang="en-US" dirty="0"/>
              <a:t> </a:t>
            </a:r>
            <a:r>
              <a:rPr lang="en-US" altLang="ko-KR" dirty="0"/>
              <a:t>( topic</a:t>
            </a:r>
            <a:r>
              <a:rPr lang="ko-KR" altLang="en-US" dirty="0"/>
              <a:t>으로부터 생성된 메시지들을 구독한다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Broker ( </a:t>
            </a:r>
            <a:r>
              <a:rPr lang="ko-KR" altLang="en-US" dirty="0"/>
              <a:t>하나 이상의 서버 클러스터로 실행된다</a:t>
            </a:r>
            <a:r>
              <a:rPr lang="en-US" altLang="ko-KR" dirty="0"/>
              <a:t> 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Connectors, </a:t>
            </a:r>
            <a:r>
              <a:rPr lang="ko-KR" altLang="en-US" dirty="0"/>
              <a:t>와 </a:t>
            </a:r>
            <a:r>
              <a:rPr lang="en-US" altLang="ko-KR" dirty="0"/>
              <a:t>Stream </a:t>
            </a:r>
            <a:r>
              <a:rPr lang="en-US" altLang="ko-KR" dirty="0" err="1"/>
              <a:t>Preocessors</a:t>
            </a:r>
            <a:r>
              <a:rPr lang="en-US" altLang="ko-KR" dirty="0"/>
              <a:t> </a:t>
            </a:r>
            <a:r>
              <a:rPr lang="ko-KR" altLang="en-US" dirty="0"/>
              <a:t>기능도 추가됨</a:t>
            </a:r>
            <a:endParaRPr lang="en-US" altLang="ko-KR" dirty="0"/>
          </a:p>
        </p:txBody>
      </p:sp>
      <p:pic>
        <p:nvPicPr>
          <p:cNvPr id="1026" name="Picture 2" descr="http://kafka.apache.org/10/images/kafka-apis.png">
            <a:extLst>
              <a:ext uri="{FF2B5EF4-FFF2-40B4-BE49-F238E27FC236}">
                <a16:creationId xmlns:a16="http://schemas.microsoft.com/office/drawing/2014/main" id="{6643359D-B679-40BD-AE68-2F7A3AF4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17" y="1141841"/>
            <a:ext cx="3564799" cy="299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904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Kafka 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구성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C9ED34-869A-4033-8118-1121D6BD2179}"/>
              </a:ext>
            </a:extLst>
          </p:cNvPr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://cfile1.uf.tistory.com/image/270D49435509151E2A5211">
            <a:extLst>
              <a:ext uri="{FF2B5EF4-FFF2-40B4-BE49-F238E27FC236}">
                <a16:creationId xmlns:a16="http://schemas.microsoft.com/office/drawing/2014/main" id="{B4798D8C-E320-4E75-8295-3E5F417B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98" y="1524467"/>
            <a:ext cx="7102884" cy="52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447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– Producer , Broker, Consumer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C9ED34-869A-4033-8118-1121D6BD2179}"/>
              </a:ext>
            </a:extLst>
          </p:cNvPr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 descr="https://blogfiles.pstatic.net/MjAxNzA3MDhfMTA5/MDAxNDk5NDg2NTUwNDM3.EfrOfAcrh44Rn8iEQ6wx4v2wB5Pz52gqlLRfX0i_6CUg.TvN9DlRZoxSnfOcyIVAfcqXIF3ScZfensh8bUeHOjRAg.PNG.ssdyka/pub_sub_6.png">
            <a:extLst>
              <a:ext uri="{FF2B5EF4-FFF2-40B4-BE49-F238E27FC236}">
                <a16:creationId xmlns:a16="http://schemas.microsoft.com/office/drawing/2014/main" id="{07A6905B-9EE8-4EDC-B995-6C25B7A9B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62" y="1802674"/>
            <a:ext cx="7287795" cy="259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6A7A4A7-D57E-49A4-AE7D-940E2A4E9325}"/>
              </a:ext>
            </a:extLst>
          </p:cNvPr>
          <p:cNvSpPr/>
          <p:nvPr/>
        </p:nvSpPr>
        <p:spPr>
          <a:xfrm>
            <a:off x="626835" y="4674099"/>
            <a:ext cx="8895987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발행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모델 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pub-sub :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구독하는 모든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consumer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메시지를 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캐스팅하는 방식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구독하는 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컨슈머는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명이든 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여러명이든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가능하다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컨슈머가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없는경우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브로커는 메시지를 보관하지 않는다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356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24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Totic</a:t>
            </a:r>
            <a:r>
              <a:rPr lang="en-US" altLang="ko-KR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, Partition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C9ED34-869A-4033-8118-1121D6BD2179}"/>
              </a:ext>
            </a:extLst>
          </p:cNvPr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E92A8B65-E12A-4A52-8FA9-77AB7E1AF80F}"/>
              </a:ext>
            </a:extLst>
          </p:cNvPr>
          <p:cNvSpPr/>
          <p:nvPr/>
        </p:nvSpPr>
        <p:spPr>
          <a:xfrm>
            <a:off x="467640" y="5401945"/>
            <a:ext cx="9144000" cy="15414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200000"/>
              </a:lnSpc>
            </a:pPr>
            <a:r>
              <a:rPr lang="en-US" altLang="ko-KR" dirty="0"/>
              <a:t>Topic </a:t>
            </a:r>
            <a:r>
              <a:rPr lang="ko-KR" altLang="en-US" dirty="0"/>
              <a:t>을 설정해서 데이터를 전송하고</a:t>
            </a:r>
            <a:r>
              <a:rPr lang="en-US" altLang="ko-KR" dirty="0"/>
              <a:t>, </a:t>
            </a:r>
            <a:r>
              <a:rPr lang="ko-KR" altLang="en-US" dirty="0"/>
              <a:t>각 토픽을 기준으로 파티션</a:t>
            </a:r>
            <a:r>
              <a:rPr lang="en-US" altLang="ko-KR" dirty="0"/>
              <a:t>(Partition)</a:t>
            </a:r>
            <a:r>
              <a:rPr lang="ko-KR" altLang="en-US" dirty="0"/>
              <a:t>을 구성하여 저장한다</a:t>
            </a:r>
            <a:r>
              <a:rPr lang="en-US" altLang="ko-KR" dirty="0"/>
              <a:t> 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26ED04-2512-45D5-916F-9ABAC19E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156" y="1269982"/>
            <a:ext cx="5854809" cy="387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06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–Partition offset ( 2/1 )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C9ED34-869A-4033-8118-1121D6BD2179}"/>
              </a:ext>
            </a:extLst>
          </p:cNvPr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E92A8B65-E12A-4A52-8FA9-77AB7E1AF80F}"/>
              </a:ext>
            </a:extLst>
          </p:cNvPr>
          <p:cNvSpPr/>
          <p:nvPr/>
        </p:nvSpPr>
        <p:spPr>
          <a:xfrm>
            <a:off x="467640" y="4937761"/>
            <a:ext cx="9144000" cy="20056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그룹이 처음</a:t>
            </a:r>
            <a:r>
              <a:rPr lang="en-US" altLang="ko-KR" b="1" dirty="0"/>
              <a:t>/</a:t>
            </a:r>
            <a:r>
              <a:rPr lang="ko-KR" altLang="en-US" b="1" dirty="0"/>
              <a:t>다시 연결될 때</a:t>
            </a:r>
            <a:r>
              <a:rPr lang="en-US" altLang="ko-KR" b="1" dirty="0"/>
              <a:t>, </a:t>
            </a:r>
            <a:r>
              <a:rPr lang="ko-KR" altLang="en-US" b="1" dirty="0" err="1"/>
              <a:t>컨슈머는</a:t>
            </a:r>
            <a:r>
              <a:rPr lang="ko-KR" altLang="en-US" b="1" dirty="0"/>
              <a:t> 보통 각 파티션의 가장 처음 또는 가장 마지막 오프셋 둘 중 하나에서 읽기 시작한다</a:t>
            </a:r>
            <a:r>
              <a:rPr lang="en-US" altLang="ko-KR" b="1" dirty="0"/>
              <a:t>. </a:t>
            </a:r>
            <a:endParaRPr lang="ko-KR" alt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 </a:t>
            </a:r>
            <a:r>
              <a:rPr lang="ko-KR" altLang="en-US" dirty="0"/>
              <a:t>각 파티션 로그에서 메시지가 순차적으로 읽힌다</a:t>
            </a:r>
            <a:r>
              <a:rPr lang="en-US" altLang="ko-KR" dirty="0"/>
              <a:t>. </a:t>
            </a:r>
            <a:r>
              <a:rPr lang="ko-KR" altLang="en-US" dirty="0" err="1"/>
              <a:t>컨슈머는</a:t>
            </a:r>
            <a:r>
              <a:rPr lang="ko-KR" altLang="en-US" dirty="0"/>
              <a:t> 성공적으로 처리된 메시지의 오프셋을 </a:t>
            </a:r>
            <a:r>
              <a:rPr lang="ko-KR" altLang="en-US" dirty="0" err="1"/>
              <a:t>커밋</a:t>
            </a:r>
            <a:r>
              <a:rPr lang="en-US" altLang="ko-KR" dirty="0"/>
              <a:t>(commit)</a:t>
            </a:r>
            <a:r>
              <a:rPr lang="ko-KR" altLang="en-US" dirty="0"/>
              <a:t>한다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985B69-311E-4BF7-9435-8F2AA32E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88" y="1301550"/>
            <a:ext cx="50006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01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–Partition offset ( 2/2 )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C9ED34-869A-4033-8118-1121D6BD2179}"/>
              </a:ext>
            </a:extLst>
          </p:cNvPr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E92A8B65-E12A-4A52-8FA9-77AB7E1AF80F}"/>
              </a:ext>
            </a:extLst>
          </p:cNvPr>
          <p:cNvSpPr/>
          <p:nvPr/>
        </p:nvSpPr>
        <p:spPr>
          <a:xfrm>
            <a:off x="467640" y="5373359"/>
            <a:ext cx="9144000" cy="15700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파티션이 그룹의 다른 </a:t>
            </a:r>
            <a:r>
              <a:rPr lang="ko-KR" altLang="en-US" dirty="0" err="1"/>
              <a:t>컨슈머</a:t>
            </a:r>
            <a:r>
              <a:rPr lang="en-US" altLang="ko-KR" dirty="0"/>
              <a:t>(C2)</a:t>
            </a:r>
            <a:r>
              <a:rPr lang="ko-KR" altLang="en-US" dirty="0"/>
              <a:t>에 재할당 될 때</a:t>
            </a:r>
            <a:r>
              <a:rPr lang="en-US" altLang="ko-KR" dirty="0"/>
              <a:t>, </a:t>
            </a:r>
            <a:r>
              <a:rPr lang="ko-KR" altLang="en-US" dirty="0"/>
              <a:t>초기 위치는 마지막에 </a:t>
            </a:r>
            <a:r>
              <a:rPr lang="ko-KR" altLang="en-US" dirty="0" err="1"/>
              <a:t>커밋된</a:t>
            </a:r>
            <a:r>
              <a:rPr lang="ko-KR" altLang="en-US" dirty="0"/>
              <a:t> 오프셋</a:t>
            </a:r>
            <a:r>
              <a:rPr lang="en-US" altLang="ko-KR" dirty="0"/>
              <a:t>(1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세팅된다</a:t>
            </a:r>
            <a:endParaRPr lang="ko-KR" altLang="en-US" dirty="0"/>
          </a:p>
        </p:txBody>
      </p:sp>
      <p:pic>
        <p:nvPicPr>
          <p:cNvPr id="6146" name="Picture 2" descr="https://postfiles.pstatic.net/MjAxNzA3MTNfMTQw/MDAxNDk5OTE2ODgyOTYw.9ygKsnqTEIpKMl1qGhyuC_NI3WrKe7NErSTXgLRL6zEg.mopp7r0xTbz4NzvichVXXua_bcprSkS5gUY9j5dOdW8g.PNG.ssdyka/kafka_offset_3.png?type=w3">
            <a:extLst>
              <a:ext uri="{FF2B5EF4-FFF2-40B4-BE49-F238E27FC236}">
                <a16:creationId xmlns:a16="http://schemas.microsoft.com/office/drawing/2014/main" id="{371AB90D-5029-4BF1-9D26-3B9B5110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72" y="1772235"/>
            <a:ext cx="6779190" cy="290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73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– Partition 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분산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C9ED34-869A-4033-8118-1121D6BD2179}"/>
              </a:ext>
            </a:extLst>
          </p:cNvPr>
          <p:cNvSpPr/>
          <p:nvPr/>
        </p:nvSpPr>
        <p:spPr>
          <a:xfrm>
            <a:off x="179640" y="1080000"/>
            <a:ext cx="9720000" cy="61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E92A8B65-E12A-4A52-8FA9-77AB7E1AF80F}"/>
              </a:ext>
            </a:extLst>
          </p:cNvPr>
          <p:cNvSpPr/>
          <p:nvPr/>
        </p:nvSpPr>
        <p:spPr>
          <a:xfrm>
            <a:off x="467640" y="4320001"/>
            <a:ext cx="9144000" cy="262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위의 그림에서는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broker</a:t>
            </a:r>
            <a:r>
              <a:rPr lang="ko-KR" altLang="en-US" dirty="0"/>
              <a:t>로 이루어진 클러스터에서 하나의 </a:t>
            </a:r>
            <a:r>
              <a:rPr lang="en-US" altLang="ko-KR" dirty="0"/>
              <a:t>topic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partition P0, P1, P2</a:t>
            </a:r>
            <a:r>
              <a:rPr lang="ko-KR" altLang="en-US" dirty="0"/>
              <a:t>로 분산되어 저장되어 있다</a:t>
            </a:r>
            <a:r>
              <a:rPr lang="en-US" altLang="ko-KR" dirty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partition</a:t>
            </a:r>
            <a:r>
              <a:rPr lang="ko-KR" altLang="en-US" dirty="0"/>
              <a:t>에 메시지를 균등하게 분배하도록 하거나</a:t>
            </a:r>
            <a:r>
              <a:rPr lang="en-US" altLang="ko-KR" dirty="0"/>
              <a:t>, </a:t>
            </a:r>
            <a:r>
              <a:rPr lang="ko-KR" altLang="en-US" dirty="0"/>
              <a:t>메시지의 키를 활용하여 알파벳 </a:t>
            </a:r>
            <a:r>
              <a:rPr lang="en-US" altLang="ko-KR" dirty="0"/>
              <a:t>A</a:t>
            </a:r>
            <a:r>
              <a:rPr lang="ko-KR" altLang="en-US" dirty="0"/>
              <a:t>로 시작하는 키를 가진 메시지는 </a:t>
            </a:r>
            <a:r>
              <a:rPr lang="en-US" altLang="ko-KR" dirty="0"/>
              <a:t>P0</a:t>
            </a:r>
            <a:r>
              <a:rPr lang="ko-KR" altLang="en-US" dirty="0"/>
              <a:t>에만 전송하고</a:t>
            </a:r>
            <a:r>
              <a:rPr lang="en-US" altLang="ko-KR" dirty="0"/>
              <a:t>, B</a:t>
            </a:r>
            <a:r>
              <a:rPr lang="ko-KR" altLang="en-US" dirty="0"/>
              <a:t>로 시작하는 키를 가진 메시지는 </a:t>
            </a:r>
            <a:r>
              <a:rPr lang="en-US" altLang="ko-KR" dirty="0"/>
              <a:t>P1</a:t>
            </a:r>
            <a:r>
              <a:rPr lang="ko-KR" altLang="en-US" dirty="0"/>
              <a:t>에만 전송하는 형태의 구성도 가능하다</a:t>
            </a:r>
            <a:r>
              <a:rPr lang="en-US" altLang="ko-KR" dirty="0"/>
              <a:t>.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B84FC9-EC6C-41D7-A1E7-864B6A5F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246" y="1349175"/>
            <a:ext cx="5715000" cy="27908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964181-C90C-4927-99F0-2BB1B86FC44C}"/>
              </a:ext>
            </a:extLst>
          </p:cNvPr>
          <p:cNvSpPr/>
          <p:nvPr/>
        </p:nvSpPr>
        <p:spPr>
          <a:xfrm>
            <a:off x="1005839" y="2586446"/>
            <a:ext cx="7197634" cy="849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FA4898-017E-4398-8131-26333F54D525}"/>
              </a:ext>
            </a:extLst>
          </p:cNvPr>
          <p:cNvSpPr/>
          <p:nvPr/>
        </p:nvSpPr>
        <p:spPr>
          <a:xfrm>
            <a:off x="1005839" y="2586446"/>
            <a:ext cx="112340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13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4849</TotalTime>
  <Words>927</Words>
  <Application>Microsoft Office PowerPoint</Application>
  <PresentationFormat>사용자 지정</PresentationFormat>
  <Paragraphs>161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DejaVu Sans</vt:lpstr>
      <vt:lpstr>굴림체</vt:lpstr>
      <vt:lpstr>맑은 고딕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amedio</dc:creator>
  <dc:description/>
  <cp:lastModifiedBy>amedio</cp:lastModifiedBy>
  <cp:revision>465</cp:revision>
  <dcterms:created xsi:type="dcterms:W3CDTF">2017-11-20T10:34:21Z</dcterms:created>
  <dcterms:modified xsi:type="dcterms:W3CDTF">2017-12-20T07:03:33Z</dcterms:modified>
  <dc:language>ko-KR</dc:language>
</cp:coreProperties>
</file>