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9" r:id="rId1"/>
    <p:sldMasterId id="2147483731" r:id="rId2"/>
  </p:sldMasterIdLst>
  <p:notesMasterIdLst>
    <p:notesMasterId r:id="rId21"/>
  </p:notesMasterIdLst>
  <p:handoutMasterIdLst>
    <p:handoutMasterId r:id="rId22"/>
  </p:handoutMasterIdLst>
  <p:sldIdLst>
    <p:sldId id="1362" r:id="rId3"/>
    <p:sldId id="1384" r:id="rId4"/>
    <p:sldId id="1374" r:id="rId5"/>
    <p:sldId id="1375" r:id="rId6"/>
    <p:sldId id="1379" r:id="rId7"/>
    <p:sldId id="1380" r:id="rId8"/>
    <p:sldId id="1376" r:id="rId9"/>
    <p:sldId id="1377" r:id="rId10"/>
    <p:sldId id="1378" r:id="rId11"/>
    <p:sldId id="1381" r:id="rId12"/>
    <p:sldId id="1382" r:id="rId13"/>
    <p:sldId id="1383" r:id="rId14"/>
    <p:sldId id="1385" r:id="rId15"/>
    <p:sldId id="1386" r:id="rId16"/>
    <p:sldId id="1387" r:id="rId17"/>
    <p:sldId id="1370" r:id="rId18"/>
    <p:sldId id="1369" r:id="rId19"/>
    <p:sldId id="1348" r:id="rId20"/>
  </p:sldIdLst>
  <p:sldSz cx="9906000" cy="6858000" type="A4"/>
  <p:notesSz cx="6858000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rgbClr val="000000"/>
        </a:solidFill>
        <a:latin typeface="HY견고딕" pitchFamily="18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rgbClr val="000000"/>
        </a:solidFill>
        <a:latin typeface="HY견고딕" pitchFamily="18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rgbClr val="000000"/>
        </a:solidFill>
        <a:latin typeface="HY견고딕" pitchFamily="18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rgbClr val="000000"/>
        </a:solidFill>
        <a:latin typeface="HY견고딕" pitchFamily="18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rgbClr val="000000"/>
        </a:solidFill>
        <a:latin typeface="HY견고딕" pitchFamily="18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rgbClr val="000000"/>
        </a:solidFill>
        <a:latin typeface="HY견고딕" pitchFamily="18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rgbClr val="000000"/>
        </a:solidFill>
        <a:latin typeface="HY견고딕" pitchFamily="18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rgbClr val="000000"/>
        </a:solidFill>
        <a:latin typeface="HY견고딕" pitchFamily="18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rgbClr val="000000"/>
        </a:solidFill>
        <a:latin typeface="HY견고딕" pitchFamily="18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4" pos="217" userDrawn="1">
          <p15:clr>
            <a:srgbClr val="A4A3A4"/>
          </p15:clr>
        </p15:guide>
        <p15:guide id="5" pos="6023" userDrawn="1">
          <p15:clr>
            <a:srgbClr val="A4A3A4"/>
          </p15:clr>
        </p15:guide>
        <p15:guide id="6" pos="1532" userDrawn="1">
          <p15:clr>
            <a:srgbClr val="A4A3A4"/>
          </p15:clr>
        </p15:guide>
        <p15:guide id="7" pos="3846" userDrawn="1">
          <p15:clr>
            <a:srgbClr val="A4A3A4"/>
          </p15:clr>
        </p15:guide>
        <p15:guide id="8" orient="horz" pos="1616" userDrawn="1">
          <p15:clr>
            <a:srgbClr val="A4A3A4"/>
          </p15:clr>
        </p15:guide>
        <p15:guide id="9" orient="horz" pos="3498" userDrawn="1">
          <p15:clr>
            <a:srgbClr val="A4A3A4"/>
          </p15:clr>
        </p15:guide>
        <p15:guide id="10" orient="horz" pos="1298">
          <p15:clr>
            <a:srgbClr val="A4A3A4"/>
          </p15:clr>
        </p15:guide>
        <p15:guide id="11" orient="horz" pos="10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FFF99"/>
    <a:srgbClr val="8C99D8"/>
    <a:srgbClr val="DDDDDD"/>
    <a:srgbClr val="EAEAEA"/>
    <a:srgbClr val="C0C0C0"/>
    <a:srgbClr val="CCCC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0334" autoAdjust="0"/>
    <p:restoredTop sz="86237" autoAdjust="0"/>
  </p:normalViewPr>
  <p:slideViewPr>
    <p:cSldViewPr showGuides="1">
      <p:cViewPr varScale="1">
        <p:scale>
          <a:sx n="100" d="100"/>
          <a:sy n="100" d="100"/>
        </p:scale>
        <p:origin x="-1286" y="-82"/>
      </p:cViewPr>
      <p:guideLst>
        <p:guide orient="horz" pos="1616"/>
        <p:guide orient="horz" pos="3498"/>
        <p:guide orient="horz" pos="1298"/>
        <p:guide orient="horz" pos="1003"/>
        <p:guide pos="217"/>
        <p:guide pos="6023"/>
        <p:guide pos="5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70946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057" y="0"/>
            <a:ext cx="297094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429750"/>
            <a:ext cx="2970946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057" y="9429750"/>
            <a:ext cx="297094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75A3F57C-6918-4296-B9AA-C08FC70E40D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8515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70946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453" y="0"/>
            <a:ext cx="2970946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9775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82" y="4716468"/>
            <a:ext cx="5487041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8168"/>
            <a:ext cx="2970946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453" y="9428168"/>
            <a:ext cx="2970946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2D11597-DAA3-47C0-90FF-1AF715C7B7E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875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11597-DAA3-47C0-90FF-1AF715C7B7EF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38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6288" y="139700"/>
            <a:ext cx="2284412" cy="59864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69875" y="139700"/>
            <a:ext cx="6704013" cy="59864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875" y="139700"/>
            <a:ext cx="7204075" cy="381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875" y="139700"/>
            <a:ext cx="7204075" cy="381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4" y="316850"/>
            <a:ext cx="943300" cy="292749"/>
          </a:xfrm>
          <a:prstGeom prst="rect">
            <a:avLst/>
          </a:prstGeom>
        </p:spPr>
      </p:pic>
      <p:sp>
        <p:nvSpPr>
          <p:cNvPr id="6" name="Text Box 1029"/>
          <p:cNvSpPr txBox="1">
            <a:spLocks noChangeArrowheads="1"/>
          </p:cNvSpPr>
          <p:nvPr userDrawn="1"/>
        </p:nvSpPr>
        <p:spPr bwMode="auto">
          <a:xfrm>
            <a:off x="0" y="6496050"/>
            <a:ext cx="9906000" cy="26577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01000"/>
              </a:lnSpc>
              <a:spcBef>
                <a:spcPct val="50000"/>
              </a:spcBef>
              <a:defRPr/>
            </a:pPr>
            <a:fld id="{360F558D-BA97-4817-A99F-94BF96F73944}" type="slidenum">
              <a:rPr kumimoji="0" lang="en-US" altLang="ko-KR" sz="1200" smtClean="0">
                <a:solidFill>
                  <a:schemeClr val="tx1"/>
                </a:solidFill>
                <a:latin typeface="+mj-lt"/>
                <a:ea typeface="산돌고딕 L" pitchFamily="18" charset="-127"/>
              </a:rPr>
              <a:pPr algn="ctr" latinLnBrk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endParaRPr kumimoji="0" lang="en-US" altLang="ko-KR" sz="1200" dirty="0" smtClean="0">
              <a:solidFill>
                <a:schemeClr val="tx1"/>
              </a:solidFill>
              <a:latin typeface="+mj-lt"/>
              <a:ea typeface="산돌고딕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70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3"/>
            <a:ext cx="9302700" cy="693761"/>
          </a:xfrm>
          <a:prstGeom prst="rect">
            <a:avLst/>
          </a:prstGeom>
        </p:spPr>
        <p:txBody>
          <a:bodyPr/>
          <a:lstStyle>
            <a:lvl1pPr algn="l">
              <a:defRPr spc="-50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14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871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809" y="139700"/>
            <a:ext cx="7204075" cy="381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72" descr="그레이바탕"/>
          <p:cNvPicPr>
            <a:picLocks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907588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1029"/>
          <p:cNvSpPr txBox="1">
            <a:spLocks noChangeArrowheads="1"/>
          </p:cNvSpPr>
          <p:nvPr/>
        </p:nvSpPr>
        <p:spPr bwMode="auto">
          <a:xfrm>
            <a:off x="0" y="6496050"/>
            <a:ext cx="9906000" cy="2476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01000"/>
              </a:lnSpc>
              <a:spcBef>
                <a:spcPct val="50000"/>
              </a:spcBef>
              <a:defRPr/>
            </a:pPr>
            <a:fld id="{360F558D-BA97-4817-A99F-94BF96F73944}" type="slidenum">
              <a:rPr kumimoji="0" lang="en-US" altLang="ko-KR" sz="1000" smtClean="0">
                <a:latin typeface="산돌고딕 L" pitchFamily="18" charset="-127"/>
                <a:ea typeface="산돌고딕 L" pitchFamily="18" charset="-127"/>
              </a:rPr>
              <a:pPr algn="ctr" latinLnBrk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dirty="0" smtClean="0">
              <a:latin typeface="산돌고딕 L" pitchFamily="18" charset="-127"/>
              <a:ea typeface="산돌고딕 L" pitchFamily="18" charset="-127"/>
            </a:endParaRPr>
          </a:p>
        </p:txBody>
      </p:sp>
      <p:sp>
        <p:nvSpPr>
          <p:cNvPr id="1028" name="Line 1033"/>
          <p:cNvSpPr>
            <a:spLocks noChangeShapeType="1"/>
          </p:cNvSpPr>
          <p:nvPr/>
        </p:nvSpPr>
        <p:spPr bwMode="auto">
          <a:xfrm>
            <a:off x="0" y="604838"/>
            <a:ext cx="9906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29" name="Rectangle 1049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39700"/>
            <a:ext cx="72040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1079"/>
          <p:cNvSpPr>
            <a:spLocks noChangeArrowheads="1"/>
          </p:cNvSpPr>
          <p:nvPr/>
        </p:nvSpPr>
        <p:spPr bwMode="auto">
          <a:xfrm>
            <a:off x="344488" y="1341439"/>
            <a:ext cx="9217025" cy="486539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ko-KR" altLang="ko-KR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1" name="Line 1033"/>
          <p:cNvSpPr>
            <a:spLocks noChangeShapeType="1"/>
          </p:cNvSpPr>
          <p:nvPr/>
        </p:nvSpPr>
        <p:spPr bwMode="auto">
          <a:xfrm>
            <a:off x="0" y="6362700"/>
            <a:ext cx="9906000" cy="0"/>
          </a:xfrm>
          <a:prstGeom prst="line">
            <a:avLst/>
          </a:prstGeom>
          <a:noFill/>
          <a:ln w="1587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860" y="6467350"/>
            <a:ext cx="962629" cy="29874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06296" y="6423083"/>
            <a:ext cx="1131440" cy="390131"/>
            <a:chOff x="195454" y="6315469"/>
            <a:chExt cx="1396061" cy="486642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85"/>
            <a:stretch/>
          </p:blipFill>
          <p:spPr>
            <a:xfrm>
              <a:off x="195454" y="6315469"/>
              <a:ext cx="526668" cy="486642"/>
            </a:xfrm>
            <a:prstGeom prst="rect">
              <a:avLst/>
            </a:prstGeom>
          </p:spPr>
        </p:pic>
        <p:pic>
          <p:nvPicPr>
            <p:cNvPr id="12" name="Picture 3" descr="I:\★Clipart★\logo\기관\한국정보화진흥원\영문_상하_A [Converted].png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981362" y="6315469"/>
              <a:ext cx="610153" cy="486642"/>
            </a:xfrm>
            <a:prstGeom prst="rect">
              <a:avLst/>
            </a:prstGeom>
            <a:noFill/>
          </p:spPr>
        </p:pic>
      </p:grpSp>
      <p:cxnSp>
        <p:nvCxnSpPr>
          <p:cNvPr id="14" name="직선 연결선 13"/>
          <p:cNvCxnSpPr/>
          <p:nvPr/>
        </p:nvCxnSpPr>
        <p:spPr bwMode="auto">
          <a:xfrm>
            <a:off x="349540" y="1808163"/>
            <a:ext cx="9211973" cy="0"/>
          </a:xfrm>
          <a:prstGeom prst="line">
            <a:avLst/>
          </a:prstGeom>
          <a:noFill/>
          <a:ln w="952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+mj-lt"/>
          <a:ea typeface="+mj-ea"/>
          <a:cs typeface="+mj-cs"/>
        </a:defRPr>
      </a:lvl1pPr>
      <a:lvl2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742950" indent="-28575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견고딕" pitchFamily="18" charset="-127"/>
          <a:ea typeface="HY견고딕" pitchFamily="18" charset="-127"/>
        </a:defRPr>
      </a:lvl6pPr>
      <a:lvl7pPr marL="1200150" indent="-28575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견고딕" pitchFamily="18" charset="-127"/>
          <a:ea typeface="HY견고딕" pitchFamily="18" charset="-127"/>
        </a:defRPr>
      </a:lvl7pPr>
      <a:lvl8pPr marL="1657350" indent="-28575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견고딕" pitchFamily="18" charset="-127"/>
          <a:ea typeface="HY견고딕" pitchFamily="18" charset="-127"/>
        </a:defRPr>
      </a:lvl8pPr>
      <a:lvl9pPr marL="2114550" indent="-28575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견고딕" pitchFamily="18" charset="-127"/>
          <a:ea typeface="HY견고딕" pitchFamily="18" charset="-127"/>
        </a:defRPr>
      </a:lvl9pPr>
    </p:titleStyle>
    <p:bodyStyle>
      <a:lvl1pPr marL="271463" indent="-271463" algn="l" rtl="0" eaLnBrk="0" fontAlgn="base" latinLnBrk="1" hangingPunct="0">
        <a:lnSpc>
          <a:spcPct val="125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defRPr kumimoji="1" sz="1300" b="1">
          <a:solidFill>
            <a:srgbClr val="000000"/>
          </a:solidFill>
          <a:latin typeface="+mn-lt"/>
          <a:ea typeface="+mn-ea"/>
          <a:cs typeface="+mn-cs"/>
        </a:defRPr>
      </a:lvl1pPr>
      <a:lvl2pPr marL="627063" indent="-176213" algn="l" rtl="0" eaLnBrk="0" fontAlgn="base" latinLnBrk="1" hangingPunct="0">
        <a:lnSpc>
          <a:spcPct val="125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defRPr kumimoji="1" sz="1200">
          <a:solidFill>
            <a:srgbClr val="000000"/>
          </a:solidFill>
          <a:latin typeface="+mn-lt"/>
          <a:ea typeface="+mn-ea"/>
        </a:defRPr>
      </a:lvl2pPr>
      <a:lvl3pPr marL="1074738" indent="-177800" algn="l" rtl="0" eaLnBrk="0" fontAlgn="base" latinLnBrk="1" hangingPunct="0">
        <a:lnSpc>
          <a:spcPct val="125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defRPr kumimoji="1" sz="1200">
          <a:solidFill>
            <a:srgbClr val="000000"/>
          </a:solidFill>
          <a:latin typeface="+mn-lt"/>
          <a:ea typeface="+mn-ea"/>
        </a:defRPr>
      </a:lvl3pPr>
      <a:lvl4pPr marL="1476375" indent="-152400" algn="l" rtl="0" eaLnBrk="0" fontAlgn="base" latinLnBrk="1" hangingPunct="0">
        <a:lnSpc>
          <a:spcPct val="125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AutoNum type="arabicPeriod"/>
        <a:defRPr kumimoji="1" sz="1200">
          <a:solidFill>
            <a:srgbClr val="000000"/>
          </a:solidFill>
          <a:latin typeface="+mn-lt"/>
          <a:ea typeface="+mn-ea"/>
        </a:defRPr>
      </a:lvl4pPr>
      <a:lvl5pPr marL="2789238" indent="-4572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돋움" pitchFamily="50" charset="-127"/>
          <a:ea typeface="돋움" pitchFamily="50" charset="-127"/>
        </a:defRPr>
      </a:lvl5pPr>
      <a:lvl6pPr marL="32464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7036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41608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6180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6" y="6564976"/>
            <a:ext cx="739898" cy="22962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0" y="559484"/>
            <a:ext cx="9906000" cy="25200"/>
            <a:chOff x="0" y="520105"/>
            <a:chExt cx="9906000" cy="2520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0" y="520105"/>
              <a:ext cx="9906000" cy="25200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 smtClean="0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/>
            <p:cNvGrpSpPr/>
            <p:nvPr userDrawn="1"/>
          </p:nvGrpSpPr>
          <p:grpSpPr>
            <a:xfrm flipH="1">
              <a:off x="0" y="520105"/>
              <a:ext cx="324000" cy="25200"/>
              <a:chOff x="9029700" y="680125"/>
              <a:chExt cx="876300" cy="25200"/>
            </a:xfrm>
          </p:grpSpPr>
          <p:sp>
            <p:nvSpPr>
              <p:cNvPr id="16" name="직사각형 15"/>
              <p:cNvSpPr/>
              <p:nvPr userDrawn="1"/>
            </p:nvSpPr>
            <p:spPr>
              <a:xfrm flipV="1">
                <a:off x="9029700" y="680125"/>
                <a:ext cx="876300" cy="25200"/>
              </a:xfrm>
              <a:prstGeom prst="rect">
                <a:avLst/>
              </a:prstGeom>
              <a:solidFill>
                <a:srgbClr val="A4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200" b="1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직사각형 16"/>
              <p:cNvSpPr/>
              <p:nvPr userDrawn="1"/>
            </p:nvSpPr>
            <p:spPr>
              <a:xfrm flipV="1">
                <a:off x="9321800" y="680125"/>
                <a:ext cx="584200" cy="25200"/>
              </a:xfrm>
              <a:prstGeom prst="rect">
                <a:avLst/>
              </a:prstGeom>
              <a:solidFill>
                <a:srgbClr val="B4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200" b="1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직사각형 17"/>
              <p:cNvSpPr/>
              <p:nvPr userDrawn="1"/>
            </p:nvSpPr>
            <p:spPr>
              <a:xfrm flipV="1">
                <a:off x="9613900" y="680125"/>
                <a:ext cx="292100" cy="25200"/>
              </a:xfrm>
              <a:prstGeom prst="rect">
                <a:avLst/>
              </a:prstGeom>
              <a:solidFill>
                <a:srgbClr val="CB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200" b="1" dirty="0" smtClean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1" name="Rectangle 1079"/>
          <p:cNvSpPr>
            <a:spLocks noChangeArrowheads="1"/>
          </p:cNvSpPr>
          <p:nvPr/>
        </p:nvSpPr>
        <p:spPr bwMode="auto">
          <a:xfrm>
            <a:off x="344488" y="1341439"/>
            <a:ext cx="9217025" cy="486539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ko-KR" altLang="ko-KR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Line 1033"/>
          <p:cNvSpPr>
            <a:spLocks noChangeShapeType="1"/>
          </p:cNvSpPr>
          <p:nvPr/>
        </p:nvSpPr>
        <p:spPr bwMode="auto">
          <a:xfrm>
            <a:off x="0" y="6362700"/>
            <a:ext cx="9906000" cy="0"/>
          </a:xfrm>
          <a:prstGeom prst="line">
            <a:avLst/>
          </a:prstGeom>
          <a:noFill/>
          <a:ln w="1587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349540" y="1808163"/>
            <a:ext cx="9211973" cy="0"/>
          </a:xfrm>
          <a:prstGeom prst="line">
            <a:avLst/>
          </a:prstGeom>
          <a:noFill/>
          <a:ln w="952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그룹 23"/>
          <p:cNvGrpSpPr/>
          <p:nvPr/>
        </p:nvGrpSpPr>
        <p:grpSpPr>
          <a:xfrm>
            <a:off x="306296" y="6423083"/>
            <a:ext cx="1131440" cy="390131"/>
            <a:chOff x="195454" y="6315469"/>
            <a:chExt cx="1396061" cy="486642"/>
          </a:xfrm>
        </p:grpSpPr>
        <p:pic>
          <p:nvPicPr>
            <p:cNvPr id="25" name="그림 24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85"/>
            <a:stretch/>
          </p:blipFill>
          <p:spPr>
            <a:xfrm>
              <a:off x="195454" y="6315469"/>
              <a:ext cx="526668" cy="486642"/>
            </a:xfrm>
            <a:prstGeom prst="rect">
              <a:avLst/>
            </a:prstGeom>
          </p:spPr>
        </p:pic>
        <p:pic>
          <p:nvPicPr>
            <p:cNvPr id="26" name="Picture 3" descr="I:\★Clipart★\logo\기관\한국정보화진흥원\영문_상하_A [Converted].png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81362" y="6315469"/>
              <a:ext cx="610153" cy="486642"/>
            </a:xfrm>
            <a:prstGeom prst="rect">
              <a:avLst/>
            </a:prstGeom>
            <a:noFill/>
          </p:spPr>
        </p:pic>
      </p:grpSp>
      <p:sp>
        <p:nvSpPr>
          <p:cNvPr id="20" name="Text Box 1029"/>
          <p:cNvSpPr txBox="1">
            <a:spLocks noChangeArrowheads="1"/>
          </p:cNvSpPr>
          <p:nvPr/>
        </p:nvSpPr>
        <p:spPr bwMode="auto">
          <a:xfrm>
            <a:off x="0" y="6496050"/>
            <a:ext cx="9906000" cy="26577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01000"/>
              </a:lnSpc>
              <a:spcBef>
                <a:spcPct val="50000"/>
              </a:spcBef>
              <a:defRPr/>
            </a:pPr>
            <a:fld id="{360F558D-BA97-4817-A99F-94BF96F73944}" type="slidenum">
              <a:rPr kumimoji="0" lang="en-US" altLang="ko-KR" sz="1200" smtClean="0">
                <a:solidFill>
                  <a:schemeClr val="tx1"/>
                </a:solidFill>
                <a:latin typeface="+mj-lt"/>
                <a:ea typeface="산돌고딕 L" pitchFamily="18" charset="-127"/>
              </a:rPr>
              <a:pPr algn="ctr" latinLnBrk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endParaRPr kumimoji="0" lang="en-US" altLang="ko-KR" sz="1200" dirty="0" smtClean="0">
              <a:solidFill>
                <a:schemeClr val="tx1"/>
              </a:solidFill>
              <a:latin typeface="+mj-lt"/>
              <a:ea typeface="산돌고딕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7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2000" b="1" kern="1200" spc="-15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353002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6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600" dirty="0" smtClean="0">
                <a:latin typeface="맑은 고딕" pitchFamily="50" charset="-127"/>
                <a:ea typeface="맑은 고딕" pitchFamily="50" charset="-127"/>
              </a:rPr>
              <a:t> API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01" y="1196752"/>
            <a:ext cx="8215823" cy="518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763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468" y="620688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HorizontalPodAutoscaler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2640" y="1790521"/>
            <a:ext cx="4140460" cy="17543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</a:t>
            </a:r>
            <a:r>
              <a:rPr lang="en-US" altLang="ko-KR" sz="900" dirty="0" err="1"/>
              <a:t>autoscaling</a:t>
            </a:r>
            <a:r>
              <a:rPr lang="en-US" altLang="ko-KR" sz="900" dirty="0"/>
              <a:t>/v1</a:t>
            </a:r>
          </a:p>
          <a:p>
            <a:r>
              <a:rPr lang="en-US" altLang="ko-KR" sz="900" dirty="0"/>
              <a:t>kind: </a:t>
            </a:r>
            <a:r>
              <a:rPr lang="en-US" altLang="ko-KR" sz="900" dirty="0" err="1"/>
              <a:t>HorizontalPodAutoscaler</a:t>
            </a:r>
            <a:endParaRPr lang="en-US" altLang="ko-KR" sz="900" dirty="0"/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 smtClean="0"/>
              <a:t>  name</a:t>
            </a:r>
            <a:r>
              <a:rPr lang="en-US" altLang="ko-KR" sz="900" dirty="0"/>
              <a:t>: frontend-</a:t>
            </a:r>
            <a:r>
              <a:rPr lang="en-US" altLang="ko-KR" sz="900" dirty="0" err="1"/>
              <a:t>scaler</a:t>
            </a:r>
            <a:endParaRPr lang="en-US" altLang="ko-KR" sz="900" dirty="0"/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scaleTargetRef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kind</a:t>
            </a:r>
            <a:r>
              <a:rPr lang="en-US" altLang="ko-KR" sz="900" dirty="0"/>
              <a:t>: </a:t>
            </a:r>
            <a:r>
              <a:rPr lang="en-US" altLang="ko-KR" sz="900" dirty="0" err="1"/>
              <a:t>ReplicaSet</a:t>
            </a:r>
            <a:endParaRPr lang="en-US" altLang="ko-KR" sz="900" dirty="0"/>
          </a:p>
          <a:p>
            <a:r>
              <a:rPr lang="en-US" altLang="ko-KR" sz="900" dirty="0" smtClean="0"/>
              <a:t>    name</a:t>
            </a:r>
            <a:r>
              <a:rPr lang="en-US" altLang="ko-KR" sz="900" dirty="0"/>
              <a:t>: frontend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minReplicas</a:t>
            </a:r>
            <a:r>
              <a:rPr lang="en-US" altLang="ko-KR" sz="900" dirty="0"/>
              <a:t>: 3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maxReplicas</a:t>
            </a:r>
            <a:r>
              <a:rPr lang="en-US" altLang="ko-KR" sz="900" dirty="0"/>
              <a:t>: 10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targetCPUUtilizationPercentage</a:t>
            </a:r>
            <a:r>
              <a:rPr lang="en-US" altLang="ko-KR" sz="900" dirty="0"/>
              <a:t>: 50</a:t>
            </a:r>
          </a:p>
          <a:p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344488" y="4257092"/>
            <a:ext cx="1044116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endCxn id="3" idx="1"/>
          </p:cNvCxnSpPr>
          <p:nvPr/>
        </p:nvCxnSpPr>
        <p:spPr>
          <a:xfrm rot="5400000" flipH="1" flipV="1">
            <a:off x="726899" y="3346297"/>
            <a:ext cx="1664354" cy="307128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61929" y="1526595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</a:t>
            </a:r>
            <a:r>
              <a:rPr lang="en-US" altLang="ko-KR" sz="1000" dirty="0" err="1" smtClean="0"/>
              <a:t>pa-rs.yml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2640" y="3691746"/>
            <a:ext cx="2507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create -f </a:t>
            </a:r>
            <a:r>
              <a:rPr lang="en-US" altLang="ko-KR" sz="1100" dirty="0" err="1" smtClean="0"/>
              <a:t>hpa-rs.yml</a:t>
            </a:r>
            <a:endParaRPr lang="en-US" altLang="ko-KR" sz="1100" dirty="0" smtClean="0"/>
          </a:p>
          <a:p>
            <a:r>
              <a:rPr lang="en-US" altLang="ko-KR" sz="1100" dirty="0"/>
              <a:t>$ </a:t>
            </a:r>
            <a:r>
              <a:rPr lang="en-US" altLang="ko-KR" sz="1100" dirty="0" err="1"/>
              <a:t>kubectl</a:t>
            </a:r>
            <a:r>
              <a:rPr lang="en-US" altLang="ko-KR" sz="1100" dirty="0"/>
              <a:t> get </a:t>
            </a:r>
            <a:r>
              <a:rPr lang="en-US" altLang="ko-KR" sz="1100" dirty="0" err="1" smtClean="0"/>
              <a:t>hpa</a:t>
            </a:r>
            <a:endParaRPr lang="en-US" altLang="ko-KR" sz="1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676636" y="987115"/>
            <a:ext cx="770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j-lt"/>
              </a:rPr>
              <a:t>ReplicaSet</a:t>
            </a:r>
            <a:r>
              <a:rPr lang="ko-KR" altLang="en-US" sz="1200" b="1" dirty="0" smtClean="0">
                <a:latin typeface="+mj-lt"/>
              </a:rPr>
              <a:t>기반의 </a:t>
            </a:r>
            <a:r>
              <a:rPr lang="en-US" altLang="ko-KR" sz="1200" b="1" dirty="0" smtClean="0">
                <a:latin typeface="+mj-lt"/>
              </a:rPr>
              <a:t>Scale Out</a:t>
            </a:r>
            <a:r>
              <a:rPr lang="ko-KR" altLang="en-US" sz="1200" b="1" dirty="0" smtClean="0">
                <a:latin typeface="+mj-lt"/>
              </a:rPr>
              <a:t>기능을 한다</a:t>
            </a:r>
            <a:r>
              <a:rPr lang="en-US" altLang="ko-KR" sz="1200" b="1" dirty="0" smtClean="0">
                <a:latin typeface="+mj-lt"/>
              </a:rPr>
              <a:t>. Memory, </a:t>
            </a:r>
            <a:r>
              <a:rPr lang="en-US" altLang="ko-KR" sz="1200" b="1" dirty="0" err="1" smtClean="0">
                <a:latin typeface="+mj-lt"/>
              </a:rPr>
              <a:t>Cpu</a:t>
            </a:r>
            <a:r>
              <a:rPr lang="ko-KR" altLang="en-US" sz="1200" b="1" dirty="0" smtClean="0">
                <a:latin typeface="+mj-lt"/>
              </a:rPr>
              <a:t>사용률에 따라 </a:t>
            </a:r>
            <a:r>
              <a:rPr lang="en-US" altLang="ko-KR" sz="1200" b="1" dirty="0" smtClean="0">
                <a:latin typeface="+mj-lt"/>
              </a:rPr>
              <a:t>Pod</a:t>
            </a:r>
            <a:r>
              <a:rPr lang="ko-KR" altLang="en-US" sz="1200" b="1" dirty="0" smtClean="0">
                <a:latin typeface="+mj-lt"/>
              </a:rPr>
              <a:t>를 늘리건 </a:t>
            </a:r>
            <a:r>
              <a:rPr lang="ko-KR" altLang="en-US" sz="1200" b="1" dirty="0" err="1" smtClean="0">
                <a:latin typeface="+mj-lt"/>
              </a:rPr>
              <a:t>줄일수</a:t>
            </a:r>
            <a:r>
              <a:rPr lang="ko-KR" altLang="en-US" sz="1200" b="1" dirty="0" smtClean="0">
                <a:latin typeface="+mj-lt"/>
              </a:rPr>
              <a:t> 있다</a:t>
            </a:r>
            <a:r>
              <a:rPr lang="en-US" altLang="ko-KR" sz="1200" b="1" dirty="0" smtClean="0">
                <a:latin typeface="+mj-lt"/>
              </a:rPr>
              <a:t>.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56656" y="2528900"/>
            <a:ext cx="1260140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16796" y="2570711"/>
            <a:ext cx="21932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ReplicaSet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을 </a:t>
            </a:r>
            <a:r>
              <a:rPr lang="en-US" altLang="ko-KR" sz="1000" dirty="0" smtClean="0">
                <a:solidFill>
                  <a:srgbClr val="FF0000"/>
                </a:solidFill>
              </a:rPr>
              <a:t>Reference </a:t>
            </a:r>
            <a:r>
              <a:rPr lang="ko-KR" altLang="en-US" sz="1000" dirty="0" smtClean="0">
                <a:solidFill>
                  <a:srgbClr val="FF0000"/>
                </a:solidFill>
              </a:rPr>
              <a:t>한다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00" y="4113076"/>
            <a:ext cx="518402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12640" y="4546285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describe </a:t>
            </a:r>
            <a:r>
              <a:rPr lang="en-US" altLang="ko-KR" sz="1100" dirty="0" err="1" smtClean="0"/>
              <a:t>hpa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frontend-</a:t>
            </a:r>
            <a:r>
              <a:rPr lang="en-US" altLang="ko-KR" sz="1100" dirty="0" err="1" smtClean="0"/>
              <a:t>scaler</a:t>
            </a:r>
            <a:endParaRPr lang="en-US" altLang="ko-KR" sz="1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5" y="4794509"/>
            <a:ext cx="5760640" cy="14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039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468" y="620688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Deployments(1/2)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2640" y="1172646"/>
            <a:ext cx="4140460" cy="30008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apps/v1</a:t>
            </a:r>
          </a:p>
          <a:p>
            <a:r>
              <a:rPr lang="en-US" altLang="ko-KR" sz="900" dirty="0"/>
              <a:t>kind: Deployment</a:t>
            </a: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/>
              <a:t>  name: </a:t>
            </a:r>
            <a:r>
              <a:rPr lang="en-US" altLang="ko-KR" sz="900" dirty="0" err="1"/>
              <a:t>nginx</a:t>
            </a:r>
            <a:r>
              <a:rPr lang="en-US" altLang="ko-KR" sz="900" dirty="0"/>
              <a:t>-deployment</a:t>
            </a:r>
          </a:p>
          <a:p>
            <a:r>
              <a:rPr lang="en-US" altLang="ko-KR" sz="900" dirty="0"/>
              <a:t>  labels:</a:t>
            </a:r>
          </a:p>
          <a:p>
            <a:r>
              <a:rPr lang="en-US" altLang="ko-KR" sz="900" dirty="0"/>
              <a:t>    app: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/>
              <a:t>  replicas: 3</a:t>
            </a:r>
          </a:p>
          <a:p>
            <a:r>
              <a:rPr lang="en-US" altLang="ko-KR" sz="900" dirty="0"/>
              <a:t>  selector: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matchLabels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/>
              <a:t>      app: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/>
              <a:t>  template:</a:t>
            </a:r>
          </a:p>
          <a:p>
            <a:r>
              <a:rPr lang="en-US" altLang="ko-KR" sz="900" dirty="0"/>
              <a:t>    metadata:</a:t>
            </a:r>
          </a:p>
          <a:p>
            <a:r>
              <a:rPr lang="en-US" altLang="ko-KR" sz="900" dirty="0"/>
              <a:t>      labels:</a:t>
            </a:r>
          </a:p>
          <a:p>
            <a:r>
              <a:rPr lang="en-US" altLang="ko-KR" sz="900" dirty="0"/>
              <a:t>        app: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/>
              <a:t>    spec:</a:t>
            </a:r>
          </a:p>
          <a:p>
            <a:r>
              <a:rPr lang="en-US" altLang="ko-KR" sz="900" dirty="0"/>
              <a:t>      containers:</a:t>
            </a:r>
          </a:p>
          <a:p>
            <a:r>
              <a:rPr lang="en-US" altLang="ko-KR" sz="900" dirty="0"/>
              <a:t>      - name: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/>
              <a:t>        image: nginx:1.7.9</a:t>
            </a:r>
          </a:p>
          <a:p>
            <a:r>
              <a:rPr lang="en-US" altLang="ko-KR" sz="900" dirty="0"/>
              <a:t>        ports:</a:t>
            </a:r>
          </a:p>
          <a:p>
            <a:r>
              <a:rPr lang="en-US" altLang="ko-KR" sz="900" dirty="0"/>
              <a:t>        - </a:t>
            </a:r>
            <a:r>
              <a:rPr lang="en-US" altLang="ko-KR" sz="900" dirty="0" err="1"/>
              <a:t>containerPort</a:t>
            </a:r>
            <a:r>
              <a:rPr lang="en-US" altLang="ko-KR" sz="900" dirty="0"/>
              <a:t>: 80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4488" y="3681028"/>
            <a:ext cx="1044116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4" idx="3"/>
            <a:endCxn id="3" idx="1"/>
          </p:cNvCxnSpPr>
          <p:nvPr/>
        </p:nvCxnSpPr>
        <p:spPr>
          <a:xfrm flipV="1">
            <a:off x="1388604" y="2673057"/>
            <a:ext cx="324036" cy="108291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20752" y="908720"/>
            <a:ext cx="1837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nginx-deployments.yml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0424" y="2384884"/>
            <a:ext cx="1218920" cy="3602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Deployments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85148" y="3069121"/>
            <a:ext cx="1260140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ReplicaSet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1132" y="3789201"/>
            <a:ext cx="689292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Pod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0032" y="3789201"/>
            <a:ext cx="689292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Pod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60152" y="3789201"/>
            <a:ext cx="689292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Pod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05328" y="3069121"/>
            <a:ext cx="1260140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HPA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19" idx="2"/>
            <a:endCxn id="20" idx="0"/>
          </p:cNvCxnSpPr>
          <p:nvPr/>
        </p:nvCxnSpPr>
        <p:spPr>
          <a:xfrm rot="5400000">
            <a:off x="7015533" y="2644770"/>
            <a:ext cx="324036" cy="524666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9" idx="2"/>
            <a:endCxn id="24" idx="0"/>
          </p:cNvCxnSpPr>
          <p:nvPr/>
        </p:nvCxnSpPr>
        <p:spPr>
          <a:xfrm rot="16200000" flipH="1">
            <a:off x="7825623" y="2359346"/>
            <a:ext cx="324036" cy="1095514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0" idx="2"/>
            <a:endCxn id="21" idx="0"/>
          </p:cNvCxnSpPr>
          <p:nvPr/>
        </p:nvCxnSpPr>
        <p:spPr>
          <a:xfrm rot="5400000">
            <a:off x="6502476" y="3376459"/>
            <a:ext cx="396044" cy="42944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0" idx="2"/>
            <a:endCxn id="22" idx="0"/>
          </p:cNvCxnSpPr>
          <p:nvPr/>
        </p:nvCxnSpPr>
        <p:spPr>
          <a:xfrm rot="16200000" flipH="1">
            <a:off x="7021926" y="3286449"/>
            <a:ext cx="396044" cy="60946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0" idx="2"/>
            <a:endCxn id="23" idx="0"/>
          </p:cNvCxnSpPr>
          <p:nvPr/>
        </p:nvCxnSpPr>
        <p:spPr>
          <a:xfrm rot="16200000" flipH="1">
            <a:off x="7561986" y="2746389"/>
            <a:ext cx="396044" cy="168958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636" y="4246636"/>
            <a:ext cx="3456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create –</a:t>
            </a:r>
            <a:r>
              <a:rPr lang="en-US" altLang="ko-KR" sz="1100" dirty="0"/>
              <a:t>f </a:t>
            </a:r>
            <a:r>
              <a:rPr lang="en-US" altLang="ko-KR" sz="1100" dirty="0" err="1"/>
              <a:t>nginx-deployments.yml</a:t>
            </a:r>
            <a:endParaRPr lang="ko-KR" altLang="en-US" sz="1100" dirty="0"/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get deploy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8" y="4688375"/>
            <a:ext cx="47885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44" y="5391683"/>
            <a:ext cx="5486400" cy="55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712640" y="5111606"/>
            <a:ext cx="1378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get </a:t>
            </a:r>
            <a:r>
              <a:rPr lang="en-US" altLang="ko-KR" sz="1100" dirty="0" err="1" smtClean="0"/>
              <a:t>rs</a:t>
            </a:r>
            <a:endParaRPr lang="en-US" altLang="ko-KR" sz="11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6129300"/>
            <a:ext cx="54353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676636" y="5913275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get pod</a:t>
            </a:r>
          </a:p>
        </p:txBody>
      </p:sp>
    </p:spTree>
    <p:extLst>
      <p:ext uri="{BB962C8B-B14F-4D97-AF65-F5344CB8AC3E}">
        <p14:creationId xmlns:p14="http://schemas.microsoft.com/office/powerpoint/2010/main" val="2455346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468" y="620688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Deployments(2/2)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4488" y="3681028"/>
            <a:ext cx="1044116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1304765"/>
            <a:ext cx="54353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640632" y="1016732"/>
            <a:ext cx="776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/>
              <a:t>kubectl</a:t>
            </a:r>
            <a:r>
              <a:rPr lang="en-US" altLang="ko-KR" sz="1100" dirty="0"/>
              <a:t> set image deployment/</a:t>
            </a:r>
            <a:r>
              <a:rPr lang="en-US" altLang="ko-KR" sz="1100" dirty="0" err="1"/>
              <a:t>nginx</a:t>
            </a:r>
            <a:r>
              <a:rPr lang="en-US" altLang="ko-KR" sz="1100" dirty="0"/>
              <a:t>-deployment </a:t>
            </a:r>
            <a:r>
              <a:rPr lang="en-US" altLang="ko-KR" sz="1100" dirty="0" err="1" smtClean="0"/>
              <a:t>nginx</a:t>
            </a:r>
            <a:r>
              <a:rPr lang="en-US" altLang="ko-KR" sz="1100" dirty="0" smtClean="0"/>
              <a:t>=nginx:1.9.1 </a:t>
            </a:r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nginx</a:t>
            </a:r>
            <a:r>
              <a:rPr lang="en-US" altLang="ko-KR" sz="1100" dirty="0" smtClean="0">
                <a:solidFill>
                  <a:srgbClr val="FF0000"/>
                </a:solidFill>
              </a:rPr>
              <a:t> image Version Update)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12254" y="1871246"/>
            <a:ext cx="5933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/>
              <a:t>kubectl</a:t>
            </a:r>
            <a:r>
              <a:rPr lang="en-US" altLang="ko-KR" sz="1100" dirty="0"/>
              <a:t> edit </a:t>
            </a:r>
            <a:r>
              <a:rPr lang="en-US" altLang="ko-KR" sz="1100" dirty="0" smtClean="0"/>
              <a:t>deployment/</a:t>
            </a:r>
            <a:r>
              <a:rPr lang="en-US" altLang="ko-KR" sz="1100" dirty="0" err="1" smtClean="0"/>
              <a:t>nginx</a:t>
            </a:r>
            <a:r>
              <a:rPr lang="en-US" altLang="ko-KR" sz="1100" dirty="0" smtClean="0"/>
              <a:t>-deployment   </a:t>
            </a:r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변경된 </a:t>
            </a:r>
            <a:r>
              <a:rPr lang="en-US" altLang="ko-KR" sz="1100" dirty="0" smtClean="0">
                <a:solidFill>
                  <a:srgbClr val="FF0000"/>
                </a:solidFill>
              </a:rPr>
              <a:t>Deployment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yml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확인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0632" y="2240868"/>
            <a:ext cx="6652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/>
              <a:t>kubectl</a:t>
            </a:r>
            <a:r>
              <a:rPr lang="en-US" altLang="ko-KR" sz="1100" dirty="0"/>
              <a:t> rollout status deployment/</a:t>
            </a:r>
            <a:r>
              <a:rPr lang="en-US" altLang="ko-KR" sz="1100" dirty="0" err="1"/>
              <a:t>nginx</a:t>
            </a:r>
            <a:r>
              <a:rPr lang="en-US" altLang="ko-KR" sz="1100" dirty="0"/>
              <a:t>-deployment   </a:t>
            </a:r>
            <a:r>
              <a:rPr lang="en-US" altLang="ko-KR" sz="1100" dirty="0" smtClean="0">
                <a:solidFill>
                  <a:srgbClr val="FF0000"/>
                </a:solidFill>
              </a:rPr>
              <a:t>(Image Rollout </a:t>
            </a:r>
            <a:r>
              <a:rPr lang="ko-KR" altLang="en-US" sz="1100" dirty="0" smtClean="0">
                <a:solidFill>
                  <a:srgbClr val="FF0000"/>
                </a:solidFill>
              </a:rPr>
              <a:t>성공여부 확인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52" y="2528900"/>
            <a:ext cx="748665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648589" y="2951366"/>
            <a:ext cx="3228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</a:t>
            </a:r>
            <a:r>
              <a:rPr lang="en-US" altLang="ko-KR" sz="1100" dirty="0" err="1"/>
              <a:t>l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get </a:t>
            </a:r>
            <a:r>
              <a:rPr lang="en-US" altLang="ko-KR" sz="1100" dirty="0" err="1" smtClean="0"/>
              <a:t>rs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새로운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ReplicaSet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변경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52" y="3219065"/>
            <a:ext cx="5524500" cy="82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676636" y="4077072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get pod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09" y="4355254"/>
            <a:ext cx="609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82800" y="3275112"/>
            <a:ext cx="4740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http://bcho.tistory.com/1257?category=731548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251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468" y="62068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Job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4488" y="3855186"/>
            <a:ext cx="1044116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40632" y="80070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</a:rPr>
              <a:t>Job</a:t>
            </a:r>
            <a:r>
              <a:rPr lang="ko-KR" altLang="en-US" sz="1200" b="1" dirty="0">
                <a:latin typeface="+mj-lt"/>
              </a:rPr>
              <a:t>에 의해서 관리되는 </a:t>
            </a:r>
            <a:r>
              <a:rPr lang="en-US" altLang="ko-KR" sz="1200" b="1" dirty="0">
                <a:latin typeface="+mj-lt"/>
              </a:rPr>
              <a:t>Pod</a:t>
            </a:r>
            <a:r>
              <a:rPr lang="ko-KR" altLang="en-US" sz="1200" b="1" dirty="0">
                <a:latin typeface="+mj-lt"/>
              </a:rPr>
              <a:t>는 </a:t>
            </a:r>
            <a:r>
              <a:rPr lang="en-US" altLang="ko-KR" sz="1200" b="1" dirty="0">
                <a:latin typeface="+mj-lt"/>
              </a:rPr>
              <a:t>Job</a:t>
            </a:r>
            <a:r>
              <a:rPr lang="ko-KR" altLang="en-US" sz="1200" b="1" dirty="0">
                <a:latin typeface="+mj-lt"/>
              </a:rPr>
              <a:t>이 종료되면</a:t>
            </a:r>
            <a:r>
              <a:rPr lang="en-US" altLang="ko-KR" sz="1200" b="1" dirty="0">
                <a:latin typeface="+mj-lt"/>
              </a:rPr>
              <a:t>, Pod </a:t>
            </a:r>
            <a:r>
              <a:rPr lang="ko-KR" altLang="en-US" sz="1200" b="1" dirty="0">
                <a:latin typeface="+mj-lt"/>
              </a:rPr>
              <a:t>를 같이 종료한다</a:t>
            </a:r>
            <a:r>
              <a:rPr lang="en-US" altLang="ko-KR" sz="1200" b="1" dirty="0" smtClean="0">
                <a:latin typeface="+mj-lt"/>
              </a:rPr>
              <a:t>. </a:t>
            </a:r>
            <a:r>
              <a:rPr lang="en-US" altLang="ko-KR" sz="1200" b="1" dirty="0" smtClean="0"/>
              <a:t>Job</a:t>
            </a:r>
            <a:r>
              <a:rPr lang="ko-KR" altLang="en-US" sz="1200" b="1" dirty="0" smtClean="0"/>
              <a:t>은 한번 </a:t>
            </a:r>
            <a:r>
              <a:rPr lang="ko-KR" altLang="en-US" sz="1200" b="1" dirty="0"/>
              <a:t>실행되고 끝나는 형태의 </a:t>
            </a:r>
            <a:r>
              <a:rPr lang="ko-KR" altLang="en-US" sz="1200" b="1" dirty="0" smtClean="0"/>
              <a:t>작업이다</a:t>
            </a:r>
            <a:r>
              <a:rPr lang="en-US" altLang="ko-KR" sz="1200" b="1" dirty="0" smtClean="0"/>
              <a:t>.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2640" y="1341633"/>
            <a:ext cx="5076564" cy="18928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batch/v1</a:t>
            </a:r>
          </a:p>
          <a:p>
            <a:r>
              <a:rPr lang="en-US" altLang="ko-KR" sz="900" dirty="0"/>
              <a:t>kind: Job</a:t>
            </a: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/>
              <a:t>  name: pi</a:t>
            </a:r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/>
              <a:t>  template:</a:t>
            </a:r>
          </a:p>
          <a:p>
            <a:r>
              <a:rPr lang="en-US" altLang="ko-KR" sz="900" dirty="0"/>
              <a:t>    spec:</a:t>
            </a:r>
          </a:p>
          <a:p>
            <a:r>
              <a:rPr lang="en-US" altLang="ko-KR" sz="900" dirty="0"/>
              <a:t>      containers:</a:t>
            </a:r>
          </a:p>
          <a:p>
            <a:r>
              <a:rPr lang="en-US" altLang="ko-KR" sz="900" dirty="0"/>
              <a:t>      - name: pi</a:t>
            </a:r>
          </a:p>
          <a:p>
            <a:r>
              <a:rPr lang="en-US" altLang="ko-KR" sz="900" dirty="0"/>
              <a:t>        image: </a:t>
            </a:r>
            <a:r>
              <a:rPr lang="en-US" altLang="ko-KR" sz="900" dirty="0" err="1"/>
              <a:t>perl</a:t>
            </a:r>
            <a:endParaRPr lang="en-US" altLang="ko-KR" sz="900" dirty="0"/>
          </a:p>
          <a:p>
            <a:r>
              <a:rPr lang="en-US" altLang="ko-KR" sz="900" dirty="0"/>
              <a:t>        command: ["</a:t>
            </a:r>
            <a:r>
              <a:rPr lang="en-US" altLang="ko-KR" sz="900" dirty="0" err="1"/>
              <a:t>perl</a:t>
            </a:r>
            <a:r>
              <a:rPr lang="en-US" altLang="ko-KR" sz="900" dirty="0"/>
              <a:t>",  "-</a:t>
            </a:r>
            <a:r>
              <a:rPr lang="en-US" altLang="ko-KR" sz="900" dirty="0" err="1"/>
              <a:t>Mbignum</a:t>
            </a:r>
            <a:r>
              <a:rPr lang="en-US" altLang="ko-KR" sz="900" dirty="0"/>
              <a:t>=bpi", "-</a:t>
            </a:r>
            <a:r>
              <a:rPr lang="en-US" altLang="ko-KR" sz="900" dirty="0" err="1"/>
              <a:t>wle</a:t>
            </a:r>
            <a:r>
              <a:rPr lang="en-US" altLang="ko-KR" sz="900" dirty="0"/>
              <a:t>", "print bpi(2000)"]</a:t>
            </a:r>
          </a:p>
          <a:p>
            <a:r>
              <a:rPr lang="en-US" altLang="ko-KR" sz="900" dirty="0"/>
              <a:t>      </a:t>
            </a:r>
            <a:r>
              <a:rPr lang="en-US" altLang="ko-KR" sz="900" dirty="0" err="1"/>
              <a:t>restartPolicy</a:t>
            </a:r>
            <a:r>
              <a:rPr lang="en-US" altLang="ko-KR" sz="900" dirty="0"/>
              <a:t>: Never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backoffLimit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4</a:t>
            </a:r>
            <a:endParaRPr lang="en-US" altLang="ko-KR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3607301" y="107770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job.yml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712640" y="3320988"/>
            <a:ext cx="21948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create –f </a:t>
            </a:r>
            <a:r>
              <a:rPr lang="en-US" altLang="ko-KR" sz="1100" dirty="0" err="1" smtClean="0"/>
              <a:t>job.yml</a:t>
            </a:r>
            <a:endParaRPr lang="en-US" altLang="ko-KR" sz="1100" dirty="0" smtClean="0"/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get job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52" y="3753036"/>
            <a:ext cx="3181350" cy="32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712640" y="4078233"/>
            <a:ext cx="36102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describe job/pi    </a:t>
            </a:r>
            <a:r>
              <a:rPr lang="en-US" altLang="ko-KR" sz="1100" dirty="0" smtClean="0">
                <a:solidFill>
                  <a:srgbClr val="FF0000"/>
                </a:solidFill>
              </a:rPr>
              <a:t>(Job </a:t>
            </a:r>
            <a:r>
              <a:rPr lang="ko-KR" altLang="en-US" sz="1100" dirty="0" smtClean="0">
                <a:solidFill>
                  <a:srgbClr val="FF0000"/>
                </a:solidFill>
              </a:rPr>
              <a:t>상세 정보조회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12640" y="4293096"/>
            <a:ext cx="78117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$ $ pods=$(</a:t>
            </a:r>
            <a:r>
              <a:rPr lang="en-US" altLang="ko-KR" sz="1100" dirty="0" err="1"/>
              <a:t>kubectl</a:t>
            </a:r>
            <a:r>
              <a:rPr lang="en-US" altLang="ko-KR" sz="1100" dirty="0"/>
              <a:t> get pods --selector=job-name=pi --output=</a:t>
            </a:r>
            <a:r>
              <a:rPr lang="en-US" altLang="ko-KR" sz="1100" dirty="0" err="1"/>
              <a:t>jsonpath</a:t>
            </a:r>
            <a:r>
              <a:rPr lang="en-US" altLang="ko-KR" sz="1100" dirty="0"/>
              <a:t>={.</a:t>
            </a:r>
            <a:r>
              <a:rPr lang="en-US" altLang="ko-KR" sz="1100" dirty="0" err="1"/>
              <a:t>items..metadata.name</a:t>
            </a:r>
            <a:r>
              <a:rPr lang="en-US" altLang="ko-KR" sz="1100" dirty="0"/>
              <a:t>})</a:t>
            </a:r>
          </a:p>
          <a:p>
            <a:r>
              <a:rPr lang="en-US" altLang="ko-KR" sz="1100" dirty="0"/>
              <a:t>$ </a:t>
            </a:r>
            <a:r>
              <a:rPr lang="en-US" altLang="ko-KR" sz="1100" dirty="0" err="1"/>
              <a:t>kubectl</a:t>
            </a:r>
            <a:r>
              <a:rPr lang="en-US" altLang="ko-KR" sz="1100" dirty="0"/>
              <a:t> logs $</a:t>
            </a:r>
            <a:r>
              <a:rPr lang="en-US" altLang="ko-KR" sz="1100" dirty="0" smtClean="0"/>
              <a:t>pods  </a:t>
            </a:r>
            <a:r>
              <a:rPr lang="en-US" altLang="ko-KR" sz="1100" dirty="0" smtClean="0">
                <a:solidFill>
                  <a:srgbClr val="FF0000"/>
                </a:solidFill>
              </a:rPr>
              <a:t>(Job Log </a:t>
            </a:r>
            <a:r>
              <a:rPr lang="ko-KR" altLang="en-US" sz="1100" dirty="0" smtClean="0">
                <a:solidFill>
                  <a:srgbClr val="FF0000"/>
                </a:solidFill>
              </a:rPr>
              <a:t>조회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65" y="4723983"/>
            <a:ext cx="40195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748644" y="5529426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get pod </a:t>
            </a:r>
            <a:r>
              <a:rPr lang="en-US" altLang="ko-KR" sz="1100" dirty="0" smtClean="0">
                <a:solidFill>
                  <a:srgbClr val="FF0000"/>
                </a:solidFill>
              </a:rPr>
              <a:t>(Job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Complete </a:t>
            </a:r>
            <a:r>
              <a:rPr lang="ko-KR" altLang="en-US" sz="1100" dirty="0" smtClean="0">
                <a:solidFill>
                  <a:srgbClr val="FF0000"/>
                </a:solidFill>
              </a:rPr>
              <a:t>확인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52" y="5803721"/>
            <a:ext cx="6010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131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468" y="62068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Cron</a:t>
            </a:r>
            <a:r>
              <a:rPr lang="en-US" altLang="ko-KR" dirty="0" smtClean="0"/>
              <a:t> Job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7957" y="3295533"/>
            <a:ext cx="1044116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40632" y="9151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+mj-lt"/>
              </a:rPr>
              <a:t>CronJob</a:t>
            </a:r>
            <a:r>
              <a:rPr lang="ko-KR" altLang="en-US" sz="1200" b="1" dirty="0">
                <a:latin typeface="+mj-lt"/>
              </a:rPr>
              <a:t>은 시간에 따른 실행조건을 정의해놓을 수 있고</a:t>
            </a:r>
            <a:r>
              <a:rPr lang="en-US" altLang="ko-KR" sz="1200" b="1" dirty="0">
                <a:latin typeface="+mj-lt"/>
              </a:rPr>
              <a:t>, </a:t>
            </a:r>
            <a:r>
              <a:rPr lang="ko-KR" altLang="en-US" sz="1200" b="1" dirty="0">
                <a:latin typeface="+mj-lt"/>
              </a:rPr>
              <a:t>이에 따라 </a:t>
            </a:r>
            <a:r>
              <a:rPr lang="en-US" altLang="ko-KR" sz="1200" b="1" dirty="0">
                <a:latin typeface="+mj-lt"/>
              </a:rPr>
              <a:t>Job </a:t>
            </a:r>
            <a:r>
              <a:rPr lang="ko-KR" altLang="en-US" sz="1200" b="1" dirty="0">
                <a:latin typeface="+mj-lt"/>
              </a:rPr>
              <a:t>컨트롤러를 실행하여</a:t>
            </a:r>
            <a:r>
              <a:rPr lang="en-US" altLang="ko-KR" sz="1200" b="1" dirty="0">
                <a:latin typeface="+mj-lt"/>
              </a:rPr>
              <a:t>, </a:t>
            </a:r>
            <a:r>
              <a:rPr lang="ko-KR" altLang="en-US" sz="1200" b="1" dirty="0">
                <a:latin typeface="+mj-lt"/>
              </a:rPr>
              <a:t>정의된 </a:t>
            </a:r>
            <a:r>
              <a:rPr lang="en-US" altLang="ko-KR" sz="1200" b="1" dirty="0">
                <a:latin typeface="+mj-lt"/>
              </a:rPr>
              <a:t>Pod</a:t>
            </a:r>
            <a:r>
              <a:rPr lang="ko-KR" altLang="en-US" sz="1200" b="1" dirty="0">
                <a:latin typeface="+mj-lt"/>
              </a:rPr>
              <a:t>를 실행할 수 있게 한다</a:t>
            </a:r>
            <a:r>
              <a:rPr lang="en-US" altLang="ko-KR" sz="1200" b="1" dirty="0">
                <a:latin typeface="+mj-lt"/>
              </a:rPr>
              <a:t>.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2640" y="1458359"/>
            <a:ext cx="5076564" cy="258532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batch/v1beta1</a:t>
            </a:r>
          </a:p>
          <a:p>
            <a:r>
              <a:rPr lang="en-US" altLang="ko-KR" sz="900" dirty="0"/>
              <a:t>kind: </a:t>
            </a:r>
            <a:r>
              <a:rPr lang="en-US" altLang="ko-KR" sz="900" dirty="0" err="1" smtClean="0"/>
              <a:t>cronJob</a:t>
            </a:r>
            <a:endParaRPr lang="en-US" altLang="ko-KR" sz="900" dirty="0"/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/>
              <a:t>  name: hello</a:t>
            </a:r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/>
              <a:t>  schedule: "*/1 * * * *"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jobTemplate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/>
              <a:t>    spec:</a:t>
            </a:r>
          </a:p>
          <a:p>
            <a:r>
              <a:rPr lang="en-US" altLang="ko-KR" sz="900" dirty="0"/>
              <a:t>      template:</a:t>
            </a:r>
          </a:p>
          <a:p>
            <a:r>
              <a:rPr lang="en-US" altLang="ko-KR" sz="900" dirty="0"/>
              <a:t>        spec:</a:t>
            </a:r>
          </a:p>
          <a:p>
            <a:r>
              <a:rPr lang="en-US" altLang="ko-KR" sz="900" dirty="0"/>
              <a:t>          containers:</a:t>
            </a:r>
          </a:p>
          <a:p>
            <a:r>
              <a:rPr lang="en-US" altLang="ko-KR" sz="900" dirty="0"/>
              <a:t>          - name: hello</a:t>
            </a:r>
          </a:p>
          <a:p>
            <a:r>
              <a:rPr lang="en-US" altLang="ko-KR" sz="900" dirty="0"/>
              <a:t>            image: </a:t>
            </a:r>
            <a:r>
              <a:rPr lang="en-US" altLang="ko-KR" sz="900" dirty="0" err="1"/>
              <a:t>busybox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en-US" altLang="ko-KR" sz="900" dirty="0" err="1"/>
              <a:t>args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/>
              <a:t>            - /bin/</a:t>
            </a:r>
            <a:r>
              <a:rPr lang="en-US" altLang="ko-KR" sz="900" dirty="0" err="1"/>
              <a:t>sh</a:t>
            </a:r>
            <a:endParaRPr lang="en-US" altLang="ko-KR" sz="900" dirty="0"/>
          </a:p>
          <a:p>
            <a:r>
              <a:rPr lang="en-US" altLang="ko-KR" sz="900" dirty="0"/>
              <a:t>            - -c</a:t>
            </a:r>
          </a:p>
          <a:p>
            <a:r>
              <a:rPr lang="en-US" altLang="ko-KR" sz="900" dirty="0"/>
              <a:t>            - date; echo Hello from the </a:t>
            </a:r>
            <a:r>
              <a:rPr lang="en-US" altLang="ko-KR" sz="900" dirty="0" err="1"/>
              <a:t>Kubernetes</a:t>
            </a:r>
            <a:r>
              <a:rPr lang="en-US" altLang="ko-KR" sz="900" dirty="0"/>
              <a:t> cluster</a:t>
            </a:r>
          </a:p>
          <a:p>
            <a:r>
              <a:rPr lang="en-US" altLang="ko-KR" sz="900" dirty="0"/>
              <a:t>          </a:t>
            </a:r>
            <a:r>
              <a:rPr lang="en-US" altLang="ko-KR" sz="900" dirty="0" err="1"/>
              <a:t>restartPolicy</a:t>
            </a:r>
            <a:r>
              <a:rPr lang="en-US" altLang="ko-KR" sz="900" dirty="0"/>
              <a:t>: </a:t>
            </a:r>
            <a:r>
              <a:rPr lang="en-US" altLang="ko-KR" sz="900" dirty="0" err="1"/>
              <a:t>OnFailure</a:t>
            </a:r>
            <a:endParaRPr lang="en-US" altLang="ko-KR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3584848" y="1196752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cronJob.yml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1833714" y="2180133"/>
            <a:ext cx="1404156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712640" y="4035261"/>
            <a:ext cx="3348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create –f </a:t>
            </a:r>
            <a:r>
              <a:rPr lang="en-US" altLang="ko-KR" sz="1100" dirty="0" err="1" smtClean="0"/>
              <a:t>cronJob.yml</a:t>
            </a:r>
            <a:endParaRPr lang="en-US" altLang="ko-KR" sz="1100" dirty="0" smtClean="0"/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get </a:t>
            </a:r>
            <a:r>
              <a:rPr lang="en-US" altLang="ko-KR" sz="1100" dirty="0" err="1" smtClean="0"/>
              <a:t>cronjob</a:t>
            </a:r>
            <a:r>
              <a:rPr lang="en-US" altLang="ko-KR" sz="1100" dirty="0" smtClean="0"/>
              <a:t> hello </a:t>
            </a:r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cronJob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조회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4" y="4466148"/>
            <a:ext cx="5524500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712640" y="4683333"/>
            <a:ext cx="4169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/>
              <a:t>kubectl</a:t>
            </a:r>
            <a:r>
              <a:rPr lang="en-US" altLang="ko-KR" sz="1100" dirty="0"/>
              <a:t> get jobs </a:t>
            </a:r>
            <a:r>
              <a:rPr lang="en-US" altLang="ko-KR" sz="1100" dirty="0" smtClean="0"/>
              <a:t>–watch </a:t>
            </a:r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실행중인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cronJob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상태 조회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4934200"/>
            <a:ext cx="50006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604628" y="5759678"/>
            <a:ext cx="9151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$ </a:t>
            </a:r>
            <a:r>
              <a:rPr lang="en-US" altLang="ko-KR" sz="1000" dirty="0"/>
              <a:t>pods=</a:t>
            </a:r>
            <a:r>
              <a:rPr lang="en-US" altLang="ko-KR" sz="1000" b="1" dirty="0"/>
              <a:t>$(</a:t>
            </a:r>
            <a:r>
              <a:rPr lang="en-US" altLang="ko-KR" sz="1000" dirty="0" err="1"/>
              <a:t>kubectl</a:t>
            </a:r>
            <a:r>
              <a:rPr lang="en-US" altLang="ko-KR" sz="1000" dirty="0"/>
              <a:t> get pods --show-all --</a:t>
            </a:r>
            <a:r>
              <a:rPr lang="en-US" altLang="ko-KR" sz="1000" dirty="0" smtClean="0"/>
              <a:t>selector=job-name=hello-1530701280 --</a:t>
            </a:r>
            <a:r>
              <a:rPr lang="en-US" altLang="ko-KR" sz="1000" dirty="0"/>
              <a:t>output=</a:t>
            </a:r>
            <a:r>
              <a:rPr lang="en-US" altLang="ko-KR" sz="1000" dirty="0" err="1"/>
              <a:t>jsonpath</a:t>
            </a:r>
            <a:r>
              <a:rPr lang="en-US" altLang="ko-KR" sz="1000" dirty="0"/>
              <a:t>={.</a:t>
            </a:r>
            <a:r>
              <a:rPr lang="en-US" altLang="ko-KR" sz="1000" dirty="0" err="1"/>
              <a:t>items..metadata.name</a:t>
            </a:r>
            <a:r>
              <a:rPr lang="en-US" altLang="ko-KR" sz="1000" dirty="0" smtClean="0"/>
              <a:t>}</a:t>
            </a:r>
            <a:r>
              <a:rPr lang="en-US" altLang="ko-KR" sz="1000" b="1" dirty="0" smtClean="0"/>
              <a:t>)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$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err="1"/>
              <a:t>kubectl</a:t>
            </a:r>
            <a:r>
              <a:rPr lang="en-US" altLang="ko-KR" sz="1000" dirty="0"/>
              <a:t> logs $pods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28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468" y="620688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Namespace &amp; </a:t>
            </a:r>
            <a:r>
              <a:rPr lang="en-US" altLang="ko-KR" dirty="0" err="1" smtClean="0"/>
              <a:t>ServiceAccount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7957" y="1247658"/>
            <a:ext cx="1044116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12640" y="836712"/>
            <a:ext cx="718818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create </a:t>
            </a:r>
            <a:r>
              <a:rPr lang="en-US" altLang="ko-KR" sz="1100" dirty="0" smtClean="0"/>
              <a:t>namespace foo </a:t>
            </a:r>
            <a:r>
              <a:rPr lang="en-US" altLang="ko-KR" sz="1100" dirty="0" smtClean="0">
                <a:solidFill>
                  <a:srgbClr val="FF0000"/>
                </a:solidFill>
              </a:rPr>
              <a:t>(namespace </a:t>
            </a:r>
            <a:r>
              <a:rPr lang="ko-KR" altLang="en-US" sz="1100" dirty="0" smtClean="0">
                <a:solidFill>
                  <a:srgbClr val="FF0000"/>
                </a:solidFill>
              </a:rPr>
              <a:t>생성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/>
              <a:t>kubectl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get ns </a:t>
            </a:r>
            <a:r>
              <a:rPr lang="en-US" altLang="ko-KR" sz="1100" dirty="0">
                <a:solidFill>
                  <a:srgbClr val="FF0000"/>
                </a:solidFill>
              </a:rPr>
              <a:t>(namespace </a:t>
            </a:r>
            <a:r>
              <a:rPr lang="ko-KR" altLang="en-US" sz="1100" dirty="0" smtClean="0">
                <a:solidFill>
                  <a:srgbClr val="FF0000"/>
                </a:solidFill>
              </a:rPr>
              <a:t>목록조</a:t>
            </a:r>
            <a:r>
              <a:rPr lang="ko-KR" altLang="en-US" sz="1100" dirty="0">
                <a:solidFill>
                  <a:srgbClr val="FF0000"/>
                </a:solidFill>
              </a:rPr>
              <a:t>회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delete namespace foo</a:t>
            </a:r>
            <a:r>
              <a:rPr lang="en-US" altLang="ko-KR" sz="1100" dirty="0" smtClean="0"/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(namespace </a:t>
            </a:r>
            <a:r>
              <a:rPr lang="ko-KR" altLang="en-US" sz="1100" dirty="0" smtClean="0">
                <a:solidFill>
                  <a:srgbClr val="FF0000"/>
                </a:solidFill>
              </a:rPr>
              <a:t>삭</a:t>
            </a:r>
            <a:r>
              <a:rPr lang="ko-KR" altLang="en-US" sz="1100" dirty="0">
                <a:solidFill>
                  <a:srgbClr val="FF0000"/>
                </a:solidFill>
              </a:rPr>
              <a:t>제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/>
              <a:t>kubectl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config</a:t>
            </a:r>
            <a:r>
              <a:rPr lang="en-US" altLang="ko-KR" sz="1100" dirty="0"/>
              <a:t> set-context $context-name </a:t>
            </a:r>
            <a:r>
              <a:rPr lang="en-US" altLang="ko-KR" sz="1100" dirty="0" smtClean="0"/>
              <a:t>--namespace=foo </a:t>
            </a:r>
            <a:r>
              <a:rPr lang="en-US" altLang="ko-KR" sz="1100" dirty="0" smtClean="0">
                <a:solidFill>
                  <a:srgbClr val="FF0000"/>
                </a:solidFill>
              </a:rPr>
              <a:t>(namespace setting)</a:t>
            </a:r>
            <a:endParaRPr lang="en-US" altLang="ko-KR" sz="1100" dirty="0"/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get </a:t>
            </a:r>
            <a:r>
              <a:rPr lang="en-US" altLang="ko-KR" sz="1100" dirty="0" err="1" smtClean="0"/>
              <a:t>serviceAccount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(namespace </a:t>
            </a:r>
            <a:r>
              <a:rPr lang="ko-KR" altLang="en-US" sz="1100" dirty="0" smtClean="0">
                <a:solidFill>
                  <a:srgbClr val="FF0000"/>
                </a:solidFill>
              </a:rPr>
              <a:t>생성시 </a:t>
            </a:r>
            <a:r>
              <a:rPr lang="en-US" altLang="ko-KR" sz="1100" dirty="0" smtClean="0">
                <a:solidFill>
                  <a:srgbClr val="FF0000"/>
                </a:solidFill>
              </a:rPr>
              <a:t>default service account </a:t>
            </a:r>
            <a:r>
              <a:rPr lang="ko-KR" altLang="en-US" sz="1100" dirty="0" smtClean="0">
                <a:solidFill>
                  <a:srgbClr val="FF0000"/>
                </a:solidFill>
              </a:rPr>
              <a:t>가 자동으로 생성된다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.)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668" y="1809006"/>
            <a:ext cx="1781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20652" y="2168860"/>
            <a:ext cx="5256584" cy="17641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36676" y="2312876"/>
            <a:ext cx="1296144" cy="1548172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92" y="2523524"/>
            <a:ext cx="415372" cy="40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445864" y="2889520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POD</a:t>
            </a:r>
            <a:endParaRPr lang="ko-KR" altLang="en-US" sz="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311872" y="3393157"/>
            <a:ext cx="689292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Account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36676" y="2298068"/>
            <a:ext cx="910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NameSpace</a:t>
            </a:r>
            <a:endParaRPr lang="ko-KR" altLang="en-US" sz="9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76836" y="2327684"/>
            <a:ext cx="3024336" cy="1533364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44888" y="3407965"/>
            <a:ext cx="689292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Account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6836" y="2312876"/>
            <a:ext cx="910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NameSpace</a:t>
            </a:r>
            <a:endParaRPr lang="ko-KR" altLang="en-US" sz="9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88236" y="3429000"/>
            <a:ext cx="689292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Account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22" y="2564904"/>
            <a:ext cx="415372" cy="40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701394" y="2930900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POD</a:t>
            </a:r>
            <a:endParaRPr lang="ko-KR" altLang="en-US" sz="800" dirty="0"/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006" y="2564904"/>
            <a:ext cx="415372" cy="40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57478" y="2930900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POD</a:t>
            </a:r>
            <a:endParaRPr lang="ko-KR" altLang="en-US" sz="800" dirty="0"/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46" y="2564904"/>
            <a:ext cx="415372" cy="40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717618" y="2930900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POD</a:t>
            </a:r>
            <a:endParaRPr lang="ko-KR" altLang="en-US" sz="800" dirty="0"/>
          </a:p>
        </p:txBody>
      </p:sp>
      <p:cxnSp>
        <p:nvCxnSpPr>
          <p:cNvPr id="6" name="꺾인 연결선 5"/>
          <p:cNvCxnSpPr>
            <a:stCxn id="22" idx="2"/>
            <a:endCxn id="24" idx="0"/>
          </p:cNvCxnSpPr>
          <p:nvPr/>
        </p:nvCxnSpPr>
        <p:spPr>
          <a:xfrm rot="5400000">
            <a:off x="2512974" y="3248509"/>
            <a:ext cx="288193" cy="1103"/>
          </a:xfrm>
          <a:prstGeom prst="bentConnector3">
            <a:avLst/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42" idx="2"/>
            <a:endCxn id="34" idx="0"/>
          </p:cNvCxnSpPr>
          <p:nvPr/>
        </p:nvCxnSpPr>
        <p:spPr>
          <a:xfrm rot="16200000" flipH="1">
            <a:off x="3970532" y="3088962"/>
            <a:ext cx="261621" cy="376383"/>
          </a:xfrm>
          <a:prstGeom prst="bentConnector3">
            <a:avLst>
              <a:gd name="adj1" fmla="val 50000"/>
            </a:avLst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4" idx="2"/>
            <a:endCxn id="34" idx="0"/>
          </p:cNvCxnSpPr>
          <p:nvPr/>
        </p:nvCxnSpPr>
        <p:spPr>
          <a:xfrm rot="5400000">
            <a:off x="4348575" y="3087304"/>
            <a:ext cx="261621" cy="379701"/>
          </a:xfrm>
          <a:prstGeom prst="bentConnector3">
            <a:avLst>
              <a:gd name="adj1" fmla="val 50000"/>
            </a:avLst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6" idx="2"/>
            <a:endCxn id="40" idx="0"/>
          </p:cNvCxnSpPr>
          <p:nvPr/>
        </p:nvCxnSpPr>
        <p:spPr>
          <a:xfrm rot="16200000" flipH="1">
            <a:off x="5789800" y="3285918"/>
            <a:ext cx="282656" cy="3507"/>
          </a:xfrm>
          <a:prstGeom prst="bentConnector3">
            <a:avLst>
              <a:gd name="adj1" fmla="val 50000"/>
            </a:avLst>
          </a:prstGeom>
          <a:ln w="190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69788" y="3969060"/>
            <a:ext cx="5355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Pod</a:t>
            </a:r>
            <a:r>
              <a:rPr lang="ko-KR" altLang="en-US" sz="1000" dirty="0" smtClean="0">
                <a:solidFill>
                  <a:srgbClr val="FF0000"/>
                </a:solidFill>
              </a:rPr>
              <a:t>를 특정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serviceAccount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에 할당하면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할당받은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만 </a:t>
            </a:r>
            <a:r>
              <a:rPr lang="en-US" altLang="ko-KR" sz="1000" dirty="0" smtClean="0">
                <a:solidFill>
                  <a:srgbClr val="FF0000"/>
                </a:solidFill>
              </a:rPr>
              <a:t>Pod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제어할 수 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2640" y="4305000"/>
            <a:ext cx="56172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create </a:t>
            </a:r>
            <a:r>
              <a:rPr lang="en-US" altLang="ko-KR" sz="1100" dirty="0" err="1" smtClean="0"/>
              <a:t>serviceaccount</a:t>
            </a:r>
            <a:r>
              <a:rPr lang="en-US" altLang="ko-KR" sz="1100" dirty="0" smtClean="0"/>
              <a:t> foo</a:t>
            </a:r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/>
              <a:t>kubectl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get </a:t>
            </a:r>
            <a:r>
              <a:rPr lang="en-US" altLang="ko-KR" sz="1100" dirty="0" err="1" smtClean="0"/>
              <a:t>serviceaccount</a:t>
            </a:r>
            <a:r>
              <a:rPr lang="en-US" altLang="ko-KR" sz="1100" dirty="0" smtClean="0"/>
              <a:t> (</a:t>
            </a:r>
            <a:r>
              <a:rPr lang="ko-KR" altLang="en-US" sz="1100" dirty="0" smtClean="0"/>
              <a:t>현재 </a:t>
            </a:r>
            <a:r>
              <a:rPr lang="en-US" altLang="ko-KR" sz="1100" dirty="0" smtClean="0"/>
              <a:t>namespace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service </a:t>
            </a:r>
            <a:r>
              <a:rPr lang="en-US" altLang="ko-KR" sz="1100" dirty="0" err="1" smtClean="0"/>
              <a:t>accout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목록조회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describe </a:t>
            </a:r>
            <a:r>
              <a:rPr lang="en-US" altLang="ko-KR" sz="1100" dirty="0" err="1" smtClean="0"/>
              <a:t>serviceaccount</a:t>
            </a:r>
            <a:r>
              <a:rPr lang="en-US" altLang="ko-KR" sz="1100" dirty="0" smtClean="0"/>
              <a:t> foo (service account </a:t>
            </a:r>
            <a:r>
              <a:rPr lang="ko-KR" altLang="en-US" sz="1100" dirty="0" smtClean="0"/>
              <a:t>상세 조회</a:t>
            </a:r>
            <a:r>
              <a:rPr lang="en-US" altLang="ko-KR" sz="1100" dirty="0" smtClean="0"/>
              <a:t>)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48" y="4905164"/>
            <a:ext cx="254317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604628" y="5589240"/>
            <a:ext cx="5737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describe secret </a:t>
            </a:r>
            <a:r>
              <a:rPr lang="en-US" altLang="ko-KR" sz="1100" dirty="0" smtClean="0"/>
              <a:t>foo-token-2krhv (Service Account secret </a:t>
            </a:r>
            <a:r>
              <a:rPr lang="ko-KR" altLang="en-US" sz="1100" dirty="0" smtClean="0"/>
              <a:t>조회</a:t>
            </a:r>
            <a:r>
              <a:rPr lang="en-US" altLang="ko-KR" sz="1100" dirty="0" smtClean="0"/>
              <a:t>)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52" y="5877272"/>
            <a:ext cx="36385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784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353002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Open </a:t>
            </a:r>
            <a:r>
              <a:rPr kumimoji="0" lang="en-US" altLang="ko-KR" sz="1800" dirty="0" err="1">
                <a:latin typeface="맑은 고딕" pitchFamily="50" charset="-127"/>
                <a:ea typeface="맑은 고딕" pitchFamily="50" charset="-127"/>
              </a:rPr>
              <a:t>PaaS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Context Diagram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797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353002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Open </a:t>
            </a:r>
            <a:r>
              <a:rPr kumimoji="0" lang="en-US" altLang="ko-KR" sz="1800" dirty="0" err="1">
                <a:latin typeface="맑은 고딕" pitchFamily="50" charset="-127"/>
                <a:ea typeface="맑은 고딕" pitchFamily="50" charset="-127"/>
              </a:rPr>
              <a:t>PaaS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솔루션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아키텍처 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– Organization/Spaces/Users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89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976128" y="2214395"/>
            <a:ext cx="2068660" cy="956227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04120" y="2142917"/>
            <a:ext cx="2068660" cy="956227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353002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Open </a:t>
            </a:r>
            <a:r>
              <a:rPr kumimoji="0" lang="en-US" altLang="ko-KR" sz="1800" dirty="0" err="1">
                <a:latin typeface="맑은 고딕" pitchFamily="50" charset="-127"/>
                <a:ea typeface="맑은 고딕" pitchFamily="50" charset="-127"/>
              </a:rPr>
              <a:t>PaaS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솔루션 아키텍처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8157" y="908720"/>
            <a:ext cx="1944216" cy="956227"/>
          </a:xfrm>
          <a:prstGeom prst="roundRect">
            <a:avLst>
              <a:gd name="adj" fmla="val 385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89211" y="836712"/>
            <a:ext cx="1944216" cy="956227"/>
          </a:xfrm>
          <a:prstGeom prst="roundRect">
            <a:avLst>
              <a:gd name="adj" fmla="val 385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23734" y="764704"/>
            <a:ext cx="1944216" cy="936472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32112" y="2050786"/>
            <a:ext cx="2068660" cy="956227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9738" y="764704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Master Node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832112" y="2051266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Worker Node</a:t>
            </a:r>
            <a:endParaRPr lang="ko-KR" altLang="en-US" sz="1100" dirty="0"/>
          </a:p>
        </p:txBody>
      </p:sp>
      <p:cxnSp>
        <p:nvCxnSpPr>
          <p:cNvPr id="7" name="직선 연결선 6"/>
          <p:cNvCxnSpPr>
            <a:stCxn id="36" idx="2"/>
            <a:endCxn id="37" idx="0"/>
          </p:cNvCxnSpPr>
          <p:nvPr/>
        </p:nvCxnSpPr>
        <p:spPr>
          <a:xfrm flipH="1">
            <a:off x="1866442" y="1701176"/>
            <a:ext cx="29400" cy="34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1956337" y="2585027"/>
            <a:ext cx="836423" cy="34997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agent</a:t>
            </a:r>
          </a:p>
        </p:txBody>
      </p:sp>
      <p:sp>
        <p:nvSpPr>
          <p:cNvPr id="12" name="원통 11"/>
          <p:cNvSpPr/>
          <p:nvPr/>
        </p:nvSpPr>
        <p:spPr>
          <a:xfrm>
            <a:off x="4764849" y="1615919"/>
            <a:ext cx="900100" cy="693769"/>
          </a:xfrm>
          <a:prstGeom prst="can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Stroage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2" idx="3"/>
            <a:endCxn id="61" idx="1"/>
          </p:cNvCxnSpPr>
          <p:nvPr/>
        </p:nvCxnSpPr>
        <p:spPr>
          <a:xfrm flipV="1">
            <a:off x="2792760" y="1962027"/>
            <a:ext cx="972108" cy="79798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1959519" y="1288883"/>
            <a:ext cx="836423" cy="27797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agent</a:t>
            </a:r>
          </a:p>
        </p:txBody>
      </p:sp>
      <p:cxnSp>
        <p:nvCxnSpPr>
          <p:cNvPr id="49" name="직선 화살표 연결선 48"/>
          <p:cNvCxnSpPr>
            <a:stCxn id="48" idx="3"/>
            <a:endCxn id="61" idx="1"/>
          </p:cNvCxnSpPr>
          <p:nvPr/>
        </p:nvCxnSpPr>
        <p:spPr>
          <a:xfrm>
            <a:off x="2795942" y="1427868"/>
            <a:ext cx="968926" cy="53415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64868" y="1638861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Metrics</a:t>
            </a:r>
          </a:p>
          <a:p>
            <a:pPr algn="ctr"/>
            <a:r>
              <a:rPr lang="en-US" altLang="ko-KR" sz="1200" dirty="0" smtClean="0"/>
              <a:t>&amp; </a:t>
            </a:r>
          </a:p>
          <a:p>
            <a:pPr algn="ctr"/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  <p:cxnSp>
        <p:nvCxnSpPr>
          <p:cNvPr id="67" name="직선 화살표 연결선 48"/>
          <p:cNvCxnSpPr>
            <a:endCxn id="12" idx="2"/>
          </p:cNvCxnSpPr>
          <p:nvPr/>
        </p:nvCxnSpPr>
        <p:spPr>
          <a:xfrm>
            <a:off x="4376936" y="1962027"/>
            <a:ext cx="387913" cy="77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49080"/>
            <a:ext cx="3205124" cy="2074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035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4508" y="62068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POD (1/3)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4488" y="4059486"/>
            <a:ext cx="720080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TextBox 1034"/>
          <p:cNvSpPr txBox="1"/>
          <p:nvPr/>
        </p:nvSpPr>
        <p:spPr>
          <a:xfrm>
            <a:off x="1748644" y="980728"/>
            <a:ext cx="6910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 </a:t>
            </a:r>
            <a:r>
              <a:rPr lang="en-US" altLang="ko-KR" sz="1200" dirty="0"/>
              <a:t>Pod 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쿠버네티스에서</a:t>
            </a:r>
            <a:r>
              <a:rPr lang="ko-KR" altLang="en-US" sz="1200" dirty="0"/>
              <a:t> 가장 기본적인 배포 단위로</a:t>
            </a:r>
            <a:r>
              <a:rPr lang="en-US" altLang="ko-KR" sz="1200" dirty="0"/>
              <a:t>, </a:t>
            </a:r>
            <a:r>
              <a:rPr lang="ko-KR" altLang="en-US" sz="1200" dirty="0"/>
              <a:t>컨테이너를 포함하는 단위이다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   </a:t>
            </a:r>
            <a:r>
              <a:rPr lang="ko-KR" altLang="en-US" sz="1200" dirty="0" err="1" smtClean="0"/>
              <a:t>쿠버네티스의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특징중의 하나는 컨테이너를 개별적으로 하나씩 배포하는 것이 아니라 </a:t>
            </a:r>
            <a:r>
              <a:rPr lang="en-US" altLang="ko-KR" sz="1200" dirty="0"/>
              <a:t>Pod </a:t>
            </a:r>
            <a:r>
              <a:rPr lang="ko-KR" altLang="en-US" sz="1200" dirty="0"/>
              <a:t>라는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단위로 </a:t>
            </a:r>
            <a:r>
              <a:rPr lang="ko-KR" altLang="en-US" sz="1200" dirty="0"/>
              <a:t>배포하는데</a:t>
            </a:r>
            <a:r>
              <a:rPr lang="en-US" altLang="ko-KR" sz="1200" dirty="0"/>
              <a:t>, Pod</a:t>
            </a:r>
            <a:r>
              <a:rPr lang="ko-KR" altLang="en-US" sz="1200" dirty="0"/>
              <a:t>는 하나 이상의 컨테이너를 포함한다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964668" y="1664804"/>
            <a:ext cx="2396716" cy="163121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apiVersion</a:t>
            </a:r>
            <a:r>
              <a:rPr lang="en-US" altLang="ko-KR" sz="1000" dirty="0"/>
              <a:t>: v1</a:t>
            </a:r>
          </a:p>
          <a:p>
            <a:r>
              <a:rPr lang="en-US" altLang="ko-KR" sz="1000" dirty="0"/>
              <a:t>kind: Pod</a:t>
            </a:r>
          </a:p>
          <a:p>
            <a:r>
              <a:rPr lang="en-US" altLang="ko-KR" sz="1000" dirty="0"/>
              <a:t>metadata:</a:t>
            </a:r>
          </a:p>
          <a:p>
            <a:r>
              <a:rPr lang="en-US" altLang="ko-KR" sz="1000" dirty="0"/>
              <a:t>  name: </a:t>
            </a:r>
            <a:r>
              <a:rPr lang="en-US" altLang="ko-KR" sz="1000" dirty="0" err="1"/>
              <a:t>nginx</a:t>
            </a:r>
            <a:endParaRPr lang="en-US" altLang="ko-KR" sz="1000" dirty="0"/>
          </a:p>
          <a:p>
            <a:r>
              <a:rPr lang="en-US" altLang="ko-KR" sz="1000" dirty="0"/>
              <a:t>spec:</a:t>
            </a:r>
          </a:p>
          <a:p>
            <a:r>
              <a:rPr lang="en-US" altLang="ko-KR" sz="1000" dirty="0"/>
              <a:t>  containers:</a:t>
            </a:r>
          </a:p>
          <a:p>
            <a:r>
              <a:rPr lang="en-US" altLang="ko-KR" sz="1000" dirty="0"/>
              <a:t>  - name: </a:t>
            </a:r>
            <a:r>
              <a:rPr lang="en-US" altLang="ko-KR" sz="1000" dirty="0" err="1"/>
              <a:t>nginx</a:t>
            </a:r>
            <a:endParaRPr lang="en-US" altLang="ko-KR" sz="1000" dirty="0"/>
          </a:p>
          <a:p>
            <a:r>
              <a:rPr lang="en-US" altLang="ko-KR" sz="1000" dirty="0"/>
              <a:t>    image: nginx:1.7.9</a:t>
            </a:r>
          </a:p>
          <a:p>
            <a:r>
              <a:rPr lang="en-US" altLang="ko-KR" sz="1000" dirty="0"/>
              <a:t>    ports:</a:t>
            </a:r>
          </a:p>
          <a:p>
            <a:r>
              <a:rPr lang="en-US" altLang="ko-KR" sz="1000" dirty="0"/>
              <a:t>    - </a:t>
            </a:r>
            <a:r>
              <a:rPr lang="en-US" altLang="ko-KR" sz="1000" dirty="0" err="1"/>
              <a:t>containerPort</a:t>
            </a:r>
            <a:r>
              <a:rPr lang="en-US" altLang="ko-KR" sz="1000" dirty="0"/>
              <a:t>: 8090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323744" y="2528900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&lt;pod basic spec&gt;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2640" y="3392996"/>
            <a:ext cx="7520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Pod</a:t>
            </a:r>
            <a:r>
              <a:rPr lang="ko-KR" altLang="en-US" sz="1200" dirty="0" smtClean="0"/>
              <a:t>내의 </a:t>
            </a:r>
            <a:r>
              <a:rPr lang="en-US" altLang="ko-KR" sz="1200" dirty="0" smtClean="0"/>
              <a:t>Container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ip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port</a:t>
            </a:r>
            <a:r>
              <a:rPr lang="ko-KR" altLang="en-US" sz="1200" dirty="0" smtClean="0"/>
              <a:t>를 공유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/>
              <a:t>두 개의 컨테이너가 하나의 </a:t>
            </a:r>
            <a:r>
              <a:rPr lang="en-US" altLang="ko-KR" sz="1200" dirty="0"/>
              <a:t>Pod</a:t>
            </a:r>
            <a:r>
              <a:rPr lang="ko-KR" altLang="en-US" sz="1200" dirty="0"/>
              <a:t>를 통해서 </a:t>
            </a:r>
            <a:r>
              <a:rPr lang="ko-KR" altLang="en-US" sz="1200" dirty="0" err="1"/>
              <a:t>배포되었을때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localhost</a:t>
            </a:r>
            <a:r>
              <a:rPr lang="ko-KR" altLang="en-US" sz="1200" dirty="0"/>
              <a:t>를 통해서 통신이 가능하다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</a:t>
            </a:r>
            <a:r>
              <a:rPr lang="en-US" altLang="ko-KR" sz="1200" dirty="0"/>
              <a:t>. Pod </a:t>
            </a:r>
            <a:r>
              <a:rPr lang="ko-KR" altLang="en-US" sz="1200" dirty="0"/>
              <a:t>내에 배포된 컨테이너간에는 디스크 볼륨을 공유할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/>
              <a:t>근래 애플리케이션들은 </a:t>
            </a:r>
            <a:r>
              <a:rPr lang="ko-KR" altLang="en-US" sz="1200" dirty="0" err="1"/>
              <a:t>실행할때</a:t>
            </a:r>
            <a:r>
              <a:rPr lang="ko-KR" altLang="en-US" sz="1200" dirty="0"/>
              <a:t> 애플리케이션만 </a:t>
            </a:r>
            <a:r>
              <a:rPr lang="ko-KR" altLang="en-US" sz="1200" dirty="0" err="1"/>
              <a:t>올라가는것이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아니라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로그 </a:t>
            </a:r>
            <a:r>
              <a:rPr lang="ko-KR" altLang="en-US" sz="1200" dirty="0" err="1"/>
              <a:t>수집기등</a:t>
            </a:r>
            <a:r>
              <a:rPr lang="ko-KR" altLang="en-US" sz="1200" dirty="0"/>
              <a:t> 다양한 </a:t>
            </a:r>
            <a:r>
              <a:rPr lang="ko-KR" altLang="en-US" sz="1200" dirty="0" smtClean="0"/>
              <a:t>솔루션이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배포되는 경우가 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40" y="4408659"/>
            <a:ext cx="4586414" cy="192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121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4508" y="62068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POD (2/3)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6676" y="1939039"/>
            <a:ext cx="2502608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v1</a:t>
            </a:r>
          </a:p>
          <a:p>
            <a:r>
              <a:rPr lang="en-US" altLang="ko-KR" sz="900" dirty="0"/>
              <a:t>kind: </a:t>
            </a:r>
            <a:r>
              <a:rPr lang="en-US" altLang="ko-KR" sz="900" dirty="0">
                <a:solidFill>
                  <a:srgbClr val="FF0000"/>
                </a:solidFill>
              </a:rPr>
              <a:t>Pod</a:t>
            </a: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 smtClean="0"/>
              <a:t>  name</a:t>
            </a:r>
            <a:r>
              <a:rPr lang="en-US" altLang="ko-KR" sz="900" dirty="0"/>
              <a:t>: nodehelloworld.example.com</a:t>
            </a:r>
          </a:p>
          <a:p>
            <a:r>
              <a:rPr lang="en-US" altLang="ko-KR" sz="900" dirty="0" smtClean="0"/>
              <a:t>  labels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app</a:t>
            </a:r>
            <a:r>
              <a:rPr lang="en-US" altLang="ko-KR" sz="900" dirty="0"/>
              <a:t>: </a:t>
            </a:r>
            <a:r>
              <a:rPr lang="en-US" altLang="ko-KR" sz="900" dirty="0" err="1"/>
              <a:t>helloworld</a:t>
            </a:r>
            <a:endParaRPr lang="en-US" altLang="ko-KR" sz="900" dirty="0"/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 smtClean="0"/>
              <a:t>  containers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- </a:t>
            </a:r>
            <a:r>
              <a:rPr lang="en-US" altLang="ko-KR" sz="900" dirty="0"/>
              <a:t>name: k8s-demo</a:t>
            </a:r>
          </a:p>
          <a:p>
            <a:r>
              <a:rPr lang="en-US" altLang="ko-KR" sz="900" dirty="0" smtClean="0"/>
              <a:t>  image</a:t>
            </a:r>
            <a:r>
              <a:rPr lang="en-US" altLang="ko-KR" sz="900" dirty="0"/>
              <a:t>: </a:t>
            </a:r>
            <a:r>
              <a:rPr lang="en-US" altLang="ko-KR" sz="900" dirty="0" err="1"/>
              <a:t>wardviaene</a:t>
            </a:r>
            <a:r>
              <a:rPr lang="en-US" altLang="ko-KR" sz="900" dirty="0"/>
              <a:t>/k8s-demo</a:t>
            </a:r>
          </a:p>
          <a:p>
            <a:r>
              <a:rPr lang="en-US" altLang="ko-KR" sz="900" dirty="0" smtClean="0"/>
              <a:t>  ports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- </a:t>
            </a:r>
            <a:r>
              <a:rPr lang="en-US" altLang="ko-KR" sz="900" dirty="0"/>
              <a:t>name: </a:t>
            </a:r>
            <a:r>
              <a:rPr lang="en-US" altLang="ko-KR" sz="900" dirty="0" err="1"/>
              <a:t>nodejs</a:t>
            </a:r>
            <a:r>
              <a:rPr lang="en-US" altLang="ko-KR" sz="900" dirty="0"/>
              <a:t>-port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containerPort</a:t>
            </a:r>
            <a:r>
              <a:rPr lang="en-US" altLang="ko-KR" sz="900" dirty="0"/>
              <a:t>: 3000</a:t>
            </a:r>
          </a:p>
          <a:p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344488" y="4059486"/>
            <a:ext cx="720080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4" idx="3"/>
            <a:endCxn id="3" idx="1"/>
          </p:cNvCxnSpPr>
          <p:nvPr/>
        </p:nvCxnSpPr>
        <p:spPr>
          <a:xfrm flipV="1">
            <a:off x="1064568" y="2954702"/>
            <a:ext cx="972108" cy="11797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8744" y="1707339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helloworld.yml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8344" y="4422735"/>
            <a:ext cx="1867819" cy="18928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v1</a:t>
            </a:r>
          </a:p>
          <a:p>
            <a:r>
              <a:rPr lang="en-US" altLang="ko-KR" sz="900" dirty="0"/>
              <a:t>kind: Service</a:t>
            </a: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 smtClean="0"/>
              <a:t>  name</a:t>
            </a:r>
            <a:r>
              <a:rPr lang="en-US" altLang="ko-KR" sz="900" dirty="0"/>
              <a:t>: </a:t>
            </a:r>
            <a:r>
              <a:rPr lang="en-US" altLang="ko-KR" sz="900" dirty="0" err="1"/>
              <a:t>helloworld</a:t>
            </a:r>
            <a:r>
              <a:rPr lang="en-US" altLang="ko-KR" sz="900" dirty="0"/>
              <a:t>-service</a:t>
            </a:r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 smtClean="0"/>
              <a:t>  ports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- </a:t>
            </a:r>
            <a:r>
              <a:rPr lang="en-US" altLang="ko-KR" sz="900" dirty="0"/>
              <a:t>port: 31001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nodePort</a:t>
            </a:r>
            <a:r>
              <a:rPr lang="en-US" altLang="ko-KR" sz="900" dirty="0"/>
              <a:t>: 31001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targetPort</a:t>
            </a:r>
            <a:r>
              <a:rPr lang="en-US" altLang="ko-KR" sz="900" dirty="0"/>
              <a:t>: </a:t>
            </a:r>
            <a:r>
              <a:rPr lang="en-US" altLang="ko-KR" sz="900" dirty="0" err="1"/>
              <a:t>nodejs</a:t>
            </a:r>
            <a:r>
              <a:rPr lang="en-US" altLang="ko-KR" sz="900" dirty="0"/>
              <a:t>-port</a:t>
            </a:r>
          </a:p>
          <a:p>
            <a:r>
              <a:rPr lang="en-US" altLang="ko-KR" sz="900" dirty="0" smtClean="0"/>
              <a:t>    protocol</a:t>
            </a:r>
            <a:r>
              <a:rPr lang="en-US" altLang="ko-KR" sz="900" dirty="0"/>
              <a:t>: TCP</a:t>
            </a:r>
          </a:p>
          <a:p>
            <a:r>
              <a:rPr lang="en-US" altLang="ko-KR" sz="900" dirty="0" smtClean="0"/>
              <a:t>  selector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app</a:t>
            </a:r>
            <a:r>
              <a:rPr lang="en-US" altLang="ko-KR" sz="900" dirty="0"/>
              <a:t>: </a:t>
            </a:r>
            <a:r>
              <a:rPr lang="en-US" altLang="ko-KR" sz="900" dirty="0" err="1">
                <a:solidFill>
                  <a:srgbClr val="FF0000"/>
                </a:solidFill>
              </a:rPr>
              <a:t>helloworld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type: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NodePort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6716" y="4191035"/>
            <a:ext cx="18245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helloworld-service.yml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44488" y="5295346"/>
            <a:ext cx="720080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3"/>
            <a:endCxn id="12" idx="1"/>
          </p:cNvCxnSpPr>
          <p:nvPr/>
        </p:nvCxnSpPr>
        <p:spPr>
          <a:xfrm flipV="1">
            <a:off x="1064568" y="5369148"/>
            <a:ext cx="953776" cy="113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381699" y="3023808"/>
            <a:ext cx="1944216" cy="936472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8209" y="3023808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Master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69024" y="4101947"/>
            <a:ext cx="2374028" cy="1663735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9024" y="410272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Worker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844988" y="2953781"/>
            <a:ext cx="4896544" cy="291434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56" idx="1"/>
          </p:cNvCxnSpPr>
          <p:nvPr/>
        </p:nvCxnSpPr>
        <p:spPr>
          <a:xfrm>
            <a:off x="6386608" y="4815928"/>
            <a:ext cx="3665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0" idx="2"/>
            <a:endCxn id="21" idx="0"/>
          </p:cNvCxnSpPr>
          <p:nvPr/>
        </p:nvCxnSpPr>
        <p:spPr>
          <a:xfrm rot="16200000" flipH="1">
            <a:off x="6284089" y="4029997"/>
            <a:ext cx="141667" cy="22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2180" y="502628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POD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6016709" y="3419852"/>
            <a:ext cx="720080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Api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062406" y="3416503"/>
            <a:ext cx="720080" cy="2520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kubectl</a:t>
            </a:r>
            <a:endParaRPr lang="ko-KR" altLang="en-US" sz="1000" b="1" dirty="0"/>
          </a:p>
        </p:txBody>
      </p:sp>
      <p:cxnSp>
        <p:nvCxnSpPr>
          <p:cNvPr id="48" name="꺾인 연결선 47"/>
          <p:cNvCxnSpPr>
            <a:stCxn id="47" idx="1"/>
            <a:endCxn id="29" idx="3"/>
          </p:cNvCxnSpPr>
          <p:nvPr/>
        </p:nvCxnSpPr>
        <p:spPr>
          <a:xfrm rot="10800000" flipV="1">
            <a:off x="6736790" y="3542516"/>
            <a:ext cx="1325617" cy="334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753200" y="4719387"/>
            <a:ext cx="635010" cy="19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70318" y="3324178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96" y="4535976"/>
            <a:ext cx="562988" cy="54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5" name="TextBox 1034"/>
          <p:cNvSpPr txBox="1"/>
          <p:nvPr/>
        </p:nvSpPr>
        <p:spPr>
          <a:xfrm>
            <a:off x="4844988" y="1845548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Pod, Service Deploy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180692" y="2554547"/>
            <a:ext cx="1116124" cy="250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꺾인 연결선 80"/>
          <p:cNvCxnSpPr>
            <a:stCxn id="83" idx="3"/>
            <a:endCxn id="80" idx="3"/>
          </p:cNvCxnSpPr>
          <p:nvPr/>
        </p:nvCxnSpPr>
        <p:spPr>
          <a:xfrm flipV="1">
            <a:off x="3287980" y="2679571"/>
            <a:ext cx="8836" cy="3381376"/>
          </a:xfrm>
          <a:prstGeom prst="bentConnector3">
            <a:avLst>
              <a:gd name="adj1" fmla="val 268714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2216696" y="5986008"/>
            <a:ext cx="1071284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TextBox 1039"/>
          <p:cNvSpPr txBox="1"/>
          <p:nvPr/>
        </p:nvSpPr>
        <p:spPr>
          <a:xfrm>
            <a:off x="4989004" y="2195716"/>
            <a:ext cx="2765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create –f </a:t>
            </a:r>
            <a:r>
              <a:rPr lang="en-US" altLang="ko-KR" sz="1100" dirty="0" err="1" smtClean="0"/>
              <a:t>helloworld.yml</a:t>
            </a:r>
            <a:endParaRPr lang="en-US" altLang="ko-KR" sz="1100" dirty="0" smtClean="0"/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create –f </a:t>
            </a:r>
            <a:r>
              <a:rPr lang="en-US" altLang="ko-KR" sz="1100" dirty="0" err="1" smtClean="0"/>
              <a:t>helloworld.yml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748644" y="908720"/>
            <a:ext cx="8077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Pod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Service </a:t>
            </a:r>
            <a:r>
              <a:rPr lang="ko-KR" altLang="en-US" sz="1200" dirty="0" smtClean="0"/>
              <a:t>를 통해 외부로 노출할 수 있다</a:t>
            </a:r>
            <a:r>
              <a:rPr lang="en-US" altLang="ko-KR" sz="1200" dirty="0" smtClean="0"/>
              <a:t>. Service Type</a:t>
            </a:r>
            <a:r>
              <a:rPr lang="ko-KR" altLang="en-US" sz="1200" dirty="0" smtClean="0"/>
              <a:t>이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NodePort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또는 </a:t>
            </a:r>
            <a:r>
              <a:rPr lang="en-US" altLang="ko-KR" sz="1200" dirty="0" err="1" smtClean="0"/>
              <a:t>LoadBalancer</a:t>
            </a:r>
            <a:r>
              <a:rPr lang="ko-KR" altLang="en-US" sz="1200" dirty="0" smtClean="0"/>
              <a:t>로 노출될 수</a:t>
            </a:r>
            <a:endParaRPr lang="en-US" altLang="ko-KR" sz="1200" dirty="0" smtClean="0"/>
          </a:p>
          <a:p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- </a:t>
            </a:r>
            <a:r>
              <a:rPr lang="en-US" altLang="ko-KR" sz="1200" dirty="0" err="1" smtClean="0"/>
              <a:t>NodePort</a:t>
            </a:r>
            <a:r>
              <a:rPr lang="en-US" altLang="ko-KR" sz="1200" dirty="0" smtClean="0"/>
              <a:t>: pod</a:t>
            </a:r>
            <a:r>
              <a:rPr lang="ko-KR" altLang="en-US" sz="1200" dirty="0" smtClean="0"/>
              <a:t>가 배포된 </a:t>
            </a:r>
            <a:r>
              <a:rPr lang="en-US" altLang="ko-KR" sz="1200" dirty="0" smtClean="0"/>
              <a:t>Node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Port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외부에노출된다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LoadBalancer</a:t>
            </a:r>
            <a:r>
              <a:rPr lang="en-US" altLang="ko-KR" sz="1200" dirty="0" smtClean="0"/>
              <a:t>: IaaS</a:t>
            </a:r>
            <a:r>
              <a:rPr lang="ko-KR" altLang="en-US" sz="1200" dirty="0" smtClean="0"/>
              <a:t>에서 제공하는 </a:t>
            </a:r>
            <a:r>
              <a:rPr lang="en-US" altLang="ko-KR" sz="1200" dirty="0" smtClean="0"/>
              <a:t>LB</a:t>
            </a:r>
            <a:r>
              <a:rPr lang="ko-KR" altLang="en-US" sz="1200" dirty="0" smtClean="0"/>
              <a:t>를 통해 외부에 노출된다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1634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468" y="62068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POD (3/3)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6676" y="1182231"/>
            <a:ext cx="2502608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v1</a:t>
            </a:r>
          </a:p>
          <a:p>
            <a:r>
              <a:rPr lang="en-US" altLang="ko-KR" sz="900" dirty="0"/>
              <a:t>kind: </a:t>
            </a:r>
            <a:r>
              <a:rPr lang="en-US" altLang="ko-KR" sz="900" dirty="0">
                <a:solidFill>
                  <a:srgbClr val="FF0000"/>
                </a:solidFill>
              </a:rPr>
              <a:t>Pod</a:t>
            </a: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 smtClean="0"/>
              <a:t>  name</a:t>
            </a:r>
            <a:r>
              <a:rPr lang="en-US" altLang="ko-KR" sz="900" dirty="0"/>
              <a:t>: nodehelloworld.example.com</a:t>
            </a:r>
          </a:p>
          <a:p>
            <a:r>
              <a:rPr lang="en-US" altLang="ko-KR" sz="900" dirty="0" smtClean="0"/>
              <a:t>  labels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app</a:t>
            </a:r>
            <a:r>
              <a:rPr lang="en-US" altLang="ko-KR" sz="900" dirty="0"/>
              <a:t>: </a:t>
            </a:r>
            <a:r>
              <a:rPr lang="en-US" altLang="ko-KR" sz="900" dirty="0" err="1"/>
              <a:t>helloworld</a:t>
            </a:r>
            <a:endParaRPr lang="en-US" altLang="ko-KR" sz="900" dirty="0"/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 smtClean="0"/>
              <a:t>  containers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- </a:t>
            </a:r>
            <a:r>
              <a:rPr lang="en-US" altLang="ko-KR" sz="900" dirty="0"/>
              <a:t>name: k8s-demo</a:t>
            </a:r>
          </a:p>
          <a:p>
            <a:r>
              <a:rPr lang="en-US" altLang="ko-KR" sz="900" dirty="0" smtClean="0"/>
              <a:t>  image</a:t>
            </a:r>
            <a:r>
              <a:rPr lang="en-US" altLang="ko-KR" sz="900" dirty="0"/>
              <a:t>: </a:t>
            </a:r>
            <a:r>
              <a:rPr lang="en-US" altLang="ko-KR" sz="900" dirty="0" err="1"/>
              <a:t>wardviaene</a:t>
            </a:r>
            <a:r>
              <a:rPr lang="en-US" altLang="ko-KR" sz="900" dirty="0"/>
              <a:t>/k8s-demo</a:t>
            </a:r>
          </a:p>
          <a:p>
            <a:r>
              <a:rPr lang="en-US" altLang="ko-KR" sz="900" dirty="0" smtClean="0"/>
              <a:t>  ports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- </a:t>
            </a:r>
            <a:r>
              <a:rPr lang="en-US" altLang="ko-KR" sz="900" dirty="0"/>
              <a:t>name: </a:t>
            </a:r>
            <a:r>
              <a:rPr lang="en-US" altLang="ko-KR" sz="900" dirty="0" err="1"/>
              <a:t>nodejs</a:t>
            </a:r>
            <a:r>
              <a:rPr lang="en-US" altLang="ko-KR" sz="900" dirty="0"/>
              <a:t>-port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containerPort</a:t>
            </a:r>
            <a:r>
              <a:rPr lang="en-US" altLang="ko-KR" sz="900" dirty="0"/>
              <a:t>: 3000</a:t>
            </a:r>
          </a:p>
          <a:p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344488" y="4059486"/>
            <a:ext cx="720080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4" idx="3"/>
            <a:endCxn id="3" idx="1"/>
          </p:cNvCxnSpPr>
          <p:nvPr/>
        </p:nvCxnSpPr>
        <p:spPr>
          <a:xfrm flipV="1">
            <a:off x="1064568" y="2197894"/>
            <a:ext cx="972108" cy="193653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8744" y="950531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helloworld.yml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8344" y="3665927"/>
            <a:ext cx="1867819" cy="18928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v1</a:t>
            </a:r>
          </a:p>
          <a:p>
            <a:r>
              <a:rPr lang="en-US" altLang="ko-KR" sz="900" dirty="0"/>
              <a:t>kind: Service</a:t>
            </a: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 smtClean="0"/>
              <a:t>  name</a:t>
            </a:r>
            <a:r>
              <a:rPr lang="en-US" altLang="ko-KR" sz="900" dirty="0"/>
              <a:t>: </a:t>
            </a:r>
            <a:r>
              <a:rPr lang="en-US" altLang="ko-KR" sz="900" dirty="0" err="1"/>
              <a:t>helloworld</a:t>
            </a:r>
            <a:r>
              <a:rPr lang="en-US" altLang="ko-KR" sz="900" dirty="0"/>
              <a:t>-service</a:t>
            </a:r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 smtClean="0"/>
              <a:t>  ports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- </a:t>
            </a:r>
            <a:r>
              <a:rPr lang="en-US" altLang="ko-KR" sz="900" dirty="0"/>
              <a:t>port: 31001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nodePort</a:t>
            </a:r>
            <a:r>
              <a:rPr lang="en-US" altLang="ko-KR" sz="900" dirty="0"/>
              <a:t>: 31001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targetPort</a:t>
            </a:r>
            <a:r>
              <a:rPr lang="en-US" altLang="ko-KR" sz="900" dirty="0"/>
              <a:t>: </a:t>
            </a:r>
            <a:r>
              <a:rPr lang="en-US" altLang="ko-KR" sz="900" dirty="0" err="1"/>
              <a:t>nodejs</a:t>
            </a:r>
            <a:r>
              <a:rPr lang="en-US" altLang="ko-KR" sz="900" dirty="0"/>
              <a:t>-port</a:t>
            </a:r>
          </a:p>
          <a:p>
            <a:r>
              <a:rPr lang="en-US" altLang="ko-KR" sz="900" dirty="0" smtClean="0"/>
              <a:t>    protocol</a:t>
            </a:r>
            <a:r>
              <a:rPr lang="en-US" altLang="ko-KR" sz="900" dirty="0"/>
              <a:t>: TCP</a:t>
            </a:r>
          </a:p>
          <a:p>
            <a:r>
              <a:rPr lang="en-US" altLang="ko-KR" sz="900" dirty="0" smtClean="0"/>
              <a:t>  selector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app</a:t>
            </a:r>
            <a:r>
              <a:rPr lang="en-US" altLang="ko-KR" sz="900" dirty="0"/>
              <a:t>: </a:t>
            </a:r>
            <a:r>
              <a:rPr lang="en-US" altLang="ko-KR" sz="900" dirty="0" err="1">
                <a:solidFill>
                  <a:srgbClr val="FF0000"/>
                </a:solidFill>
              </a:rPr>
              <a:t>helloworld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type: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NodePort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6716" y="3434227"/>
            <a:ext cx="18245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Helloworld-service.yml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44488" y="5295346"/>
            <a:ext cx="720080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3"/>
            <a:endCxn id="12" idx="1"/>
          </p:cNvCxnSpPr>
          <p:nvPr/>
        </p:nvCxnSpPr>
        <p:spPr>
          <a:xfrm flipV="1">
            <a:off x="1064568" y="4612340"/>
            <a:ext cx="953776" cy="75794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844988" y="774576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pod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96752"/>
            <a:ext cx="4716524" cy="87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76872"/>
            <a:ext cx="4630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8697416" y="2816932"/>
            <a:ext cx="7560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849816" y="1772816"/>
            <a:ext cx="6036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880113" y="3505611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App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5" y="3856940"/>
            <a:ext cx="2322257" cy="27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42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0472" y="620688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Service(1/2)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84648" y="1182231"/>
            <a:ext cx="2848857" cy="18928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v1</a:t>
            </a:r>
          </a:p>
          <a:p>
            <a:r>
              <a:rPr lang="en-US" altLang="ko-KR" sz="900" dirty="0"/>
              <a:t>kind: Pod</a:t>
            </a: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/>
              <a:t>  name: hello-node</a:t>
            </a:r>
          </a:p>
          <a:p>
            <a:r>
              <a:rPr lang="en-US" altLang="ko-KR" sz="900" dirty="0"/>
              <a:t>  labels:</a:t>
            </a:r>
          </a:p>
          <a:p>
            <a:r>
              <a:rPr lang="en-US" altLang="ko-KR" sz="900" dirty="0"/>
              <a:t>    app: hello-node</a:t>
            </a:r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/>
              <a:t>  containers:</a:t>
            </a:r>
          </a:p>
          <a:p>
            <a:r>
              <a:rPr lang="en-US" altLang="ko-KR" sz="900" dirty="0"/>
              <a:t>  - name: </a:t>
            </a:r>
            <a:r>
              <a:rPr lang="en-US" altLang="ko-KR" sz="900" dirty="0" err="1"/>
              <a:t>gs</a:t>
            </a:r>
            <a:r>
              <a:rPr lang="en-US" altLang="ko-KR" sz="900" dirty="0"/>
              <a:t>-spring-boot-</a:t>
            </a:r>
            <a:r>
              <a:rPr lang="en-US" altLang="ko-KR" sz="900" dirty="0" err="1"/>
              <a:t>docker</a:t>
            </a:r>
            <a:endParaRPr lang="en-US" altLang="ko-KR" sz="900" dirty="0"/>
          </a:p>
          <a:p>
            <a:r>
              <a:rPr lang="en-US" altLang="ko-KR" sz="900" dirty="0"/>
              <a:t>    image: </a:t>
            </a:r>
            <a:r>
              <a:rPr lang="en-US" altLang="ko-KR" sz="900" dirty="0" err="1"/>
              <a:t>springio</a:t>
            </a:r>
            <a:r>
              <a:rPr lang="en-US" altLang="ko-KR" sz="900" dirty="0"/>
              <a:t>/</a:t>
            </a:r>
            <a:r>
              <a:rPr lang="en-US" altLang="ko-KR" sz="900" dirty="0" err="1"/>
              <a:t>gs</a:t>
            </a:r>
            <a:r>
              <a:rPr lang="en-US" altLang="ko-KR" sz="900" dirty="0"/>
              <a:t>-spring-boot-</a:t>
            </a:r>
            <a:r>
              <a:rPr lang="en-US" altLang="ko-KR" sz="900" dirty="0" err="1"/>
              <a:t>docker</a:t>
            </a:r>
            <a:endParaRPr lang="en-US" altLang="ko-KR" sz="900" dirty="0"/>
          </a:p>
          <a:p>
            <a:r>
              <a:rPr lang="en-US" altLang="ko-KR" sz="900" dirty="0"/>
              <a:t>    ports:</a:t>
            </a:r>
          </a:p>
          <a:p>
            <a:r>
              <a:rPr lang="en-US" altLang="ko-KR" sz="900" dirty="0"/>
              <a:t>    - name: </a:t>
            </a:r>
            <a:r>
              <a:rPr lang="en-US" altLang="ko-KR" sz="900" dirty="0" err="1"/>
              <a:t>nodejs</a:t>
            </a:r>
            <a:r>
              <a:rPr lang="en-US" altLang="ko-KR" sz="900" dirty="0"/>
              <a:t>-port</a:t>
            </a:r>
          </a:p>
          <a:p>
            <a:r>
              <a:rPr lang="en-US" altLang="ko-KR" sz="900" dirty="0"/>
              <a:t>      </a:t>
            </a:r>
            <a:r>
              <a:rPr lang="en-US" altLang="ko-KR" sz="900" dirty="0" err="1"/>
              <a:t>containerPort</a:t>
            </a:r>
            <a:r>
              <a:rPr lang="en-US" altLang="ko-KR" sz="900" dirty="0"/>
              <a:t>: 8080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344488" y="4059486"/>
            <a:ext cx="720080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4" idx="3"/>
            <a:endCxn id="3" idx="1"/>
          </p:cNvCxnSpPr>
          <p:nvPr/>
        </p:nvCxnSpPr>
        <p:spPr>
          <a:xfrm flipV="1">
            <a:off x="1064568" y="2128644"/>
            <a:ext cx="720080" cy="200578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716" y="950531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</a:t>
            </a:r>
            <a:r>
              <a:rPr lang="en-US" altLang="ko-KR" sz="1000" dirty="0" smtClean="0"/>
              <a:t>ello-</a:t>
            </a:r>
            <a:r>
              <a:rPr lang="en-US" altLang="ko-KR" sz="1000" dirty="0" err="1" smtClean="0"/>
              <a:t>node.yml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8344" y="3665927"/>
            <a:ext cx="1661032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v1</a:t>
            </a:r>
          </a:p>
          <a:p>
            <a:r>
              <a:rPr lang="en-US" altLang="ko-KR" sz="900" dirty="0"/>
              <a:t>kind: Service</a:t>
            </a: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/>
              <a:t>  name: hello-node-svc</a:t>
            </a:r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/>
              <a:t>  selector:</a:t>
            </a:r>
          </a:p>
          <a:p>
            <a:r>
              <a:rPr lang="en-US" altLang="ko-KR" sz="900" dirty="0"/>
              <a:t>    app: hello-node</a:t>
            </a:r>
          </a:p>
          <a:p>
            <a:r>
              <a:rPr lang="en-US" altLang="ko-KR" sz="900" dirty="0"/>
              <a:t>  type: </a:t>
            </a:r>
            <a:r>
              <a:rPr lang="en-US" altLang="ko-KR" sz="900" dirty="0" err="1"/>
              <a:t>NodePort</a:t>
            </a:r>
            <a:endParaRPr lang="en-US" altLang="ko-KR" sz="900" dirty="0"/>
          </a:p>
          <a:p>
            <a:r>
              <a:rPr lang="en-US" altLang="ko-KR" sz="900" dirty="0"/>
              <a:t>  ports:</a:t>
            </a:r>
          </a:p>
          <a:p>
            <a:r>
              <a:rPr lang="en-US" altLang="ko-KR" sz="900" dirty="0"/>
              <a:t>  - name: http </a:t>
            </a:r>
          </a:p>
          <a:p>
            <a:r>
              <a:rPr lang="en-US" altLang="ko-KR" sz="900" dirty="0"/>
              <a:t>    port: 80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nodePort</a:t>
            </a:r>
            <a:r>
              <a:rPr lang="en-US" altLang="ko-KR" sz="900" dirty="0"/>
              <a:t>: 30036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targetPort</a:t>
            </a:r>
            <a:r>
              <a:rPr lang="en-US" altLang="ko-KR" sz="900" dirty="0"/>
              <a:t>: 8080</a:t>
            </a:r>
          </a:p>
          <a:p>
            <a:r>
              <a:rPr lang="en-US" altLang="ko-KR" sz="900" dirty="0"/>
              <a:t>    protocol: TCP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6676" y="3434227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hello-node-</a:t>
            </a:r>
            <a:r>
              <a:rPr lang="en-US" altLang="ko-KR" sz="1000" dirty="0" err="1" smtClean="0"/>
              <a:t>svc.yml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44488" y="5295346"/>
            <a:ext cx="720080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3"/>
            <a:endCxn id="12" idx="1"/>
          </p:cNvCxnSpPr>
          <p:nvPr/>
        </p:nvCxnSpPr>
        <p:spPr>
          <a:xfrm flipV="1">
            <a:off x="1064568" y="4681590"/>
            <a:ext cx="953776" cy="6886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844988" y="3068960"/>
            <a:ext cx="4896544" cy="291434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TextBox 1034"/>
          <p:cNvSpPr txBox="1"/>
          <p:nvPr/>
        </p:nvSpPr>
        <p:spPr>
          <a:xfrm>
            <a:off x="4844988" y="2142728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Pod, Service Deploy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1928664" y="1797739"/>
            <a:ext cx="1116124" cy="250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꺾인 연결선 80"/>
          <p:cNvCxnSpPr>
            <a:stCxn id="83" idx="3"/>
            <a:endCxn id="80" idx="3"/>
          </p:cNvCxnSpPr>
          <p:nvPr/>
        </p:nvCxnSpPr>
        <p:spPr>
          <a:xfrm flipH="1" flipV="1">
            <a:off x="3044788" y="1922763"/>
            <a:ext cx="288032" cy="2636588"/>
          </a:xfrm>
          <a:prstGeom prst="bentConnector3">
            <a:avLst>
              <a:gd name="adj1" fmla="val -793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2180692" y="4437112"/>
            <a:ext cx="1152128" cy="244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TextBox 1039"/>
          <p:cNvSpPr txBox="1"/>
          <p:nvPr/>
        </p:nvSpPr>
        <p:spPr>
          <a:xfrm>
            <a:off x="4989004" y="2492896"/>
            <a:ext cx="3167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create –f hello-</a:t>
            </a:r>
            <a:r>
              <a:rPr lang="en-US" altLang="ko-KR" sz="1100" dirty="0" err="1" smtClean="0"/>
              <a:t>node.yml</a:t>
            </a:r>
            <a:endParaRPr lang="en-US" altLang="ko-KR" sz="1100" dirty="0" smtClean="0"/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create –f hello-node-</a:t>
            </a:r>
            <a:r>
              <a:rPr lang="en-US" altLang="ko-KR" sz="1100" dirty="0" err="1" smtClean="0"/>
              <a:t>svc.yml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4808984" y="1016732"/>
            <a:ext cx="50405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Service</a:t>
            </a:r>
          </a:p>
          <a:p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- </a:t>
            </a:r>
            <a:r>
              <a:rPr lang="en-US" altLang="ko-KR" sz="1100" dirty="0">
                <a:latin typeface="+mj-lt"/>
              </a:rPr>
              <a:t>Pod</a:t>
            </a:r>
            <a:r>
              <a:rPr lang="ko-KR" altLang="en-US" sz="1100" dirty="0">
                <a:latin typeface="+mj-lt"/>
              </a:rPr>
              <a:t>의 경우에 지정되는 </a:t>
            </a:r>
            <a:r>
              <a:rPr lang="en-US" altLang="ko-KR" sz="1100" dirty="0" err="1">
                <a:latin typeface="+mj-lt"/>
              </a:rPr>
              <a:t>Ip</a:t>
            </a:r>
            <a:r>
              <a:rPr lang="ko-KR" altLang="en-US" sz="1100" dirty="0">
                <a:latin typeface="+mj-lt"/>
              </a:rPr>
              <a:t>가 </a:t>
            </a:r>
            <a:r>
              <a:rPr lang="ko-KR" altLang="en-US" sz="1100" dirty="0" err="1">
                <a:latin typeface="+mj-lt"/>
              </a:rPr>
              <a:t>랜덤하게</a:t>
            </a:r>
            <a:r>
              <a:rPr lang="ko-KR" altLang="en-US" sz="1100" dirty="0">
                <a:latin typeface="+mj-lt"/>
              </a:rPr>
              <a:t> 지정이 되고 </a:t>
            </a:r>
            <a:r>
              <a:rPr lang="ko-KR" altLang="en-US" sz="1100" dirty="0" err="1">
                <a:latin typeface="+mj-lt"/>
              </a:rPr>
              <a:t>리스타트</a:t>
            </a:r>
            <a:r>
              <a:rPr lang="ko-KR" altLang="en-US" sz="1100" dirty="0">
                <a:latin typeface="+mj-lt"/>
              </a:rPr>
              <a:t> 때마다 변하기 때문에 고정된 </a:t>
            </a:r>
            <a:r>
              <a:rPr lang="ko-KR" altLang="en-US" sz="1100" dirty="0" err="1">
                <a:latin typeface="+mj-lt"/>
              </a:rPr>
              <a:t>엔드포인트로</a:t>
            </a:r>
            <a:r>
              <a:rPr lang="ko-KR" altLang="en-US" sz="1100" dirty="0">
                <a:latin typeface="+mj-lt"/>
              </a:rPr>
              <a:t> 호출이 어렵다</a:t>
            </a:r>
            <a:r>
              <a:rPr lang="en-US" altLang="ko-KR" sz="1100" dirty="0" smtClean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또한 여러 </a:t>
            </a:r>
            <a:r>
              <a:rPr lang="en-US" altLang="ko-KR" sz="1100" dirty="0">
                <a:latin typeface="+mj-lt"/>
              </a:rPr>
              <a:t>Pod</a:t>
            </a:r>
            <a:r>
              <a:rPr lang="ko-KR" altLang="en-US" sz="1100" dirty="0">
                <a:latin typeface="+mj-lt"/>
              </a:rPr>
              <a:t>에 같은 애플리케이션을 운용할 경우 이 </a:t>
            </a:r>
            <a:r>
              <a:rPr lang="en-US" altLang="ko-KR" sz="1100" dirty="0">
                <a:latin typeface="+mj-lt"/>
              </a:rPr>
              <a:t>Pod </a:t>
            </a:r>
            <a:r>
              <a:rPr lang="ko-KR" altLang="en-US" sz="1100" dirty="0">
                <a:latin typeface="+mj-lt"/>
              </a:rPr>
              <a:t>간의 </a:t>
            </a:r>
            <a:r>
              <a:rPr lang="ko-KR" altLang="en-US" sz="1100" dirty="0" err="1">
                <a:latin typeface="+mj-lt"/>
              </a:rPr>
              <a:t>로드밸런싱을</a:t>
            </a:r>
            <a:r>
              <a:rPr lang="ko-KR" altLang="en-US" sz="1100" dirty="0">
                <a:latin typeface="+mj-lt"/>
              </a:rPr>
              <a:t> 지원해줘야 하는데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서비스가 이러한 역할을 한다</a:t>
            </a:r>
            <a:r>
              <a:rPr lang="en-US" altLang="ko-KR" sz="1100" dirty="0" smtClean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서비스는 지정된 </a:t>
            </a:r>
            <a:r>
              <a:rPr lang="en-US" altLang="ko-KR" sz="1100" dirty="0">
                <a:latin typeface="+mj-lt"/>
              </a:rPr>
              <a:t>IP</a:t>
            </a:r>
            <a:r>
              <a:rPr lang="ko-KR" altLang="en-US" sz="1100" dirty="0">
                <a:latin typeface="+mj-lt"/>
              </a:rPr>
              <a:t>로 생성이 가능하고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여러 </a:t>
            </a:r>
            <a:r>
              <a:rPr lang="en-US" altLang="ko-KR" sz="1100" dirty="0">
                <a:latin typeface="+mj-lt"/>
              </a:rPr>
              <a:t>Pod</a:t>
            </a:r>
            <a:r>
              <a:rPr lang="ko-KR" altLang="en-US" sz="1100" dirty="0">
                <a:latin typeface="+mj-lt"/>
              </a:rPr>
              <a:t>를 묶어서 로드 </a:t>
            </a:r>
            <a:r>
              <a:rPr lang="ko-KR" altLang="en-US" sz="1100" dirty="0" err="1">
                <a:latin typeface="+mj-lt"/>
              </a:rPr>
              <a:t>밸런싱이</a:t>
            </a:r>
            <a:r>
              <a:rPr lang="ko-KR" altLang="en-US" sz="1100" dirty="0">
                <a:latin typeface="+mj-lt"/>
              </a:rPr>
              <a:t> 가능하며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고유한 </a:t>
            </a:r>
            <a:r>
              <a:rPr lang="en-US" altLang="ko-KR" sz="1100" dirty="0">
                <a:latin typeface="+mj-lt"/>
              </a:rPr>
              <a:t>DNS </a:t>
            </a:r>
            <a:r>
              <a:rPr lang="ko-KR" altLang="en-US" sz="1100" dirty="0">
                <a:latin typeface="+mj-lt"/>
              </a:rPr>
              <a:t>이름을 가질 수 있다</a:t>
            </a:r>
            <a:r>
              <a:rPr lang="en-US" altLang="ko-KR" sz="1100" dirty="0">
                <a:latin typeface="+mj-lt"/>
              </a:rPr>
              <a:t>.</a:t>
            </a:r>
            <a:endParaRPr lang="ko-KR" altLang="en-US" sz="11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25" y="3131242"/>
            <a:ext cx="4016487" cy="278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50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0472" y="620688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Service(2/2)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4488" y="4059486"/>
            <a:ext cx="720080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4488" y="5295346"/>
            <a:ext cx="720080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96" y="1392757"/>
            <a:ext cx="5616624" cy="70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018344" y="1428452"/>
            <a:ext cx="1661032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v1</a:t>
            </a:r>
          </a:p>
          <a:p>
            <a:r>
              <a:rPr lang="en-US" altLang="ko-KR" sz="900" dirty="0"/>
              <a:t>kind: Service</a:t>
            </a: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/>
              <a:t>  name: hello-node-svc</a:t>
            </a:r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/>
              <a:t>  selector:</a:t>
            </a:r>
          </a:p>
          <a:p>
            <a:r>
              <a:rPr lang="en-US" altLang="ko-KR" sz="900" dirty="0"/>
              <a:t>    app: hello-node</a:t>
            </a:r>
          </a:p>
          <a:p>
            <a:r>
              <a:rPr lang="en-US" altLang="ko-KR" sz="900" dirty="0"/>
              <a:t>  type: </a:t>
            </a:r>
            <a:r>
              <a:rPr lang="en-US" altLang="ko-KR" sz="900" dirty="0" err="1"/>
              <a:t>NodePort</a:t>
            </a:r>
            <a:endParaRPr lang="en-US" altLang="ko-KR" sz="900" dirty="0"/>
          </a:p>
          <a:p>
            <a:r>
              <a:rPr lang="en-US" altLang="ko-KR" sz="900" dirty="0"/>
              <a:t>  ports:</a:t>
            </a:r>
          </a:p>
          <a:p>
            <a:r>
              <a:rPr lang="en-US" altLang="ko-KR" sz="900" dirty="0"/>
              <a:t>  - name: http </a:t>
            </a:r>
          </a:p>
          <a:p>
            <a:r>
              <a:rPr lang="en-US" altLang="ko-KR" sz="900" dirty="0"/>
              <a:t>    port: 80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nodePort</a:t>
            </a:r>
            <a:r>
              <a:rPr lang="en-US" altLang="ko-KR" sz="900" dirty="0"/>
              <a:t>: 30036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targetPort</a:t>
            </a:r>
            <a:r>
              <a:rPr lang="en-US" altLang="ko-KR" sz="900" dirty="0"/>
              <a:t>: 8080</a:t>
            </a:r>
          </a:p>
          <a:p>
            <a:r>
              <a:rPr lang="en-US" altLang="ko-KR" sz="900" dirty="0"/>
              <a:t>    protocol: TCP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36676" y="1196752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hello-node-</a:t>
            </a:r>
            <a:r>
              <a:rPr lang="en-US" altLang="ko-KR" sz="1000" dirty="0" err="1" smtClean="0"/>
              <a:t>svc.yml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2144688" y="2416680"/>
            <a:ext cx="1152128" cy="179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964668" y="3948732"/>
            <a:ext cx="1661032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v1</a:t>
            </a:r>
          </a:p>
          <a:p>
            <a:r>
              <a:rPr lang="en-US" altLang="ko-KR" sz="900" dirty="0"/>
              <a:t>kind: Service</a:t>
            </a: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/>
              <a:t>  name: hello-node-svc</a:t>
            </a:r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/>
              <a:t>  selector:</a:t>
            </a:r>
          </a:p>
          <a:p>
            <a:r>
              <a:rPr lang="en-US" altLang="ko-KR" sz="900" dirty="0"/>
              <a:t>    app: hello-node</a:t>
            </a:r>
          </a:p>
          <a:p>
            <a:r>
              <a:rPr lang="en-US" altLang="ko-KR" sz="900" dirty="0"/>
              <a:t>  type: </a:t>
            </a:r>
            <a:r>
              <a:rPr lang="en-US" altLang="ko-KR" sz="900" dirty="0" err="1" smtClean="0"/>
              <a:t>LoadBalancer</a:t>
            </a:r>
            <a:endParaRPr lang="en-US" altLang="ko-KR" sz="900" dirty="0"/>
          </a:p>
          <a:p>
            <a:r>
              <a:rPr lang="en-US" altLang="ko-KR" sz="900" dirty="0"/>
              <a:t>  ports:</a:t>
            </a:r>
          </a:p>
          <a:p>
            <a:r>
              <a:rPr lang="en-US" altLang="ko-KR" sz="900" dirty="0"/>
              <a:t>  - name: http </a:t>
            </a:r>
          </a:p>
          <a:p>
            <a:r>
              <a:rPr lang="en-US" altLang="ko-KR" sz="900" dirty="0"/>
              <a:t>    port: 80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nodePort</a:t>
            </a:r>
            <a:r>
              <a:rPr lang="en-US" altLang="ko-KR" sz="900" dirty="0"/>
              <a:t>: 30036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targetPort</a:t>
            </a:r>
            <a:r>
              <a:rPr lang="en-US" altLang="ko-KR" sz="900" dirty="0"/>
              <a:t>: 8080</a:t>
            </a:r>
          </a:p>
          <a:p>
            <a:r>
              <a:rPr lang="en-US" altLang="ko-KR" sz="900" dirty="0"/>
              <a:t>    protocol: TCP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83000" y="3717032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hello-node-</a:t>
            </a:r>
            <a:r>
              <a:rPr lang="en-US" altLang="ko-KR" sz="1000" dirty="0" err="1" smtClean="0"/>
              <a:t>svc.yml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091012" y="4936960"/>
            <a:ext cx="1385824" cy="179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97" y="3481271"/>
            <a:ext cx="4016487" cy="278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900" y="2326116"/>
            <a:ext cx="5616624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꺾인 연결선 42"/>
          <p:cNvCxnSpPr>
            <a:stCxn id="37" idx="3"/>
            <a:endCxn id="8" idx="1"/>
          </p:cNvCxnSpPr>
          <p:nvPr/>
        </p:nvCxnSpPr>
        <p:spPr>
          <a:xfrm flipV="1">
            <a:off x="3296816" y="1744374"/>
            <a:ext cx="720080" cy="76180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0" idx="3"/>
            <a:endCxn id="2051" idx="1"/>
          </p:cNvCxnSpPr>
          <p:nvPr/>
        </p:nvCxnSpPr>
        <p:spPr>
          <a:xfrm flipV="1">
            <a:off x="3476836" y="2730929"/>
            <a:ext cx="576064" cy="229553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980892" y="1731585"/>
            <a:ext cx="5652628" cy="179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52900" y="2740716"/>
            <a:ext cx="5652628" cy="179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357156" y="3603793"/>
            <a:ext cx="3276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LoadBalancer</a:t>
            </a:r>
            <a:r>
              <a:rPr lang="ko-KR" altLang="en-US" sz="1000" dirty="0" smtClean="0"/>
              <a:t>설정한 경우</a:t>
            </a:r>
            <a:r>
              <a:rPr lang="en-US" altLang="ko-KR" sz="1000" dirty="0" smtClean="0"/>
              <a:t> LB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port</a:t>
            </a:r>
            <a:r>
              <a:rPr lang="ko-KR" altLang="en-US" sz="1000" dirty="0" smtClean="0"/>
              <a:t>로 접근한다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4880992" y="6124073"/>
            <a:ext cx="3999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NodePort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설정한 경우 </a:t>
            </a:r>
            <a:r>
              <a:rPr lang="en-US" altLang="ko-KR" sz="1000" dirty="0" smtClean="0"/>
              <a:t>Pod</a:t>
            </a:r>
            <a:r>
              <a:rPr lang="ko-KR" altLang="en-US" sz="1000" dirty="0" smtClean="0"/>
              <a:t>가 설치된 </a:t>
            </a:r>
            <a:r>
              <a:rPr lang="en-US" altLang="ko-KR" sz="1000" dirty="0" smtClean="0"/>
              <a:t>Node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Port</a:t>
            </a:r>
            <a:r>
              <a:rPr lang="ko-KR" altLang="en-US" sz="1000" dirty="0" smtClean="0"/>
              <a:t>로 접근한다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033392" y="3351765"/>
            <a:ext cx="3999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NodePort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설정한 경우 </a:t>
            </a:r>
            <a:r>
              <a:rPr lang="en-US" altLang="ko-KR" sz="1000" dirty="0" smtClean="0"/>
              <a:t>Pod</a:t>
            </a:r>
            <a:r>
              <a:rPr lang="ko-KR" altLang="en-US" sz="1000" dirty="0" smtClean="0"/>
              <a:t>가 설치된 </a:t>
            </a:r>
            <a:r>
              <a:rPr lang="en-US" altLang="ko-KR" sz="1000" dirty="0" smtClean="0"/>
              <a:t>Node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Port</a:t>
            </a:r>
            <a:r>
              <a:rPr lang="ko-KR" altLang="en-US" sz="1000" dirty="0" smtClean="0"/>
              <a:t>로 접근한다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3716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468" y="620688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Replication Controller(1/2)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6676" y="1182231"/>
            <a:ext cx="2448272" cy="28623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v1</a:t>
            </a:r>
          </a:p>
          <a:p>
            <a:r>
              <a:rPr lang="en-US" altLang="ko-KR" sz="900" dirty="0"/>
              <a:t>kind: </a:t>
            </a:r>
            <a:r>
              <a:rPr lang="en-US" altLang="ko-KR" sz="900" dirty="0" err="1">
                <a:solidFill>
                  <a:srgbClr val="FF0000"/>
                </a:solidFill>
              </a:rPr>
              <a:t>ReplicationController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 smtClean="0"/>
              <a:t>  name</a:t>
            </a:r>
            <a:r>
              <a:rPr lang="en-US" altLang="ko-KR" sz="900" dirty="0"/>
              <a:t>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 smtClean="0"/>
              <a:t>  replicas</a:t>
            </a:r>
            <a:r>
              <a:rPr lang="en-US" altLang="ko-KR" sz="900" dirty="0"/>
              <a:t>: 3</a:t>
            </a:r>
          </a:p>
          <a:p>
            <a:r>
              <a:rPr lang="en-US" altLang="ko-KR" sz="900" dirty="0" smtClean="0"/>
              <a:t>  selector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app</a:t>
            </a:r>
            <a:r>
              <a:rPr lang="en-US" altLang="ko-KR" sz="900" dirty="0"/>
              <a:t>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 smtClean="0"/>
              <a:t>  template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metadata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name</a:t>
            </a:r>
            <a:r>
              <a:rPr lang="en-US" altLang="ko-KR" sz="900" dirty="0"/>
              <a:t>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 smtClean="0"/>
              <a:t>      labels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  app</a:t>
            </a:r>
            <a:r>
              <a:rPr lang="en-US" altLang="ko-KR" sz="900" dirty="0"/>
              <a:t>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 smtClean="0"/>
              <a:t>    spec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containers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- </a:t>
            </a:r>
            <a:r>
              <a:rPr lang="en-US" altLang="ko-KR" sz="900" dirty="0"/>
              <a:t>name: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 smtClean="0"/>
              <a:t>        image</a:t>
            </a:r>
            <a:r>
              <a:rPr lang="en-US" altLang="ko-KR" sz="900" dirty="0"/>
              <a:t>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 smtClean="0"/>
              <a:t>        ports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  - </a:t>
            </a:r>
            <a:r>
              <a:rPr lang="en-US" altLang="ko-KR" sz="900" dirty="0" err="1"/>
              <a:t>containerPort</a:t>
            </a:r>
            <a:r>
              <a:rPr lang="en-US" altLang="ko-KR" sz="900" dirty="0"/>
              <a:t>: 80</a:t>
            </a:r>
          </a:p>
          <a:p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344488" y="4431250"/>
            <a:ext cx="1044116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4" idx="3"/>
            <a:endCxn id="3" idx="1"/>
          </p:cNvCxnSpPr>
          <p:nvPr/>
        </p:nvCxnSpPr>
        <p:spPr>
          <a:xfrm flipV="1">
            <a:off x="1388604" y="2613392"/>
            <a:ext cx="648072" cy="1892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4688" y="950531"/>
            <a:ext cx="2004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</a:t>
            </a:r>
            <a:r>
              <a:rPr lang="en-US" altLang="ko-KR" sz="1000" dirty="0" smtClean="0"/>
              <a:t>eplication-</a:t>
            </a:r>
            <a:r>
              <a:rPr lang="en-US" altLang="ko-KR" sz="1000" dirty="0" err="1" smtClean="0"/>
              <a:t>controller.yml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61205" y="4338970"/>
            <a:ext cx="1887055" cy="17543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v1</a:t>
            </a:r>
          </a:p>
          <a:p>
            <a:r>
              <a:rPr lang="en-US" altLang="ko-KR" sz="900" dirty="0"/>
              <a:t>kind: </a:t>
            </a:r>
            <a:r>
              <a:rPr lang="en-US" altLang="ko-KR" sz="900" dirty="0">
                <a:solidFill>
                  <a:srgbClr val="FF0000"/>
                </a:solidFill>
              </a:rPr>
              <a:t>Service</a:t>
            </a: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 smtClean="0"/>
              <a:t>  name</a:t>
            </a:r>
            <a:r>
              <a:rPr lang="en-US" altLang="ko-KR" sz="900" dirty="0"/>
              <a:t>: replication-service</a:t>
            </a:r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 smtClean="0"/>
              <a:t>  ports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- </a:t>
            </a:r>
            <a:r>
              <a:rPr lang="en-US" altLang="ko-KR" sz="900" dirty="0"/>
              <a:t>name: "80"</a:t>
            </a:r>
          </a:p>
          <a:p>
            <a:r>
              <a:rPr lang="en-US" altLang="ko-KR" sz="900" dirty="0" smtClean="0"/>
              <a:t>    port</a:t>
            </a:r>
            <a:r>
              <a:rPr lang="en-US" altLang="ko-KR" sz="900" dirty="0"/>
              <a:t>: 81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targetPort</a:t>
            </a:r>
            <a:r>
              <a:rPr lang="en-US" altLang="ko-KR" sz="900" dirty="0"/>
              <a:t>: 80</a:t>
            </a:r>
          </a:p>
          <a:p>
            <a:r>
              <a:rPr lang="en-US" altLang="ko-KR" sz="900" dirty="0" smtClean="0"/>
              <a:t>  selector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app</a:t>
            </a:r>
            <a:r>
              <a:rPr lang="en-US" altLang="ko-KR" sz="900" dirty="0"/>
              <a:t>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 smtClean="0"/>
              <a:t>  type</a:t>
            </a:r>
            <a:r>
              <a:rPr lang="en-US" altLang="ko-KR" sz="900" dirty="0"/>
              <a:t>: </a:t>
            </a:r>
            <a:r>
              <a:rPr lang="en-US" altLang="ko-KR" sz="900" dirty="0" err="1" smtClean="0"/>
              <a:t>NodePort</a:t>
            </a:r>
            <a:endParaRPr lang="en-US" altLang="ko-KR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2043533" y="4071556"/>
            <a:ext cx="1829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replication-</a:t>
            </a:r>
            <a:r>
              <a:rPr lang="en-US" altLang="ko-KR" sz="1000" dirty="0" err="1" smtClean="0"/>
              <a:t>service.yml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44488" y="5295346"/>
            <a:ext cx="720080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3"/>
            <a:endCxn id="12" idx="1"/>
          </p:cNvCxnSpPr>
          <p:nvPr/>
        </p:nvCxnSpPr>
        <p:spPr>
          <a:xfrm flipV="1">
            <a:off x="1064568" y="5216133"/>
            <a:ext cx="996637" cy="15415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124721" y="2852936"/>
            <a:ext cx="1944216" cy="644723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1231" y="2852936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Master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61012" y="3931075"/>
            <a:ext cx="1440160" cy="1663735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61012" y="393185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Worker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844988" y="2782909"/>
            <a:ext cx="4896544" cy="291434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0" idx="2"/>
            <a:endCxn id="21" idx="0"/>
          </p:cNvCxnSpPr>
          <p:nvPr/>
        </p:nvCxnSpPr>
        <p:spPr>
          <a:xfrm rot="5400000">
            <a:off x="6222253" y="3056499"/>
            <a:ext cx="433416" cy="131573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42140" y="527101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POD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6759731" y="2912606"/>
            <a:ext cx="720080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Api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05428" y="2909257"/>
            <a:ext cx="720080" cy="2520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kubectl</a:t>
            </a:r>
            <a:endParaRPr lang="ko-KR" altLang="en-US" sz="1000" b="1" dirty="0"/>
          </a:p>
        </p:txBody>
      </p:sp>
      <p:cxnSp>
        <p:nvCxnSpPr>
          <p:cNvPr id="48" name="꺾인 연결선 47"/>
          <p:cNvCxnSpPr>
            <a:stCxn id="47" idx="1"/>
            <a:endCxn id="29" idx="3"/>
          </p:cNvCxnSpPr>
          <p:nvPr/>
        </p:nvCxnSpPr>
        <p:spPr>
          <a:xfrm rot="10800000" flipV="1">
            <a:off x="7479812" y="3035270"/>
            <a:ext cx="1325617" cy="334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13340" y="2816932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4780699"/>
            <a:ext cx="562988" cy="54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5" name="TextBox 1034"/>
          <p:cNvSpPr txBox="1"/>
          <p:nvPr/>
        </p:nvSpPr>
        <p:spPr>
          <a:xfrm>
            <a:off x="4844988" y="1893842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Pod, Service Deploy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45188" y="3933056"/>
            <a:ext cx="1440160" cy="1663735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229364" y="3933056"/>
            <a:ext cx="1440160" cy="1663735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4876" y="532346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POD</a:t>
            </a:r>
            <a:endParaRPr lang="ko-KR" altLang="en-US" sz="1000" dirty="0"/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92" y="4833156"/>
            <a:ext cx="562988" cy="54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8681040" y="5287464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POD</a:t>
            </a:r>
            <a:endParaRPr lang="ko-KR" altLang="en-US" sz="1000" dirty="0"/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956" y="4797152"/>
            <a:ext cx="562988" cy="54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5457056" y="4263017"/>
            <a:ext cx="4032448" cy="2100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Service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321152" y="3212976"/>
            <a:ext cx="1629349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ReplicaionController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 24"/>
          <p:cNvCxnSpPr>
            <a:stCxn id="20" idx="2"/>
            <a:endCxn id="1028" idx="0"/>
          </p:cNvCxnSpPr>
          <p:nvPr/>
        </p:nvCxnSpPr>
        <p:spPr>
          <a:xfrm rot="5400000">
            <a:off x="5776170" y="3460040"/>
            <a:ext cx="1283040" cy="1358279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20" idx="2"/>
            <a:endCxn id="45" idx="0"/>
          </p:cNvCxnSpPr>
          <p:nvPr/>
        </p:nvCxnSpPr>
        <p:spPr>
          <a:xfrm rot="16200000" flipH="1">
            <a:off x="7337393" y="3257094"/>
            <a:ext cx="1299493" cy="1780621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20" idx="2"/>
            <a:endCxn id="43" idx="0"/>
          </p:cNvCxnSpPr>
          <p:nvPr/>
        </p:nvCxnSpPr>
        <p:spPr>
          <a:xfrm rot="16200000" flipH="1">
            <a:off x="6581309" y="4013178"/>
            <a:ext cx="1335497" cy="304457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20" idx="2"/>
            <a:endCxn id="41" idx="0"/>
          </p:cNvCxnSpPr>
          <p:nvPr/>
        </p:nvCxnSpPr>
        <p:spPr>
          <a:xfrm rot="16200000" flipH="1">
            <a:off x="7805438" y="2789049"/>
            <a:ext cx="435397" cy="185261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9" idx="2"/>
            <a:endCxn id="40" idx="0"/>
          </p:cNvCxnSpPr>
          <p:nvPr/>
        </p:nvCxnSpPr>
        <p:spPr>
          <a:xfrm rot="16200000" flipH="1">
            <a:off x="7016521" y="3584309"/>
            <a:ext cx="468052" cy="2294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167630" y="2085771"/>
            <a:ext cx="1116124" cy="250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216696" y="5625244"/>
            <a:ext cx="11161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300437" y="2764517"/>
            <a:ext cx="1116124" cy="250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구부러진 연결선 79"/>
          <p:cNvCxnSpPr>
            <a:stCxn id="68" idx="3"/>
          </p:cNvCxnSpPr>
          <p:nvPr/>
        </p:nvCxnSpPr>
        <p:spPr>
          <a:xfrm>
            <a:off x="3283754" y="2210795"/>
            <a:ext cx="132807" cy="678744"/>
          </a:xfrm>
          <a:prstGeom prst="curvedConnector2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83"/>
          <p:cNvCxnSpPr>
            <a:stCxn id="69" idx="3"/>
            <a:endCxn id="70" idx="3"/>
          </p:cNvCxnSpPr>
          <p:nvPr/>
        </p:nvCxnSpPr>
        <p:spPr>
          <a:xfrm flipV="1">
            <a:off x="3332820" y="2889541"/>
            <a:ext cx="83741" cy="2879719"/>
          </a:xfrm>
          <a:prstGeom prst="curvedConnector3">
            <a:avLst>
              <a:gd name="adj1" fmla="val 372985"/>
            </a:avLst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989004" y="2208006"/>
            <a:ext cx="3637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create –f replication-</a:t>
            </a:r>
            <a:r>
              <a:rPr lang="en-US" altLang="ko-KR" sz="1100" dirty="0" err="1" smtClean="0"/>
              <a:t>controller.yml</a:t>
            </a:r>
            <a:endParaRPr lang="en-US" altLang="ko-KR" sz="1100" dirty="0" smtClean="0"/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create –f replication-</a:t>
            </a:r>
            <a:r>
              <a:rPr lang="en-US" altLang="ko-KR" sz="1100" dirty="0" err="1" smtClean="0"/>
              <a:t>service.yml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4808984" y="116074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j-lt"/>
              </a:rPr>
              <a:t>ReplicationController</a:t>
            </a:r>
            <a:endParaRPr lang="en-US" altLang="ko-KR" dirty="0" smtClean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- pod</a:t>
            </a:r>
            <a:r>
              <a:rPr lang="ko-KR" altLang="en-US" sz="1100" dirty="0" smtClean="0">
                <a:latin typeface="+mj-lt"/>
              </a:rPr>
              <a:t>를 관리해주는 역할을 한다</a:t>
            </a:r>
            <a:r>
              <a:rPr lang="en-US" altLang="ko-KR" sz="1100" dirty="0" smtClean="0">
                <a:latin typeface="+mj-lt"/>
              </a:rPr>
              <a:t>. </a:t>
            </a:r>
            <a:r>
              <a:rPr lang="ko-KR" altLang="en-US" sz="1100" dirty="0" smtClean="0">
                <a:latin typeface="+mj-lt"/>
              </a:rPr>
              <a:t>지정된 </a:t>
            </a:r>
            <a:r>
              <a:rPr lang="ko-KR" altLang="en-US" sz="1100" dirty="0" err="1" smtClean="0">
                <a:latin typeface="+mj-lt"/>
              </a:rPr>
              <a:t>수자로</a:t>
            </a:r>
            <a:r>
              <a:rPr lang="ko-KR" altLang="en-US" sz="1100" dirty="0" smtClean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pod</a:t>
            </a:r>
            <a:r>
              <a:rPr lang="ko-KR" altLang="en-US" sz="1100" dirty="0" smtClean="0">
                <a:latin typeface="+mj-lt"/>
              </a:rPr>
              <a:t>를 기동시키고</a:t>
            </a:r>
            <a:r>
              <a:rPr lang="en-US" altLang="ko-KR" sz="1100" dirty="0" smtClean="0">
                <a:latin typeface="+mj-lt"/>
              </a:rPr>
              <a:t>, </a:t>
            </a:r>
            <a:r>
              <a:rPr lang="ko-KR" altLang="en-US" sz="1100" dirty="0" smtClean="0">
                <a:latin typeface="+mj-lt"/>
              </a:rPr>
              <a:t>관리한다</a:t>
            </a:r>
            <a:r>
              <a:rPr lang="en-US" altLang="ko-KR" sz="1100" dirty="0" smtClean="0">
                <a:latin typeface="+mj-lt"/>
              </a:rPr>
              <a:t>.</a:t>
            </a:r>
            <a:endParaRPr lang="ko-KR" alt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101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468" y="620688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Replication Controller(2/2)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6676" y="1182231"/>
            <a:ext cx="2448272" cy="28623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v1</a:t>
            </a:r>
          </a:p>
          <a:p>
            <a:r>
              <a:rPr lang="en-US" altLang="ko-KR" sz="900" dirty="0"/>
              <a:t>kind: </a:t>
            </a:r>
            <a:r>
              <a:rPr lang="en-US" altLang="ko-KR" sz="900" dirty="0" err="1"/>
              <a:t>ReplicationController</a:t>
            </a:r>
            <a:endParaRPr lang="en-US" altLang="ko-KR" sz="900" dirty="0"/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 smtClean="0"/>
              <a:t>  name</a:t>
            </a:r>
            <a:r>
              <a:rPr lang="en-US" altLang="ko-KR" sz="900" dirty="0"/>
              <a:t>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 smtClean="0"/>
              <a:t>  replicas</a:t>
            </a:r>
            <a:r>
              <a:rPr lang="en-US" altLang="ko-KR" sz="900" dirty="0"/>
              <a:t>: 3</a:t>
            </a:r>
          </a:p>
          <a:p>
            <a:r>
              <a:rPr lang="en-US" altLang="ko-KR" sz="900" dirty="0" smtClean="0"/>
              <a:t>  selector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app</a:t>
            </a:r>
            <a:r>
              <a:rPr lang="en-US" altLang="ko-KR" sz="900" dirty="0"/>
              <a:t>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 smtClean="0"/>
              <a:t>  template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metadata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name</a:t>
            </a:r>
            <a:r>
              <a:rPr lang="en-US" altLang="ko-KR" sz="900" dirty="0"/>
              <a:t>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 smtClean="0"/>
              <a:t>      labels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  app</a:t>
            </a:r>
            <a:r>
              <a:rPr lang="en-US" altLang="ko-KR" sz="900" dirty="0"/>
              <a:t>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 smtClean="0"/>
              <a:t>    spec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containers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- </a:t>
            </a:r>
            <a:r>
              <a:rPr lang="en-US" altLang="ko-KR" sz="900" dirty="0"/>
              <a:t>name: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 smtClean="0"/>
              <a:t>        image</a:t>
            </a:r>
            <a:r>
              <a:rPr lang="en-US" altLang="ko-KR" sz="900" dirty="0"/>
              <a:t>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 smtClean="0"/>
              <a:t>        ports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  - </a:t>
            </a:r>
            <a:r>
              <a:rPr lang="en-US" altLang="ko-KR" sz="900" dirty="0" err="1"/>
              <a:t>containerPort</a:t>
            </a:r>
            <a:r>
              <a:rPr lang="en-US" altLang="ko-KR" sz="900" dirty="0"/>
              <a:t>: 80</a:t>
            </a:r>
          </a:p>
          <a:p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344488" y="4431250"/>
            <a:ext cx="1044116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4" idx="3"/>
            <a:endCxn id="3" idx="1"/>
          </p:cNvCxnSpPr>
          <p:nvPr/>
        </p:nvCxnSpPr>
        <p:spPr>
          <a:xfrm flipV="1">
            <a:off x="1388604" y="2613392"/>
            <a:ext cx="648072" cy="1892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4688" y="950531"/>
            <a:ext cx="2004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</a:t>
            </a:r>
            <a:r>
              <a:rPr lang="en-US" altLang="ko-KR" sz="1000" dirty="0" smtClean="0"/>
              <a:t>eplication-</a:t>
            </a:r>
            <a:r>
              <a:rPr lang="en-US" altLang="ko-KR" sz="1000" dirty="0" err="1" smtClean="0"/>
              <a:t>controller.yml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61205" y="4338970"/>
            <a:ext cx="1887055" cy="17543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v1</a:t>
            </a:r>
          </a:p>
          <a:p>
            <a:r>
              <a:rPr lang="en-US" altLang="ko-KR" sz="900" dirty="0"/>
              <a:t>kind: Service</a:t>
            </a: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 smtClean="0"/>
              <a:t>  name</a:t>
            </a:r>
            <a:r>
              <a:rPr lang="en-US" altLang="ko-KR" sz="900" dirty="0"/>
              <a:t>: replication-service</a:t>
            </a:r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 smtClean="0"/>
              <a:t>  ports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- </a:t>
            </a:r>
            <a:r>
              <a:rPr lang="en-US" altLang="ko-KR" sz="900" dirty="0"/>
              <a:t>name: "80"</a:t>
            </a:r>
          </a:p>
          <a:p>
            <a:r>
              <a:rPr lang="en-US" altLang="ko-KR" sz="900" dirty="0" smtClean="0"/>
              <a:t>    port</a:t>
            </a:r>
            <a:r>
              <a:rPr lang="en-US" altLang="ko-KR" sz="900" dirty="0"/>
              <a:t>: 81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targetPort</a:t>
            </a:r>
            <a:r>
              <a:rPr lang="en-US" altLang="ko-KR" sz="900" dirty="0"/>
              <a:t>: 80</a:t>
            </a:r>
          </a:p>
          <a:p>
            <a:r>
              <a:rPr lang="en-US" altLang="ko-KR" sz="900" dirty="0" smtClean="0"/>
              <a:t>  selector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app</a:t>
            </a:r>
            <a:r>
              <a:rPr lang="en-US" altLang="ko-KR" sz="900" dirty="0"/>
              <a:t>: </a:t>
            </a:r>
            <a:r>
              <a:rPr lang="en-US" altLang="ko-KR" sz="900" dirty="0" err="1"/>
              <a:t>nginx</a:t>
            </a:r>
            <a:endParaRPr lang="en-US" altLang="ko-KR" sz="900" dirty="0"/>
          </a:p>
          <a:p>
            <a:r>
              <a:rPr lang="en-US" altLang="ko-KR" sz="900" dirty="0" smtClean="0"/>
              <a:t>  type</a:t>
            </a:r>
            <a:r>
              <a:rPr lang="en-US" altLang="ko-KR" sz="900" dirty="0"/>
              <a:t>: </a:t>
            </a:r>
            <a:r>
              <a:rPr lang="en-US" altLang="ko-KR" sz="900" dirty="0" err="1" smtClean="0"/>
              <a:t>NodePort</a:t>
            </a:r>
            <a:endParaRPr lang="en-US" altLang="ko-KR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2043533" y="4071556"/>
            <a:ext cx="1829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replication-</a:t>
            </a:r>
            <a:r>
              <a:rPr lang="en-US" altLang="ko-KR" sz="1000" dirty="0" err="1" smtClean="0"/>
              <a:t>service.yml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44488" y="5295346"/>
            <a:ext cx="720080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3"/>
            <a:endCxn id="12" idx="1"/>
          </p:cNvCxnSpPr>
          <p:nvPr/>
        </p:nvCxnSpPr>
        <p:spPr>
          <a:xfrm flipV="1">
            <a:off x="1064568" y="5216133"/>
            <a:ext cx="996637" cy="15415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844988" y="774576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ReplicationController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80992" y="1160748"/>
            <a:ext cx="28344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get </a:t>
            </a:r>
            <a:r>
              <a:rPr lang="en-US" altLang="ko-KR" sz="1100" dirty="0" err="1" smtClean="0"/>
              <a:t>replicationController</a:t>
            </a:r>
            <a:endParaRPr lang="en-US" altLang="ko-KR" sz="11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882810" y="1880828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get pod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80992" y="2924944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get svc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217" y="1412776"/>
            <a:ext cx="3810211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134" y="2132856"/>
            <a:ext cx="4324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134" y="3186554"/>
            <a:ext cx="439635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134" y="4152488"/>
            <a:ext cx="4527501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916996" y="3861048"/>
            <a:ext cx="2980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/>
              <a:t> describe </a:t>
            </a:r>
            <a:r>
              <a:rPr lang="en-US" altLang="ko-KR" sz="1100" dirty="0" smtClean="0"/>
              <a:t>pod nginx-5mdzv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88125" y="5301208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App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90543" y="5553236"/>
            <a:ext cx="21226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$  curl -v 10.0.1.103:3271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08626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모서리가 둥근 직사각형 63"/>
          <p:cNvSpPr/>
          <p:nvPr/>
        </p:nvSpPr>
        <p:spPr>
          <a:xfrm>
            <a:off x="6105128" y="4681589"/>
            <a:ext cx="1008112" cy="1663735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7329264" y="4689140"/>
            <a:ext cx="1008112" cy="1663735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517396" y="4689140"/>
            <a:ext cx="1008112" cy="1663735"/>
          </a:xfrm>
          <a:prstGeom prst="roundRect">
            <a:avLst>
              <a:gd name="adj" fmla="val 38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77136" y="4977172"/>
            <a:ext cx="3312368" cy="1038191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83" name="Rectangle 3"/>
          <p:cNvSpPr txBox="1">
            <a:spLocks noChangeArrowheads="1"/>
          </p:cNvSpPr>
          <p:nvPr/>
        </p:nvSpPr>
        <p:spPr bwMode="auto">
          <a:xfrm>
            <a:off x="164468" y="90153"/>
            <a:ext cx="89154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800" dirty="0" err="1" smtClean="0">
                <a:latin typeface="맑은 고딕" pitchFamily="50" charset="-127"/>
                <a:ea typeface="맑은 고딕" pitchFamily="50" charset="-127"/>
              </a:rPr>
              <a:t>Kubernetes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 CLI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73676"/>
            <a:ext cx="1440160" cy="537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468" y="62068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ReplicaSet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2640" y="1790521"/>
            <a:ext cx="4140460" cy="466281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apiVersion</a:t>
            </a:r>
            <a:r>
              <a:rPr lang="en-US" altLang="ko-KR" sz="900" dirty="0"/>
              <a:t>: apps/v1</a:t>
            </a:r>
          </a:p>
          <a:p>
            <a:r>
              <a:rPr lang="en-US" altLang="ko-KR" sz="900" dirty="0"/>
              <a:t>kind: </a:t>
            </a:r>
            <a:r>
              <a:rPr lang="en-US" altLang="ko-KR" sz="900" dirty="0" err="1">
                <a:solidFill>
                  <a:srgbClr val="FF0000"/>
                </a:solidFill>
              </a:rPr>
              <a:t>ReplicaSet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metadata:</a:t>
            </a:r>
          </a:p>
          <a:p>
            <a:r>
              <a:rPr lang="en-US" altLang="ko-KR" sz="900" dirty="0" smtClean="0"/>
              <a:t>  name</a:t>
            </a:r>
            <a:r>
              <a:rPr lang="en-US" altLang="ko-KR" sz="900" dirty="0"/>
              <a:t>: frontend</a:t>
            </a:r>
          </a:p>
          <a:p>
            <a:r>
              <a:rPr lang="en-US" altLang="ko-KR" sz="900" dirty="0" smtClean="0"/>
              <a:t>  labels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app</a:t>
            </a:r>
            <a:r>
              <a:rPr lang="en-US" altLang="ko-KR" sz="900" dirty="0"/>
              <a:t>: guestbook</a:t>
            </a:r>
          </a:p>
          <a:p>
            <a:r>
              <a:rPr lang="en-US" altLang="ko-KR" sz="900" dirty="0" smtClean="0"/>
              <a:t>    tier</a:t>
            </a:r>
            <a:r>
              <a:rPr lang="en-US" altLang="ko-KR" sz="900" dirty="0"/>
              <a:t>: frontend</a:t>
            </a:r>
          </a:p>
          <a:p>
            <a:r>
              <a:rPr lang="en-US" altLang="ko-KR" sz="900" dirty="0"/>
              <a:t>spec:</a:t>
            </a:r>
          </a:p>
          <a:p>
            <a:r>
              <a:rPr lang="en-US" altLang="ko-KR" sz="900" dirty="0" smtClean="0"/>
              <a:t>  replicas</a:t>
            </a:r>
            <a:r>
              <a:rPr lang="en-US" altLang="ko-KR" sz="900" dirty="0"/>
              <a:t>: 3</a:t>
            </a:r>
          </a:p>
          <a:p>
            <a:r>
              <a:rPr lang="en-US" altLang="ko-KR" sz="900" dirty="0" smtClean="0"/>
              <a:t>  selector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matchLabels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tier</a:t>
            </a:r>
            <a:r>
              <a:rPr lang="en-US" altLang="ko-KR" sz="900" dirty="0"/>
              <a:t>: frontend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matchExpressions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- </a:t>
            </a:r>
            <a:r>
              <a:rPr lang="en-US" altLang="ko-KR" sz="900" dirty="0"/>
              <a:t>{key: tier, operator: In, values: [frontend]}</a:t>
            </a:r>
          </a:p>
          <a:p>
            <a:r>
              <a:rPr lang="en-US" altLang="ko-KR" sz="900" dirty="0"/>
              <a:t>template:</a:t>
            </a:r>
          </a:p>
          <a:p>
            <a:r>
              <a:rPr lang="en-US" altLang="ko-KR" sz="900" dirty="0" smtClean="0"/>
              <a:t>  metadata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labels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app</a:t>
            </a:r>
            <a:r>
              <a:rPr lang="en-US" altLang="ko-KR" sz="900" dirty="0"/>
              <a:t>: guestbook</a:t>
            </a:r>
          </a:p>
          <a:p>
            <a:r>
              <a:rPr lang="en-US" altLang="ko-KR" sz="900" dirty="0" smtClean="0"/>
              <a:t>      tier</a:t>
            </a:r>
            <a:r>
              <a:rPr lang="en-US" altLang="ko-KR" sz="900" dirty="0"/>
              <a:t>: frontend</a:t>
            </a:r>
          </a:p>
          <a:p>
            <a:r>
              <a:rPr lang="en-US" altLang="ko-KR" sz="900" dirty="0" smtClean="0"/>
              <a:t>  spec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containers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- </a:t>
            </a:r>
            <a:r>
              <a:rPr lang="en-US" altLang="ko-KR" sz="900" dirty="0"/>
              <a:t>name: </a:t>
            </a:r>
            <a:r>
              <a:rPr lang="en-US" altLang="ko-KR" sz="900" dirty="0" err="1"/>
              <a:t>php-redis</a:t>
            </a:r>
            <a:endParaRPr lang="en-US" altLang="ko-KR" sz="900" dirty="0"/>
          </a:p>
          <a:p>
            <a:r>
              <a:rPr lang="en-US" altLang="ko-KR" sz="900" dirty="0" smtClean="0"/>
              <a:t>      image</a:t>
            </a:r>
            <a:r>
              <a:rPr lang="en-US" altLang="ko-KR" sz="900" dirty="0"/>
              <a:t>: </a:t>
            </a:r>
            <a:r>
              <a:rPr lang="en-US" altLang="ko-KR" sz="900" dirty="0" err="1"/>
              <a:t>yecc</a:t>
            </a:r>
            <a:r>
              <a:rPr lang="en-US" altLang="ko-KR" sz="900" dirty="0"/>
              <a:t>/gcr.io-google_samples-gb-frontend:v3</a:t>
            </a:r>
          </a:p>
          <a:p>
            <a:r>
              <a:rPr lang="en-US" altLang="ko-KR" sz="900" dirty="0" smtClean="0"/>
              <a:t>      resources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  requests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    </a:t>
            </a:r>
            <a:r>
              <a:rPr lang="en-US" altLang="ko-KR" sz="900" dirty="0" err="1" smtClean="0"/>
              <a:t>cpu</a:t>
            </a:r>
            <a:r>
              <a:rPr lang="en-US" altLang="ko-KR" sz="900" dirty="0"/>
              <a:t>: 100m</a:t>
            </a:r>
          </a:p>
          <a:p>
            <a:r>
              <a:rPr lang="en-US" altLang="ko-KR" sz="900" dirty="0" smtClean="0"/>
              <a:t>          memory</a:t>
            </a:r>
            <a:r>
              <a:rPr lang="en-US" altLang="ko-KR" sz="900" dirty="0"/>
              <a:t>: 100Mi</a:t>
            </a:r>
          </a:p>
          <a:p>
            <a:r>
              <a:rPr lang="en-US" altLang="ko-KR" sz="900" dirty="0" smtClean="0"/>
              <a:t>        </a:t>
            </a:r>
            <a:r>
              <a:rPr lang="en-US" altLang="ko-KR" sz="900" dirty="0" err="1" smtClean="0"/>
              <a:t>env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  - </a:t>
            </a:r>
            <a:r>
              <a:rPr lang="en-US" altLang="ko-KR" sz="900" dirty="0"/>
              <a:t>name: GET_HOSTS_FROM</a:t>
            </a:r>
          </a:p>
          <a:p>
            <a:r>
              <a:rPr lang="en-US" altLang="ko-KR" sz="900" dirty="0" smtClean="0"/>
              <a:t>          value</a:t>
            </a:r>
            <a:r>
              <a:rPr lang="en-US" altLang="ko-KR" sz="900" dirty="0"/>
              <a:t>: </a:t>
            </a:r>
            <a:r>
              <a:rPr lang="en-US" altLang="ko-KR" sz="900" dirty="0" err="1"/>
              <a:t>dns</a:t>
            </a:r>
            <a:endParaRPr lang="en-US" altLang="ko-KR" sz="900" dirty="0"/>
          </a:p>
          <a:p>
            <a:r>
              <a:rPr lang="en-US" altLang="ko-KR" sz="900" dirty="0" smtClean="0"/>
              <a:t>        ports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 smtClean="0"/>
              <a:t>        - </a:t>
            </a:r>
            <a:r>
              <a:rPr lang="en-US" altLang="ko-KR" sz="900" dirty="0" err="1"/>
              <a:t>containerPort</a:t>
            </a:r>
            <a:r>
              <a:rPr lang="en-US" altLang="ko-KR" sz="900" dirty="0"/>
              <a:t>: 80</a:t>
            </a:r>
          </a:p>
          <a:p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344488" y="4257092"/>
            <a:ext cx="1044116" cy="14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endCxn id="3" idx="1"/>
          </p:cNvCxnSpPr>
          <p:nvPr/>
        </p:nvCxnSpPr>
        <p:spPr>
          <a:xfrm flipV="1">
            <a:off x="1405513" y="4121929"/>
            <a:ext cx="307127" cy="21010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4688" y="1526595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replica-</a:t>
            </a:r>
            <a:r>
              <a:rPr lang="en-US" altLang="ko-KR" sz="1000" dirty="0" err="1" smtClean="0"/>
              <a:t>set.yml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5925108" y="1880828"/>
            <a:ext cx="28424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create –f replica-</a:t>
            </a:r>
            <a:r>
              <a:rPr lang="en-US" altLang="ko-KR" sz="1100" dirty="0" err="1" smtClean="0"/>
              <a:t>set.yml</a:t>
            </a:r>
            <a:endParaRPr lang="en-US" altLang="ko-KR" sz="1100" dirty="0" smtClean="0"/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get </a:t>
            </a:r>
            <a:r>
              <a:rPr lang="en-US" altLang="ko-KR" sz="1100" dirty="0" err="1" smtClean="0"/>
              <a:t>replicaSet</a:t>
            </a:r>
            <a:endParaRPr lang="en-US" altLang="ko-KR" sz="1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676636" y="90872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j-lt"/>
              </a:rPr>
              <a:t>ReplicationController</a:t>
            </a:r>
            <a:r>
              <a:rPr lang="ko-KR" altLang="en-US" sz="1200" b="1" dirty="0" smtClean="0">
                <a:latin typeface="+mj-lt"/>
              </a:rPr>
              <a:t>와 차이는 없다</a:t>
            </a:r>
            <a:r>
              <a:rPr lang="en-US" altLang="ko-KR" sz="1200" b="1" dirty="0" smtClean="0">
                <a:latin typeface="+mj-lt"/>
              </a:rPr>
              <a:t>.  Replication Controller</a:t>
            </a:r>
            <a:r>
              <a:rPr lang="ko-KR" altLang="en-US" sz="1200" b="1" dirty="0" smtClean="0">
                <a:latin typeface="+mj-lt"/>
              </a:rPr>
              <a:t>의 </a:t>
            </a:r>
            <a:r>
              <a:rPr lang="en-US" altLang="ko-KR" sz="1200" b="1" dirty="0" smtClean="0">
                <a:latin typeface="+mj-lt"/>
              </a:rPr>
              <a:t>New Version</a:t>
            </a:r>
            <a:r>
              <a:rPr lang="ko-KR" altLang="en-US" sz="1200" b="1" dirty="0" smtClean="0">
                <a:latin typeface="+mj-lt"/>
              </a:rPr>
              <a:t>이다</a:t>
            </a:r>
            <a:r>
              <a:rPr lang="en-US" altLang="ko-KR" sz="1200" b="1" dirty="0" smtClean="0">
                <a:latin typeface="+mj-lt"/>
              </a:rPr>
              <a:t>.</a:t>
            </a:r>
          </a:p>
          <a:p>
            <a:r>
              <a:rPr lang="en-US" altLang="ko-KR" sz="1200" b="1" dirty="0" err="1" smtClean="0">
                <a:latin typeface="+mj-lt"/>
              </a:rPr>
              <a:t>ReplicationController</a:t>
            </a:r>
            <a:r>
              <a:rPr lang="en-US" altLang="ko-KR" sz="1200" b="1" dirty="0" smtClean="0">
                <a:latin typeface="+mj-lt"/>
              </a:rPr>
              <a:t> </a:t>
            </a:r>
            <a:r>
              <a:rPr lang="ko-KR" altLang="en-US" sz="1200" b="1" dirty="0">
                <a:latin typeface="+mj-lt"/>
              </a:rPr>
              <a:t>는 </a:t>
            </a:r>
            <a:r>
              <a:rPr lang="en-US" altLang="ko-KR" sz="1200" b="1" dirty="0">
                <a:latin typeface="+mj-lt"/>
              </a:rPr>
              <a:t>Equality </a:t>
            </a:r>
            <a:r>
              <a:rPr lang="ko-KR" altLang="en-US" sz="1200" b="1" dirty="0">
                <a:latin typeface="+mj-lt"/>
              </a:rPr>
              <a:t>기반 </a:t>
            </a:r>
            <a:r>
              <a:rPr lang="en-US" altLang="ko-KR" sz="1200" b="1" dirty="0">
                <a:latin typeface="+mj-lt"/>
              </a:rPr>
              <a:t>Selector</a:t>
            </a:r>
            <a:r>
              <a:rPr lang="ko-KR" altLang="en-US" sz="1200" b="1" dirty="0">
                <a:latin typeface="+mj-lt"/>
              </a:rPr>
              <a:t>를 이용하는데 반해</a:t>
            </a:r>
            <a:r>
              <a:rPr lang="en-US" altLang="ko-KR" sz="1200" b="1" dirty="0">
                <a:latin typeface="+mj-lt"/>
              </a:rPr>
              <a:t>, </a:t>
            </a:r>
            <a:r>
              <a:rPr lang="en-US" altLang="ko-KR" sz="1200" b="1" dirty="0" err="1" smtClean="0">
                <a:latin typeface="+mj-lt"/>
              </a:rPr>
              <a:t>ReplicaSet</a:t>
            </a:r>
            <a:r>
              <a:rPr lang="ko-KR" altLang="en-US" sz="1200" b="1" dirty="0">
                <a:latin typeface="+mj-lt"/>
              </a:rPr>
              <a:t>은 </a:t>
            </a:r>
            <a:r>
              <a:rPr lang="en-US" altLang="ko-KR" sz="1200" b="1" dirty="0">
                <a:latin typeface="+mj-lt"/>
              </a:rPr>
              <a:t>Set </a:t>
            </a:r>
            <a:r>
              <a:rPr lang="ko-KR" altLang="en-US" sz="1200" b="1" dirty="0">
                <a:latin typeface="+mj-lt"/>
              </a:rPr>
              <a:t>기반의 </a:t>
            </a:r>
            <a:r>
              <a:rPr lang="en-US" altLang="ko-KR" sz="1200" b="1" dirty="0">
                <a:latin typeface="+mj-lt"/>
              </a:rPr>
              <a:t>Selector</a:t>
            </a:r>
            <a:r>
              <a:rPr lang="ko-KR" altLang="en-US" sz="1200" b="1" dirty="0">
                <a:latin typeface="+mj-lt"/>
              </a:rPr>
              <a:t>를 이용한다</a:t>
            </a:r>
            <a:r>
              <a:rPr lang="en-US" altLang="ko-KR" sz="1200" b="1" dirty="0">
                <a:latin typeface="+mj-lt"/>
              </a:rPr>
              <a:t>. </a:t>
            </a:r>
            <a:endParaRPr lang="ko-KR" altLang="en-US" sz="1200" b="1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96" y="2384884"/>
            <a:ext cx="3609789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961112" y="2854097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kubectl</a:t>
            </a:r>
            <a:r>
              <a:rPr lang="en-US" altLang="ko-KR" sz="1100" dirty="0" smtClean="0"/>
              <a:t> get pod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19" y="3378979"/>
            <a:ext cx="3752917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1964668" y="418508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928664" y="321297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구부러진 연결선 58"/>
          <p:cNvCxnSpPr>
            <a:stCxn id="58" idx="2"/>
            <a:endCxn id="56" idx="0"/>
          </p:cNvCxnSpPr>
          <p:nvPr/>
        </p:nvCxnSpPr>
        <p:spPr>
          <a:xfrm rot="16200000" flipH="1">
            <a:off x="2180692" y="3825044"/>
            <a:ext cx="684076" cy="36004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105128" y="468237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406236" y="5755516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POD</a:t>
            </a:r>
            <a:endParaRPr lang="ko-KR" altLang="en-US" sz="1000" dirty="0"/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52" y="5265204"/>
            <a:ext cx="562988" cy="54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600920" y="5755516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POD</a:t>
            </a:r>
            <a:endParaRPr lang="ko-KR" altLang="en-US" sz="1000" dirty="0"/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36" y="5265204"/>
            <a:ext cx="562988" cy="54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8825056" y="5755516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POD</a:t>
            </a:r>
            <a:endParaRPr lang="ko-KR" altLang="en-US" sz="1000" dirty="0"/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972" y="5265204"/>
            <a:ext cx="562988" cy="54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285148" y="4957427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ReplicaSet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909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sung SDS 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  <a:txDef>
      <a:spPr bwMode="auto">
        <a:solidFill>
          <a:schemeClr val="bg1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ctr"/>
      <a:lstStyle>
        <a:defPPr algn="ctr" eaLnBrk="1" hangingPunct="1">
          <a:defRPr sz="1800" dirty="0" smtClean="0">
            <a:solidFill>
              <a:srgbClr val="FF0000"/>
            </a:solidFill>
            <a:ea typeface="HY견고딕" pitchFamily="18" charset="-127"/>
          </a:defRPr>
        </a:defPPr>
      </a:lstStyle>
    </a:txDef>
  </a:objectDefaults>
  <a:extraClrSchemeLst>
    <a:extraClrScheme>
      <a:clrScheme name="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77154</TotalTime>
  <Words>1896</Words>
  <Application>Microsoft Office PowerPoint</Application>
  <PresentationFormat>A4 용지(210x297mm)</PresentationFormat>
  <Paragraphs>470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Samsung SDS 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 SDS 전략 마케팅팀</dc:creator>
  <cp:lastModifiedBy>csupshin</cp:lastModifiedBy>
  <cp:revision>3224</cp:revision>
  <cp:lastPrinted>2015-04-15T09:03:08Z</cp:lastPrinted>
  <dcterms:created xsi:type="dcterms:W3CDTF">2004-03-25T12:42:29Z</dcterms:created>
  <dcterms:modified xsi:type="dcterms:W3CDTF">2018-07-06T06:20:59Z</dcterms:modified>
</cp:coreProperties>
</file>