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7"/>
  </p:notesMasterIdLst>
  <p:sldIdLst>
    <p:sldId id="354" r:id="rId2"/>
    <p:sldId id="353" r:id="rId3"/>
    <p:sldId id="721" r:id="rId4"/>
    <p:sldId id="722" r:id="rId5"/>
    <p:sldId id="688" r:id="rId6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5" pos="217">
          <p15:clr>
            <a:srgbClr val="A4A3A4"/>
          </p15:clr>
        </p15:guide>
        <p15:guide id="6" pos="6023">
          <p15:clr>
            <a:srgbClr val="A4A3A4"/>
          </p15:clr>
        </p15:guide>
        <p15:guide id="7" pos="3120">
          <p15:clr>
            <a:srgbClr val="A4A3A4"/>
          </p15:clr>
        </p15:guide>
        <p15:guide id="8" orient="horz" pos="4110">
          <p15:clr>
            <a:srgbClr val="A4A3A4"/>
          </p15:clr>
        </p15:guide>
        <p15:guide id="9" orient="horz" pos="11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E6D47"/>
    <a:srgbClr val="13476D"/>
    <a:srgbClr val="7F7F7F"/>
    <a:srgbClr val="F2F2F2"/>
    <a:srgbClr val="7E0000"/>
    <a:srgbClr val="800000"/>
    <a:srgbClr val="D99694"/>
    <a:srgbClr val="D9D9D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9041" autoAdjust="0"/>
  </p:normalViewPr>
  <p:slideViewPr>
    <p:cSldViewPr>
      <p:cViewPr varScale="1">
        <p:scale>
          <a:sx n="160" d="100"/>
          <a:sy n="160" d="100"/>
        </p:scale>
        <p:origin x="2336" y="184"/>
      </p:cViewPr>
      <p:guideLst>
        <p:guide orient="horz" pos="4020"/>
        <p:guide pos="217"/>
        <p:guide pos="6023"/>
        <p:guide pos="3120"/>
        <p:guide orient="horz" pos="4110"/>
        <p:guide orient="horz" pos="1162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"/>
    </p:cViewPr>
  </p:sorterViewPr>
  <p:notesViewPr>
    <p:cSldViewPr>
      <p:cViewPr varScale="1">
        <p:scale>
          <a:sx n="79" d="100"/>
          <a:sy n="79" d="100"/>
        </p:scale>
        <p:origin x="-3930" y="-9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349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ACE3F-1D7E-4C34-9E93-C84EB46716E6}" type="datetimeFigureOut">
              <a:rPr lang="ko-KR" altLang="en-US" smtClean="0"/>
              <a:pPr/>
              <a:t>2018. 9. 3.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3212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8" y="4721225"/>
            <a:ext cx="5444806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349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4E6CB-9DCB-43A3-BF5D-B0989A75E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3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6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1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8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9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2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160319" y="6084004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report is solely for the use of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Crossent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No part of it may be circulated, quoted, or reproduced </a:t>
            </a:r>
          </a:p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 distribution outside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Crossent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organization without prior written approval from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Crossent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5" y="316852"/>
            <a:ext cx="943300" cy="2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5" y="316852"/>
            <a:ext cx="943300" cy="2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pc="-50"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4736976" y="6490928"/>
            <a:ext cx="404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A6E88B-E8DE-461B-8C2B-0E4F8C343B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6313" y="91697"/>
            <a:ext cx="9302700" cy="693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l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36976" y="6490928"/>
            <a:ext cx="404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E88B-E8DE-461B-8C2B-0E4F8C343B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810393"/>
            <a:ext cx="9906000" cy="25200"/>
            <a:chOff x="0" y="520105"/>
            <a:chExt cx="9906000" cy="2520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0" y="520105"/>
              <a:ext cx="9906000" cy="25200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algn="ctr" latinLnBrk="0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그룹 14"/>
            <p:cNvGrpSpPr/>
            <p:nvPr userDrawn="1"/>
          </p:nvGrpSpPr>
          <p:grpSpPr>
            <a:xfrm flipH="1">
              <a:off x="0" y="520105"/>
              <a:ext cx="324000" cy="25200"/>
              <a:chOff x="9029700" y="680125"/>
              <a:chExt cx="876300" cy="25200"/>
            </a:xfrm>
          </p:grpSpPr>
          <p:sp>
            <p:nvSpPr>
              <p:cNvPr id="16" name="직사각형 15"/>
              <p:cNvSpPr/>
              <p:nvPr userDrawn="1"/>
            </p:nvSpPr>
            <p:spPr>
              <a:xfrm flipV="1">
                <a:off x="9029700" y="680125"/>
                <a:ext cx="876300" cy="25200"/>
              </a:xfrm>
              <a:prstGeom prst="rect">
                <a:avLst/>
              </a:prstGeom>
              <a:solidFill>
                <a:srgbClr val="A4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lvl="0"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 userDrawn="1"/>
            </p:nvSpPr>
            <p:spPr>
              <a:xfrm flipV="1">
                <a:off x="9321800" y="680125"/>
                <a:ext cx="584200" cy="25200"/>
              </a:xfrm>
              <a:prstGeom prst="rect">
                <a:avLst/>
              </a:prstGeom>
              <a:solidFill>
                <a:srgbClr val="B4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 userDrawn="1"/>
            </p:nvSpPr>
            <p:spPr>
              <a:xfrm flipV="1">
                <a:off x="9613900" y="680125"/>
                <a:ext cx="292100" cy="25200"/>
              </a:xfrm>
              <a:prstGeom prst="rect">
                <a:avLst/>
              </a:prstGeom>
              <a:solidFill>
                <a:srgbClr val="CB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10" y="6546201"/>
            <a:ext cx="739898" cy="2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7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2000" b="1" kern="1200" spc="-15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tiff"/><Relationship Id="rId4" Type="http://schemas.openxmlformats.org/officeDocument/2006/relationships/hyperlink" Target="https://coreos.com/blog/the-prometheus-operator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11481" y="4896319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㈜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크로센트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2018. 09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9306" y="2602442"/>
            <a:ext cx="788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0E6D47"/>
                </a:solidFill>
                <a:latin typeface="맑은 고딕" pitchFamily="50" charset="-127"/>
                <a:ea typeface="맑은 고딕" pitchFamily="50" charset="-127"/>
              </a:rPr>
              <a:t>Kubo Monitoring Architecture </a:t>
            </a:r>
            <a:endParaRPr lang="en-US" altLang="ko-KR" sz="2400" b="1" dirty="0">
              <a:solidFill>
                <a:srgbClr val="7E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3517" y="3500438"/>
            <a:ext cx="662417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Abhilash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S</a:t>
            </a:r>
            <a:endParaRPr lang="ko-KR" altLang="en-US" sz="24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113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5"/>
          <p:cNvSpPr>
            <a:spLocks noChangeArrowheads="1"/>
          </p:cNvSpPr>
          <p:nvPr/>
        </p:nvSpPr>
        <p:spPr bwMode="auto">
          <a:xfrm>
            <a:off x="4335353" y="1691947"/>
            <a:ext cx="5055558" cy="69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AutoNum type="arabicPeriod"/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Kubo Monitoring Architecture</a:t>
            </a:r>
          </a:p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        </a:t>
            </a: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4225156" y="1556792"/>
            <a:ext cx="0" cy="35283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6536" y="548680"/>
            <a:ext cx="549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rgbClr val="7E0000"/>
                </a:solidFill>
                <a:latin typeface="맑은 고딕" pitchFamily="50" charset="-127"/>
                <a:ea typeface="맑은 고딕" pitchFamily="50" charset="-127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1190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Kubo Monitoring Architecture (1/2)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Kubo monitoring Pipeline architecture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4AEFCC5-3452-1B44-8FF0-D0DA1FB38E5F}"/>
              </a:ext>
            </a:extLst>
          </p:cNvPr>
          <p:cNvSpPr/>
          <p:nvPr/>
        </p:nvSpPr>
        <p:spPr>
          <a:xfrm>
            <a:off x="395439" y="1412776"/>
            <a:ext cx="2304256" cy="518457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6E4D05-B1E6-7845-A011-C0B09057503D}"/>
              </a:ext>
            </a:extLst>
          </p:cNvPr>
          <p:cNvSpPr/>
          <p:nvPr/>
        </p:nvSpPr>
        <p:spPr>
          <a:xfrm>
            <a:off x="412301" y="1412776"/>
            <a:ext cx="19261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Kubo Worker Node VM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46EFDF-9683-324A-A289-E5152722CFED}"/>
              </a:ext>
            </a:extLst>
          </p:cNvPr>
          <p:cNvSpPr/>
          <p:nvPr/>
        </p:nvSpPr>
        <p:spPr>
          <a:xfrm>
            <a:off x="410070" y="6320901"/>
            <a:ext cx="2268000" cy="2667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Node Exporter POD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112D3D-7A72-524F-84E0-DF602EC50EBC}"/>
              </a:ext>
            </a:extLst>
          </p:cNvPr>
          <p:cNvSpPr/>
          <p:nvPr/>
        </p:nvSpPr>
        <p:spPr>
          <a:xfrm>
            <a:off x="410070" y="5445224"/>
            <a:ext cx="2268000" cy="2667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Docker Host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D95BCE1-28B1-7844-A524-1B95C009A3CF}"/>
              </a:ext>
            </a:extLst>
          </p:cNvPr>
          <p:cNvSpPr/>
          <p:nvPr/>
        </p:nvSpPr>
        <p:spPr>
          <a:xfrm>
            <a:off x="420883" y="3476600"/>
            <a:ext cx="2268000" cy="1944216"/>
          </a:xfrm>
          <a:prstGeom prst="roundRect">
            <a:avLst>
              <a:gd name="adj" fmla="val 726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9348CA-C6C7-9A43-80C1-A807B32407BA}"/>
              </a:ext>
            </a:extLst>
          </p:cNvPr>
          <p:cNvSpPr txBox="1"/>
          <p:nvPr/>
        </p:nvSpPr>
        <p:spPr>
          <a:xfrm>
            <a:off x="633283" y="3501008"/>
            <a:ext cx="1843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Docker Engine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583FC2-18C6-4640-9193-D676F6105D07}"/>
              </a:ext>
            </a:extLst>
          </p:cNvPr>
          <p:cNvSpPr/>
          <p:nvPr/>
        </p:nvSpPr>
        <p:spPr>
          <a:xfrm>
            <a:off x="550324" y="3873714"/>
            <a:ext cx="513120" cy="1381612"/>
          </a:xfrm>
          <a:prstGeom prst="roundRect">
            <a:avLst>
              <a:gd name="adj" fmla="val 7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716E5BCA-B4AD-2C44-B8CF-C0069D4ABBAF}"/>
              </a:ext>
            </a:extLst>
          </p:cNvPr>
          <p:cNvSpPr/>
          <p:nvPr/>
        </p:nvSpPr>
        <p:spPr>
          <a:xfrm>
            <a:off x="1307927" y="3873714"/>
            <a:ext cx="513120" cy="1381612"/>
          </a:xfrm>
          <a:prstGeom prst="roundRect">
            <a:avLst>
              <a:gd name="adj" fmla="val 7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153F2F0-A33E-594E-BFE1-067A5C77A9EA}"/>
              </a:ext>
            </a:extLst>
          </p:cNvPr>
          <p:cNvSpPr/>
          <p:nvPr/>
        </p:nvSpPr>
        <p:spPr>
          <a:xfrm>
            <a:off x="2060205" y="3875702"/>
            <a:ext cx="513120" cy="1381612"/>
          </a:xfrm>
          <a:prstGeom prst="roundRect">
            <a:avLst>
              <a:gd name="adj" fmla="val 7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7C272A7-B389-5A48-BA7D-785E7B04CC07}"/>
              </a:ext>
            </a:extLst>
          </p:cNvPr>
          <p:cNvSpPr txBox="1"/>
          <p:nvPr/>
        </p:nvSpPr>
        <p:spPr>
          <a:xfrm rot="16200000">
            <a:off x="-85907" y="4400749"/>
            <a:ext cx="178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4B9DA5-74AC-CF4E-8FA4-BA0B0514FC4C}"/>
              </a:ext>
            </a:extLst>
          </p:cNvPr>
          <p:cNvSpPr txBox="1"/>
          <p:nvPr/>
        </p:nvSpPr>
        <p:spPr>
          <a:xfrm rot="16200000">
            <a:off x="631999" y="4400749"/>
            <a:ext cx="178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A108B9-4C7E-B944-AEE6-D045B47D6257}"/>
              </a:ext>
            </a:extLst>
          </p:cNvPr>
          <p:cNvSpPr txBox="1"/>
          <p:nvPr/>
        </p:nvSpPr>
        <p:spPr>
          <a:xfrm rot="16200000">
            <a:off x="1414794" y="4400749"/>
            <a:ext cx="178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Container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7CB275-0A7E-EF41-BA26-3628AFD8BCC9}"/>
              </a:ext>
            </a:extLst>
          </p:cNvPr>
          <p:cNvCxnSpPr>
            <a:stCxn id="73" idx="2"/>
            <a:endCxn id="72" idx="0"/>
          </p:cNvCxnSpPr>
          <p:nvPr/>
        </p:nvCxnSpPr>
        <p:spPr>
          <a:xfrm>
            <a:off x="1544070" y="5711966"/>
            <a:ext cx="0" cy="608935"/>
          </a:xfrm>
          <a:prstGeom prst="straightConnector1">
            <a:avLst/>
          </a:prstGeom>
          <a:ln w="28575">
            <a:solidFill>
              <a:srgbClr val="0E6D47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71ECF8D-E938-7A4D-86B1-FF70283FD072}"/>
              </a:ext>
            </a:extLst>
          </p:cNvPr>
          <p:cNvSpPr/>
          <p:nvPr/>
        </p:nvSpPr>
        <p:spPr>
          <a:xfrm>
            <a:off x="410070" y="2658202"/>
            <a:ext cx="2268000" cy="2667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cAdvisor POD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4646C05-5E65-A747-A6AA-FE8054B8DA27}"/>
              </a:ext>
            </a:extLst>
          </p:cNvPr>
          <p:cNvCxnSpPr>
            <a:cxnSpLocks/>
            <a:stCxn id="85" idx="2"/>
            <a:endCxn id="4" idx="0"/>
          </p:cNvCxnSpPr>
          <p:nvPr/>
        </p:nvCxnSpPr>
        <p:spPr>
          <a:xfrm>
            <a:off x="1544070" y="2924944"/>
            <a:ext cx="10813" cy="551656"/>
          </a:xfrm>
          <a:prstGeom prst="straightConnector1">
            <a:avLst/>
          </a:prstGeom>
          <a:ln w="28575">
            <a:solidFill>
              <a:srgbClr val="0E6D47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6726599-9FA0-BE4F-81C6-723B65E8E11C}"/>
              </a:ext>
            </a:extLst>
          </p:cNvPr>
          <p:cNvSpPr txBox="1"/>
          <p:nvPr/>
        </p:nvSpPr>
        <p:spPr>
          <a:xfrm>
            <a:off x="535364" y="5830515"/>
            <a:ext cx="178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Collect OS Metrics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B05D84-9480-C64E-8ABB-D3DFAA5D679A}"/>
              </a:ext>
            </a:extLst>
          </p:cNvPr>
          <p:cNvSpPr txBox="1"/>
          <p:nvPr/>
        </p:nvSpPr>
        <p:spPr>
          <a:xfrm>
            <a:off x="264205" y="2995088"/>
            <a:ext cx="260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Collect Container Metrics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0" name="Snip Diagonal Corner Rectangle 89">
            <a:extLst>
              <a:ext uri="{FF2B5EF4-FFF2-40B4-BE49-F238E27FC236}">
                <a16:creationId xmlns:a16="http://schemas.microsoft.com/office/drawing/2014/main" id="{EBA12531-6A28-8C4D-84EC-7EFEE4B35E2A}"/>
              </a:ext>
            </a:extLst>
          </p:cNvPr>
          <p:cNvSpPr/>
          <p:nvPr/>
        </p:nvSpPr>
        <p:spPr>
          <a:xfrm>
            <a:off x="599874" y="2141310"/>
            <a:ext cx="933246" cy="316835"/>
          </a:xfrm>
          <a:prstGeom prst="snip2DiagRect">
            <a:avLst>
              <a:gd name="adj1" fmla="val 16563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Kubelet</a:t>
            </a:r>
            <a:endParaRPr lang="en-US" sz="1000" b="1" dirty="0"/>
          </a:p>
        </p:txBody>
      </p:sp>
      <p:sp>
        <p:nvSpPr>
          <p:cNvPr id="91" name="Snip Diagonal Corner Rectangle 90">
            <a:extLst>
              <a:ext uri="{FF2B5EF4-FFF2-40B4-BE49-F238E27FC236}">
                <a16:creationId xmlns:a16="http://schemas.microsoft.com/office/drawing/2014/main" id="{292E03F3-185A-3348-A6F0-383CEFAF6155}"/>
              </a:ext>
            </a:extLst>
          </p:cNvPr>
          <p:cNvSpPr/>
          <p:nvPr/>
        </p:nvSpPr>
        <p:spPr>
          <a:xfrm>
            <a:off x="1622433" y="2141310"/>
            <a:ext cx="933246" cy="316835"/>
          </a:xfrm>
          <a:prstGeom prst="snip2DiagRect">
            <a:avLst>
              <a:gd name="adj1" fmla="val 16563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Kube </a:t>
            </a:r>
          </a:p>
          <a:p>
            <a:pPr algn="ctr"/>
            <a:r>
              <a:rPr lang="en-US" sz="1050" b="1" dirty="0"/>
              <a:t>Proxy</a:t>
            </a:r>
          </a:p>
        </p:txBody>
      </p:sp>
      <p:sp>
        <p:nvSpPr>
          <p:cNvPr id="92" name="Snip Diagonal Corner Rectangle 91">
            <a:extLst>
              <a:ext uri="{FF2B5EF4-FFF2-40B4-BE49-F238E27FC236}">
                <a16:creationId xmlns:a16="http://schemas.microsoft.com/office/drawing/2014/main" id="{CBCACFAF-D44F-9A4D-AA66-B62B4884BCFE}"/>
              </a:ext>
            </a:extLst>
          </p:cNvPr>
          <p:cNvSpPr/>
          <p:nvPr/>
        </p:nvSpPr>
        <p:spPr>
          <a:xfrm>
            <a:off x="1003953" y="953193"/>
            <a:ext cx="848405" cy="288032"/>
          </a:xfrm>
          <a:prstGeom prst="snip2DiagRect">
            <a:avLst>
              <a:gd name="adj1" fmla="val 16563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API </a:t>
            </a:r>
          </a:p>
          <a:p>
            <a:pPr algn="ctr"/>
            <a:r>
              <a:rPr lang="en-US" sz="1000" b="1" dirty="0"/>
              <a:t>Server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09FA7D1-1F63-F14D-80D7-22C5BB03223B}"/>
              </a:ext>
            </a:extLst>
          </p:cNvPr>
          <p:cNvCxnSpPr>
            <a:cxnSpLocks/>
            <a:stCxn id="90" idx="2"/>
            <a:endCxn id="92" idx="2"/>
          </p:cNvCxnSpPr>
          <p:nvPr/>
        </p:nvCxnSpPr>
        <p:spPr>
          <a:xfrm rot="10800000" flipH="1">
            <a:off x="599873" y="1097210"/>
            <a:ext cx="404079" cy="1202519"/>
          </a:xfrm>
          <a:prstGeom prst="bentConnector3">
            <a:avLst>
              <a:gd name="adj1" fmla="val -82154"/>
            </a:avLst>
          </a:prstGeom>
          <a:ln w="28575">
            <a:solidFill>
              <a:srgbClr val="0E6D47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E2BF48-CB36-BD4D-A03B-0EA076851D1D}"/>
              </a:ext>
            </a:extLst>
          </p:cNvPr>
          <p:cNvSpPr txBox="1"/>
          <p:nvPr/>
        </p:nvSpPr>
        <p:spPr>
          <a:xfrm rot="16200000">
            <a:off x="-1189965" y="1559969"/>
            <a:ext cx="260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Authentication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05DD8DF-85BA-914E-9608-957C41F5983A}"/>
              </a:ext>
            </a:extLst>
          </p:cNvPr>
          <p:cNvSpPr/>
          <p:nvPr/>
        </p:nvSpPr>
        <p:spPr>
          <a:xfrm>
            <a:off x="3440833" y="3692623"/>
            <a:ext cx="2634288" cy="600473"/>
          </a:xfrm>
          <a:prstGeom prst="roundRect">
            <a:avLst>
              <a:gd name="adj" fmla="val 1931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    Prometheus </a:t>
            </a:r>
          </a:p>
          <a:p>
            <a:pPr algn="ctr"/>
            <a:r>
              <a:rPr lang="en-US" b="1" dirty="0"/>
              <a:t>       Server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7D27720-DFB3-C747-93F0-38419791B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5" r="18815"/>
          <a:stretch/>
        </p:blipFill>
        <p:spPr>
          <a:xfrm>
            <a:off x="3512840" y="3765058"/>
            <a:ext cx="488783" cy="480012"/>
          </a:xfrm>
          <a:prstGeom prst="rect">
            <a:avLst/>
          </a:prstGeom>
        </p:spPr>
      </p:pic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DDB5E8F-494B-DA48-A955-59C7FE18107B}"/>
              </a:ext>
            </a:extLst>
          </p:cNvPr>
          <p:cNvCxnSpPr>
            <a:cxnSpLocks/>
            <a:stCxn id="85" idx="3"/>
            <a:endCxn id="22" idx="1"/>
          </p:cNvCxnSpPr>
          <p:nvPr/>
        </p:nvCxnSpPr>
        <p:spPr>
          <a:xfrm>
            <a:off x="2678070" y="2791573"/>
            <a:ext cx="762763" cy="1201287"/>
          </a:xfrm>
          <a:prstGeom prst="bentConnector3">
            <a:avLst/>
          </a:prstGeom>
          <a:ln w="28575">
            <a:solidFill>
              <a:srgbClr val="0E6D47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74074762-4994-4B42-B3A4-1A41FF393EC7}"/>
              </a:ext>
            </a:extLst>
          </p:cNvPr>
          <p:cNvCxnSpPr>
            <a:cxnSpLocks/>
            <a:stCxn id="72" idx="3"/>
            <a:endCxn id="22" idx="1"/>
          </p:cNvCxnSpPr>
          <p:nvPr/>
        </p:nvCxnSpPr>
        <p:spPr>
          <a:xfrm flipV="1">
            <a:off x="2678070" y="3992860"/>
            <a:ext cx="762763" cy="2461412"/>
          </a:xfrm>
          <a:prstGeom prst="bentConnector3">
            <a:avLst/>
          </a:prstGeom>
          <a:ln w="28575">
            <a:solidFill>
              <a:srgbClr val="0E6D47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2EE10E3-8052-C441-93D3-E349F21116AF}"/>
              </a:ext>
            </a:extLst>
          </p:cNvPr>
          <p:cNvSpPr txBox="1"/>
          <p:nvPr/>
        </p:nvSpPr>
        <p:spPr>
          <a:xfrm rot="16200000">
            <a:off x="1627323" y="4171015"/>
            <a:ext cx="260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Pull Metrics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5D8E09F9-9501-6643-BE89-8656A060B0AB}"/>
              </a:ext>
            </a:extLst>
          </p:cNvPr>
          <p:cNvSpPr/>
          <p:nvPr/>
        </p:nvSpPr>
        <p:spPr>
          <a:xfrm>
            <a:off x="3440832" y="4717872"/>
            <a:ext cx="2634289" cy="891924"/>
          </a:xfrm>
          <a:prstGeom prst="can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Persistence Volume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Storage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3C6C244-74EE-9941-87C5-9BC747661CEF}"/>
              </a:ext>
            </a:extLst>
          </p:cNvPr>
          <p:cNvCxnSpPr>
            <a:cxnSpLocks/>
            <a:stCxn id="22" idx="2"/>
            <a:endCxn id="37" idx="0"/>
          </p:cNvCxnSpPr>
          <p:nvPr/>
        </p:nvCxnSpPr>
        <p:spPr>
          <a:xfrm>
            <a:off x="4757977" y="4293096"/>
            <a:ext cx="0" cy="647757"/>
          </a:xfrm>
          <a:prstGeom prst="straightConnector1">
            <a:avLst/>
          </a:prstGeom>
          <a:ln w="28575">
            <a:solidFill>
              <a:srgbClr val="0E6D47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45E61BFA-B30F-1844-B661-820D3E741D78}"/>
              </a:ext>
            </a:extLst>
          </p:cNvPr>
          <p:cNvSpPr/>
          <p:nvPr/>
        </p:nvSpPr>
        <p:spPr>
          <a:xfrm>
            <a:off x="3440832" y="1628800"/>
            <a:ext cx="1466975" cy="149861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C858002-8D3F-DE4C-B676-99545654EDA0}"/>
              </a:ext>
            </a:extLst>
          </p:cNvPr>
          <p:cNvSpPr/>
          <p:nvPr/>
        </p:nvSpPr>
        <p:spPr>
          <a:xfrm>
            <a:off x="3457920" y="1628800"/>
            <a:ext cx="1449888" cy="266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Targets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A22F64-EBC4-8944-B367-ECC13BBCEF39}"/>
              </a:ext>
            </a:extLst>
          </p:cNvPr>
          <p:cNvSpPr txBox="1"/>
          <p:nvPr/>
        </p:nvSpPr>
        <p:spPr>
          <a:xfrm>
            <a:off x="3479489" y="1904002"/>
            <a:ext cx="187220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APIServer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DNS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Kubelet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Node-Exporter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Prometheus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Alert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etc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37E9BC5-5001-7E46-9C84-9559E61A7CA0}"/>
              </a:ext>
            </a:extLst>
          </p:cNvPr>
          <p:cNvCxnSpPr>
            <a:cxnSpLocks/>
          </p:cNvCxnSpPr>
          <p:nvPr/>
        </p:nvCxnSpPr>
        <p:spPr>
          <a:xfrm>
            <a:off x="4160912" y="3127413"/>
            <a:ext cx="0" cy="565210"/>
          </a:xfrm>
          <a:prstGeom prst="straightConnector1">
            <a:avLst/>
          </a:prstGeom>
          <a:ln w="28575">
            <a:solidFill>
              <a:srgbClr val="0E6D47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8CA3CB23-6DC5-934E-AA04-2F5E7354D291}"/>
              </a:ext>
            </a:extLst>
          </p:cNvPr>
          <p:cNvSpPr/>
          <p:nvPr/>
        </p:nvSpPr>
        <p:spPr>
          <a:xfrm>
            <a:off x="5380150" y="1631119"/>
            <a:ext cx="1584176" cy="54269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DE4D79A5-D65D-7444-8B14-A3B6EC8ED0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097" b="37401"/>
          <a:stretch/>
        </p:blipFill>
        <p:spPr>
          <a:xfrm>
            <a:off x="5437189" y="1697648"/>
            <a:ext cx="1470097" cy="374908"/>
          </a:xfrm>
          <a:prstGeom prst="rect">
            <a:avLst/>
          </a:prstGeom>
        </p:spPr>
      </p:pic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875D0E88-ED4E-D04A-9B25-4CDFFD00DF5E}"/>
              </a:ext>
            </a:extLst>
          </p:cNvPr>
          <p:cNvCxnSpPr>
            <a:cxnSpLocks/>
            <a:endCxn id="129" idx="1"/>
          </p:cNvCxnSpPr>
          <p:nvPr/>
        </p:nvCxnSpPr>
        <p:spPr>
          <a:xfrm rot="5400000" flipH="1" flipV="1">
            <a:off x="4390096" y="2664842"/>
            <a:ext cx="1752428" cy="227680"/>
          </a:xfrm>
          <a:prstGeom prst="bentConnector2">
            <a:avLst/>
          </a:prstGeom>
          <a:ln w="28575">
            <a:solidFill>
              <a:srgbClr val="0E6D47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8882AF1-0AC9-CF4E-A2C9-A54B687662B0}"/>
              </a:ext>
            </a:extLst>
          </p:cNvPr>
          <p:cNvSpPr txBox="1"/>
          <p:nvPr/>
        </p:nvSpPr>
        <p:spPr>
          <a:xfrm rot="16200000">
            <a:off x="4313884" y="2497375"/>
            <a:ext cx="16516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Visualization </a:t>
            </a:r>
          </a:p>
          <a:p>
            <a:pPr algn="ctr"/>
            <a:r>
              <a:rPr lang="en-US" sz="1300" b="1" dirty="0"/>
              <a:t>Metrics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75DBE41-F893-954A-96DB-3DE3B7F5096A}"/>
              </a:ext>
            </a:extLst>
          </p:cNvPr>
          <p:cNvSpPr/>
          <p:nvPr/>
        </p:nvSpPr>
        <p:spPr>
          <a:xfrm>
            <a:off x="6609184" y="3692623"/>
            <a:ext cx="1559332" cy="600473"/>
          </a:xfrm>
          <a:prstGeom prst="roundRect">
            <a:avLst>
              <a:gd name="adj" fmla="val 19315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    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Alert 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    Manager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6F5F6F0A-EB73-8842-94AE-D5800560E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81" y="3765059"/>
            <a:ext cx="491107" cy="461343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2B76BF7-5A4C-5A46-8EFC-58C599EA493F}"/>
              </a:ext>
            </a:extLst>
          </p:cNvPr>
          <p:cNvCxnSpPr>
            <a:cxnSpLocks/>
            <a:stCxn id="140" idx="1"/>
            <a:endCxn id="22" idx="3"/>
          </p:cNvCxnSpPr>
          <p:nvPr/>
        </p:nvCxnSpPr>
        <p:spPr>
          <a:xfrm flipH="1">
            <a:off x="6075121" y="3992860"/>
            <a:ext cx="534063" cy="0"/>
          </a:xfrm>
          <a:prstGeom prst="straightConnector1">
            <a:avLst/>
          </a:prstGeom>
          <a:ln w="28575">
            <a:solidFill>
              <a:srgbClr val="0E6D47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1C39C16-ED38-C04B-8752-3444784E79C0}"/>
              </a:ext>
            </a:extLst>
          </p:cNvPr>
          <p:cNvSpPr txBox="1"/>
          <p:nvPr/>
        </p:nvSpPr>
        <p:spPr>
          <a:xfrm>
            <a:off x="5087119" y="3727870"/>
            <a:ext cx="260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Push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2EFEF3E8-9656-FF4A-B615-0B863D9495D3}"/>
              </a:ext>
            </a:extLst>
          </p:cNvPr>
          <p:cNvSpPr/>
          <p:nvPr/>
        </p:nvSpPr>
        <p:spPr>
          <a:xfrm>
            <a:off x="8982477" y="2740697"/>
            <a:ext cx="905694" cy="368494"/>
          </a:xfrm>
          <a:prstGeom prst="roundRect">
            <a:avLst>
              <a:gd name="adj" fmla="val 19315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Email</a:t>
            </a:r>
            <a:endParaRPr lang="en-US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74BE5E1-FBBB-1241-BDC5-6F0CA3E193B3}"/>
              </a:ext>
            </a:extLst>
          </p:cNvPr>
          <p:cNvSpPr/>
          <p:nvPr/>
        </p:nvSpPr>
        <p:spPr>
          <a:xfrm>
            <a:off x="8982477" y="3815600"/>
            <a:ext cx="905694" cy="368494"/>
          </a:xfrm>
          <a:prstGeom prst="roundRect">
            <a:avLst>
              <a:gd name="adj" fmla="val 19315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Slack</a:t>
            </a:r>
            <a:endParaRPr lang="en-US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9653E3E6-4C88-F341-975F-E5F8C6B40ED8}"/>
              </a:ext>
            </a:extLst>
          </p:cNvPr>
          <p:cNvSpPr/>
          <p:nvPr/>
        </p:nvSpPr>
        <p:spPr>
          <a:xfrm>
            <a:off x="8982477" y="4855072"/>
            <a:ext cx="905694" cy="368494"/>
          </a:xfrm>
          <a:prstGeom prst="roundRect">
            <a:avLst>
              <a:gd name="adj" fmla="val 19315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etc</a:t>
            </a:r>
            <a:endParaRPr lang="en-US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ABC4B436-76BB-DA4A-834C-FB81D9E6CE0F}"/>
              </a:ext>
            </a:extLst>
          </p:cNvPr>
          <p:cNvCxnSpPr>
            <a:stCxn id="140" idx="3"/>
            <a:endCxn id="148" idx="1"/>
          </p:cNvCxnSpPr>
          <p:nvPr/>
        </p:nvCxnSpPr>
        <p:spPr>
          <a:xfrm flipV="1">
            <a:off x="8168516" y="2924944"/>
            <a:ext cx="813961" cy="1067916"/>
          </a:xfrm>
          <a:prstGeom prst="bentConnector3">
            <a:avLst>
              <a:gd name="adj1" fmla="val 56838"/>
            </a:avLst>
          </a:prstGeom>
          <a:ln w="28575">
            <a:solidFill>
              <a:srgbClr val="0E6D4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9ECADD6B-9288-8248-A3EB-CD5D13507694}"/>
              </a:ext>
            </a:extLst>
          </p:cNvPr>
          <p:cNvCxnSpPr>
            <a:cxnSpLocks/>
            <a:stCxn id="140" idx="3"/>
            <a:endCxn id="152" idx="1"/>
          </p:cNvCxnSpPr>
          <p:nvPr/>
        </p:nvCxnSpPr>
        <p:spPr>
          <a:xfrm>
            <a:off x="8168516" y="3992860"/>
            <a:ext cx="813961" cy="1046459"/>
          </a:xfrm>
          <a:prstGeom prst="bentConnector3">
            <a:avLst>
              <a:gd name="adj1" fmla="val 56838"/>
            </a:avLst>
          </a:prstGeom>
          <a:ln w="28575">
            <a:solidFill>
              <a:srgbClr val="0E6D4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BCA057F-2F3D-B340-9725-CB7EA705BB0A}"/>
              </a:ext>
            </a:extLst>
          </p:cNvPr>
          <p:cNvCxnSpPr>
            <a:stCxn id="140" idx="3"/>
            <a:endCxn id="151" idx="1"/>
          </p:cNvCxnSpPr>
          <p:nvPr/>
        </p:nvCxnSpPr>
        <p:spPr>
          <a:xfrm>
            <a:off x="8168516" y="3992860"/>
            <a:ext cx="813961" cy="6987"/>
          </a:xfrm>
          <a:prstGeom prst="straightConnector1">
            <a:avLst/>
          </a:prstGeom>
          <a:ln w="28575">
            <a:solidFill>
              <a:srgbClr val="0E6D4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CC7DDDB-B990-7840-9311-BAB5B83A7E07}"/>
              </a:ext>
            </a:extLst>
          </p:cNvPr>
          <p:cNvSpPr txBox="1"/>
          <p:nvPr/>
        </p:nvSpPr>
        <p:spPr>
          <a:xfrm rot="16200000">
            <a:off x="7227715" y="3760481"/>
            <a:ext cx="260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       Send Notifications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0" name="타원 8">
            <a:extLst>
              <a:ext uri="{FF2B5EF4-FFF2-40B4-BE49-F238E27FC236}">
                <a16:creationId xmlns:a16="http://schemas.microsoft.com/office/drawing/2014/main" id="{C425BB76-DCC3-DB47-B0FB-88A5B1363804}"/>
              </a:ext>
            </a:extLst>
          </p:cNvPr>
          <p:cNvSpPr/>
          <p:nvPr/>
        </p:nvSpPr>
        <p:spPr>
          <a:xfrm>
            <a:off x="3376897" y="3575264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F0FD457A-0CBC-2348-AA00-B63A8597577C}"/>
              </a:ext>
            </a:extLst>
          </p:cNvPr>
          <p:cNvCxnSpPr>
            <a:cxnSpLocks/>
            <a:stCxn id="72" idx="1"/>
            <a:endCxn id="90" idx="2"/>
          </p:cNvCxnSpPr>
          <p:nvPr/>
        </p:nvCxnSpPr>
        <p:spPr>
          <a:xfrm rot="10800000" flipH="1">
            <a:off x="410070" y="2299728"/>
            <a:ext cx="189804" cy="4154544"/>
          </a:xfrm>
          <a:prstGeom prst="bentConnector3">
            <a:avLst>
              <a:gd name="adj1" fmla="val -78548"/>
            </a:avLst>
          </a:prstGeom>
          <a:ln w="28575">
            <a:solidFill>
              <a:srgbClr val="0E6D47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BE8C6D5D-7D1A-B844-B8E6-608B0008CB3A}"/>
              </a:ext>
            </a:extLst>
          </p:cNvPr>
          <p:cNvCxnSpPr>
            <a:cxnSpLocks/>
            <a:stCxn id="85" idx="1"/>
            <a:endCxn id="90" idx="2"/>
          </p:cNvCxnSpPr>
          <p:nvPr/>
        </p:nvCxnSpPr>
        <p:spPr>
          <a:xfrm rot="10800000" flipH="1">
            <a:off x="410070" y="2299729"/>
            <a:ext cx="189804" cy="491845"/>
          </a:xfrm>
          <a:prstGeom prst="bentConnector3">
            <a:avLst>
              <a:gd name="adj1" fmla="val -78548"/>
            </a:avLst>
          </a:prstGeom>
          <a:ln w="28575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8">
            <a:extLst>
              <a:ext uri="{FF2B5EF4-FFF2-40B4-BE49-F238E27FC236}">
                <a16:creationId xmlns:a16="http://schemas.microsoft.com/office/drawing/2014/main" id="{2CD1934B-1B50-EA4D-95CA-389A4A506533}"/>
              </a:ext>
            </a:extLst>
          </p:cNvPr>
          <p:cNvSpPr/>
          <p:nvPr/>
        </p:nvSpPr>
        <p:spPr>
          <a:xfrm>
            <a:off x="428689" y="622234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타원 8">
            <a:extLst>
              <a:ext uri="{FF2B5EF4-FFF2-40B4-BE49-F238E27FC236}">
                <a16:creationId xmlns:a16="http://schemas.microsoft.com/office/drawing/2014/main" id="{B1781D91-0519-3145-BD0C-36771FBBB2DE}"/>
              </a:ext>
            </a:extLst>
          </p:cNvPr>
          <p:cNvSpPr/>
          <p:nvPr/>
        </p:nvSpPr>
        <p:spPr>
          <a:xfrm>
            <a:off x="428689" y="2566936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타원 8">
            <a:extLst>
              <a:ext uri="{FF2B5EF4-FFF2-40B4-BE49-F238E27FC236}">
                <a16:creationId xmlns:a16="http://schemas.microsoft.com/office/drawing/2014/main" id="{F93B9E3B-56FB-8244-993B-05A1379AF903}"/>
              </a:ext>
            </a:extLst>
          </p:cNvPr>
          <p:cNvSpPr/>
          <p:nvPr/>
        </p:nvSpPr>
        <p:spPr>
          <a:xfrm>
            <a:off x="145131" y="3501008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타원 8">
            <a:extLst>
              <a:ext uri="{FF2B5EF4-FFF2-40B4-BE49-F238E27FC236}">
                <a16:creationId xmlns:a16="http://schemas.microsoft.com/office/drawing/2014/main" id="{D67FAD38-4D20-2A4C-A050-5BBAE696BD31}"/>
              </a:ext>
            </a:extLst>
          </p:cNvPr>
          <p:cNvSpPr/>
          <p:nvPr/>
        </p:nvSpPr>
        <p:spPr>
          <a:xfrm>
            <a:off x="3017119" y="3877977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타원 8">
            <a:extLst>
              <a:ext uri="{FF2B5EF4-FFF2-40B4-BE49-F238E27FC236}">
                <a16:creationId xmlns:a16="http://schemas.microsoft.com/office/drawing/2014/main" id="{BCBCB062-A90D-BA42-A7F0-7ABF0D9CF84E}"/>
              </a:ext>
            </a:extLst>
          </p:cNvPr>
          <p:cNvSpPr/>
          <p:nvPr/>
        </p:nvSpPr>
        <p:spPr>
          <a:xfrm>
            <a:off x="3335942" y="4722742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타원 8">
            <a:extLst>
              <a:ext uri="{FF2B5EF4-FFF2-40B4-BE49-F238E27FC236}">
                <a16:creationId xmlns:a16="http://schemas.microsoft.com/office/drawing/2014/main" id="{2CB67E36-A004-2342-9F14-F0247D1952F3}"/>
              </a:ext>
            </a:extLst>
          </p:cNvPr>
          <p:cNvSpPr/>
          <p:nvPr/>
        </p:nvSpPr>
        <p:spPr>
          <a:xfrm>
            <a:off x="3344485" y="1510470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타원 8">
            <a:extLst>
              <a:ext uri="{FF2B5EF4-FFF2-40B4-BE49-F238E27FC236}">
                <a16:creationId xmlns:a16="http://schemas.microsoft.com/office/drawing/2014/main" id="{64F5F5B4-BE08-7648-B7E4-23B5819F6953}"/>
              </a:ext>
            </a:extLst>
          </p:cNvPr>
          <p:cNvSpPr/>
          <p:nvPr/>
        </p:nvSpPr>
        <p:spPr>
          <a:xfrm>
            <a:off x="5261032" y="152077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타원 8">
            <a:extLst>
              <a:ext uri="{FF2B5EF4-FFF2-40B4-BE49-F238E27FC236}">
                <a16:creationId xmlns:a16="http://schemas.microsoft.com/office/drawing/2014/main" id="{42772A9E-D160-5B48-AE62-E152263060B1}"/>
              </a:ext>
            </a:extLst>
          </p:cNvPr>
          <p:cNvSpPr/>
          <p:nvPr/>
        </p:nvSpPr>
        <p:spPr>
          <a:xfrm>
            <a:off x="6505676" y="3574405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타원 8">
            <a:extLst>
              <a:ext uri="{FF2B5EF4-FFF2-40B4-BE49-F238E27FC236}">
                <a16:creationId xmlns:a16="http://schemas.microsoft.com/office/drawing/2014/main" id="{CEE4FC6B-ECDE-1441-BF54-D62DA798CEE5}"/>
              </a:ext>
            </a:extLst>
          </p:cNvPr>
          <p:cNvSpPr/>
          <p:nvPr/>
        </p:nvSpPr>
        <p:spPr>
          <a:xfrm>
            <a:off x="8218363" y="3873714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AB05C13E-8EA1-6844-BCB6-759C75B5F3C4}"/>
              </a:ext>
            </a:extLst>
          </p:cNvPr>
          <p:cNvSpPr/>
          <p:nvPr/>
        </p:nvSpPr>
        <p:spPr>
          <a:xfrm>
            <a:off x="6609184" y="4717872"/>
            <a:ext cx="1559331" cy="891924"/>
          </a:xfrm>
          <a:prstGeom prst="can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Persistence Volume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Storage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B891354-CFA5-1B47-AB6E-8AF85E748F4F}"/>
              </a:ext>
            </a:extLst>
          </p:cNvPr>
          <p:cNvCxnSpPr>
            <a:cxnSpLocks/>
            <a:stCxn id="140" idx="2"/>
            <a:endCxn id="218" idx="0"/>
          </p:cNvCxnSpPr>
          <p:nvPr/>
        </p:nvCxnSpPr>
        <p:spPr>
          <a:xfrm>
            <a:off x="7388850" y="4293096"/>
            <a:ext cx="0" cy="647757"/>
          </a:xfrm>
          <a:prstGeom prst="straightConnector1">
            <a:avLst/>
          </a:prstGeom>
          <a:ln w="28575">
            <a:solidFill>
              <a:srgbClr val="0E6D47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an 221">
            <a:extLst>
              <a:ext uri="{FF2B5EF4-FFF2-40B4-BE49-F238E27FC236}">
                <a16:creationId xmlns:a16="http://schemas.microsoft.com/office/drawing/2014/main" id="{20EDCC31-B4E6-414D-9D6D-7F3C0B4FC613}"/>
              </a:ext>
            </a:extLst>
          </p:cNvPr>
          <p:cNvSpPr/>
          <p:nvPr/>
        </p:nvSpPr>
        <p:spPr>
          <a:xfrm>
            <a:off x="5388641" y="2545124"/>
            <a:ext cx="1575685" cy="787371"/>
          </a:xfrm>
          <a:prstGeom prst="can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Persistence Volume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Storage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FB07ED5-2DF5-F743-9317-FE8D19961785}"/>
              </a:ext>
            </a:extLst>
          </p:cNvPr>
          <p:cNvCxnSpPr>
            <a:cxnSpLocks/>
            <a:stCxn id="129" idx="2"/>
            <a:endCxn id="222" idx="0"/>
          </p:cNvCxnSpPr>
          <p:nvPr/>
        </p:nvCxnSpPr>
        <p:spPr>
          <a:xfrm>
            <a:off x="6172238" y="2173817"/>
            <a:ext cx="4246" cy="568150"/>
          </a:xfrm>
          <a:prstGeom prst="straightConnector1">
            <a:avLst/>
          </a:prstGeom>
          <a:ln w="28575">
            <a:solidFill>
              <a:srgbClr val="0E6D47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Kubo Monitoring Architecture (2/2)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Prometheus Operator </a:t>
            </a:r>
            <a:r>
              <a:rPr kumimoji="1" lang="en-US" altLang="ko-KR" b="0" dirty="0" err="1"/>
              <a:t>Architetcure</a:t>
            </a:r>
            <a:endParaRPr kumimoji="1" lang="en-US" altLang="ko-KR" b="0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DCB2975-2138-CC45-A684-2B56B76C3005}"/>
              </a:ext>
            </a:extLst>
          </p:cNvPr>
          <p:cNvSpPr/>
          <p:nvPr/>
        </p:nvSpPr>
        <p:spPr>
          <a:xfrm>
            <a:off x="6969224" y="5445224"/>
            <a:ext cx="2634288" cy="600473"/>
          </a:xfrm>
          <a:prstGeom prst="roundRect">
            <a:avLst>
              <a:gd name="adj" fmla="val 1931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    Prometheus </a:t>
            </a:r>
          </a:p>
          <a:p>
            <a:pPr algn="ctr"/>
            <a:r>
              <a:rPr lang="en-US" b="1" dirty="0"/>
              <a:t>       Server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C185108-B4D6-1E4D-A42F-C884606D6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5" r="18815"/>
          <a:stretch/>
        </p:blipFill>
        <p:spPr>
          <a:xfrm>
            <a:off x="7041231" y="5517659"/>
            <a:ext cx="488783" cy="480012"/>
          </a:xfrm>
          <a:prstGeom prst="rect">
            <a:avLst/>
          </a:prstGeom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A64B4C3-947C-C045-BCA2-A1952A6F8CFF}"/>
              </a:ext>
            </a:extLst>
          </p:cNvPr>
          <p:cNvSpPr/>
          <p:nvPr/>
        </p:nvSpPr>
        <p:spPr>
          <a:xfrm>
            <a:off x="3656856" y="5445223"/>
            <a:ext cx="2376264" cy="600473"/>
          </a:xfrm>
          <a:prstGeom prst="roundRect">
            <a:avLst>
              <a:gd name="adj" fmla="val 1931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Prometheus Operator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7903FB-7A45-FD46-A328-25A08699589C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>
            <a:off x="6033120" y="5745460"/>
            <a:ext cx="93610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F0C79BF-6915-E54E-BC7E-287FB3DAF3D7}"/>
              </a:ext>
            </a:extLst>
          </p:cNvPr>
          <p:cNvSpPr txBox="1"/>
          <p:nvPr/>
        </p:nvSpPr>
        <p:spPr>
          <a:xfrm>
            <a:off x="5673080" y="5499237"/>
            <a:ext cx="15204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Deploy &amp;</a:t>
            </a:r>
          </a:p>
          <a:p>
            <a:pPr algn="ctr"/>
            <a:r>
              <a:rPr lang="en-US" sz="1300" b="1" dirty="0"/>
              <a:t>Manage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06C1C2-1FBA-FE43-AE24-5D5696628319}"/>
              </a:ext>
            </a:extLst>
          </p:cNvPr>
          <p:cNvSpPr txBox="1"/>
          <p:nvPr/>
        </p:nvSpPr>
        <p:spPr>
          <a:xfrm>
            <a:off x="1064568" y="1026001"/>
            <a:ext cx="7776864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Note: For detail explanation of this architecture please visit this link. </a:t>
            </a:r>
            <a:r>
              <a:rPr lang="en-US" sz="1200" dirty="0">
                <a:solidFill>
                  <a:srgbClr val="FF0000"/>
                </a:solidFill>
                <a:hlinkClick r:id="rId4"/>
              </a:rPr>
              <a:t>Prometheus Operator.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FA9DB2-E258-4343-B1CA-8F425CFD875C}"/>
              </a:ext>
            </a:extLst>
          </p:cNvPr>
          <p:cNvSpPr/>
          <p:nvPr/>
        </p:nvSpPr>
        <p:spPr>
          <a:xfrm>
            <a:off x="3656856" y="1988840"/>
            <a:ext cx="5946656" cy="2304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885A2689-51FF-A44B-B5E5-26780B972C36}"/>
              </a:ext>
            </a:extLst>
          </p:cNvPr>
          <p:cNvSpPr/>
          <p:nvPr/>
        </p:nvSpPr>
        <p:spPr>
          <a:xfrm>
            <a:off x="7429638" y="2780928"/>
            <a:ext cx="1843842" cy="476397"/>
          </a:xfrm>
          <a:prstGeom prst="roundRect">
            <a:avLst>
              <a:gd name="adj" fmla="val 1931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</a:t>
            </a:r>
            <a:r>
              <a:rPr lang="en-US" sz="1600" b="1" dirty="0"/>
              <a:t>Prometheus </a:t>
            </a:r>
            <a:r>
              <a:rPr lang="en-US" b="1" dirty="0"/>
              <a:t> 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9AEE159-0BB2-5145-8379-93103A818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5" r="18815"/>
          <a:stretch/>
        </p:blipFill>
        <p:spPr>
          <a:xfrm>
            <a:off x="7429638" y="2835674"/>
            <a:ext cx="373607" cy="366903"/>
          </a:xfrm>
          <a:prstGeom prst="rect">
            <a:avLst/>
          </a:prstGeom>
        </p:spPr>
      </p:pic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D80C156-226D-EB45-B3B5-E34325234810}"/>
              </a:ext>
            </a:extLst>
          </p:cNvPr>
          <p:cNvSpPr/>
          <p:nvPr/>
        </p:nvSpPr>
        <p:spPr>
          <a:xfrm>
            <a:off x="4190904" y="2141974"/>
            <a:ext cx="1986232" cy="476397"/>
          </a:xfrm>
          <a:prstGeom prst="roundRect">
            <a:avLst>
              <a:gd name="adj" fmla="val 19315"/>
            </a:avLst>
          </a:prstGeom>
          <a:solidFill>
            <a:schemeClr val="bg1"/>
          </a:solidFill>
          <a:ln>
            <a:solidFill>
              <a:srgbClr val="FFFF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ServiceMonitor 1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04B9FDA-AEA5-EC48-90A8-280300AC532B}"/>
              </a:ext>
            </a:extLst>
          </p:cNvPr>
          <p:cNvSpPr/>
          <p:nvPr/>
        </p:nvSpPr>
        <p:spPr>
          <a:xfrm>
            <a:off x="4190904" y="3645024"/>
            <a:ext cx="1986232" cy="476397"/>
          </a:xfrm>
          <a:prstGeom prst="roundRect">
            <a:avLst>
              <a:gd name="adj" fmla="val 19315"/>
            </a:avLst>
          </a:prstGeom>
          <a:solidFill>
            <a:schemeClr val="bg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ServiceMonitor 2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8995D1-D716-0C45-B371-36383BDB1596}"/>
              </a:ext>
            </a:extLst>
          </p:cNvPr>
          <p:cNvCxnSpPr>
            <a:stCxn id="83" idx="3"/>
            <a:endCxn id="79" idx="1"/>
          </p:cNvCxnSpPr>
          <p:nvPr/>
        </p:nvCxnSpPr>
        <p:spPr>
          <a:xfrm>
            <a:off x="6177136" y="2380173"/>
            <a:ext cx="1252502" cy="638953"/>
          </a:xfrm>
          <a:prstGeom prst="straightConnector1">
            <a:avLst/>
          </a:prstGeom>
          <a:ln w="28575">
            <a:solidFill>
              <a:srgbClr val="FFFF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271820A-6653-8A49-8197-323400547101}"/>
              </a:ext>
            </a:extLst>
          </p:cNvPr>
          <p:cNvCxnSpPr>
            <a:cxnSpLocks/>
            <a:stCxn id="94" idx="3"/>
            <a:endCxn id="79" idx="1"/>
          </p:cNvCxnSpPr>
          <p:nvPr/>
        </p:nvCxnSpPr>
        <p:spPr>
          <a:xfrm flipV="1">
            <a:off x="6177136" y="3019126"/>
            <a:ext cx="1252502" cy="864097"/>
          </a:xfrm>
          <a:prstGeom prst="straightConnector1">
            <a:avLst/>
          </a:prstGeom>
          <a:ln w="28575">
            <a:solidFill>
              <a:srgbClr val="FFFF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29723FD-8C43-AE4C-91A8-42EBCB825235}"/>
              </a:ext>
            </a:extLst>
          </p:cNvPr>
          <p:cNvSpPr/>
          <p:nvPr/>
        </p:nvSpPr>
        <p:spPr>
          <a:xfrm>
            <a:off x="992560" y="1750641"/>
            <a:ext cx="1308152" cy="476397"/>
          </a:xfrm>
          <a:prstGeom prst="roundRect">
            <a:avLst>
              <a:gd name="adj" fmla="val 596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r>
              <a:rPr lang="en-US" sz="1600" b="1" dirty="0"/>
              <a:t>Service 1</a:t>
            </a:r>
            <a:r>
              <a:rPr lang="en-US" b="1" dirty="0"/>
              <a:t>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76D66F-A88B-5D42-8B1E-716AAA222FC8}"/>
              </a:ext>
            </a:extLst>
          </p:cNvPr>
          <p:cNvCxnSpPr/>
          <p:nvPr/>
        </p:nvCxnSpPr>
        <p:spPr>
          <a:xfrm flipV="1">
            <a:off x="4880992" y="4293096"/>
            <a:ext cx="0" cy="11521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127435D-8F82-2149-AFAE-53F5BB858623}"/>
              </a:ext>
            </a:extLst>
          </p:cNvPr>
          <p:cNvSpPr txBox="1"/>
          <p:nvPr/>
        </p:nvSpPr>
        <p:spPr>
          <a:xfrm>
            <a:off x="4423799" y="4772800"/>
            <a:ext cx="1520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Watch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E9E90977-DCB6-144B-A56F-CD4B1C62A86F}"/>
              </a:ext>
            </a:extLst>
          </p:cNvPr>
          <p:cNvSpPr/>
          <p:nvPr/>
        </p:nvSpPr>
        <p:spPr>
          <a:xfrm>
            <a:off x="990672" y="2372788"/>
            <a:ext cx="1308152" cy="476397"/>
          </a:xfrm>
          <a:prstGeom prst="roundRect">
            <a:avLst>
              <a:gd name="adj" fmla="val 596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r>
              <a:rPr lang="en-US" sz="1600" b="1" dirty="0"/>
              <a:t>Service 2</a:t>
            </a:r>
            <a:r>
              <a:rPr lang="en-US" b="1" dirty="0"/>
              <a:t> 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F638A1D-5236-A944-8D3B-B7DC9153E829}"/>
              </a:ext>
            </a:extLst>
          </p:cNvPr>
          <p:cNvSpPr/>
          <p:nvPr/>
        </p:nvSpPr>
        <p:spPr>
          <a:xfrm>
            <a:off x="990672" y="3016418"/>
            <a:ext cx="1308152" cy="476397"/>
          </a:xfrm>
          <a:prstGeom prst="roundRect">
            <a:avLst>
              <a:gd name="adj" fmla="val 596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r>
              <a:rPr lang="en-US" sz="1600" b="1" dirty="0"/>
              <a:t>Service 3</a:t>
            </a:r>
            <a:r>
              <a:rPr lang="en-US" b="1" dirty="0"/>
              <a:t> 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51214D9-956B-9048-BA2D-F9E28269B61B}"/>
              </a:ext>
            </a:extLst>
          </p:cNvPr>
          <p:cNvSpPr/>
          <p:nvPr/>
        </p:nvSpPr>
        <p:spPr>
          <a:xfrm>
            <a:off x="990672" y="3960118"/>
            <a:ext cx="1308152" cy="476397"/>
          </a:xfrm>
          <a:prstGeom prst="roundRect">
            <a:avLst>
              <a:gd name="adj" fmla="val 596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r>
              <a:rPr lang="en-US" sz="1600" b="1" dirty="0"/>
              <a:t>Service 4</a:t>
            </a:r>
            <a:r>
              <a:rPr lang="en-US" b="1" dirty="0"/>
              <a:t> 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802848B-75C5-7E42-BD87-B18D7EB54A37}"/>
              </a:ext>
            </a:extLst>
          </p:cNvPr>
          <p:cNvSpPr/>
          <p:nvPr/>
        </p:nvSpPr>
        <p:spPr>
          <a:xfrm>
            <a:off x="993070" y="4680795"/>
            <a:ext cx="1308152" cy="476397"/>
          </a:xfrm>
          <a:prstGeom prst="roundRect">
            <a:avLst>
              <a:gd name="adj" fmla="val 596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r>
              <a:rPr lang="en-US" sz="1600" b="1" dirty="0"/>
              <a:t>Service 5</a:t>
            </a:r>
            <a:r>
              <a:rPr lang="en-US" b="1" dirty="0"/>
              <a:t>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B4CE68-A423-B84C-8D05-B110B1653828}"/>
              </a:ext>
            </a:extLst>
          </p:cNvPr>
          <p:cNvCxnSpPr>
            <a:stCxn id="83" idx="1"/>
            <a:endCxn id="96" idx="3"/>
          </p:cNvCxnSpPr>
          <p:nvPr/>
        </p:nvCxnSpPr>
        <p:spPr>
          <a:xfrm flipH="1" flipV="1">
            <a:off x="2300712" y="1988840"/>
            <a:ext cx="1890192" cy="391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29BF308-7286-4D4C-9C76-E384EA58EC73}"/>
              </a:ext>
            </a:extLst>
          </p:cNvPr>
          <p:cNvCxnSpPr>
            <a:cxnSpLocks/>
            <a:stCxn id="83" idx="1"/>
            <a:endCxn id="99" idx="3"/>
          </p:cNvCxnSpPr>
          <p:nvPr/>
        </p:nvCxnSpPr>
        <p:spPr>
          <a:xfrm flipH="1">
            <a:off x="2298824" y="2380173"/>
            <a:ext cx="1892080" cy="230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4E66113-42F1-1F49-9050-8F3F670CD400}"/>
              </a:ext>
            </a:extLst>
          </p:cNvPr>
          <p:cNvCxnSpPr>
            <a:cxnSpLocks/>
            <a:stCxn id="83" idx="1"/>
            <a:endCxn id="100" idx="3"/>
          </p:cNvCxnSpPr>
          <p:nvPr/>
        </p:nvCxnSpPr>
        <p:spPr>
          <a:xfrm flipH="1">
            <a:off x="2298824" y="2380173"/>
            <a:ext cx="1892080" cy="8744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3DC01-44D3-FF45-8E57-44F6ECA5F44F}"/>
              </a:ext>
            </a:extLst>
          </p:cNvPr>
          <p:cNvCxnSpPr>
            <a:cxnSpLocks/>
            <a:stCxn id="94" idx="1"/>
            <a:endCxn id="101" idx="3"/>
          </p:cNvCxnSpPr>
          <p:nvPr/>
        </p:nvCxnSpPr>
        <p:spPr>
          <a:xfrm flipH="1">
            <a:off x="2298824" y="3883223"/>
            <a:ext cx="1892080" cy="315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CAB871C-4E96-9A4A-8AEE-39B574340E7F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2301222" y="3880515"/>
            <a:ext cx="1889682" cy="1038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8">
            <a:extLst>
              <a:ext uri="{FF2B5EF4-FFF2-40B4-BE49-F238E27FC236}">
                <a16:creationId xmlns:a16="http://schemas.microsoft.com/office/drawing/2014/main" id="{7E6DD263-9A82-534B-9537-018F6AB64205}"/>
              </a:ext>
            </a:extLst>
          </p:cNvPr>
          <p:cNvSpPr/>
          <p:nvPr/>
        </p:nvSpPr>
        <p:spPr>
          <a:xfrm>
            <a:off x="3580870" y="5319154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8">
            <a:extLst>
              <a:ext uri="{FF2B5EF4-FFF2-40B4-BE49-F238E27FC236}">
                <a16:creationId xmlns:a16="http://schemas.microsoft.com/office/drawing/2014/main" id="{3945B47D-E70B-CA4E-82B2-55E8194C423D}"/>
              </a:ext>
            </a:extLst>
          </p:cNvPr>
          <p:cNvSpPr/>
          <p:nvPr/>
        </p:nvSpPr>
        <p:spPr>
          <a:xfrm>
            <a:off x="6923440" y="5319154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8">
            <a:extLst>
              <a:ext uri="{FF2B5EF4-FFF2-40B4-BE49-F238E27FC236}">
                <a16:creationId xmlns:a16="http://schemas.microsoft.com/office/drawing/2014/main" id="{2D3C6AF9-1D8D-7349-8977-6B0F48CC5924}"/>
              </a:ext>
            </a:extLst>
          </p:cNvPr>
          <p:cNvSpPr/>
          <p:nvPr/>
        </p:nvSpPr>
        <p:spPr>
          <a:xfrm>
            <a:off x="3551454" y="1907874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8">
            <a:extLst>
              <a:ext uri="{FF2B5EF4-FFF2-40B4-BE49-F238E27FC236}">
                <a16:creationId xmlns:a16="http://schemas.microsoft.com/office/drawing/2014/main" id="{BE63C9E5-3F8A-BB41-B418-BD08E492A723}"/>
              </a:ext>
            </a:extLst>
          </p:cNvPr>
          <p:cNvSpPr/>
          <p:nvPr/>
        </p:nvSpPr>
        <p:spPr>
          <a:xfrm>
            <a:off x="841187" y="1645749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F508DF1-DD10-144F-AA87-CB46F61277C1}"/>
              </a:ext>
            </a:extLst>
          </p:cNvPr>
          <p:cNvSpPr txBox="1"/>
          <p:nvPr/>
        </p:nvSpPr>
        <p:spPr>
          <a:xfrm rot="16200000">
            <a:off x="2361566" y="2222562"/>
            <a:ext cx="1520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Retrieve Metrics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9DB6C1A-4732-2648-BFC1-7A5A5F22DAF2}"/>
              </a:ext>
            </a:extLst>
          </p:cNvPr>
          <p:cNvSpPr txBox="1"/>
          <p:nvPr/>
        </p:nvSpPr>
        <p:spPr>
          <a:xfrm rot="16200000">
            <a:off x="2362601" y="4164622"/>
            <a:ext cx="1520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Retrieve Metrics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2AB0D3F-2367-C44E-AC6E-626241B4D326}"/>
              </a:ext>
            </a:extLst>
          </p:cNvPr>
          <p:cNvSpPr txBox="1"/>
          <p:nvPr/>
        </p:nvSpPr>
        <p:spPr>
          <a:xfrm>
            <a:off x="-5615" y="3667039"/>
            <a:ext cx="967589" cy="28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POD’s</a:t>
            </a:r>
            <a:endParaRPr lang="en-US" sz="1600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47BA8424-9F4D-DD49-ADF8-6ECE73BFD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5" y="3316488"/>
            <a:ext cx="394545" cy="385105"/>
          </a:xfrm>
          <a:prstGeom prst="rect">
            <a:avLst/>
          </a:prstGeom>
        </p:spPr>
      </p:pic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9357290-BAAC-3044-9A38-173179D0E392}"/>
              </a:ext>
            </a:extLst>
          </p:cNvPr>
          <p:cNvCxnSpPr>
            <a:stCxn id="96" idx="1"/>
            <a:endCxn id="121" idx="3"/>
          </p:cNvCxnSpPr>
          <p:nvPr/>
        </p:nvCxnSpPr>
        <p:spPr>
          <a:xfrm rot="10800000" flipV="1">
            <a:off x="478180" y="1988839"/>
            <a:ext cx="514380" cy="1520201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1B8957A1-46B5-1F4C-834B-15846B374781}"/>
              </a:ext>
            </a:extLst>
          </p:cNvPr>
          <p:cNvCxnSpPr>
            <a:cxnSpLocks/>
            <a:stCxn id="99" idx="1"/>
            <a:endCxn id="121" idx="3"/>
          </p:cNvCxnSpPr>
          <p:nvPr/>
        </p:nvCxnSpPr>
        <p:spPr>
          <a:xfrm rot="10800000" flipV="1">
            <a:off x="478180" y="2610987"/>
            <a:ext cx="512492" cy="898054"/>
          </a:xfrm>
          <a:prstGeom prst="bent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8AB378CE-0619-1945-938A-F1AA793EF7BE}"/>
              </a:ext>
            </a:extLst>
          </p:cNvPr>
          <p:cNvCxnSpPr>
            <a:cxnSpLocks/>
            <a:stCxn id="100" idx="1"/>
            <a:endCxn id="121" idx="3"/>
          </p:cNvCxnSpPr>
          <p:nvPr/>
        </p:nvCxnSpPr>
        <p:spPr>
          <a:xfrm rot="10800000" flipV="1">
            <a:off x="478180" y="3254617"/>
            <a:ext cx="512492" cy="254424"/>
          </a:xfrm>
          <a:prstGeom prst="bent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7FA5E40-E609-384E-A2E0-231EF4A56D4B}"/>
              </a:ext>
            </a:extLst>
          </p:cNvPr>
          <p:cNvCxnSpPr>
            <a:cxnSpLocks/>
            <a:stCxn id="101" idx="1"/>
            <a:endCxn id="121" idx="3"/>
          </p:cNvCxnSpPr>
          <p:nvPr/>
        </p:nvCxnSpPr>
        <p:spPr>
          <a:xfrm rot="10800000">
            <a:off x="478180" y="3509041"/>
            <a:ext cx="512492" cy="689276"/>
          </a:xfrm>
          <a:prstGeom prst="bent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449EBACE-F6C8-E541-ACE8-30D10A624B6C}"/>
              </a:ext>
            </a:extLst>
          </p:cNvPr>
          <p:cNvCxnSpPr>
            <a:cxnSpLocks/>
            <a:stCxn id="102" idx="1"/>
            <a:endCxn id="121" idx="3"/>
          </p:cNvCxnSpPr>
          <p:nvPr/>
        </p:nvCxnSpPr>
        <p:spPr>
          <a:xfrm rot="10800000">
            <a:off x="478180" y="3509042"/>
            <a:ext cx="514890" cy="1409953"/>
          </a:xfrm>
          <a:prstGeom prst="bent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6BC00DF-220C-8F45-933C-E179A719CB40}"/>
              </a:ext>
            </a:extLst>
          </p:cNvPr>
          <p:cNvSpPr txBox="1"/>
          <p:nvPr/>
        </p:nvSpPr>
        <p:spPr>
          <a:xfrm rot="16200000">
            <a:off x="-108451" y="3330590"/>
            <a:ext cx="1520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Collect Metrics</a:t>
            </a:r>
          </a:p>
        </p:txBody>
      </p:sp>
    </p:spTree>
    <p:extLst>
      <p:ext uri="{BB962C8B-B14F-4D97-AF65-F5344CB8AC3E}">
        <p14:creationId xmlns:p14="http://schemas.microsoft.com/office/powerpoint/2010/main" val="347820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76536" y="2492896"/>
            <a:ext cx="7645000" cy="1053801"/>
          </a:xfrm>
        </p:spPr>
        <p:txBody>
          <a:bodyPr anchor="ctr">
            <a:normAutofit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sz="3200" dirty="0"/>
              <a:t>				</a:t>
            </a:r>
            <a:r>
              <a:rPr kumimoji="1" lang="en-US" altLang="ko-KR" sz="3600" dirty="0"/>
              <a:t>THANK YOU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4348186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55691</TotalTime>
  <Words>171</Words>
  <Application>Microsoft Macintosh PowerPoint</Application>
  <PresentationFormat>A4 Paper (210x297 mm)</PresentationFormat>
  <Paragraphs>93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디자인 사용자 지정</vt:lpstr>
      <vt:lpstr>PowerPoint Presentation</vt:lpstr>
      <vt:lpstr>PowerPoint Presentation</vt:lpstr>
      <vt:lpstr>3. Kubo Monitoring Architecture (1/2) - Kubo monitoring Pipeline architecture</vt:lpstr>
      <vt:lpstr>3. Kubo Monitoring Architecture (2/2) - Prometheus Operator Architetcure</vt:lpstr>
      <vt:lpstr>    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접근방법</dc:title>
  <dc:creator>최도철짱</dc:creator>
  <cp:lastModifiedBy>Microsoft Office User</cp:lastModifiedBy>
  <cp:revision>3011</cp:revision>
  <cp:lastPrinted>2018-07-04T00:35:43Z</cp:lastPrinted>
  <dcterms:created xsi:type="dcterms:W3CDTF">2012-02-24T05:38:30Z</dcterms:created>
  <dcterms:modified xsi:type="dcterms:W3CDTF">2018-09-03T03:31:08Z</dcterms:modified>
</cp:coreProperties>
</file>