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34"/>
  </p:notesMasterIdLst>
  <p:sldIdLst>
    <p:sldId id="354" r:id="rId2"/>
    <p:sldId id="353" r:id="rId3"/>
    <p:sldId id="677" r:id="rId4"/>
    <p:sldId id="710" r:id="rId5"/>
    <p:sldId id="719" r:id="rId6"/>
    <p:sldId id="720" r:id="rId7"/>
    <p:sldId id="721" r:id="rId8"/>
    <p:sldId id="722" r:id="rId9"/>
    <p:sldId id="723" r:id="rId10"/>
    <p:sldId id="724" r:id="rId11"/>
    <p:sldId id="725" r:id="rId12"/>
    <p:sldId id="726" r:id="rId13"/>
    <p:sldId id="727" r:id="rId14"/>
    <p:sldId id="728" r:id="rId15"/>
    <p:sldId id="712" r:id="rId16"/>
    <p:sldId id="729" r:id="rId17"/>
    <p:sldId id="730" r:id="rId18"/>
    <p:sldId id="731" r:id="rId19"/>
    <p:sldId id="713" r:id="rId20"/>
    <p:sldId id="716" r:id="rId21"/>
    <p:sldId id="714" r:id="rId22"/>
    <p:sldId id="715" r:id="rId23"/>
    <p:sldId id="717" r:id="rId24"/>
    <p:sldId id="718" r:id="rId25"/>
    <p:sldId id="696" r:id="rId26"/>
    <p:sldId id="697" r:id="rId27"/>
    <p:sldId id="698" r:id="rId28"/>
    <p:sldId id="699" r:id="rId29"/>
    <p:sldId id="701" r:id="rId30"/>
    <p:sldId id="700" r:id="rId31"/>
    <p:sldId id="732" r:id="rId32"/>
    <p:sldId id="688" r:id="rId33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>
          <p15:clr>
            <a:srgbClr val="A4A3A4"/>
          </p15:clr>
        </p15:guide>
        <p15:guide id="5" pos="217">
          <p15:clr>
            <a:srgbClr val="A4A3A4"/>
          </p15:clr>
        </p15:guide>
        <p15:guide id="6" pos="6023">
          <p15:clr>
            <a:srgbClr val="A4A3A4"/>
          </p15:clr>
        </p15:guide>
        <p15:guide id="7" pos="3120">
          <p15:clr>
            <a:srgbClr val="A4A3A4"/>
          </p15:clr>
        </p15:guide>
        <p15:guide id="8" orient="horz" pos="4110">
          <p15:clr>
            <a:srgbClr val="A4A3A4"/>
          </p15:clr>
        </p15:guide>
        <p15:guide id="9" orient="horz" pos="11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D47"/>
    <a:srgbClr val="FFC000"/>
    <a:srgbClr val="13476D"/>
    <a:srgbClr val="FFFFFF"/>
    <a:srgbClr val="7F7F7F"/>
    <a:srgbClr val="F2F2F2"/>
    <a:srgbClr val="7E0000"/>
    <a:srgbClr val="800000"/>
    <a:srgbClr val="D99694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99" autoAdjust="0"/>
    <p:restoredTop sz="99041" autoAdjust="0"/>
  </p:normalViewPr>
  <p:slideViewPr>
    <p:cSldViewPr>
      <p:cViewPr varScale="1">
        <p:scale>
          <a:sx n="160" d="100"/>
          <a:sy n="160" d="100"/>
        </p:scale>
        <p:origin x="2336" y="184"/>
      </p:cViewPr>
      <p:guideLst>
        <p:guide orient="horz" pos="4020"/>
        <p:guide pos="217"/>
        <p:guide pos="6023"/>
        <p:guide pos="3120"/>
        <p:guide orient="horz" pos="4110"/>
        <p:guide orient="horz" pos="1162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30"/>
    </p:cViewPr>
  </p:sorterViewPr>
  <p:notesViewPr>
    <p:cSldViewPr>
      <p:cViewPr varScale="1">
        <p:scale>
          <a:sx n="79" d="100"/>
          <a:sy n="79" d="100"/>
        </p:scale>
        <p:origin x="-3930" y="-96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2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349" y="0"/>
            <a:ext cx="29502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ACE3F-1D7E-4C34-9E93-C84EB46716E6}" type="datetimeFigureOut">
              <a:rPr lang="ko-KR" altLang="en-US" smtClean="0"/>
              <a:pPr/>
              <a:t>2018. 7. 4.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3212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198" y="4721225"/>
            <a:ext cx="5444806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4"/>
            <a:ext cx="29502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349" y="9440864"/>
            <a:ext cx="29502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4E6CB-9DCB-43A3-BF5D-B0989A75E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3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66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337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39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66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933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00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49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49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47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05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22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14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267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5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89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803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01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77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648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442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312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8319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2493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255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29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4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73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0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46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09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80038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4E6CB-9DCB-43A3-BF5D-B0989A75EB9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6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160319" y="6084004"/>
            <a:ext cx="520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report is solely for the use of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Crossent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No part of it may be circulated, quoted, or reproduced </a:t>
            </a:r>
          </a:p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for distribution outside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Crossent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organization without prior written approval from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Crossent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05" y="316852"/>
            <a:ext cx="943300" cy="2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7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05" y="316852"/>
            <a:ext cx="943300" cy="2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pc="-50" baseline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4736976" y="6490928"/>
            <a:ext cx="404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A6E88B-E8DE-461B-8C2B-0E4F8C343B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2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6313" y="91697"/>
            <a:ext cx="9302700" cy="6937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l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36976" y="6490928"/>
            <a:ext cx="404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6E88B-E8DE-461B-8C2B-0E4F8C343B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0" y="810393"/>
            <a:ext cx="9906000" cy="25200"/>
            <a:chOff x="0" y="520105"/>
            <a:chExt cx="9906000" cy="25200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0" y="520105"/>
              <a:ext cx="9906000" cy="25200"/>
            </a:xfrm>
            <a:prstGeom prst="rect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algn="ctr" latinLnBrk="0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그룹 14"/>
            <p:cNvGrpSpPr/>
            <p:nvPr userDrawn="1"/>
          </p:nvGrpSpPr>
          <p:grpSpPr>
            <a:xfrm flipH="1">
              <a:off x="0" y="520105"/>
              <a:ext cx="324000" cy="25200"/>
              <a:chOff x="9029700" y="680125"/>
              <a:chExt cx="876300" cy="25200"/>
            </a:xfrm>
          </p:grpSpPr>
          <p:sp>
            <p:nvSpPr>
              <p:cNvPr id="16" name="직사각형 15"/>
              <p:cNvSpPr/>
              <p:nvPr userDrawn="1"/>
            </p:nvSpPr>
            <p:spPr>
              <a:xfrm flipV="1">
                <a:off x="9029700" y="680125"/>
                <a:ext cx="876300" cy="25200"/>
              </a:xfrm>
              <a:prstGeom prst="rect">
                <a:avLst/>
              </a:prstGeom>
              <a:solidFill>
                <a:srgbClr val="A4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lvl="0" algn="ctr" latinLnBrk="0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 userDrawn="1"/>
            </p:nvSpPr>
            <p:spPr>
              <a:xfrm flipV="1">
                <a:off x="9321800" y="680125"/>
                <a:ext cx="584200" cy="25200"/>
              </a:xfrm>
              <a:prstGeom prst="rect">
                <a:avLst/>
              </a:prstGeom>
              <a:solidFill>
                <a:srgbClr val="B46B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 userDrawn="1"/>
            </p:nvSpPr>
            <p:spPr>
              <a:xfrm flipV="1">
                <a:off x="9613900" y="680125"/>
                <a:ext cx="292100" cy="25200"/>
              </a:xfrm>
              <a:prstGeom prst="rect">
                <a:avLst/>
              </a:prstGeom>
              <a:solidFill>
                <a:srgbClr val="CB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10" y="6546201"/>
            <a:ext cx="739898" cy="22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7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2000" b="1" kern="1200" spc="-15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tif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11481" y="4896319"/>
            <a:ext cx="95410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㈜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크로센트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2018. 06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672" y="2420888"/>
            <a:ext cx="788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AWS</a:t>
            </a:r>
            <a:r>
              <a:rPr lang="en-US" altLang="ko-KR" sz="2400" b="1" dirty="0">
                <a:solidFill>
                  <a:srgbClr val="7E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>
                <a:solidFill>
                  <a:srgbClr val="0E6D47"/>
                </a:solidFill>
                <a:latin typeface="맑은 고딕" pitchFamily="50" charset="-127"/>
                <a:ea typeface="맑은 고딕" pitchFamily="50" charset="-127"/>
              </a:rPr>
              <a:t>KUBO</a:t>
            </a:r>
            <a:r>
              <a:rPr lang="en-US" altLang="ko-KR" sz="2400" b="1" dirty="0">
                <a:solidFill>
                  <a:srgbClr val="7E0000"/>
                </a:solidFill>
                <a:latin typeface="맑은 고딕" pitchFamily="50" charset="-127"/>
                <a:ea typeface="맑은 고딕" pitchFamily="50" charset="-127"/>
              </a:rPr>
              <a:t> Deploying Guide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3517" y="3500438"/>
            <a:ext cx="662417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Abhilash</a:t>
            </a: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S</a:t>
            </a:r>
            <a:endParaRPr lang="ko-KR" altLang="en-US" sz="28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113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AWS Infrastructure Setting (8/12)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Create Load Balancer (1/3)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36613D-B326-6941-A19D-FE47C4AAE41F}"/>
              </a:ext>
            </a:extLst>
          </p:cNvPr>
          <p:cNvSpPr txBox="1"/>
          <p:nvPr/>
        </p:nvSpPr>
        <p:spPr>
          <a:xfrm>
            <a:off x="416496" y="908720"/>
            <a:ext cx="87849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Create Classic Load Balancer.</a:t>
            </a:r>
          </a:p>
          <a:p>
            <a:endParaRPr lang="en-US" sz="400" dirty="0"/>
          </a:p>
          <a:p>
            <a:r>
              <a:rPr lang="en-US" sz="1600" dirty="0"/>
              <a:t>         * AWS Services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EC2 </a:t>
            </a:r>
            <a:r>
              <a:rPr lang="en-US" sz="1600" dirty="0">
                <a:sym typeface="Wingdings" pitchFamily="2" charset="2"/>
              </a:rPr>
              <a:t> Load Balancers  Classic Load Balancer 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D4BEB-E841-A64B-A535-5F8CFB57A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2" y="2242444"/>
            <a:ext cx="7401272" cy="32623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71E686-8DDA-4443-ADDA-A576B88D7840}"/>
              </a:ext>
            </a:extLst>
          </p:cNvPr>
          <p:cNvSpPr txBox="1"/>
          <p:nvPr/>
        </p:nvSpPr>
        <p:spPr>
          <a:xfrm>
            <a:off x="1153008" y="2873322"/>
            <a:ext cx="1423728" cy="2211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타원 8">
            <a:extLst>
              <a:ext uri="{FF2B5EF4-FFF2-40B4-BE49-F238E27FC236}">
                <a16:creationId xmlns:a16="http://schemas.microsoft.com/office/drawing/2014/main" id="{8B864C56-EDF4-7744-A40A-FD00F4C1CE3E}"/>
              </a:ext>
            </a:extLst>
          </p:cNvPr>
          <p:cNvSpPr/>
          <p:nvPr/>
        </p:nvSpPr>
        <p:spPr>
          <a:xfrm>
            <a:off x="982173" y="2693945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84D8E454-9BD4-6746-A97E-AF4453E0300C}"/>
              </a:ext>
            </a:extLst>
          </p:cNvPr>
          <p:cNvSpPr>
            <a:spLocks/>
          </p:cNvSpPr>
          <p:nvPr/>
        </p:nvSpPr>
        <p:spPr bwMode="auto">
          <a:xfrm>
            <a:off x="2362635" y="2878929"/>
            <a:ext cx="318993" cy="352716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5499B3-561C-D34C-877C-0360647DEAE9}"/>
              </a:ext>
            </a:extLst>
          </p:cNvPr>
          <p:cNvSpPr txBox="1"/>
          <p:nvPr/>
        </p:nvSpPr>
        <p:spPr>
          <a:xfrm>
            <a:off x="212632" y="3329122"/>
            <a:ext cx="7401272" cy="42200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타원 8">
            <a:extLst>
              <a:ext uri="{FF2B5EF4-FFF2-40B4-BE49-F238E27FC236}">
                <a16:creationId xmlns:a16="http://schemas.microsoft.com/office/drawing/2014/main" id="{65DF895A-0878-B24E-86E1-C9B8DCD954C2}"/>
              </a:ext>
            </a:extLst>
          </p:cNvPr>
          <p:cNvSpPr/>
          <p:nvPr/>
        </p:nvSpPr>
        <p:spPr>
          <a:xfrm>
            <a:off x="11421" y="3175492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0404AEA0-35ED-A641-814A-A66AF371D420}"/>
              </a:ext>
            </a:extLst>
          </p:cNvPr>
          <p:cNvSpPr>
            <a:spLocks/>
          </p:cNvSpPr>
          <p:nvPr/>
        </p:nvSpPr>
        <p:spPr bwMode="auto">
          <a:xfrm>
            <a:off x="7442320" y="3574770"/>
            <a:ext cx="318993" cy="352716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813161-DDA0-5A4C-86E7-79B4E899F685}"/>
              </a:ext>
            </a:extLst>
          </p:cNvPr>
          <p:cNvSpPr txBox="1"/>
          <p:nvPr/>
        </p:nvSpPr>
        <p:spPr>
          <a:xfrm>
            <a:off x="221204" y="4661448"/>
            <a:ext cx="7401272" cy="42200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타원 8">
            <a:extLst>
              <a:ext uri="{FF2B5EF4-FFF2-40B4-BE49-F238E27FC236}">
                <a16:creationId xmlns:a16="http://schemas.microsoft.com/office/drawing/2014/main" id="{347F1EAA-5BD1-C54C-8972-954B74ED73EC}"/>
              </a:ext>
            </a:extLst>
          </p:cNvPr>
          <p:cNvSpPr/>
          <p:nvPr/>
        </p:nvSpPr>
        <p:spPr>
          <a:xfrm>
            <a:off x="14344" y="4518821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Freeform 23">
            <a:extLst>
              <a:ext uri="{FF2B5EF4-FFF2-40B4-BE49-F238E27FC236}">
                <a16:creationId xmlns:a16="http://schemas.microsoft.com/office/drawing/2014/main" id="{3592A782-531D-ED4E-971D-DD1503CA9CC0}"/>
              </a:ext>
            </a:extLst>
          </p:cNvPr>
          <p:cNvSpPr>
            <a:spLocks/>
          </p:cNvSpPr>
          <p:nvPr/>
        </p:nvSpPr>
        <p:spPr bwMode="auto">
          <a:xfrm>
            <a:off x="3779316" y="4941383"/>
            <a:ext cx="318993" cy="352716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CB251F-5136-E746-9CB7-F0EDC7EA27D1}"/>
              </a:ext>
            </a:extLst>
          </p:cNvPr>
          <p:cNvSpPr txBox="1"/>
          <p:nvPr/>
        </p:nvSpPr>
        <p:spPr>
          <a:xfrm>
            <a:off x="6813119" y="5310927"/>
            <a:ext cx="788697" cy="2211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61E217-029E-5F43-B2CA-0E43255894BA}"/>
              </a:ext>
            </a:extLst>
          </p:cNvPr>
          <p:cNvSpPr txBox="1"/>
          <p:nvPr/>
        </p:nvSpPr>
        <p:spPr>
          <a:xfrm>
            <a:off x="2711761" y="2873322"/>
            <a:ext cx="575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Name you LB and Select your VPC where LB want’s to create.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4E9449-4402-6A43-A94D-2A7E555303B6}"/>
              </a:ext>
            </a:extLst>
          </p:cNvPr>
          <p:cNvSpPr txBox="1"/>
          <p:nvPr/>
        </p:nvSpPr>
        <p:spPr>
          <a:xfrm>
            <a:off x="7041232" y="3860477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Make sure to listen TCP 8443 Port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2CD7B9-B1D7-AE48-9CF1-63FB79CDD709}"/>
              </a:ext>
            </a:extLst>
          </p:cNvPr>
          <p:cNvSpPr txBox="1"/>
          <p:nvPr/>
        </p:nvSpPr>
        <p:spPr>
          <a:xfrm>
            <a:off x="212632" y="5077033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Make Sure to select public subnet  </a:t>
            </a:r>
          </a:p>
        </p:txBody>
      </p:sp>
      <p:sp>
        <p:nvSpPr>
          <p:cNvPr id="48" name="타원 8">
            <a:extLst>
              <a:ext uri="{FF2B5EF4-FFF2-40B4-BE49-F238E27FC236}">
                <a16:creationId xmlns:a16="http://schemas.microsoft.com/office/drawing/2014/main" id="{DCC6C020-5E9B-CE4C-846E-7EBFE2DAB9AC}"/>
              </a:ext>
            </a:extLst>
          </p:cNvPr>
          <p:cNvSpPr/>
          <p:nvPr/>
        </p:nvSpPr>
        <p:spPr>
          <a:xfrm>
            <a:off x="6708227" y="5184192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Freeform 23">
            <a:extLst>
              <a:ext uri="{FF2B5EF4-FFF2-40B4-BE49-F238E27FC236}">
                <a16:creationId xmlns:a16="http://schemas.microsoft.com/office/drawing/2014/main" id="{4DDD8B17-E8CA-C245-99F6-36FC2590B718}"/>
              </a:ext>
            </a:extLst>
          </p:cNvPr>
          <p:cNvSpPr>
            <a:spLocks/>
          </p:cNvSpPr>
          <p:nvPr/>
        </p:nvSpPr>
        <p:spPr bwMode="auto">
          <a:xfrm>
            <a:off x="7493199" y="5471014"/>
            <a:ext cx="318993" cy="352716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78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AWS Infrastructure Setting (9/12)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Create Load Balancer (2/3)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36613D-B326-6941-A19D-FE47C4AAE41F}"/>
              </a:ext>
            </a:extLst>
          </p:cNvPr>
          <p:cNvSpPr txBox="1"/>
          <p:nvPr/>
        </p:nvSpPr>
        <p:spPr>
          <a:xfrm>
            <a:off x="416496" y="908720"/>
            <a:ext cx="87849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Create Classic Load Balancer.</a:t>
            </a:r>
          </a:p>
          <a:p>
            <a:endParaRPr lang="en-US" sz="400" dirty="0"/>
          </a:p>
          <a:p>
            <a:r>
              <a:rPr lang="en-US" sz="1600" dirty="0"/>
              <a:t>         * AWS Services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EC2 </a:t>
            </a:r>
            <a:r>
              <a:rPr lang="en-US" sz="1600" dirty="0">
                <a:sym typeface="Wingdings" pitchFamily="2" charset="2"/>
              </a:rPr>
              <a:t> Load Balancers  Classic Load Balancer 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0E58C-7C3B-F24C-B2D9-5291828B8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988840"/>
            <a:ext cx="8737153" cy="382392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2B75D2B-500C-9D4B-B2B2-128A80CB5EE8}"/>
              </a:ext>
            </a:extLst>
          </p:cNvPr>
          <p:cNvSpPr txBox="1"/>
          <p:nvPr/>
        </p:nvSpPr>
        <p:spPr>
          <a:xfrm>
            <a:off x="427110" y="3212976"/>
            <a:ext cx="8630345" cy="144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타원 8">
            <a:extLst>
              <a:ext uri="{FF2B5EF4-FFF2-40B4-BE49-F238E27FC236}">
                <a16:creationId xmlns:a16="http://schemas.microsoft.com/office/drawing/2014/main" id="{BDC59355-B699-2847-A5EA-768103E48FDB}"/>
              </a:ext>
            </a:extLst>
          </p:cNvPr>
          <p:cNvSpPr/>
          <p:nvPr/>
        </p:nvSpPr>
        <p:spPr>
          <a:xfrm>
            <a:off x="228306" y="3075193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Freeform 23">
            <a:extLst>
              <a:ext uri="{FF2B5EF4-FFF2-40B4-BE49-F238E27FC236}">
                <a16:creationId xmlns:a16="http://schemas.microsoft.com/office/drawing/2014/main" id="{2C248EA1-85B7-5C4B-922A-2612B4BA346B}"/>
              </a:ext>
            </a:extLst>
          </p:cNvPr>
          <p:cNvSpPr>
            <a:spLocks/>
          </p:cNvSpPr>
          <p:nvPr/>
        </p:nvSpPr>
        <p:spPr bwMode="auto">
          <a:xfrm>
            <a:off x="6753200" y="3267572"/>
            <a:ext cx="360040" cy="492415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EC3A3-3DA3-FF48-B15E-B163B0090369}"/>
              </a:ext>
            </a:extLst>
          </p:cNvPr>
          <p:cNvSpPr txBox="1"/>
          <p:nvPr/>
        </p:nvSpPr>
        <p:spPr>
          <a:xfrm>
            <a:off x="8040641" y="5591579"/>
            <a:ext cx="1016814" cy="2211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타원 8">
            <a:extLst>
              <a:ext uri="{FF2B5EF4-FFF2-40B4-BE49-F238E27FC236}">
                <a16:creationId xmlns:a16="http://schemas.microsoft.com/office/drawing/2014/main" id="{6293E13C-95E3-1946-AF4D-B027D6E83A77}"/>
              </a:ext>
            </a:extLst>
          </p:cNvPr>
          <p:cNvSpPr/>
          <p:nvPr/>
        </p:nvSpPr>
        <p:spPr>
          <a:xfrm>
            <a:off x="7935749" y="5464844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Freeform 23">
            <a:extLst>
              <a:ext uri="{FF2B5EF4-FFF2-40B4-BE49-F238E27FC236}">
                <a16:creationId xmlns:a16="http://schemas.microsoft.com/office/drawing/2014/main" id="{FF3B2AF5-67DB-364E-B3E6-F61E87C2C25F}"/>
              </a:ext>
            </a:extLst>
          </p:cNvPr>
          <p:cNvSpPr>
            <a:spLocks/>
          </p:cNvSpPr>
          <p:nvPr/>
        </p:nvSpPr>
        <p:spPr bwMode="auto">
          <a:xfrm>
            <a:off x="8720721" y="5751666"/>
            <a:ext cx="318993" cy="352716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914080-AE48-824B-A3E7-419ED3E42C04}"/>
              </a:ext>
            </a:extLst>
          </p:cNvPr>
          <p:cNvSpPr txBox="1"/>
          <p:nvPr/>
        </p:nvSpPr>
        <p:spPr>
          <a:xfrm>
            <a:off x="1424608" y="3756701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Make sure to select </a:t>
            </a:r>
            <a:r>
              <a:rPr lang="en-US" sz="1200" b="1" dirty="0" err="1">
                <a:solidFill>
                  <a:srgbClr val="0E6D47"/>
                </a:solidFill>
              </a:rPr>
              <a:t>kubo-lb</a:t>
            </a:r>
            <a:r>
              <a:rPr lang="en-US" sz="1200" dirty="0"/>
              <a:t> security group for security reasons  </a:t>
            </a:r>
          </a:p>
        </p:txBody>
      </p:sp>
    </p:spTree>
    <p:extLst>
      <p:ext uri="{BB962C8B-B14F-4D97-AF65-F5344CB8AC3E}">
        <p14:creationId xmlns:p14="http://schemas.microsoft.com/office/powerpoint/2010/main" val="259793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AWS Infrastructure Setting (10/12)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Create Load Balancer (3/3)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36613D-B326-6941-A19D-FE47C4AAE41F}"/>
              </a:ext>
            </a:extLst>
          </p:cNvPr>
          <p:cNvSpPr txBox="1"/>
          <p:nvPr/>
        </p:nvSpPr>
        <p:spPr>
          <a:xfrm>
            <a:off x="416496" y="908720"/>
            <a:ext cx="87849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Create Classic Load Balancer.</a:t>
            </a:r>
          </a:p>
          <a:p>
            <a:endParaRPr lang="en-US" sz="400" dirty="0"/>
          </a:p>
          <a:p>
            <a:r>
              <a:rPr lang="en-US" sz="1600" dirty="0"/>
              <a:t>         * AWS Services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EC2 </a:t>
            </a:r>
            <a:r>
              <a:rPr lang="en-US" sz="1600" dirty="0">
                <a:sym typeface="Wingdings" pitchFamily="2" charset="2"/>
              </a:rPr>
              <a:t> Load Balancers  Classic Load Balancer 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11110-8CE2-5343-B0DB-7D9214562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709090"/>
            <a:ext cx="8825833" cy="391951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6C3CC2F-8325-2B4C-A2F0-8D9D467572E2}"/>
              </a:ext>
            </a:extLst>
          </p:cNvPr>
          <p:cNvSpPr txBox="1"/>
          <p:nvPr/>
        </p:nvSpPr>
        <p:spPr>
          <a:xfrm>
            <a:off x="560512" y="1769555"/>
            <a:ext cx="9134401" cy="286047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타원 8">
            <a:extLst>
              <a:ext uri="{FF2B5EF4-FFF2-40B4-BE49-F238E27FC236}">
                <a16:creationId xmlns:a16="http://schemas.microsoft.com/office/drawing/2014/main" id="{F3F586BD-464E-6F44-A70A-28D6BE5BC36A}"/>
              </a:ext>
            </a:extLst>
          </p:cNvPr>
          <p:cNvSpPr/>
          <p:nvPr/>
        </p:nvSpPr>
        <p:spPr>
          <a:xfrm>
            <a:off x="416496" y="1664663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C4680F-5333-2640-9F80-33562E45F4A2}"/>
              </a:ext>
            </a:extLst>
          </p:cNvPr>
          <p:cNvSpPr txBox="1"/>
          <p:nvPr/>
        </p:nvSpPr>
        <p:spPr>
          <a:xfrm>
            <a:off x="1496616" y="4753291"/>
            <a:ext cx="54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Make sure to check all the above properties match your requirements.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069AAD-CAB9-FB44-85EC-71C4F0DF9AB1}"/>
              </a:ext>
            </a:extLst>
          </p:cNvPr>
          <p:cNvSpPr txBox="1"/>
          <p:nvPr/>
        </p:nvSpPr>
        <p:spPr>
          <a:xfrm>
            <a:off x="9172552" y="5373215"/>
            <a:ext cx="357809" cy="216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F0B99BF9-B3A2-2E4F-88BC-20DA826F3E35}"/>
              </a:ext>
            </a:extLst>
          </p:cNvPr>
          <p:cNvSpPr>
            <a:spLocks/>
          </p:cNvSpPr>
          <p:nvPr/>
        </p:nvSpPr>
        <p:spPr bwMode="auto">
          <a:xfrm>
            <a:off x="8409384" y="4444286"/>
            <a:ext cx="360040" cy="492415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35" name="타원 8">
            <a:extLst>
              <a:ext uri="{FF2B5EF4-FFF2-40B4-BE49-F238E27FC236}">
                <a16:creationId xmlns:a16="http://schemas.microsoft.com/office/drawing/2014/main" id="{CA4D1624-4F52-3A4C-A294-3EC070F7D9FC}"/>
              </a:ext>
            </a:extLst>
          </p:cNvPr>
          <p:cNvSpPr/>
          <p:nvPr/>
        </p:nvSpPr>
        <p:spPr>
          <a:xfrm>
            <a:off x="8993593" y="5214519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BC3A9852-6DC3-CC40-8503-1B0B2AB8F7DF}"/>
              </a:ext>
            </a:extLst>
          </p:cNvPr>
          <p:cNvSpPr>
            <a:spLocks/>
          </p:cNvSpPr>
          <p:nvPr/>
        </p:nvSpPr>
        <p:spPr bwMode="auto">
          <a:xfrm>
            <a:off x="9432617" y="5487292"/>
            <a:ext cx="360040" cy="492415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55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AWS Infrastructure Setting (11/12)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Create Keypairs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36613D-B326-6941-A19D-FE47C4AAE41F}"/>
              </a:ext>
            </a:extLst>
          </p:cNvPr>
          <p:cNvSpPr txBox="1"/>
          <p:nvPr/>
        </p:nvSpPr>
        <p:spPr>
          <a:xfrm>
            <a:off x="416496" y="908720"/>
            <a:ext cx="87849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Create Classic Load Balancer.</a:t>
            </a:r>
          </a:p>
          <a:p>
            <a:endParaRPr lang="en-US" sz="400" dirty="0"/>
          </a:p>
          <a:p>
            <a:r>
              <a:rPr lang="en-US" sz="1600" dirty="0"/>
              <a:t>         * AWS Services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EC2 </a:t>
            </a:r>
            <a:r>
              <a:rPr lang="en-US" sz="1600" dirty="0">
                <a:sym typeface="Wingdings" pitchFamily="2" charset="2"/>
              </a:rPr>
              <a:t> Key Pairs  Classic Load Balancer 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11110-8CE2-5343-B0DB-7D9214562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46" y="1709090"/>
            <a:ext cx="6273767" cy="33871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6C3CC2F-8325-2B4C-A2F0-8D9D467572E2}"/>
              </a:ext>
            </a:extLst>
          </p:cNvPr>
          <p:cNvSpPr txBox="1"/>
          <p:nvPr/>
        </p:nvSpPr>
        <p:spPr>
          <a:xfrm>
            <a:off x="1487545" y="1695631"/>
            <a:ext cx="1017183" cy="2656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타원 8">
            <a:extLst>
              <a:ext uri="{FF2B5EF4-FFF2-40B4-BE49-F238E27FC236}">
                <a16:creationId xmlns:a16="http://schemas.microsoft.com/office/drawing/2014/main" id="{F3F586BD-464E-6F44-A70A-28D6BE5BC36A}"/>
              </a:ext>
            </a:extLst>
          </p:cNvPr>
          <p:cNvSpPr/>
          <p:nvPr/>
        </p:nvSpPr>
        <p:spPr>
          <a:xfrm>
            <a:off x="1372870" y="1628273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C4680F-5333-2640-9F80-33562E45F4A2}"/>
              </a:ext>
            </a:extLst>
          </p:cNvPr>
          <p:cNvSpPr txBox="1"/>
          <p:nvPr/>
        </p:nvSpPr>
        <p:spPr>
          <a:xfrm>
            <a:off x="1556716" y="5373216"/>
            <a:ext cx="54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Make sure to save key pair in safe place for future proceedings.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069AAD-CAB9-FB44-85EC-71C4F0DF9AB1}"/>
              </a:ext>
            </a:extLst>
          </p:cNvPr>
          <p:cNvSpPr txBox="1"/>
          <p:nvPr/>
        </p:nvSpPr>
        <p:spPr>
          <a:xfrm>
            <a:off x="6917804" y="4600802"/>
            <a:ext cx="483468" cy="2683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F0B99BF9-B3A2-2E4F-88BC-20DA826F3E35}"/>
              </a:ext>
            </a:extLst>
          </p:cNvPr>
          <p:cNvSpPr>
            <a:spLocks/>
          </p:cNvSpPr>
          <p:nvPr/>
        </p:nvSpPr>
        <p:spPr bwMode="auto">
          <a:xfrm>
            <a:off x="2439383" y="1861181"/>
            <a:ext cx="360040" cy="492415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35" name="타원 8">
            <a:extLst>
              <a:ext uri="{FF2B5EF4-FFF2-40B4-BE49-F238E27FC236}">
                <a16:creationId xmlns:a16="http://schemas.microsoft.com/office/drawing/2014/main" id="{CA4D1624-4F52-3A4C-A294-3EC070F7D9FC}"/>
              </a:ext>
            </a:extLst>
          </p:cNvPr>
          <p:cNvSpPr/>
          <p:nvPr/>
        </p:nvSpPr>
        <p:spPr>
          <a:xfrm>
            <a:off x="6718257" y="4460417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BC3A9852-6DC3-CC40-8503-1B0B2AB8F7DF}"/>
              </a:ext>
            </a:extLst>
          </p:cNvPr>
          <p:cNvSpPr>
            <a:spLocks/>
          </p:cNvSpPr>
          <p:nvPr/>
        </p:nvSpPr>
        <p:spPr bwMode="auto">
          <a:xfrm>
            <a:off x="7329264" y="4784207"/>
            <a:ext cx="360040" cy="492415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08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AWS Infrastructure Setting (12/12)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Create Instance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36613D-B326-6941-A19D-FE47C4AAE41F}"/>
              </a:ext>
            </a:extLst>
          </p:cNvPr>
          <p:cNvSpPr txBox="1"/>
          <p:nvPr/>
        </p:nvSpPr>
        <p:spPr>
          <a:xfrm>
            <a:off x="416496" y="908720"/>
            <a:ext cx="87849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Create Classic Load Balancer.</a:t>
            </a:r>
          </a:p>
          <a:p>
            <a:endParaRPr lang="en-US" sz="400" dirty="0"/>
          </a:p>
          <a:p>
            <a:r>
              <a:rPr lang="en-US" sz="1600" dirty="0"/>
              <a:t>         * AWS Services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EC2 </a:t>
            </a:r>
            <a:r>
              <a:rPr lang="en-US" sz="1600" dirty="0">
                <a:sym typeface="Wingdings" pitchFamily="2" charset="2"/>
              </a:rPr>
              <a:t> Instances</a:t>
            </a:r>
            <a:endParaRPr lang="en-US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0E88A-2787-8041-A545-8CFFE8447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743206"/>
              </p:ext>
            </p:extLst>
          </p:nvPr>
        </p:nvGraphicFramePr>
        <p:xfrm>
          <a:off x="1712640" y="1916832"/>
          <a:ext cx="640871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972">
                  <a:extLst>
                    <a:ext uri="{9D8B030D-6E8A-4147-A177-3AD203B41FA5}">
                      <a16:colId xmlns:a16="http://schemas.microsoft.com/office/drawing/2014/main" val="3921937331"/>
                    </a:ext>
                  </a:extLst>
                </a:gridCol>
                <a:gridCol w="4207740">
                  <a:extLst>
                    <a:ext uri="{9D8B030D-6E8A-4147-A177-3AD203B41FA5}">
                      <a16:colId xmlns:a16="http://schemas.microsoft.com/office/drawing/2014/main" val="350575137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65481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Select Ubuntu 14.04 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2566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Instance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Select t2.micro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8556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Select your VPC (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Kubo VPC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3453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Subnet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Select Your Public Subnet (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Kubo Public subnet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5664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Auto-assign Public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Manually Enable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19912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Storage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Minimum 40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3565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Security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Select </a:t>
                      </a:r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kubo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-cluster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0" dirty="0"/>
                        <a:t>Security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2862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Select Key Pair you created before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7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12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Deploying Bosh Director on AWS (1/8)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Installing Pre-Requirements (1/3)</a:t>
            </a:r>
            <a:endParaRPr kumimoji="1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3834" y="1268760"/>
            <a:ext cx="8883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ssh</a:t>
            </a:r>
            <a:r>
              <a:rPr lang="en-US" dirty="0"/>
              <a:t> into inception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2C4F54-92DE-424F-BB14-F6FD8B9A9589}"/>
              </a:ext>
            </a:extLst>
          </p:cNvPr>
          <p:cNvSpPr txBox="1"/>
          <p:nvPr/>
        </p:nvSpPr>
        <p:spPr>
          <a:xfrm>
            <a:off x="920553" y="1783849"/>
            <a:ext cx="748883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$ </a:t>
            </a:r>
            <a:r>
              <a:rPr lang="en-US" b="1" dirty="0" err="1">
                <a:solidFill>
                  <a:srgbClr val="FFFFFF"/>
                </a:solidFill>
              </a:rPr>
              <a:t>ssh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ubuntu@your-aws-inception-public-domain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63023A-B90D-1742-BE42-F0554238548C}"/>
              </a:ext>
            </a:extLst>
          </p:cNvPr>
          <p:cNvSpPr txBox="1"/>
          <p:nvPr/>
        </p:nvSpPr>
        <p:spPr>
          <a:xfrm>
            <a:off x="920551" y="908720"/>
            <a:ext cx="7704856" cy="3385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Note: Perform below steps in your AWS </a:t>
            </a:r>
            <a:r>
              <a:rPr lang="en-US" sz="1600" b="1" dirty="0">
                <a:solidFill>
                  <a:srgbClr val="13476D"/>
                </a:solidFill>
              </a:rPr>
              <a:t>Inception</a:t>
            </a:r>
            <a:r>
              <a:rPr lang="en-US" sz="1600" b="1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39104E-E5F5-6E45-A91B-16040EA7564E}"/>
              </a:ext>
            </a:extLst>
          </p:cNvPr>
          <p:cNvSpPr txBox="1"/>
          <p:nvPr/>
        </p:nvSpPr>
        <p:spPr>
          <a:xfrm>
            <a:off x="776536" y="2780928"/>
            <a:ext cx="8712968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$ </a:t>
            </a:r>
            <a:r>
              <a:rPr lang="en-US" dirty="0" err="1">
                <a:solidFill>
                  <a:schemeClr val="bg1"/>
                </a:solidFill>
              </a:rPr>
              <a:t>wget</a:t>
            </a:r>
            <a:r>
              <a:rPr lang="en-US" dirty="0">
                <a:solidFill>
                  <a:schemeClr val="bg1"/>
                </a:solidFill>
              </a:rPr>
              <a:t> https://s3.amazonaws.com/bosh-cli-artifacts/bosh-cli-3.0.1-linux-amd64 </a:t>
            </a:r>
          </a:p>
          <a:p>
            <a:r>
              <a:rPr lang="en-US" dirty="0">
                <a:solidFill>
                  <a:schemeClr val="bg1"/>
                </a:solidFill>
              </a:rPr>
              <a:t> $ </a:t>
            </a:r>
            <a:r>
              <a:rPr lang="en-US" dirty="0" err="1">
                <a:solidFill>
                  <a:schemeClr val="bg1"/>
                </a:solidFill>
              </a:rPr>
              <a:t>chmod</a:t>
            </a:r>
            <a:r>
              <a:rPr lang="en-US" dirty="0">
                <a:solidFill>
                  <a:schemeClr val="bg1"/>
                </a:solidFill>
              </a:rPr>
              <a:t> +x bosh-cli-3.0.1-linux-amd64</a:t>
            </a:r>
          </a:p>
          <a:p>
            <a:r>
              <a:rPr lang="en-US" dirty="0">
                <a:solidFill>
                  <a:schemeClr val="bg1"/>
                </a:solidFill>
              </a:rPr>
              <a:t> $ sudo mv bosh-cli-3.0.1-linux-amd64 /</a:t>
            </a:r>
            <a:r>
              <a:rPr lang="en-US" dirty="0" err="1">
                <a:solidFill>
                  <a:schemeClr val="bg1"/>
                </a:solidFill>
              </a:rPr>
              <a:t>usr</a:t>
            </a:r>
            <a:r>
              <a:rPr lang="en-US" dirty="0">
                <a:solidFill>
                  <a:schemeClr val="bg1"/>
                </a:solidFill>
              </a:rPr>
              <a:t>/local/bin/bosh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5F676F-87C5-1748-8292-E5D266F79941}"/>
              </a:ext>
            </a:extLst>
          </p:cNvPr>
          <p:cNvSpPr txBox="1"/>
          <p:nvPr/>
        </p:nvSpPr>
        <p:spPr>
          <a:xfrm>
            <a:off x="416496" y="2204864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Install bosh-cli-2.0 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FBC3E-09AB-EA49-BB57-332E6F33109C}"/>
              </a:ext>
            </a:extLst>
          </p:cNvPr>
          <p:cNvSpPr txBox="1"/>
          <p:nvPr/>
        </p:nvSpPr>
        <p:spPr>
          <a:xfrm>
            <a:off x="776536" y="4308376"/>
            <a:ext cx="871296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$</a:t>
            </a:r>
            <a:r>
              <a:rPr lang="en-US" dirty="0"/>
              <a:t> bosh -v </a:t>
            </a:r>
          </a:p>
          <a:p>
            <a:r>
              <a:rPr lang="en-US" dirty="0"/>
              <a:t>    version 3.0.1-712bfd7-2018-03-13T23:26:42Z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9BEA39-9609-EE4D-B5DE-37C0F7D68C61}"/>
              </a:ext>
            </a:extLst>
          </p:cNvPr>
          <p:cNvSpPr txBox="1"/>
          <p:nvPr/>
        </p:nvSpPr>
        <p:spPr>
          <a:xfrm>
            <a:off x="416496" y="3789040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the bosh version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573AB9-43E9-FF42-BAF6-7127F5E0F0C9}"/>
              </a:ext>
            </a:extLst>
          </p:cNvPr>
          <p:cNvSpPr txBox="1"/>
          <p:nvPr/>
        </p:nvSpPr>
        <p:spPr>
          <a:xfrm>
            <a:off x="776536" y="5662989"/>
            <a:ext cx="871296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$</a:t>
            </a:r>
            <a:r>
              <a:rPr lang="en-US" dirty="0"/>
              <a:t> </a:t>
            </a:r>
            <a:r>
              <a:rPr lang="en-US" sz="800" dirty="0" err="1"/>
              <a:t>sudo</a:t>
            </a:r>
            <a:r>
              <a:rPr lang="en-US" sz="800" dirty="0"/>
              <a:t> apt-get install -y build-essential </a:t>
            </a:r>
            <a:r>
              <a:rPr lang="en-US" sz="800" dirty="0" err="1"/>
              <a:t>zlibc</a:t>
            </a:r>
            <a:r>
              <a:rPr lang="en-US" sz="800" dirty="0"/>
              <a:t> zlib1g-dev ruby ruby-dev </a:t>
            </a:r>
            <a:r>
              <a:rPr lang="en-US" sz="800" dirty="0" err="1"/>
              <a:t>openssl</a:t>
            </a:r>
            <a:r>
              <a:rPr lang="en-US" sz="800" dirty="0"/>
              <a:t> </a:t>
            </a:r>
            <a:r>
              <a:rPr lang="en-US" sz="800" dirty="0" err="1"/>
              <a:t>libxslt</a:t>
            </a:r>
            <a:r>
              <a:rPr lang="en-US" sz="800" dirty="0"/>
              <a:t>-dev libxml2-dev </a:t>
            </a:r>
            <a:r>
              <a:rPr lang="en-US" sz="800" dirty="0" err="1"/>
              <a:t>libssl</a:t>
            </a:r>
            <a:r>
              <a:rPr lang="en-US" sz="800" dirty="0"/>
              <a:t>-dev libreadline6 libreadline6-dev </a:t>
            </a:r>
            <a:r>
              <a:rPr lang="en-US" sz="800" dirty="0" err="1"/>
              <a:t>libyaml</a:t>
            </a:r>
            <a:r>
              <a:rPr lang="en-US" sz="800" dirty="0"/>
              <a:t>-dev libsqlite3-dev sqlite3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1353CC-6395-7C48-B947-11A6E919F04D}"/>
              </a:ext>
            </a:extLst>
          </p:cNvPr>
          <p:cNvSpPr txBox="1"/>
          <p:nvPr/>
        </p:nvSpPr>
        <p:spPr>
          <a:xfrm>
            <a:off x="416496" y="5143653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the bosh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0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Deploying Bosh Director on AWS (2/8)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Installing Pre-Requirements (2/3)</a:t>
            </a:r>
            <a:endParaRPr kumimoji="1"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4592DB-2FA1-AE4E-A2E1-8440C3F06CA6}"/>
              </a:ext>
            </a:extLst>
          </p:cNvPr>
          <p:cNvSpPr txBox="1"/>
          <p:nvPr/>
        </p:nvSpPr>
        <p:spPr>
          <a:xfrm>
            <a:off x="776536" y="1775138"/>
            <a:ext cx="871296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$ </a:t>
            </a:r>
            <a:r>
              <a:rPr lang="en-US" sz="1600" b="1" dirty="0" err="1">
                <a:solidFill>
                  <a:schemeClr val="bg1"/>
                </a:solidFill>
              </a:rPr>
              <a:t>sudo</a:t>
            </a:r>
            <a:r>
              <a:rPr lang="en-US" sz="1600" b="1" dirty="0">
                <a:solidFill>
                  <a:schemeClr val="bg1"/>
                </a:solidFill>
              </a:rPr>
              <a:t> apt-get install </a:t>
            </a:r>
            <a:r>
              <a:rPr lang="en-US" sz="1600" b="1" dirty="0" err="1">
                <a:solidFill>
                  <a:schemeClr val="bg1"/>
                </a:solidFill>
              </a:rPr>
              <a:t>git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$ </a:t>
            </a:r>
            <a:r>
              <a:rPr lang="en-US" sz="1600" b="1" dirty="0" err="1"/>
              <a:t>git</a:t>
            </a:r>
            <a:r>
              <a:rPr lang="en-US" sz="1600" b="1" dirty="0"/>
              <a:t> --version </a:t>
            </a:r>
          </a:p>
          <a:p>
            <a:r>
              <a:rPr lang="en-US" sz="1600" b="1" dirty="0"/>
              <a:t>   </a:t>
            </a:r>
            <a:r>
              <a:rPr lang="en-US" sz="1600" b="1" dirty="0" err="1"/>
              <a:t>git</a:t>
            </a:r>
            <a:r>
              <a:rPr lang="en-US" sz="1600" b="1" dirty="0"/>
              <a:t> version 2.14.3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7C449E-5A18-4748-BBB4-CCE635304C27}"/>
              </a:ext>
            </a:extLst>
          </p:cNvPr>
          <p:cNvSpPr txBox="1"/>
          <p:nvPr/>
        </p:nvSpPr>
        <p:spPr>
          <a:xfrm>
            <a:off x="416496" y="1330316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E3A13D-F390-7246-A051-5E3774E25EE4}"/>
              </a:ext>
            </a:extLst>
          </p:cNvPr>
          <p:cNvSpPr txBox="1"/>
          <p:nvPr/>
        </p:nvSpPr>
        <p:spPr>
          <a:xfrm>
            <a:off x="416496" y="2848000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Install </a:t>
            </a:r>
            <a:r>
              <a:rPr lang="en-US" dirty="0" err="1"/>
              <a:t>Credhub-Cli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AB06E-092A-B045-86B7-969956475EF2}"/>
              </a:ext>
            </a:extLst>
          </p:cNvPr>
          <p:cNvSpPr txBox="1"/>
          <p:nvPr/>
        </p:nvSpPr>
        <p:spPr>
          <a:xfrm>
            <a:off x="776536" y="3453388"/>
            <a:ext cx="8712968" cy="135421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 $ </a:t>
            </a:r>
            <a:r>
              <a:rPr lang="en-US" sz="1600" b="1" dirty="0" err="1">
                <a:solidFill>
                  <a:schemeClr val="bg1"/>
                </a:solidFill>
              </a:rPr>
              <a:t>wget</a:t>
            </a:r>
            <a:r>
              <a:rPr lang="en-US" sz="1600" b="1" dirty="0">
                <a:solidFill>
                  <a:schemeClr val="bg1"/>
                </a:solidFill>
              </a:rPr>
              <a:t> https://</a:t>
            </a:r>
            <a:r>
              <a:rPr lang="en-US" sz="1600" b="1" dirty="0" err="1">
                <a:solidFill>
                  <a:schemeClr val="bg1"/>
                </a:solidFill>
              </a:rPr>
              <a:t>github.com</a:t>
            </a:r>
            <a:r>
              <a:rPr lang="en-US" sz="1600" b="1" dirty="0">
                <a:solidFill>
                  <a:schemeClr val="bg1"/>
                </a:solidFill>
              </a:rPr>
              <a:t>/</a:t>
            </a:r>
            <a:r>
              <a:rPr lang="en-US" sz="1600" b="1" dirty="0" err="1">
                <a:solidFill>
                  <a:schemeClr val="bg1"/>
                </a:solidFill>
              </a:rPr>
              <a:t>cloudfoundry</a:t>
            </a:r>
            <a:r>
              <a:rPr lang="en-US" sz="1600" b="1" dirty="0">
                <a:solidFill>
                  <a:schemeClr val="bg1"/>
                </a:solidFill>
              </a:rPr>
              <a:t>-incubator/</a:t>
            </a:r>
            <a:r>
              <a:rPr lang="en-US" sz="1600" b="1" dirty="0" err="1">
                <a:solidFill>
                  <a:schemeClr val="bg1"/>
                </a:solidFill>
              </a:rPr>
              <a:t>credhub</a:t>
            </a:r>
            <a:r>
              <a:rPr lang="en-US" sz="1600" b="1" dirty="0">
                <a:solidFill>
                  <a:schemeClr val="bg1"/>
                </a:solidFill>
              </a:rPr>
              <a:t>-cli/releases/download/1.7.6/credhub-linux-1.7.6.tgz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$ tar -</a:t>
            </a:r>
            <a:r>
              <a:rPr lang="en-US" sz="1600" b="1" dirty="0" err="1">
                <a:solidFill>
                  <a:schemeClr val="bg1"/>
                </a:solidFill>
              </a:rPr>
              <a:t>xvf</a:t>
            </a:r>
            <a:r>
              <a:rPr lang="en-US" sz="1600" b="1" dirty="0">
                <a:solidFill>
                  <a:schemeClr val="bg1"/>
                </a:solidFill>
              </a:rPr>
              <a:t> credhub-linux-1.7.6.tgz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$ </a:t>
            </a:r>
            <a:r>
              <a:rPr lang="en-US" sz="1600" b="1" dirty="0" err="1">
                <a:solidFill>
                  <a:schemeClr val="bg1"/>
                </a:solidFill>
              </a:rPr>
              <a:t>chmod</a:t>
            </a:r>
            <a:r>
              <a:rPr lang="en-US" sz="1600" b="1" dirty="0">
                <a:solidFill>
                  <a:schemeClr val="bg1"/>
                </a:solidFill>
              </a:rPr>
              <a:t> +x </a:t>
            </a:r>
            <a:r>
              <a:rPr lang="en-US" sz="1600" b="1" dirty="0" err="1">
                <a:solidFill>
                  <a:schemeClr val="bg1"/>
                </a:solidFill>
              </a:rPr>
              <a:t>credhub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 $ sudo mv </a:t>
            </a:r>
            <a:r>
              <a:rPr lang="en-US" sz="1600" b="1" dirty="0" err="1">
                <a:solidFill>
                  <a:schemeClr val="bg1"/>
                </a:solidFill>
              </a:rPr>
              <a:t>credhub</a:t>
            </a:r>
            <a:r>
              <a:rPr lang="en-US" sz="1600" b="1" dirty="0">
                <a:solidFill>
                  <a:schemeClr val="bg1"/>
                </a:solidFill>
              </a:rPr>
              <a:t> /</a:t>
            </a:r>
            <a:r>
              <a:rPr lang="en-US" sz="1600" b="1" dirty="0" err="1">
                <a:solidFill>
                  <a:schemeClr val="bg1"/>
                </a:solidFill>
              </a:rPr>
              <a:t>usr</a:t>
            </a:r>
            <a:r>
              <a:rPr lang="en-US" sz="1600" b="1" dirty="0">
                <a:solidFill>
                  <a:schemeClr val="bg1"/>
                </a:solidFill>
              </a:rPr>
              <a:t>/local/bin/</a:t>
            </a:r>
            <a:r>
              <a:rPr lang="en-US" sz="1600" b="1" dirty="0" err="1">
                <a:solidFill>
                  <a:schemeClr val="bg1"/>
                </a:solidFill>
              </a:rPr>
              <a:t>credhub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41922-956F-A341-B5EB-50A603925139}"/>
              </a:ext>
            </a:extLst>
          </p:cNvPr>
          <p:cNvSpPr txBox="1"/>
          <p:nvPr/>
        </p:nvSpPr>
        <p:spPr>
          <a:xfrm>
            <a:off x="776536" y="5580529"/>
            <a:ext cx="8712968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 $</a:t>
            </a:r>
            <a:r>
              <a:rPr lang="en-US" sz="1600" b="1" dirty="0"/>
              <a:t> </a:t>
            </a:r>
            <a:r>
              <a:rPr lang="en-US" sz="1600" b="1" dirty="0" err="1"/>
              <a:t>credhub</a:t>
            </a:r>
            <a:r>
              <a:rPr lang="en-US" sz="1600" b="1" dirty="0"/>
              <a:t> --version </a:t>
            </a:r>
          </a:p>
          <a:p>
            <a:r>
              <a:rPr lang="en-US" sz="1600" b="1" dirty="0"/>
              <a:t>    CLI Version: 1.6.0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090F-6B79-494F-96DA-49AD2A1403BB}"/>
              </a:ext>
            </a:extLst>
          </p:cNvPr>
          <p:cNvSpPr txBox="1"/>
          <p:nvPr/>
        </p:nvSpPr>
        <p:spPr>
          <a:xfrm>
            <a:off x="416496" y="5061193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the </a:t>
            </a:r>
            <a:r>
              <a:rPr lang="en-US" dirty="0" err="1"/>
              <a:t>credhub</a:t>
            </a:r>
            <a:r>
              <a:rPr lang="en-US" dirty="0"/>
              <a:t>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63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Deploying Bosh Director on AWS (3/8)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Installing Pre-Requirements (3/3)</a:t>
            </a:r>
            <a:endParaRPr kumimoji="1"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E3A13D-F390-7246-A051-5E3774E25EE4}"/>
              </a:ext>
            </a:extLst>
          </p:cNvPr>
          <p:cNvSpPr txBox="1"/>
          <p:nvPr/>
        </p:nvSpPr>
        <p:spPr>
          <a:xfrm>
            <a:off x="416496" y="980728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Install </a:t>
            </a:r>
            <a:r>
              <a:rPr lang="en-US" dirty="0" err="1"/>
              <a:t>Kubectl-Cli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AB06E-092A-B045-86B7-969956475EF2}"/>
              </a:ext>
            </a:extLst>
          </p:cNvPr>
          <p:cNvSpPr txBox="1"/>
          <p:nvPr/>
        </p:nvSpPr>
        <p:spPr>
          <a:xfrm>
            <a:off x="776536" y="1586116"/>
            <a:ext cx="8712968" cy="10772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$ </a:t>
            </a:r>
            <a:r>
              <a:rPr lang="en-US" sz="1400" dirty="0"/>
              <a:t>curl -LO https://</a:t>
            </a:r>
            <a:r>
              <a:rPr lang="en-US" sz="1400" dirty="0" err="1"/>
              <a:t>storage.googleapis.com</a:t>
            </a:r>
            <a:r>
              <a:rPr lang="en-US" sz="1400" dirty="0"/>
              <a:t>/</a:t>
            </a:r>
            <a:r>
              <a:rPr lang="en-US" sz="1400" dirty="0" err="1"/>
              <a:t>kubernetes</a:t>
            </a:r>
            <a:r>
              <a:rPr lang="en-US" sz="1400" dirty="0"/>
              <a:t>-release/release/v1.10.3/bin/</a:t>
            </a:r>
            <a:r>
              <a:rPr lang="en-US" sz="1400" dirty="0" err="1"/>
              <a:t>linux</a:t>
            </a:r>
            <a:r>
              <a:rPr lang="en-US" sz="1400" dirty="0"/>
              <a:t>/amd64/</a:t>
            </a:r>
            <a:r>
              <a:rPr lang="en-US" sz="1400" dirty="0" err="1"/>
              <a:t>kubectl</a:t>
            </a:r>
            <a:r>
              <a:rPr lang="en-US" sz="1600" dirty="0"/>
              <a:t> </a:t>
            </a:r>
          </a:p>
          <a:p>
            <a:r>
              <a:rPr lang="en-US" sz="1600" dirty="0"/>
              <a:t> $ </a:t>
            </a:r>
            <a:r>
              <a:rPr lang="en-US" sz="1600" dirty="0" err="1"/>
              <a:t>chmod</a:t>
            </a:r>
            <a:r>
              <a:rPr lang="en-US" sz="1600" dirty="0"/>
              <a:t> +x </a:t>
            </a:r>
            <a:r>
              <a:rPr lang="en-US" sz="1600" dirty="0" err="1"/>
              <a:t>kubectl</a:t>
            </a:r>
            <a:endParaRPr lang="en-US" sz="1600" dirty="0"/>
          </a:p>
          <a:p>
            <a:r>
              <a:rPr lang="en-US" sz="1600" dirty="0"/>
              <a:t> $ </a:t>
            </a:r>
            <a:r>
              <a:rPr lang="en-US" sz="1600" dirty="0" err="1"/>
              <a:t>sudo</a:t>
            </a:r>
            <a:r>
              <a:rPr lang="en-US" sz="1600" dirty="0"/>
              <a:t> mv </a:t>
            </a:r>
            <a:r>
              <a:rPr lang="en-US" sz="1600" dirty="0" err="1"/>
              <a:t>kubectl</a:t>
            </a:r>
            <a:r>
              <a:rPr lang="en-US" sz="1600" dirty="0"/>
              <a:t> /</a:t>
            </a:r>
            <a:r>
              <a:rPr lang="en-US" sz="1600" dirty="0" err="1"/>
              <a:t>usr</a:t>
            </a:r>
            <a:r>
              <a:rPr lang="en-US" sz="1600" dirty="0"/>
              <a:t>/local/bin/</a:t>
            </a:r>
            <a:r>
              <a:rPr lang="en-US" sz="1600" dirty="0" err="1"/>
              <a:t>kubectl</a:t>
            </a:r>
            <a:endParaRPr lang="en-US" sz="1600" dirty="0"/>
          </a:p>
          <a:p>
            <a:r>
              <a:rPr lang="en-US" sz="1600" dirty="0">
                <a:solidFill>
                  <a:schemeClr val="bg1"/>
                </a:solidFill>
              </a:rPr>
              <a:t> $ </a:t>
            </a:r>
            <a:r>
              <a:rPr lang="en-US" sz="1600" dirty="0" err="1">
                <a:solidFill>
                  <a:schemeClr val="bg1"/>
                </a:solidFill>
              </a:rPr>
              <a:t>kubectl</a:t>
            </a:r>
            <a:r>
              <a:rPr lang="en-US" sz="1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453675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Deploying Bosh Director on AWS (4/8)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Bosh-Director (1/5)</a:t>
            </a:r>
            <a:endParaRPr kumimoji="1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3834" y="1213321"/>
            <a:ext cx="88836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In your Inception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Next clone the bosh-deployment and </a:t>
            </a:r>
            <a:r>
              <a:rPr lang="en-US" sz="1400" dirty="0" err="1"/>
              <a:t>kubo</a:t>
            </a:r>
            <a:r>
              <a:rPr lang="en-US" sz="1400" dirty="0"/>
              <a:t>-deployment repositories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712381" y="2727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2C4F54-92DE-424F-BB14-F6FD8B9A9589}"/>
              </a:ext>
            </a:extLst>
          </p:cNvPr>
          <p:cNvSpPr txBox="1"/>
          <p:nvPr/>
        </p:nvSpPr>
        <p:spPr>
          <a:xfrm>
            <a:off x="920553" y="1609365"/>
            <a:ext cx="748883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$ </a:t>
            </a:r>
            <a:r>
              <a:rPr lang="en-US" sz="1200" b="1" dirty="0" err="1">
                <a:solidFill>
                  <a:srgbClr val="FFFFFF"/>
                </a:solidFill>
              </a:rPr>
              <a:t>mkdir</a:t>
            </a:r>
            <a:r>
              <a:rPr lang="en-US" sz="1200" b="1" dirty="0">
                <a:solidFill>
                  <a:srgbClr val="FFFFFF"/>
                </a:solidFill>
              </a:rPr>
              <a:t> ~/workspace &amp;&amp; cd ~/workspace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52A6E-CC0F-8443-962E-926481B6F39F}"/>
              </a:ext>
            </a:extLst>
          </p:cNvPr>
          <p:cNvSpPr txBox="1"/>
          <p:nvPr/>
        </p:nvSpPr>
        <p:spPr>
          <a:xfrm>
            <a:off x="920551" y="2377205"/>
            <a:ext cx="748883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$ </a:t>
            </a:r>
            <a:r>
              <a:rPr lang="en-US" sz="1200" b="1" dirty="0" err="1">
                <a:solidFill>
                  <a:srgbClr val="FFFFFF"/>
                </a:solidFill>
              </a:rPr>
              <a:t>git</a:t>
            </a:r>
            <a:r>
              <a:rPr lang="en-US" sz="1200" b="1" dirty="0">
                <a:solidFill>
                  <a:srgbClr val="FFFFFF"/>
                </a:solidFill>
              </a:rPr>
              <a:t> clone https://</a:t>
            </a:r>
            <a:r>
              <a:rPr lang="en-US" sz="1200" b="1" dirty="0" err="1">
                <a:solidFill>
                  <a:srgbClr val="FFFFFF"/>
                </a:solidFill>
              </a:rPr>
              <a:t>github.com</a:t>
            </a:r>
            <a:r>
              <a:rPr lang="en-US" sz="1200" b="1" dirty="0">
                <a:solidFill>
                  <a:srgbClr val="FFFFFF"/>
                </a:solidFill>
              </a:rPr>
              <a:t>/</a:t>
            </a:r>
            <a:r>
              <a:rPr lang="en-US" sz="1200" b="1" dirty="0" err="1">
                <a:solidFill>
                  <a:srgbClr val="FFFFFF"/>
                </a:solidFill>
              </a:rPr>
              <a:t>cloudfoundry</a:t>
            </a:r>
            <a:r>
              <a:rPr lang="en-US" sz="1200" b="1" dirty="0">
                <a:solidFill>
                  <a:srgbClr val="FFFFFF"/>
                </a:solidFill>
              </a:rPr>
              <a:t>/bosh-</a:t>
            </a:r>
            <a:r>
              <a:rPr lang="en-US" sz="1200" b="1" dirty="0" err="1">
                <a:solidFill>
                  <a:srgbClr val="FFFFFF"/>
                </a:solidFill>
              </a:rPr>
              <a:t>deployment.git</a:t>
            </a:r>
            <a:endParaRPr lang="en-US" sz="1200" b="1" dirty="0">
              <a:solidFill>
                <a:srgbClr val="FFFFFF"/>
              </a:solidFill>
            </a:endParaRPr>
          </a:p>
          <a:p>
            <a:r>
              <a:rPr lang="en-US" sz="1200" b="1" dirty="0">
                <a:solidFill>
                  <a:srgbClr val="FFFFFF"/>
                </a:solidFill>
              </a:rPr>
              <a:t>$ </a:t>
            </a:r>
            <a:r>
              <a:rPr lang="en-US" sz="1200" b="1" dirty="0" err="1">
                <a:solidFill>
                  <a:srgbClr val="FFFFFF"/>
                </a:solidFill>
              </a:rPr>
              <a:t>git</a:t>
            </a:r>
            <a:r>
              <a:rPr lang="en-US" sz="1200" b="1" dirty="0">
                <a:solidFill>
                  <a:srgbClr val="FFFFFF"/>
                </a:solidFill>
              </a:rPr>
              <a:t> clone https://</a:t>
            </a:r>
            <a:r>
              <a:rPr lang="en-US" sz="1200" b="1" dirty="0" err="1">
                <a:solidFill>
                  <a:srgbClr val="FFFFFF"/>
                </a:solidFill>
              </a:rPr>
              <a:t>github.com</a:t>
            </a:r>
            <a:r>
              <a:rPr lang="en-US" sz="1200" b="1" dirty="0">
                <a:solidFill>
                  <a:srgbClr val="FFFFFF"/>
                </a:solidFill>
              </a:rPr>
              <a:t>/</a:t>
            </a:r>
            <a:r>
              <a:rPr lang="en-US" sz="1200" b="1" dirty="0" err="1">
                <a:solidFill>
                  <a:srgbClr val="FFFFFF"/>
                </a:solidFill>
              </a:rPr>
              <a:t>cloudfoundry</a:t>
            </a:r>
            <a:r>
              <a:rPr lang="en-US" sz="1200" b="1" dirty="0">
                <a:solidFill>
                  <a:srgbClr val="FFFFFF"/>
                </a:solidFill>
              </a:rPr>
              <a:t>-incubator/</a:t>
            </a:r>
            <a:r>
              <a:rPr lang="en-US" sz="1200" b="1" dirty="0" err="1">
                <a:solidFill>
                  <a:srgbClr val="FFFFFF"/>
                </a:solidFill>
              </a:rPr>
              <a:t>kubo-deployment.git</a:t>
            </a:r>
            <a:r>
              <a:rPr lang="en-US" sz="1200" b="1" dirty="0">
                <a:solidFill>
                  <a:srgbClr val="FFFFFF"/>
                </a:solidFill>
              </a:rPr>
              <a:t> -b v0.17.0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35462-4F49-194A-BB86-40DBB73A9281}"/>
              </a:ext>
            </a:extLst>
          </p:cNvPr>
          <p:cNvSpPr txBox="1"/>
          <p:nvPr/>
        </p:nvSpPr>
        <p:spPr>
          <a:xfrm>
            <a:off x="533834" y="2904568"/>
            <a:ext cx="888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Edit AWS </a:t>
            </a:r>
            <a:r>
              <a:rPr lang="en-US" sz="1400" dirty="0" err="1"/>
              <a:t>cpi.yml</a:t>
            </a:r>
            <a:r>
              <a:rPr lang="en-US" sz="1400" dirty="0"/>
              <a:t> file to configure Nat VM.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7FD823-9525-6644-A19A-E66729AE0CE8}"/>
              </a:ext>
            </a:extLst>
          </p:cNvPr>
          <p:cNvSpPr txBox="1"/>
          <p:nvPr/>
        </p:nvSpPr>
        <p:spPr>
          <a:xfrm>
            <a:off x="1541028" y="348888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Before Editing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35C61-622E-4248-851A-3F6AD72FB95B}"/>
              </a:ext>
            </a:extLst>
          </p:cNvPr>
          <p:cNvSpPr txBox="1"/>
          <p:nvPr/>
        </p:nvSpPr>
        <p:spPr>
          <a:xfrm>
            <a:off x="6617592" y="3506627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Editing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B2554-A59B-C344-A428-D396337A5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37" y="3814404"/>
            <a:ext cx="2729362" cy="13427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BAB2F9-7D5D-5E4C-99FA-363D6909C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278" y="3796306"/>
            <a:ext cx="3053695" cy="13608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081880-E59B-D34B-B7A0-4207300933F4}"/>
              </a:ext>
            </a:extLst>
          </p:cNvPr>
          <p:cNvSpPr txBox="1"/>
          <p:nvPr/>
        </p:nvSpPr>
        <p:spPr>
          <a:xfrm>
            <a:off x="928959" y="3212345"/>
            <a:ext cx="74888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$ vi ~/workspace/bosh-deployment/</a:t>
            </a:r>
            <a:r>
              <a:rPr lang="en-US" sz="1200" b="1" dirty="0" err="1">
                <a:solidFill>
                  <a:srgbClr val="FFFFFF"/>
                </a:solidFill>
              </a:rPr>
              <a:t>aws</a:t>
            </a:r>
            <a:r>
              <a:rPr lang="en-US" sz="1200" b="1" dirty="0">
                <a:solidFill>
                  <a:srgbClr val="FFFFFF"/>
                </a:solidFill>
              </a:rPr>
              <a:t>/</a:t>
            </a:r>
            <a:r>
              <a:rPr lang="en-US" sz="1200" b="1" dirty="0" err="1">
                <a:solidFill>
                  <a:srgbClr val="FFFFFF"/>
                </a:solidFill>
              </a:rPr>
              <a:t>cpi.yml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7409E-88A6-B842-A927-E115906A6931}"/>
              </a:ext>
            </a:extLst>
          </p:cNvPr>
          <p:cNvSpPr txBox="1"/>
          <p:nvPr/>
        </p:nvSpPr>
        <p:spPr>
          <a:xfrm>
            <a:off x="5745088" y="4398365"/>
            <a:ext cx="1512168" cy="1841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01781-AFC6-274B-83AD-0ED2CF335EEB}"/>
              </a:ext>
            </a:extLst>
          </p:cNvPr>
          <p:cNvSpPr txBox="1"/>
          <p:nvPr/>
        </p:nvSpPr>
        <p:spPr>
          <a:xfrm>
            <a:off x="1424608" y="4403949"/>
            <a:ext cx="1368152" cy="17717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5BFF9-AD20-8F43-947A-68E88A97508D}"/>
              </a:ext>
            </a:extLst>
          </p:cNvPr>
          <p:cNvSpPr txBox="1"/>
          <p:nvPr/>
        </p:nvSpPr>
        <p:spPr>
          <a:xfrm>
            <a:off x="5241034" y="5430618"/>
            <a:ext cx="5040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Change your </a:t>
            </a:r>
            <a:r>
              <a:rPr lang="en-US" sz="1400" b="1" dirty="0" err="1"/>
              <a:t>instance_type</a:t>
            </a:r>
            <a:r>
              <a:rPr lang="en-US" sz="1400" b="1" dirty="0"/>
              <a:t> according to your usage</a:t>
            </a:r>
          </a:p>
        </p:txBody>
      </p:sp>
    </p:spTree>
    <p:extLst>
      <p:ext uri="{BB962C8B-B14F-4D97-AF65-F5344CB8AC3E}">
        <p14:creationId xmlns:p14="http://schemas.microsoft.com/office/powerpoint/2010/main" val="388690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Deploying Bosh Director on AWS (5/8)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Bosh-Director (2/5)</a:t>
            </a:r>
            <a:endParaRPr kumimoji="1"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-712381" y="36615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086E8-C54D-9048-BA38-68E2C6F1D43F}"/>
              </a:ext>
            </a:extLst>
          </p:cNvPr>
          <p:cNvSpPr txBox="1"/>
          <p:nvPr/>
        </p:nvSpPr>
        <p:spPr>
          <a:xfrm>
            <a:off x="1541028" y="170080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Before Editing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9690E-AD59-DD4E-AAE6-18468C47746D}"/>
              </a:ext>
            </a:extLst>
          </p:cNvPr>
          <p:cNvSpPr txBox="1"/>
          <p:nvPr/>
        </p:nvSpPr>
        <p:spPr>
          <a:xfrm>
            <a:off x="6617592" y="1718555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 Editing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044703-A338-EC45-96E7-C9B23B9AB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77" y="2171102"/>
            <a:ext cx="2246560" cy="22660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0F7900-8825-F547-9C77-0302A4861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930" y="2203086"/>
            <a:ext cx="2621444" cy="22340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8B74D-CFAC-2D4A-8AF2-85EB07B409F1}"/>
              </a:ext>
            </a:extLst>
          </p:cNvPr>
          <p:cNvSpPr txBox="1"/>
          <p:nvPr/>
        </p:nvSpPr>
        <p:spPr>
          <a:xfrm>
            <a:off x="533834" y="4716432"/>
            <a:ext cx="888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Create directory to store director deployment state and credentials.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4B9E8B-36E7-2E40-9963-10B650D93532}"/>
              </a:ext>
            </a:extLst>
          </p:cNvPr>
          <p:cNvSpPr txBox="1"/>
          <p:nvPr/>
        </p:nvSpPr>
        <p:spPr>
          <a:xfrm>
            <a:off x="928959" y="5024209"/>
            <a:ext cx="74888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$ cd ~/workspace/bosh-deployment/ &amp;&amp; </a:t>
            </a:r>
            <a:r>
              <a:rPr lang="en-US" sz="1200" b="1" dirty="0" err="1">
                <a:solidFill>
                  <a:srgbClr val="FFFFFF"/>
                </a:solidFill>
              </a:rPr>
              <a:t>mkdir</a:t>
            </a:r>
            <a:r>
              <a:rPr lang="en-US" sz="1200" b="1" dirty="0">
                <a:solidFill>
                  <a:srgbClr val="FFFFFF"/>
                </a:solidFill>
              </a:rPr>
              <a:t> </a:t>
            </a:r>
            <a:r>
              <a:rPr lang="en-US" sz="1200" b="1" dirty="0" err="1">
                <a:solidFill>
                  <a:srgbClr val="FFFFFF"/>
                </a:solidFill>
              </a:rPr>
              <a:t>kubo</a:t>
            </a:r>
            <a:r>
              <a:rPr lang="en-US" sz="1200" b="1" dirty="0">
                <a:solidFill>
                  <a:srgbClr val="FFFFFF"/>
                </a:solidFill>
              </a:rPr>
              <a:t> &amp;&amp; cd </a:t>
            </a:r>
            <a:r>
              <a:rPr lang="en-US" sz="1200" b="1" dirty="0" err="1">
                <a:solidFill>
                  <a:srgbClr val="FFFFFF"/>
                </a:solidFill>
              </a:rPr>
              <a:t>kubo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992425-8ADF-2F41-8689-EE50FF333158}"/>
              </a:ext>
            </a:extLst>
          </p:cNvPr>
          <p:cNvSpPr txBox="1"/>
          <p:nvPr/>
        </p:nvSpPr>
        <p:spPr>
          <a:xfrm>
            <a:off x="533834" y="900008"/>
            <a:ext cx="888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Edit Bosh </a:t>
            </a:r>
            <a:r>
              <a:rPr lang="en-US" sz="1400" dirty="0" err="1"/>
              <a:t>bosh.yml</a:t>
            </a:r>
            <a:r>
              <a:rPr lang="en-US" sz="1400" dirty="0"/>
              <a:t> file to configure Nat VM.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B9AA89-D5AF-D14C-9B21-267E79AEFE71}"/>
              </a:ext>
            </a:extLst>
          </p:cNvPr>
          <p:cNvSpPr txBox="1"/>
          <p:nvPr/>
        </p:nvSpPr>
        <p:spPr>
          <a:xfrm>
            <a:off x="928959" y="1279793"/>
            <a:ext cx="74888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$ vi ~/workspace/bosh-deployment/</a:t>
            </a:r>
            <a:r>
              <a:rPr lang="en-US" sz="1200" b="1" dirty="0" err="1">
                <a:solidFill>
                  <a:srgbClr val="FFFFFF"/>
                </a:solidFill>
              </a:rPr>
              <a:t>bosh.yml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C6D683-B268-5B4A-9B19-03C83F97C826}"/>
              </a:ext>
            </a:extLst>
          </p:cNvPr>
          <p:cNvSpPr txBox="1"/>
          <p:nvPr/>
        </p:nvSpPr>
        <p:spPr>
          <a:xfrm>
            <a:off x="6563084" y="4185782"/>
            <a:ext cx="1342244" cy="2569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46E5F-079B-4748-800D-8E196810D5AC}"/>
              </a:ext>
            </a:extLst>
          </p:cNvPr>
          <p:cNvSpPr txBox="1"/>
          <p:nvPr/>
        </p:nvSpPr>
        <p:spPr>
          <a:xfrm>
            <a:off x="1280592" y="4210926"/>
            <a:ext cx="1008112" cy="2569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828E8-A11C-4245-B7FF-301AC8CDCCBF}"/>
              </a:ext>
            </a:extLst>
          </p:cNvPr>
          <p:cNvSpPr txBox="1"/>
          <p:nvPr/>
        </p:nvSpPr>
        <p:spPr>
          <a:xfrm>
            <a:off x="5097016" y="4407507"/>
            <a:ext cx="4462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Your Private Subnet CIDR &amp; Nat Gateway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462681-2202-FD4A-BAC3-062A5A661CD0}"/>
              </a:ext>
            </a:extLst>
          </p:cNvPr>
          <p:cNvSpPr txBox="1"/>
          <p:nvPr/>
        </p:nvSpPr>
        <p:spPr>
          <a:xfrm>
            <a:off x="1077332" y="2550658"/>
            <a:ext cx="1355388" cy="2569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8FB095-3594-A346-9F3C-A40CA0101938}"/>
              </a:ext>
            </a:extLst>
          </p:cNvPr>
          <p:cNvSpPr txBox="1"/>
          <p:nvPr/>
        </p:nvSpPr>
        <p:spPr>
          <a:xfrm>
            <a:off x="6390090" y="2550658"/>
            <a:ext cx="1515238" cy="2569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4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5"/>
          <p:cNvSpPr>
            <a:spLocks noChangeArrowheads="1"/>
          </p:cNvSpPr>
          <p:nvPr/>
        </p:nvSpPr>
        <p:spPr bwMode="auto">
          <a:xfrm>
            <a:off x="4335353" y="1691947"/>
            <a:ext cx="5055558" cy="139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  <a:buAutoNum type="arabicPeriod"/>
            </a:pP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AWS Infrastructure Setting </a:t>
            </a:r>
          </a:p>
          <a:p>
            <a:pPr marL="342900" indent="-3429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  <a:buFont typeface="+mj-lt"/>
              <a:buAutoNum type="arabicPeriod" startAt="2"/>
            </a:pP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Deploying Bosh Director on AWS</a:t>
            </a:r>
          </a:p>
          <a:p>
            <a:pPr marL="342900" indent="-3429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  <a:buFont typeface="+mj-lt"/>
              <a:buAutoNum type="arabicPeriod" startAt="2"/>
            </a:pP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Deploying </a:t>
            </a:r>
            <a:r>
              <a:rPr kumimoji="1" lang="en-US" altLang="ko-KR" sz="1600" b="1" spc="-50" dirty="0">
                <a:solidFill>
                  <a:srgbClr val="13476D"/>
                </a:solidFill>
                <a:latin typeface="맑은 고딕" pitchFamily="50" charset="-127"/>
                <a:ea typeface="맑은 고딕" pitchFamily="50" charset="-127"/>
              </a:rPr>
              <a:t>KUBO</a:t>
            </a: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 on AWS</a:t>
            </a:r>
          </a:p>
          <a:p>
            <a:pPr marL="342900" indent="-342900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rgbClr val="7E0000"/>
              </a:buClr>
              <a:buFont typeface="+mj-lt"/>
              <a:buAutoNum type="arabicPeriod" startAt="2"/>
            </a:pPr>
            <a:r>
              <a:rPr kumimoji="1" lang="en-US" altLang="ko-KR" sz="1600" b="1" spc="-50" dirty="0">
                <a:solidFill>
                  <a:srgbClr val="13476D"/>
                </a:solidFill>
                <a:latin typeface="맑은 고딕" pitchFamily="50" charset="-127"/>
                <a:ea typeface="맑은 고딕" pitchFamily="50" charset="-127"/>
              </a:rPr>
              <a:t>KUBO</a:t>
            </a:r>
            <a:r>
              <a:rPr kumimoji="1" lang="en-US" altLang="ko-KR" sz="1600" dirty="0"/>
              <a:t> Deployment Architecture on </a:t>
            </a:r>
            <a:r>
              <a:rPr kumimoji="1" lang="en-US" altLang="ko-KR" sz="1600" b="1" dirty="0">
                <a:solidFill>
                  <a:srgbClr val="FFC000"/>
                </a:solidFill>
              </a:rPr>
              <a:t>AWS</a:t>
            </a:r>
            <a:r>
              <a:rPr kumimoji="1" lang="en-US" altLang="ko-KR" sz="1600" b="1" spc="-50" dirty="0">
                <a:latin typeface="맑은 고딕" pitchFamily="50" charset="-127"/>
                <a:ea typeface="맑은 고딕" pitchFamily="50" charset="-127"/>
              </a:rPr>
              <a:t>         </a:t>
            </a:r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>
            <a:off x="4225156" y="1556792"/>
            <a:ext cx="0" cy="35283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6536" y="548680"/>
            <a:ext cx="549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rgbClr val="7E0000"/>
                </a:solidFill>
                <a:latin typeface="맑은 고딕" pitchFamily="50" charset="-127"/>
                <a:ea typeface="맑은 고딕" pitchFamily="50" charset="-127"/>
              </a:rPr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2E347-04DD-074B-9C50-E04B148B3C03}"/>
              </a:ext>
            </a:extLst>
          </p:cNvPr>
          <p:cNvSpPr txBox="1"/>
          <p:nvPr/>
        </p:nvSpPr>
        <p:spPr>
          <a:xfrm>
            <a:off x="1496616" y="6021288"/>
            <a:ext cx="770485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Note: This deployment Guide is targeted only Ubuntu 16.04 users. </a:t>
            </a:r>
          </a:p>
        </p:txBody>
      </p:sp>
    </p:spTree>
    <p:extLst>
      <p:ext uri="{BB962C8B-B14F-4D97-AF65-F5344CB8AC3E}">
        <p14:creationId xmlns:p14="http://schemas.microsoft.com/office/powerpoint/2010/main" val="241190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Deploying Bosh Director on AWS (6/8)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Bosh-Director (3/5)</a:t>
            </a:r>
            <a:endParaRPr kumimoji="1"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3834" y="1016732"/>
            <a:ext cx="88836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Below command create bosh-</a:t>
            </a:r>
            <a:r>
              <a:rPr lang="en-US" sz="1200" dirty="0" err="1"/>
              <a:t>init</a:t>
            </a:r>
            <a:r>
              <a:rPr lang="en-US" sz="1200" dirty="0"/>
              <a:t> </a:t>
            </a:r>
            <a:r>
              <a:rPr lang="en-US" sz="1200" dirty="0" err="1"/>
              <a:t>vm</a:t>
            </a:r>
            <a:r>
              <a:rPr lang="en-US" sz="1200" dirty="0"/>
              <a:t> on </a:t>
            </a:r>
            <a:r>
              <a:rPr lang="en-US" sz="1200" dirty="0" err="1"/>
              <a:t>virtualbox</a:t>
            </a:r>
            <a:r>
              <a:rPr lang="en-US" sz="1200" dirty="0"/>
              <a:t> by means of </a:t>
            </a:r>
            <a:r>
              <a:rPr lang="en-US" sz="1200" dirty="0" err="1"/>
              <a:t>bosh.yml</a:t>
            </a:r>
            <a:r>
              <a:rPr lang="en-US" sz="1200" dirty="0"/>
              <a:t> as base manifest.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 err="1"/>
              <a:t>Yaml</a:t>
            </a:r>
            <a:r>
              <a:rPr lang="en-US" sz="1200" dirty="0"/>
              <a:t> files with </a:t>
            </a:r>
            <a:r>
              <a:rPr lang="en-US" sz="1200" dirty="0">
                <a:solidFill>
                  <a:srgbClr val="FF0000"/>
                </a:solidFill>
              </a:rPr>
              <a:t>–o command </a:t>
            </a:r>
            <a:r>
              <a:rPr lang="en-US" sz="1200" dirty="0"/>
              <a:t>set variables </a:t>
            </a:r>
            <a:r>
              <a:rPr lang="en-US" sz="1200" dirty="0" err="1">
                <a:solidFill>
                  <a:srgbClr val="00B050"/>
                </a:solidFill>
              </a:rPr>
              <a:t>director_name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00B050"/>
                </a:solidFill>
              </a:rPr>
              <a:t>internal_ip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00B050"/>
                </a:solidFill>
              </a:rPr>
              <a:t>internal_gw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00B050"/>
                </a:solidFill>
              </a:rPr>
              <a:t>internal_cidr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00B050"/>
                </a:solidFill>
              </a:rPr>
              <a:t>outbound_network_name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/>
              <a:t>using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–v command</a:t>
            </a:r>
            <a:r>
              <a:rPr lang="en-US" sz="1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It also create </a:t>
            </a:r>
            <a:r>
              <a:rPr lang="en-US" sz="1200" dirty="0" err="1">
                <a:solidFill>
                  <a:srgbClr val="00B050"/>
                </a:solidFill>
              </a:rPr>
              <a:t>state.json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/>
              <a:t>to record running state and </a:t>
            </a:r>
            <a:r>
              <a:rPr lang="en-US" sz="1200" dirty="0" err="1">
                <a:solidFill>
                  <a:srgbClr val="00B050"/>
                </a:solidFill>
              </a:rPr>
              <a:t>creds.yml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b="1" dirty="0">
                <a:solidFill>
                  <a:srgbClr val="7030A0"/>
                </a:solidFill>
              </a:rPr>
              <a:t>(for certs &amp; </a:t>
            </a:r>
            <a:r>
              <a:rPr lang="en-US" sz="1200" b="1" dirty="0" err="1">
                <a:solidFill>
                  <a:srgbClr val="7030A0"/>
                </a:solidFill>
              </a:rPr>
              <a:t>credentails</a:t>
            </a:r>
            <a:r>
              <a:rPr lang="en-US" sz="1200" b="1" dirty="0">
                <a:solidFill>
                  <a:srgbClr val="7030A0"/>
                </a:solidFill>
              </a:rPr>
              <a:t>) </a:t>
            </a:r>
            <a:r>
              <a:rPr lang="en-US" sz="1200" dirty="0"/>
              <a:t>in your ~/deployments/</a:t>
            </a:r>
            <a:r>
              <a:rPr lang="en-US" sz="1200" dirty="0" err="1"/>
              <a:t>vbox</a:t>
            </a:r>
            <a:r>
              <a:rPr lang="en-US" sz="1200" dirty="0"/>
              <a:t>    directory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Following Command Creates Director’s </a:t>
            </a:r>
            <a:r>
              <a:rPr lang="en-US" sz="1200" dirty="0" err="1"/>
              <a:t>vm</a:t>
            </a:r>
            <a:r>
              <a:rPr lang="en-US" sz="1200" dirty="0"/>
              <a:t> and install it’s jobs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83276" y="2760017"/>
            <a:ext cx="68541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dirty="0"/>
              <a:t>$ </a:t>
            </a:r>
            <a:r>
              <a:rPr lang="en-US" sz="1200" dirty="0"/>
              <a:t>bosh create-</a:t>
            </a:r>
            <a:r>
              <a:rPr lang="en-US" sz="1200" dirty="0" err="1"/>
              <a:t>env</a:t>
            </a:r>
            <a:r>
              <a:rPr lang="en-US" sz="1200" dirty="0"/>
              <a:t> ~/</a:t>
            </a:r>
            <a:r>
              <a:rPr lang="en-US" sz="1200" dirty="0">
                <a:solidFill>
                  <a:srgbClr val="FF0000"/>
                </a:solidFill>
              </a:rPr>
              <a:t>workspace/bosh-deployment/</a:t>
            </a:r>
            <a:r>
              <a:rPr lang="en-US" sz="1200" dirty="0" err="1"/>
              <a:t>bosh.yml</a:t>
            </a:r>
            <a:endParaRPr lang="en-US" sz="1200" dirty="0"/>
          </a:p>
          <a:p>
            <a:r>
              <a:rPr lang="en-US" sz="1200" dirty="0">
                <a:ea typeface="맑은 고딕"/>
              </a:rPr>
              <a:t> </a:t>
            </a:r>
            <a:r>
              <a:rPr lang="en-US" sz="1200" dirty="0"/>
              <a:t> --state=~/</a:t>
            </a:r>
            <a:r>
              <a:rPr lang="en-US" sz="1200" dirty="0">
                <a:solidFill>
                  <a:srgbClr val="FF0000"/>
                </a:solidFill>
              </a:rPr>
              <a:t>workspace/bosh-deployment/</a:t>
            </a:r>
            <a:r>
              <a:rPr lang="en-US" sz="1200" dirty="0" err="1">
                <a:solidFill>
                  <a:srgbClr val="FF0000"/>
                </a:solidFill>
              </a:rPr>
              <a:t>kubo</a:t>
            </a:r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/>
              <a:t>state.json</a:t>
            </a:r>
            <a:r>
              <a:rPr lang="en-US" sz="1200" dirty="0"/>
              <a:t> </a:t>
            </a:r>
          </a:p>
          <a:p>
            <a:r>
              <a:rPr lang="en-US" sz="1200" dirty="0"/>
              <a:t>  -o ~/</a:t>
            </a:r>
            <a:r>
              <a:rPr lang="en-US" sz="1200" dirty="0">
                <a:solidFill>
                  <a:srgbClr val="FF0000"/>
                </a:solidFill>
              </a:rPr>
              <a:t>workspace/bosh-deployment/</a:t>
            </a:r>
            <a:r>
              <a:rPr lang="en-US" sz="1200" dirty="0" err="1">
                <a:solidFill>
                  <a:srgbClr val="FF0000"/>
                </a:solidFill>
              </a:rPr>
              <a:t>aws</a:t>
            </a:r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/>
              <a:t>cpi.yml</a:t>
            </a:r>
            <a:r>
              <a:rPr lang="en-US" sz="1200" dirty="0"/>
              <a:t> </a:t>
            </a:r>
          </a:p>
          <a:p>
            <a:r>
              <a:rPr lang="en-US" sz="1200" dirty="0"/>
              <a:t>  -o ~/</a:t>
            </a:r>
            <a:r>
              <a:rPr lang="en-US" sz="1200" dirty="0">
                <a:solidFill>
                  <a:srgbClr val="FF0000"/>
                </a:solidFill>
              </a:rPr>
              <a:t>workspace/bosh-deployment/</a:t>
            </a:r>
            <a:r>
              <a:rPr lang="en-US" sz="1200" dirty="0" err="1"/>
              <a:t>jumpbox-user.yml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</a:t>
            </a:r>
            <a:r>
              <a:rPr lang="en-US" sz="1200" dirty="0"/>
              <a:t>-o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~/</a:t>
            </a:r>
            <a:r>
              <a:rPr lang="en-US" sz="1200" dirty="0">
                <a:solidFill>
                  <a:srgbClr val="FF0000"/>
                </a:solidFill>
              </a:rPr>
              <a:t>workspace/bosh-deployment/</a:t>
            </a:r>
            <a:r>
              <a:rPr lang="en-US" sz="1200" dirty="0" err="1"/>
              <a:t>uaa.yml</a:t>
            </a:r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  </a:t>
            </a:r>
            <a:r>
              <a:rPr lang="en-US" sz="1200" dirty="0"/>
              <a:t>-o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~/</a:t>
            </a:r>
            <a:r>
              <a:rPr lang="en-US" sz="1200" dirty="0">
                <a:solidFill>
                  <a:srgbClr val="FF0000"/>
                </a:solidFill>
              </a:rPr>
              <a:t>workspace/bosh-deployment/</a:t>
            </a:r>
            <a:r>
              <a:rPr lang="en-US" sz="1200" dirty="0" err="1"/>
              <a:t>credhub.yml</a:t>
            </a:r>
            <a:endParaRPr lang="en-US" sz="1200" dirty="0"/>
          </a:p>
          <a:p>
            <a:r>
              <a:rPr lang="en-US" sz="1200" dirty="0"/>
              <a:t>  --</a:t>
            </a:r>
            <a:r>
              <a:rPr lang="en-US" sz="1200" dirty="0" err="1"/>
              <a:t>vars</a:t>
            </a:r>
            <a:r>
              <a:rPr lang="en-US" sz="1200" dirty="0"/>
              <a:t>-store=~/</a:t>
            </a:r>
            <a:r>
              <a:rPr lang="en-US" sz="1200" dirty="0">
                <a:solidFill>
                  <a:srgbClr val="FF0000"/>
                </a:solidFill>
              </a:rPr>
              <a:t>workspace/bosh-deployment/kubo/</a:t>
            </a:r>
            <a:r>
              <a:rPr lang="en-US" sz="1200" dirty="0" err="1"/>
              <a:t>creds.yml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endParaRPr lang="en-US" sz="1200" dirty="0"/>
          </a:p>
          <a:p>
            <a:r>
              <a:rPr lang="en-US" sz="1200" dirty="0">
                <a:ea typeface="맑은 고딕"/>
              </a:rPr>
              <a:t>  </a:t>
            </a:r>
            <a:r>
              <a:rPr lang="en-US" sz="1200" dirty="0"/>
              <a:t>-v </a:t>
            </a:r>
            <a:r>
              <a:rPr lang="en-US" sz="1200" dirty="0" err="1"/>
              <a:t>director_name</a:t>
            </a:r>
            <a:r>
              <a:rPr lang="en-US" sz="1200" dirty="0"/>
              <a:t>=”</a:t>
            </a:r>
            <a:r>
              <a:rPr lang="en-US" sz="1200" dirty="0" err="1"/>
              <a:t>kubo</a:t>
            </a:r>
            <a:r>
              <a:rPr lang="en-US" sz="1200" dirty="0"/>
              <a:t>" </a:t>
            </a:r>
          </a:p>
          <a:p>
            <a:r>
              <a:rPr lang="en-US" sz="1200" dirty="0">
                <a:ea typeface="맑은 고딕"/>
              </a:rPr>
              <a:t>  </a:t>
            </a:r>
            <a:r>
              <a:rPr lang="en-US" sz="1200" dirty="0"/>
              <a:t>-v </a:t>
            </a:r>
            <a:r>
              <a:rPr lang="en-US" sz="1200" dirty="0" err="1"/>
              <a:t>internal_ip</a:t>
            </a:r>
            <a:r>
              <a:rPr lang="en-US" sz="1200" dirty="0"/>
              <a:t>=10.0.1.6 </a:t>
            </a:r>
          </a:p>
          <a:p>
            <a:r>
              <a:rPr lang="en-US" sz="1200" dirty="0">
                <a:ea typeface="맑은 고딕"/>
              </a:rPr>
              <a:t>  </a:t>
            </a:r>
            <a:r>
              <a:rPr lang="en-US" sz="1200" dirty="0"/>
              <a:t>-v </a:t>
            </a:r>
            <a:r>
              <a:rPr lang="en-US" sz="1200" dirty="0" err="1"/>
              <a:t>internal_gw</a:t>
            </a:r>
            <a:r>
              <a:rPr lang="en-US" sz="1200" dirty="0"/>
              <a:t>=10.0.1.1  </a:t>
            </a:r>
          </a:p>
          <a:p>
            <a:r>
              <a:rPr lang="en-US" sz="1200" dirty="0">
                <a:ea typeface="맑은 고딕"/>
              </a:rPr>
              <a:t>  </a:t>
            </a:r>
            <a:r>
              <a:rPr lang="en-US" sz="1200" dirty="0"/>
              <a:t>-v </a:t>
            </a:r>
            <a:r>
              <a:rPr lang="en-US" sz="1200" dirty="0" err="1"/>
              <a:t>internal_cidr</a:t>
            </a:r>
            <a:r>
              <a:rPr lang="en-US" sz="1200" dirty="0"/>
              <a:t>=10.0.1.0/24  </a:t>
            </a:r>
          </a:p>
          <a:p>
            <a:r>
              <a:rPr lang="en-US" sz="1200" dirty="0"/>
              <a:t>  -v </a:t>
            </a:r>
            <a:r>
              <a:rPr lang="en-US" sz="1200" dirty="0" err="1"/>
              <a:t>access_key_id</a:t>
            </a:r>
            <a:r>
              <a:rPr lang="en-US" sz="1200" dirty="0"/>
              <a:t>=</a:t>
            </a:r>
            <a:r>
              <a:rPr lang="en-US" sz="1200" b="1" dirty="0"/>
              <a:t>Your IAM User Access Key</a:t>
            </a:r>
          </a:p>
          <a:p>
            <a:r>
              <a:rPr lang="en-US" sz="1200" dirty="0"/>
              <a:t>  -v </a:t>
            </a:r>
            <a:r>
              <a:rPr lang="en-US" sz="1200" dirty="0" err="1"/>
              <a:t>secret_access_key</a:t>
            </a:r>
            <a:r>
              <a:rPr lang="en-US" sz="1200" dirty="0"/>
              <a:t>=</a:t>
            </a:r>
            <a:r>
              <a:rPr lang="en-US" sz="1200" b="1" dirty="0"/>
              <a:t>Your IAM User Secret Access Key</a:t>
            </a:r>
            <a:r>
              <a:rPr lang="en-US" sz="1200" dirty="0"/>
              <a:t> </a:t>
            </a:r>
          </a:p>
          <a:p>
            <a:r>
              <a:rPr lang="en-US" sz="1200" dirty="0"/>
              <a:t>  -v region=ap-northeast-2 </a:t>
            </a:r>
          </a:p>
          <a:p>
            <a:r>
              <a:rPr lang="en-US" sz="1200" dirty="0"/>
              <a:t>  -v </a:t>
            </a:r>
            <a:r>
              <a:rPr lang="en-US" sz="1200" dirty="0" err="1"/>
              <a:t>az</a:t>
            </a:r>
            <a:r>
              <a:rPr lang="en-US" sz="1200" dirty="0"/>
              <a:t>= ap-northeast-2a </a:t>
            </a:r>
          </a:p>
          <a:p>
            <a:r>
              <a:rPr lang="en-US" sz="1200" dirty="0"/>
              <a:t>  -v </a:t>
            </a:r>
            <a:r>
              <a:rPr lang="en-US" sz="1200" dirty="0" err="1"/>
              <a:t>default_key_name</a:t>
            </a:r>
            <a:r>
              <a:rPr lang="en-US" sz="1200" dirty="0"/>
              <a:t>=Your Key Name Created Before (</a:t>
            </a:r>
            <a:r>
              <a:rPr lang="en-US" sz="1200" b="1" dirty="0"/>
              <a:t>kubo</a:t>
            </a:r>
            <a:r>
              <a:rPr lang="en-US" sz="1200" dirty="0"/>
              <a:t>)</a:t>
            </a:r>
          </a:p>
          <a:p>
            <a:r>
              <a:rPr lang="en-US" sz="1200" dirty="0"/>
              <a:t>  -v </a:t>
            </a:r>
            <a:r>
              <a:rPr lang="en-US" sz="1200" dirty="0" err="1"/>
              <a:t>default_security_groups</a:t>
            </a:r>
            <a:r>
              <a:rPr lang="en-US" sz="1200" dirty="0"/>
              <a:t>= Your </a:t>
            </a:r>
            <a:r>
              <a:rPr lang="en-US" sz="1200" dirty="0" err="1"/>
              <a:t>Secirity</a:t>
            </a:r>
            <a:r>
              <a:rPr lang="en-US" sz="1200" dirty="0"/>
              <a:t> Group Name Created Before (</a:t>
            </a:r>
            <a:r>
              <a:rPr lang="en-US" sz="1200" b="1" dirty="0"/>
              <a:t>kubo-cluster</a:t>
            </a:r>
            <a:r>
              <a:rPr lang="en-US" sz="1200" dirty="0"/>
              <a:t>)</a:t>
            </a:r>
          </a:p>
          <a:p>
            <a:r>
              <a:rPr lang="en-US" sz="1200" dirty="0"/>
              <a:t>  --</a:t>
            </a:r>
            <a:r>
              <a:rPr lang="en-US" sz="1200" dirty="0" err="1"/>
              <a:t>var</a:t>
            </a:r>
            <a:r>
              <a:rPr lang="en-US" sz="1200" dirty="0"/>
              <a:t>-file </a:t>
            </a:r>
            <a:r>
              <a:rPr lang="en-US" sz="1200" dirty="0" err="1"/>
              <a:t>private_key</a:t>
            </a:r>
            <a:r>
              <a:rPr lang="en-US" sz="1200" dirty="0"/>
              <a:t>=~/</a:t>
            </a:r>
            <a:r>
              <a:rPr lang="en-US" sz="1200" dirty="0" err="1"/>
              <a:t>kubo.pem</a:t>
            </a:r>
            <a:r>
              <a:rPr lang="en-US" sz="1200" dirty="0"/>
              <a:t>  (</a:t>
            </a:r>
            <a:r>
              <a:rPr lang="en-US" sz="1200" b="1" dirty="0"/>
              <a:t>Copy your key to your inception home director</a:t>
            </a:r>
            <a:r>
              <a:rPr lang="en-US" sz="1200" dirty="0"/>
              <a:t>)</a:t>
            </a:r>
          </a:p>
          <a:p>
            <a:r>
              <a:rPr lang="en-US" sz="1200" dirty="0"/>
              <a:t>  -v </a:t>
            </a:r>
            <a:r>
              <a:rPr lang="en-US" sz="1200" dirty="0" err="1"/>
              <a:t>subnet_id</a:t>
            </a:r>
            <a:r>
              <a:rPr lang="en-US" sz="1200" dirty="0"/>
              <a:t>=subnet-6ebabf06 (</a:t>
            </a:r>
            <a:r>
              <a:rPr lang="en-US" sz="1200" b="1" dirty="0"/>
              <a:t>Your Private Subnet in Your VPC</a:t>
            </a:r>
            <a:r>
              <a:rPr lang="en-US" sz="12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712381" y="2530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91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Deploying Bosh Director on AWS (7/8)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Bosh-Director (4/5)</a:t>
            </a:r>
            <a:endParaRPr kumimoji="1"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705144" y="1453192"/>
            <a:ext cx="8856663" cy="160043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bosh alias-</a:t>
            </a:r>
            <a:r>
              <a:rPr lang="en-US" sz="1400" b="1" dirty="0" err="1">
                <a:solidFill>
                  <a:schemeClr val="bg1"/>
                </a:solidFill>
                <a:ea typeface="맑은 고딕"/>
              </a:rPr>
              <a:t>env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 kubo -e 10.0.1.6 --ca-cert &lt;(bosh </a:t>
            </a:r>
            <a:r>
              <a:rPr lang="en-US" sz="1400" b="1" dirty="0" err="1">
                <a:solidFill>
                  <a:schemeClr val="bg1"/>
                </a:solidFill>
                <a:ea typeface="맑은 고딕"/>
              </a:rPr>
              <a:t>int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sz="1400" b="1" dirty="0">
                <a:solidFill>
                  <a:schemeClr val="bg1"/>
                </a:solidFill>
              </a:rPr>
              <a:t> ~/workspace/bosh-deployment/kubo/</a:t>
            </a:r>
            <a:r>
              <a:rPr lang="en-US" sz="1400" b="1" dirty="0" err="1">
                <a:solidFill>
                  <a:schemeClr val="bg1"/>
                </a:solidFill>
              </a:rPr>
              <a:t>creds.yml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--path /</a:t>
            </a:r>
            <a:r>
              <a:rPr lang="en-US" sz="1400" b="1" dirty="0" err="1">
                <a:solidFill>
                  <a:schemeClr val="bg1"/>
                </a:solidFill>
                <a:ea typeface="맑은 고딕"/>
              </a:rPr>
              <a:t>director_ssl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/ca)</a:t>
            </a:r>
            <a:endParaRPr lang="en-US" sz="1200" b="1" dirty="0">
              <a:solidFill>
                <a:schemeClr val="bg1"/>
              </a:solidFill>
            </a:endParaRP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$ export BOSH_CLIENT=admin</a:t>
            </a:r>
          </a:p>
          <a:p>
            <a:endParaRPr lang="en-US" sz="1400" b="1" dirty="0">
              <a:solidFill>
                <a:schemeClr val="bg1"/>
              </a:solidFill>
              <a:ea typeface="맑은 고딕"/>
            </a:endParaRPr>
          </a:p>
          <a:p>
            <a:r>
              <a:rPr lang="en-US" sz="1400" b="1" dirty="0">
                <a:solidFill>
                  <a:schemeClr val="bg1"/>
                </a:solidFill>
                <a:ea typeface="맑은 고딕"/>
              </a:rPr>
              <a:t>$ </a:t>
            </a:r>
            <a:r>
              <a:rPr lang="en-US" sz="1400" b="1" dirty="0">
                <a:solidFill>
                  <a:schemeClr val="bg1"/>
                </a:solidFill>
              </a:rPr>
              <a:t>export BOSH_CLIENT_SECRET=`bosh </a:t>
            </a:r>
            <a:r>
              <a:rPr lang="en-US" sz="1400" b="1" dirty="0" err="1">
                <a:solidFill>
                  <a:schemeClr val="bg1"/>
                </a:solidFill>
              </a:rPr>
              <a:t>int</a:t>
            </a:r>
            <a:r>
              <a:rPr lang="en-US" sz="1400" b="1" dirty="0">
                <a:solidFill>
                  <a:schemeClr val="bg1"/>
                </a:solidFill>
              </a:rPr>
              <a:t> ~/workspace/bosh-deployment/</a:t>
            </a:r>
            <a:r>
              <a:rPr lang="en-US" sz="1400" b="1" dirty="0" err="1">
                <a:solidFill>
                  <a:schemeClr val="bg1"/>
                </a:solidFill>
              </a:rPr>
              <a:t>kubo</a:t>
            </a:r>
            <a:r>
              <a:rPr lang="en-US" sz="1400" b="1" dirty="0">
                <a:solidFill>
                  <a:schemeClr val="bg1"/>
                </a:solidFill>
              </a:rPr>
              <a:t>/</a:t>
            </a:r>
            <a:r>
              <a:rPr lang="en-US" sz="1400" b="1" dirty="0" err="1">
                <a:solidFill>
                  <a:schemeClr val="bg1"/>
                </a:solidFill>
              </a:rPr>
              <a:t>creds.yml</a:t>
            </a:r>
            <a:r>
              <a:rPr lang="en-US" sz="1400" b="1" dirty="0">
                <a:solidFill>
                  <a:schemeClr val="bg1"/>
                </a:solidFill>
              </a:rPr>
              <a:t> --path /</a:t>
            </a:r>
            <a:r>
              <a:rPr lang="en-US" sz="1400" b="1" dirty="0" err="1">
                <a:solidFill>
                  <a:schemeClr val="bg1"/>
                </a:solidFill>
              </a:rPr>
              <a:t>admin_password</a:t>
            </a:r>
            <a:r>
              <a:rPr lang="en-US" sz="1400" b="1" dirty="0">
                <a:solidFill>
                  <a:schemeClr val="bg1"/>
                </a:solidFill>
              </a:rPr>
              <a:t>` 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   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890" y="1052736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Log into director with your alias name.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4511" y="4472198"/>
            <a:ext cx="8856984" cy="8002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wget</a:t>
            </a:r>
            <a:r>
              <a:rPr lang="en-US" sz="1400" b="1" dirty="0">
                <a:solidFill>
                  <a:schemeClr val="bg1"/>
                </a:solidFill>
              </a:rPr>
              <a:t> https://s3.amazonaws.com/bosh-core-</a:t>
            </a:r>
            <a:r>
              <a:rPr lang="en-US" sz="1400" b="1" dirty="0" err="1">
                <a:solidFill>
                  <a:schemeClr val="bg1"/>
                </a:solidFill>
              </a:rPr>
              <a:t>stemcells</a:t>
            </a:r>
            <a:r>
              <a:rPr lang="en-US" sz="1400" b="1" dirty="0">
                <a:solidFill>
                  <a:schemeClr val="bg1"/>
                </a:solidFill>
              </a:rPr>
              <a:t>/</a:t>
            </a:r>
            <a:r>
              <a:rPr lang="en-US" sz="1400" b="1" dirty="0" err="1">
                <a:solidFill>
                  <a:schemeClr val="bg1"/>
                </a:solidFill>
              </a:rPr>
              <a:t>aws</a:t>
            </a:r>
            <a:r>
              <a:rPr lang="en-US" sz="1400" b="1" dirty="0">
                <a:solidFill>
                  <a:schemeClr val="bg1"/>
                </a:solidFill>
              </a:rPr>
              <a:t>/bosh-stemcell-3586.16-aws-xen-hvm-ubuntu-trusty-go_agent.tgz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1300" b="1" dirty="0">
                <a:solidFill>
                  <a:schemeClr val="bg1"/>
                </a:solidFill>
              </a:rPr>
              <a:t>$ bosh -e kubo upload-</a:t>
            </a:r>
            <a:r>
              <a:rPr lang="en-US" sz="1300" b="1" dirty="0" err="1">
                <a:solidFill>
                  <a:schemeClr val="bg1"/>
                </a:solidFill>
              </a:rPr>
              <a:t>stemcell</a:t>
            </a:r>
            <a:r>
              <a:rPr lang="en-US" sz="1300" b="1" dirty="0">
                <a:solidFill>
                  <a:schemeClr val="bg1"/>
                </a:solidFill>
              </a:rPr>
              <a:t> bosh-stemcell-3586.16-aws-xen-hvm-ubuntu-trusty-go_agent.tgz </a:t>
            </a:r>
            <a:endParaRPr lang="en-US" sz="13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480" y="404061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Download Upload AWS </a:t>
            </a:r>
            <a:r>
              <a:rPr lang="en-US" dirty="0" err="1"/>
              <a:t>Stemcell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BA59E-791F-9B46-AE05-79ECEE7BE7CA}"/>
              </a:ext>
            </a:extLst>
          </p:cNvPr>
          <p:cNvSpPr txBox="1"/>
          <p:nvPr/>
        </p:nvSpPr>
        <p:spPr>
          <a:xfrm>
            <a:off x="704511" y="3634808"/>
            <a:ext cx="885698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mkdir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rgbClr val="FFFFFF"/>
                </a:solidFill>
              </a:rPr>
              <a:t>~/workspace/releases &amp;&amp; cd ~/workspace/releases 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7DECDC-D192-5945-9653-F5A6D14C534C}"/>
              </a:ext>
            </a:extLst>
          </p:cNvPr>
          <p:cNvSpPr txBox="1"/>
          <p:nvPr/>
        </p:nvSpPr>
        <p:spPr>
          <a:xfrm>
            <a:off x="272480" y="2877093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Create directory to download releases and </a:t>
            </a:r>
            <a:r>
              <a:rPr lang="en-US" dirty="0" err="1"/>
              <a:t>stemcells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9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2. Deploying Bosh Director on AWS (8/8)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Bosh-Director (5/5)</a:t>
            </a:r>
            <a:endParaRPr kumimoji="1"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04511" y="1504759"/>
            <a:ext cx="8856984" cy="138499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export CREDHUB_CLIENT=</a:t>
            </a:r>
            <a:r>
              <a:rPr lang="en-US" sz="1400" b="1" dirty="0" err="1">
                <a:solidFill>
                  <a:schemeClr val="bg1"/>
                </a:solidFill>
              </a:rPr>
              <a:t>credhub</a:t>
            </a:r>
            <a:r>
              <a:rPr lang="en-US" sz="1400" b="1" dirty="0">
                <a:solidFill>
                  <a:schemeClr val="bg1"/>
                </a:solidFill>
              </a:rPr>
              <a:t>-admin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$ export CREDHUB_SECRET=$(bosh </a:t>
            </a:r>
            <a:r>
              <a:rPr lang="en-US" sz="1400" b="1" dirty="0" err="1">
                <a:solidFill>
                  <a:schemeClr val="bg1"/>
                </a:solidFill>
              </a:rPr>
              <a:t>int</a:t>
            </a:r>
            <a:r>
              <a:rPr lang="en-US" sz="1400" b="1" dirty="0">
                <a:solidFill>
                  <a:schemeClr val="bg1"/>
                </a:solidFill>
              </a:rPr>
              <a:t> --path /</a:t>
            </a:r>
            <a:r>
              <a:rPr lang="en-US" sz="1400" b="1" dirty="0" err="1">
                <a:solidFill>
                  <a:schemeClr val="bg1"/>
                </a:solidFill>
              </a:rPr>
              <a:t>credhub_admin_client_secret</a:t>
            </a:r>
            <a:r>
              <a:rPr lang="en-US" sz="1400" b="1" dirty="0">
                <a:solidFill>
                  <a:schemeClr val="bg1"/>
                </a:solidFill>
              </a:rPr>
              <a:t> ~/workspace/bosh-deployment/</a:t>
            </a:r>
            <a:r>
              <a:rPr lang="en-US" sz="1400" b="1" dirty="0" err="1">
                <a:solidFill>
                  <a:schemeClr val="bg1"/>
                </a:solidFill>
              </a:rPr>
              <a:t>kubo</a:t>
            </a:r>
            <a:r>
              <a:rPr lang="en-US" sz="1400" b="1" dirty="0">
                <a:solidFill>
                  <a:schemeClr val="bg1"/>
                </a:solidFill>
              </a:rPr>
              <a:t>/</a:t>
            </a:r>
            <a:r>
              <a:rPr lang="en-US" sz="1400" b="1" dirty="0" err="1">
                <a:solidFill>
                  <a:schemeClr val="bg1"/>
                </a:solidFill>
              </a:rPr>
              <a:t>creds.yml</a:t>
            </a:r>
            <a:r>
              <a:rPr lang="en-US" sz="1400" b="1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$ export CREDHUB_CA_CERT=$(bosh </a:t>
            </a:r>
            <a:r>
              <a:rPr lang="en-US" sz="1400" b="1" dirty="0" err="1">
                <a:solidFill>
                  <a:schemeClr val="bg1"/>
                </a:solidFill>
              </a:rPr>
              <a:t>int</a:t>
            </a:r>
            <a:r>
              <a:rPr lang="en-US" sz="1400" b="1" dirty="0">
                <a:solidFill>
                  <a:schemeClr val="bg1"/>
                </a:solidFill>
              </a:rPr>
              <a:t> --path /</a:t>
            </a:r>
            <a:r>
              <a:rPr lang="en-US" sz="1400" b="1" dirty="0" err="1">
                <a:solidFill>
                  <a:schemeClr val="bg1"/>
                </a:solidFill>
              </a:rPr>
              <a:t>credhub_tls</a:t>
            </a:r>
            <a:r>
              <a:rPr lang="en-US" sz="1400" b="1" dirty="0">
                <a:solidFill>
                  <a:schemeClr val="bg1"/>
                </a:solidFill>
              </a:rPr>
              <a:t>/ca ~/workspace/bosh-deployment/</a:t>
            </a:r>
            <a:r>
              <a:rPr lang="en-US" sz="1400" b="1" dirty="0" err="1">
                <a:solidFill>
                  <a:schemeClr val="bg1"/>
                </a:solidFill>
              </a:rPr>
              <a:t>kubo</a:t>
            </a:r>
            <a:r>
              <a:rPr lang="en-US" sz="1400" b="1" dirty="0">
                <a:solidFill>
                  <a:schemeClr val="bg1"/>
                </a:solidFill>
              </a:rPr>
              <a:t>/</a:t>
            </a:r>
            <a:r>
              <a:rPr lang="en-US" sz="1400" b="1" dirty="0" err="1">
                <a:solidFill>
                  <a:schemeClr val="bg1"/>
                </a:solidFill>
              </a:rPr>
              <a:t>creds.yml</a:t>
            </a:r>
            <a:r>
              <a:rPr lang="en-US" sz="1400" b="1" dirty="0">
                <a:solidFill>
                  <a:schemeClr val="bg1"/>
                </a:solidFill>
              </a:rPr>
              <a:t>)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credhub</a:t>
            </a:r>
            <a:r>
              <a:rPr lang="en-US" sz="1400" b="1" dirty="0">
                <a:solidFill>
                  <a:schemeClr val="bg1"/>
                </a:solidFill>
              </a:rPr>
              <a:t> login -s https://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10.0.1.252</a:t>
            </a:r>
            <a:r>
              <a:rPr lang="en-US" sz="1400" b="1" dirty="0">
                <a:solidFill>
                  <a:schemeClr val="bg1"/>
                </a:solidFill>
              </a:rPr>
              <a:t>:8844 --skip-</a:t>
            </a:r>
            <a:r>
              <a:rPr lang="en-US" sz="1400" b="1" dirty="0" err="1">
                <a:solidFill>
                  <a:schemeClr val="bg1"/>
                </a:solidFill>
              </a:rPr>
              <a:t>tls</a:t>
            </a:r>
            <a:r>
              <a:rPr lang="en-US" sz="1400" b="1" dirty="0">
                <a:solidFill>
                  <a:schemeClr val="bg1"/>
                </a:solidFill>
              </a:rPr>
              <a:t>-validation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480" y="107317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Target &amp; Log into director </a:t>
            </a:r>
            <a:r>
              <a:rPr lang="en-US" dirty="0" err="1"/>
              <a:t>credhub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511" y="3503453"/>
            <a:ext cx="8856984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credhub</a:t>
            </a:r>
            <a:r>
              <a:rPr lang="en-US" sz="1400" b="1" dirty="0">
                <a:solidFill>
                  <a:schemeClr val="bg1"/>
                </a:solidFill>
              </a:rPr>
              <a:t> find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2480" y="2745738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List out Certificates and Passwords in </a:t>
            </a:r>
            <a:r>
              <a:rPr lang="en-US" dirty="0" err="1"/>
              <a:t>credhub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B763F-0B62-B341-B50A-477AB101D334}"/>
              </a:ext>
            </a:extLst>
          </p:cNvPr>
          <p:cNvSpPr txBox="1"/>
          <p:nvPr/>
        </p:nvSpPr>
        <p:spPr>
          <a:xfrm>
            <a:off x="720116" y="4737338"/>
            <a:ext cx="8856984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credhub</a:t>
            </a:r>
            <a:r>
              <a:rPr lang="en-US" sz="1400" b="1" dirty="0">
                <a:solidFill>
                  <a:schemeClr val="bg1"/>
                </a:solidFill>
              </a:rPr>
              <a:t> delete -n /</a:t>
            </a:r>
            <a:r>
              <a:rPr lang="en-US" sz="1400" b="1" dirty="0" err="1">
                <a:solidFill>
                  <a:schemeClr val="bg1"/>
                </a:solidFill>
              </a:rPr>
              <a:t>director_name</a:t>
            </a:r>
            <a:r>
              <a:rPr lang="en-US" sz="1400" b="1" dirty="0">
                <a:solidFill>
                  <a:schemeClr val="bg1"/>
                </a:solidFill>
              </a:rPr>
              <a:t>/deployment-name/certificate-name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F2845-BFFD-1447-A4F4-4F0C68CA9053}"/>
              </a:ext>
            </a:extLst>
          </p:cNvPr>
          <p:cNvSpPr txBox="1"/>
          <p:nvPr/>
        </p:nvSpPr>
        <p:spPr>
          <a:xfrm>
            <a:off x="288085" y="4041882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To Delete Certificates and Passwords in </a:t>
            </a:r>
            <a:r>
              <a:rPr lang="en-US" dirty="0" err="1"/>
              <a:t>credhub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2920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3. Deploying KUBO on AWS (1/8)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Kubo (1/5)</a:t>
            </a:r>
            <a:endParaRPr kumimoji="1"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705144" y="1322184"/>
            <a:ext cx="8856663" cy="7386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>
                <a:solidFill>
                  <a:srgbClr val="FFFFFF"/>
                </a:solidFill>
              </a:rPr>
              <a:t>cd ~/workspace &amp;&amp; </a:t>
            </a:r>
            <a:r>
              <a:rPr lang="en-US" sz="1400" b="1" dirty="0" err="1">
                <a:solidFill>
                  <a:srgbClr val="FFFFFF"/>
                </a:solidFill>
              </a:rPr>
              <a:t>mkdir</a:t>
            </a:r>
            <a:r>
              <a:rPr lang="en-US" sz="1400" b="1" dirty="0">
                <a:solidFill>
                  <a:srgbClr val="FFFFFF"/>
                </a:solidFill>
              </a:rPr>
              <a:t> releases &amp;&amp; cd ~/workspace/releases 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wget</a:t>
            </a:r>
            <a:r>
              <a:rPr lang="en-US" sz="1400" b="1" dirty="0">
                <a:solidFill>
                  <a:srgbClr val="FFFFFF"/>
                </a:solidFill>
              </a:rPr>
              <a:t> https://</a:t>
            </a:r>
            <a:r>
              <a:rPr lang="en-US" sz="1400" b="1" dirty="0" err="1">
                <a:solidFill>
                  <a:srgbClr val="FFFFFF"/>
                </a:solidFill>
              </a:rPr>
              <a:t>github.com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cloudfoundry</a:t>
            </a:r>
            <a:r>
              <a:rPr lang="en-US" sz="1400" b="1" dirty="0">
                <a:solidFill>
                  <a:srgbClr val="FFFFFF"/>
                </a:solidFill>
              </a:rPr>
              <a:t>-incubator/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-release/releases/download/v0.17.0/kubo-release-0.17.0.tgz </a:t>
            </a:r>
            <a:r>
              <a:rPr lang="en-US" sz="1400" b="1" dirty="0">
                <a:solidFill>
                  <a:schemeClr val="bg1"/>
                </a:solidFill>
                <a:ea typeface="맑은 고딕"/>
              </a:rPr>
              <a:t>   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5671" y="952841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Download </a:t>
            </a:r>
            <a:r>
              <a:rPr lang="en-US" dirty="0" err="1"/>
              <a:t>kubo</a:t>
            </a:r>
            <a:r>
              <a:rPr lang="en-US" dirty="0"/>
              <a:t>-release.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4511" y="2636444"/>
            <a:ext cx="885698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bosh -e </a:t>
            </a:r>
            <a:r>
              <a:rPr lang="en-US" sz="1400" b="1" dirty="0" err="1">
                <a:solidFill>
                  <a:schemeClr val="bg1"/>
                </a:solidFill>
              </a:rPr>
              <a:t>kubo</a:t>
            </a:r>
            <a:r>
              <a:rPr lang="en-US" sz="1400" b="1" dirty="0">
                <a:solidFill>
                  <a:schemeClr val="bg1"/>
                </a:solidFill>
              </a:rPr>
              <a:t> upload-release </a:t>
            </a:r>
            <a:r>
              <a:rPr lang="en-US" sz="1400" b="1" dirty="0">
                <a:solidFill>
                  <a:srgbClr val="FFFFFF"/>
                </a:solidFill>
              </a:rPr>
              <a:t>~/workspace/releases/kubo-release-0.17.0.tgz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2480" y="220486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Upload </a:t>
            </a:r>
            <a:r>
              <a:rPr lang="en-US" dirty="0" err="1"/>
              <a:t>kubo</a:t>
            </a:r>
            <a:r>
              <a:rPr lang="en-US" dirty="0"/>
              <a:t>-release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47ACC-54E8-3E43-B4FE-6B4EBD99873F}"/>
              </a:ext>
            </a:extLst>
          </p:cNvPr>
          <p:cNvSpPr txBox="1"/>
          <p:nvPr/>
        </p:nvSpPr>
        <p:spPr>
          <a:xfrm>
            <a:off x="704511" y="3598757"/>
            <a:ext cx="885700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cd </a:t>
            </a:r>
            <a:r>
              <a:rPr lang="en-US" sz="1400" b="1" dirty="0">
                <a:solidFill>
                  <a:srgbClr val="FFFFFF"/>
                </a:solidFill>
              </a:rPr>
              <a:t>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$ vi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-deployment/manifests/</a:t>
            </a:r>
            <a:r>
              <a:rPr lang="en-US" sz="1400" b="1" dirty="0" err="1">
                <a:solidFill>
                  <a:srgbClr val="FFFFFF"/>
                </a:solidFill>
              </a:rPr>
              <a:t>cfcr.yml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0A9664-55A0-0E41-B26D-6D665C4A88FF}"/>
              </a:ext>
            </a:extLst>
          </p:cNvPr>
          <p:cNvSpPr txBox="1"/>
          <p:nvPr/>
        </p:nvSpPr>
        <p:spPr>
          <a:xfrm>
            <a:off x="272480" y="3150485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Edit </a:t>
            </a:r>
            <a:r>
              <a:rPr lang="en-US" dirty="0" err="1"/>
              <a:t>kubo</a:t>
            </a:r>
            <a:r>
              <a:rPr lang="en-US" dirty="0"/>
              <a:t>-deployment </a:t>
            </a:r>
            <a:r>
              <a:rPr lang="en-US" dirty="0" err="1"/>
              <a:t>cfcr.yml</a:t>
            </a:r>
            <a:r>
              <a:rPr lang="en-US" dirty="0"/>
              <a:t> file for deploying </a:t>
            </a:r>
            <a:r>
              <a:rPr lang="en-US" dirty="0" err="1"/>
              <a:t>kubernetes</a:t>
            </a:r>
            <a:r>
              <a:rPr lang="en-US" dirty="0"/>
              <a:t> master bosh-lite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20E25-D85B-9E4B-89A2-6ECCA12D53A9}"/>
              </a:ext>
            </a:extLst>
          </p:cNvPr>
          <p:cNvSpPr txBox="1"/>
          <p:nvPr/>
        </p:nvSpPr>
        <p:spPr>
          <a:xfrm>
            <a:off x="1574292" y="42974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Editing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B0CD6-FA8B-A249-8F16-F570566FAA44}"/>
              </a:ext>
            </a:extLst>
          </p:cNvPr>
          <p:cNvSpPr txBox="1"/>
          <p:nvPr/>
        </p:nvSpPr>
        <p:spPr>
          <a:xfrm>
            <a:off x="5136142" y="427696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Editing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A09121-B36F-514B-A6FC-3321CF123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4758389"/>
            <a:ext cx="2387600" cy="143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569D29-91D3-7842-B848-376101F4C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4758389"/>
            <a:ext cx="2448273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69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3. Deploying KUBO on AWS (2/8)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Kubo (2/5)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1338324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vi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-deployment/manifests/</a:t>
            </a:r>
            <a:r>
              <a:rPr lang="en-US" sz="1400" b="1" dirty="0" err="1">
                <a:solidFill>
                  <a:srgbClr val="FFFFFF"/>
                </a:solidFill>
              </a:rPr>
              <a:t>cfcr.yml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890052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Edit kubo-deployment </a:t>
            </a:r>
            <a:r>
              <a:rPr lang="en-US" dirty="0" err="1"/>
              <a:t>cfcr.yml</a:t>
            </a:r>
            <a:r>
              <a:rPr lang="en-US" dirty="0"/>
              <a:t> file for deploying Kubernetes worker-nodes AWS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341C4-DF58-8D42-826F-B0DD95B8A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04" y="1984702"/>
            <a:ext cx="1944216" cy="1091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46CD8-8AED-9E4B-8EFF-94E85C1645C9}"/>
              </a:ext>
            </a:extLst>
          </p:cNvPr>
          <p:cNvSpPr txBox="1"/>
          <p:nvPr/>
        </p:nvSpPr>
        <p:spPr>
          <a:xfrm>
            <a:off x="1574292" y="161537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Editing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F06E52-1475-2C4C-9F8C-EB9609F44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04" y="1981905"/>
            <a:ext cx="1800200" cy="10939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CC2CA8F-9965-8F42-9F5E-53A86A7288D3}"/>
              </a:ext>
            </a:extLst>
          </p:cNvPr>
          <p:cNvSpPr txBox="1"/>
          <p:nvPr/>
        </p:nvSpPr>
        <p:spPr>
          <a:xfrm>
            <a:off x="5136142" y="159487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Editing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8CDA7-C0F4-3B48-BA9A-FD9183BC75E7}"/>
              </a:ext>
            </a:extLst>
          </p:cNvPr>
          <p:cNvSpPr txBox="1"/>
          <p:nvPr/>
        </p:nvSpPr>
        <p:spPr>
          <a:xfrm>
            <a:off x="704511" y="3426556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vi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-deployment/manifests/</a:t>
            </a:r>
            <a:r>
              <a:rPr lang="en-US" sz="1400" b="1" dirty="0" err="1">
                <a:solidFill>
                  <a:srgbClr val="FFFFFF"/>
                </a:solidFill>
              </a:rPr>
              <a:t>cfcr.yml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56765-79D4-DF4F-9C23-74FD02E815CB}"/>
              </a:ext>
            </a:extLst>
          </p:cNvPr>
          <p:cNvSpPr txBox="1"/>
          <p:nvPr/>
        </p:nvSpPr>
        <p:spPr>
          <a:xfrm>
            <a:off x="272480" y="2978284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Edit </a:t>
            </a:r>
            <a:r>
              <a:rPr lang="en-US" dirty="0" err="1"/>
              <a:t>kubo</a:t>
            </a:r>
            <a:r>
              <a:rPr lang="en-US" dirty="0"/>
              <a:t>-deployment </a:t>
            </a:r>
            <a:r>
              <a:rPr lang="en-US" dirty="0" err="1"/>
              <a:t>cfcr.yml</a:t>
            </a:r>
            <a:r>
              <a:rPr lang="en-US" dirty="0"/>
              <a:t> file for deploying </a:t>
            </a:r>
            <a:r>
              <a:rPr lang="en-US" dirty="0" err="1"/>
              <a:t>kubernetes</a:t>
            </a:r>
            <a:r>
              <a:rPr lang="en-US" dirty="0"/>
              <a:t> master certificates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E21F85-05E0-FC48-9929-F49016E48B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1" y="3965205"/>
            <a:ext cx="2686319" cy="19120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55C5B4-AE6C-5A47-9E4A-A3ED1C2DF216}"/>
              </a:ext>
            </a:extLst>
          </p:cNvPr>
          <p:cNvSpPr txBox="1"/>
          <p:nvPr/>
        </p:nvSpPr>
        <p:spPr>
          <a:xfrm>
            <a:off x="1574292" y="36450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Editing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F405EE-D155-F846-B88E-FFB11BF35920}"/>
              </a:ext>
            </a:extLst>
          </p:cNvPr>
          <p:cNvSpPr txBox="1"/>
          <p:nvPr/>
        </p:nvSpPr>
        <p:spPr>
          <a:xfrm>
            <a:off x="5136142" y="368310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Editing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B3F72-BB7E-924C-B2B6-B3CD761951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723" y="4043725"/>
            <a:ext cx="2952637" cy="19279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4006F4-2955-7E4B-804F-1F4744CE9460}"/>
              </a:ext>
            </a:extLst>
          </p:cNvPr>
          <p:cNvSpPr txBox="1"/>
          <p:nvPr/>
        </p:nvSpPr>
        <p:spPr>
          <a:xfrm>
            <a:off x="806297" y="6070332"/>
            <a:ext cx="7704856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Note: Change cfcr-cfcr-api-980222485.ap-northeast-2.elb.amazonaws.com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according to your LB DNS Name Created in Previous Steps.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EE2579-FE74-3D44-96E5-D9DF93C032DC}"/>
              </a:ext>
            </a:extLst>
          </p:cNvPr>
          <p:cNvSpPr txBox="1"/>
          <p:nvPr/>
        </p:nvSpPr>
        <p:spPr>
          <a:xfrm>
            <a:off x="2044512" y="2203170"/>
            <a:ext cx="1180296" cy="21443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FF8327-F217-D342-9C70-95D2B343E0A5}"/>
              </a:ext>
            </a:extLst>
          </p:cNvPr>
          <p:cNvSpPr txBox="1"/>
          <p:nvPr/>
        </p:nvSpPr>
        <p:spPr>
          <a:xfrm>
            <a:off x="5133011" y="2145747"/>
            <a:ext cx="1180296" cy="21443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61D20-0685-1443-96E7-C039430682C3}"/>
              </a:ext>
            </a:extLst>
          </p:cNvPr>
          <p:cNvSpPr txBox="1"/>
          <p:nvPr/>
        </p:nvSpPr>
        <p:spPr>
          <a:xfrm>
            <a:off x="2085160" y="2849038"/>
            <a:ext cx="1288059" cy="21443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C8F65-D639-FA48-AB2D-8B0923D13527}"/>
              </a:ext>
            </a:extLst>
          </p:cNvPr>
          <p:cNvSpPr txBox="1"/>
          <p:nvPr/>
        </p:nvSpPr>
        <p:spPr>
          <a:xfrm>
            <a:off x="5118975" y="2815206"/>
            <a:ext cx="914146" cy="21443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14E9BD-6998-4C4F-843A-6F7EBE60CA0D}"/>
              </a:ext>
            </a:extLst>
          </p:cNvPr>
          <p:cNvSpPr txBox="1"/>
          <p:nvPr/>
        </p:nvSpPr>
        <p:spPr>
          <a:xfrm>
            <a:off x="1429004" y="4670494"/>
            <a:ext cx="1795804" cy="21443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71C745-E1C5-2343-A6B7-D88CA17D313E}"/>
              </a:ext>
            </a:extLst>
          </p:cNvPr>
          <p:cNvSpPr txBox="1"/>
          <p:nvPr/>
        </p:nvSpPr>
        <p:spPr>
          <a:xfrm>
            <a:off x="5434765" y="4696183"/>
            <a:ext cx="2758595" cy="1887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CF7760-154D-FB4F-B848-EB7F2E26414D}"/>
              </a:ext>
            </a:extLst>
          </p:cNvPr>
          <p:cNvSpPr txBox="1"/>
          <p:nvPr/>
        </p:nvSpPr>
        <p:spPr>
          <a:xfrm>
            <a:off x="5434765" y="5782898"/>
            <a:ext cx="2326548" cy="1887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21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3. Deploying KUBO on AWS (3/8)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Kubo (3/5)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1249015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vi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-deployment/manifests/cloud-</a:t>
            </a:r>
            <a:r>
              <a:rPr lang="en-US" sz="1400" b="1" dirty="0" err="1">
                <a:solidFill>
                  <a:srgbClr val="FFFFFF"/>
                </a:solidFill>
              </a:rPr>
              <a:t>config.yml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800743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Create and Save bosh director cloud-</a:t>
            </a:r>
            <a:r>
              <a:rPr lang="en-US" dirty="0" err="1"/>
              <a:t>config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6F381-C3A0-804F-832A-96FDA8AFA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9" y="1606004"/>
            <a:ext cx="1537710" cy="49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85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3. Deploying KUBO on AWS (4/8)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Kubo (4/5)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1356992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update-cloud-</a:t>
            </a:r>
            <a:r>
              <a:rPr lang="en-US" sz="1400" b="1" dirty="0" err="1">
                <a:solidFill>
                  <a:srgbClr val="FFFFFF"/>
                </a:solidFill>
              </a:rPr>
              <a:t>config</a:t>
            </a:r>
            <a:r>
              <a:rPr lang="en-US" sz="1400" b="1" dirty="0">
                <a:solidFill>
                  <a:srgbClr val="FFFFFF"/>
                </a:solidFill>
              </a:rPr>
              <a:t>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-deployment/manifests/cloud-</a:t>
            </a:r>
            <a:r>
              <a:rPr lang="en-US" sz="1400" b="1" dirty="0" err="1">
                <a:solidFill>
                  <a:srgbClr val="FFFFFF"/>
                </a:solidFill>
              </a:rPr>
              <a:t>config.yml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908720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Update bosh director cloud-</a:t>
            </a:r>
            <a:r>
              <a:rPr lang="en-US" dirty="0" err="1"/>
              <a:t>config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98DC7-0F4F-8E45-9F32-9B04D17B3ED8}"/>
              </a:ext>
            </a:extLst>
          </p:cNvPr>
          <p:cNvSpPr txBox="1"/>
          <p:nvPr/>
        </p:nvSpPr>
        <p:spPr>
          <a:xfrm>
            <a:off x="272480" y="1880863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the desired releases and </a:t>
            </a:r>
            <a:r>
              <a:rPr lang="en-US" dirty="0" err="1"/>
              <a:t>stemcell</a:t>
            </a:r>
            <a:r>
              <a:rPr lang="en-US" dirty="0"/>
              <a:t> to deploy kubo on AWS bosh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24F86-FF85-574D-8EF0-635160970D18}"/>
              </a:ext>
            </a:extLst>
          </p:cNvPr>
          <p:cNvSpPr txBox="1"/>
          <p:nvPr/>
        </p:nvSpPr>
        <p:spPr>
          <a:xfrm>
            <a:off x="704511" y="2348880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releases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D0BEF-B13D-6648-90A1-15016D327F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178" y="2755342"/>
            <a:ext cx="3155436" cy="1967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7F5607-3E33-CA48-B512-462E2334C6B1}"/>
              </a:ext>
            </a:extLst>
          </p:cNvPr>
          <p:cNvSpPr txBox="1"/>
          <p:nvPr/>
        </p:nvSpPr>
        <p:spPr>
          <a:xfrm>
            <a:off x="1064568" y="28530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AFB09-B2A3-574E-BD5D-8ADD47B32572}"/>
              </a:ext>
            </a:extLst>
          </p:cNvPr>
          <p:cNvSpPr txBox="1"/>
          <p:nvPr/>
        </p:nvSpPr>
        <p:spPr>
          <a:xfrm>
            <a:off x="704511" y="4799676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stemcells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58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3. Deploying KUBO on AWS (5/8)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Deploying Kubo (5/5)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09" y="1243154"/>
            <a:ext cx="8857001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b="1" dirty="0">
                <a:solidFill>
                  <a:srgbClr val="FFFFFF"/>
                </a:solidFill>
              </a:rPr>
              <a:t>$ bosh -e kubo -d </a:t>
            </a:r>
            <a:r>
              <a:rPr lang="en-US" sz="900" b="1" dirty="0" err="1">
                <a:solidFill>
                  <a:srgbClr val="FFFFFF"/>
                </a:solidFill>
              </a:rPr>
              <a:t>cfcr</a:t>
            </a:r>
            <a:r>
              <a:rPr lang="en-US" sz="900" b="1" dirty="0">
                <a:solidFill>
                  <a:srgbClr val="FFFFFF"/>
                </a:solidFill>
              </a:rPr>
              <a:t> deploy ~/workspace/kubo-deployment/manifests/</a:t>
            </a:r>
            <a:r>
              <a:rPr lang="en-US" sz="900" b="1" dirty="0" err="1">
                <a:solidFill>
                  <a:srgbClr val="FFFFFF"/>
                </a:solidFill>
              </a:rPr>
              <a:t>cfcr.yml</a:t>
            </a:r>
            <a:r>
              <a:rPr lang="en-US" sz="900" b="1" dirty="0">
                <a:solidFill>
                  <a:srgbClr val="FFFFFF"/>
                </a:solidFill>
              </a:rPr>
              <a:t> -o ~/workspace/kubo-deployment/manifests/ops-files/</a:t>
            </a:r>
            <a:r>
              <a:rPr lang="en-US" sz="900" b="1" dirty="0" err="1">
                <a:solidFill>
                  <a:srgbClr val="FFFFFF"/>
                </a:solidFill>
              </a:rPr>
              <a:t>iaas</a:t>
            </a:r>
            <a:r>
              <a:rPr lang="en-US" sz="900" b="1" dirty="0">
                <a:solidFill>
                  <a:srgbClr val="FFFFFF"/>
                </a:solidFill>
              </a:rPr>
              <a:t>/</a:t>
            </a:r>
            <a:r>
              <a:rPr lang="en-US" sz="900" b="1" dirty="0" err="1">
                <a:solidFill>
                  <a:srgbClr val="FFFFFF"/>
                </a:solidFill>
              </a:rPr>
              <a:t>aws</a:t>
            </a:r>
            <a:r>
              <a:rPr lang="en-US" sz="900" b="1" dirty="0">
                <a:solidFill>
                  <a:srgbClr val="FFFFFF"/>
                </a:solidFill>
              </a:rPr>
              <a:t>/cloud-</a:t>
            </a:r>
            <a:r>
              <a:rPr lang="en-US" sz="900" b="1" dirty="0" err="1">
                <a:solidFill>
                  <a:srgbClr val="FFFFFF"/>
                </a:solidFill>
              </a:rPr>
              <a:t>provider.yml</a:t>
            </a:r>
            <a:r>
              <a:rPr lang="en-US" sz="900" b="1" dirty="0">
                <a:solidFill>
                  <a:srgbClr val="FFFFFF"/>
                </a:solidFill>
              </a:rPr>
              <a:t> -o ~/workspace/kubo-deployment/manifests/ops-files/</a:t>
            </a:r>
            <a:r>
              <a:rPr lang="en-US" sz="900" b="1" dirty="0" err="1">
                <a:solidFill>
                  <a:srgbClr val="FFFFFF"/>
                </a:solidFill>
              </a:rPr>
              <a:t>iaas</a:t>
            </a:r>
            <a:r>
              <a:rPr lang="en-US" sz="900" b="1" dirty="0">
                <a:solidFill>
                  <a:srgbClr val="FFFFFF"/>
                </a:solidFill>
              </a:rPr>
              <a:t>/</a:t>
            </a:r>
            <a:r>
              <a:rPr lang="en-US" sz="900" b="1" dirty="0" err="1">
                <a:solidFill>
                  <a:srgbClr val="FFFFFF"/>
                </a:solidFill>
              </a:rPr>
              <a:t>aws</a:t>
            </a:r>
            <a:r>
              <a:rPr lang="en-US" sz="900" b="1" dirty="0">
                <a:solidFill>
                  <a:srgbClr val="FFFFFF"/>
                </a:solidFill>
              </a:rPr>
              <a:t>/add-master-</a:t>
            </a:r>
            <a:r>
              <a:rPr lang="en-US" sz="900" b="1" dirty="0" err="1">
                <a:solidFill>
                  <a:srgbClr val="FFFFFF"/>
                </a:solidFill>
              </a:rPr>
              <a:t>credentials.yml</a:t>
            </a:r>
            <a:r>
              <a:rPr lang="en-US" sz="900" b="1" dirty="0">
                <a:solidFill>
                  <a:srgbClr val="FFFFFF"/>
                </a:solidFill>
              </a:rPr>
              <a:t> -o ~/workspace/kubo-deployment/manifests/ops-files/</a:t>
            </a:r>
            <a:r>
              <a:rPr lang="en-US" sz="900" b="1" dirty="0" err="1">
                <a:solidFill>
                  <a:srgbClr val="FFFFFF"/>
                </a:solidFill>
              </a:rPr>
              <a:t>iaas</a:t>
            </a:r>
            <a:r>
              <a:rPr lang="en-US" sz="900" b="1" dirty="0">
                <a:solidFill>
                  <a:srgbClr val="FFFFFF"/>
                </a:solidFill>
              </a:rPr>
              <a:t>/</a:t>
            </a:r>
            <a:r>
              <a:rPr lang="en-US" sz="900" b="1" dirty="0" err="1">
                <a:solidFill>
                  <a:srgbClr val="FFFFFF"/>
                </a:solidFill>
              </a:rPr>
              <a:t>aws</a:t>
            </a:r>
            <a:r>
              <a:rPr lang="en-US" sz="900" b="1" dirty="0">
                <a:solidFill>
                  <a:srgbClr val="FFFFFF"/>
                </a:solidFill>
              </a:rPr>
              <a:t>/add-worker-</a:t>
            </a:r>
            <a:r>
              <a:rPr lang="en-US" sz="900" b="1" dirty="0" err="1">
                <a:solidFill>
                  <a:srgbClr val="FFFFFF"/>
                </a:solidFill>
              </a:rPr>
              <a:t>credentials.yml</a:t>
            </a:r>
            <a:r>
              <a:rPr lang="en-US" sz="900" b="1" dirty="0">
                <a:solidFill>
                  <a:srgbClr val="FFFFFF"/>
                </a:solidFill>
              </a:rPr>
              <a:t> -v </a:t>
            </a:r>
            <a:r>
              <a:rPr lang="en-US" sz="900" b="1" dirty="0" err="1">
                <a:solidFill>
                  <a:srgbClr val="FFFFFF"/>
                </a:solidFill>
              </a:rPr>
              <a:t>aws_access_key_id_master</a:t>
            </a:r>
            <a:r>
              <a:rPr lang="en-US" sz="900" b="1" dirty="0">
                <a:solidFill>
                  <a:srgbClr val="FFFFFF"/>
                </a:solidFill>
              </a:rPr>
              <a:t>=XXXX -v </a:t>
            </a:r>
            <a:r>
              <a:rPr lang="en-US" sz="900" b="1" dirty="0" err="1">
                <a:solidFill>
                  <a:srgbClr val="FFFFFF"/>
                </a:solidFill>
              </a:rPr>
              <a:t>aws_secret_access_key_master</a:t>
            </a:r>
            <a:r>
              <a:rPr lang="en-US" sz="900" b="1" dirty="0">
                <a:solidFill>
                  <a:srgbClr val="FFFFFF"/>
                </a:solidFill>
              </a:rPr>
              <a:t>=XXXX -v </a:t>
            </a:r>
            <a:r>
              <a:rPr lang="en-US" sz="900" b="1" dirty="0" err="1">
                <a:solidFill>
                  <a:srgbClr val="FFFFFF"/>
                </a:solidFill>
              </a:rPr>
              <a:t>aws_access_key_id_worker</a:t>
            </a:r>
            <a:r>
              <a:rPr lang="en-US" sz="900" b="1" dirty="0">
                <a:solidFill>
                  <a:srgbClr val="FFFFFF"/>
                </a:solidFill>
              </a:rPr>
              <a:t>=XXXX -v </a:t>
            </a:r>
            <a:r>
              <a:rPr lang="en-US" sz="900" b="1" dirty="0" err="1">
                <a:solidFill>
                  <a:srgbClr val="FFFFFF"/>
                </a:solidFill>
              </a:rPr>
              <a:t>aws_secret_access_key_worker</a:t>
            </a:r>
            <a:r>
              <a:rPr lang="en-US" sz="900" b="1" dirty="0">
                <a:solidFill>
                  <a:srgbClr val="FFFFFF"/>
                </a:solidFill>
              </a:rPr>
              <a:t>=XXXX -o ~/workspace/kubo-deployment/manifests/ops-files/</a:t>
            </a:r>
            <a:r>
              <a:rPr lang="en-US" sz="900" b="1" dirty="0" err="1">
                <a:solidFill>
                  <a:srgbClr val="FFFFFF"/>
                </a:solidFill>
              </a:rPr>
              <a:t>iaas</a:t>
            </a:r>
            <a:r>
              <a:rPr lang="en-US" sz="900" b="1" dirty="0">
                <a:solidFill>
                  <a:srgbClr val="FFFFFF"/>
                </a:solidFill>
              </a:rPr>
              <a:t>/</a:t>
            </a:r>
            <a:r>
              <a:rPr lang="en-US" sz="900" b="1" dirty="0" err="1">
                <a:solidFill>
                  <a:srgbClr val="FFFFFF"/>
                </a:solidFill>
              </a:rPr>
              <a:t>aws</a:t>
            </a:r>
            <a:r>
              <a:rPr lang="en-US" sz="900" b="1" dirty="0">
                <a:solidFill>
                  <a:srgbClr val="FFFFFF"/>
                </a:solidFill>
              </a:rPr>
              <a:t>/</a:t>
            </a:r>
            <a:r>
              <a:rPr lang="en-US" sz="900" b="1" dirty="0" err="1">
                <a:solidFill>
                  <a:srgbClr val="FFFFFF"/>
                </a:solidFill>
              </a:rPr>
              <a:t>lb.yml</a:t>
            </a:r>
            <a:r>
              <a:rPr lang="en-US" sz="900" b="1" dirty="0">
                <a:solidFill>
                  <a:srgbClr val="FFFFFF"/>
                </a:solidFill>
              </a:rPr>
              <a:t> -v </a:t>
            </a:r>
            <a:r>
              <a:rPr lang="en-US" sz="900" b="1" dirty="0" err="1">
                <a:solidFill>
                  <a:srgbClr val="FFFFFF"/>
                </a:solidFill>
              </a:rPr>
              <a:t>kubernetes_cluster_tag</a:t>
            </a:r>
            <a:r>
              <a:rPr lang="en-US" sz="900" b="1" dirty="0">
                <a:solidFill>
                  <a:srgbClr val="FFFFFF"/>
                </a:solidFill>
              </a:rPr>
              <a:t>=</a:t>
            </a:r>
            <a:r>
              <a:rPr lang="en-US" sz="900" b="1" dirty="0" err="1">
                <a:solidFill>
                  <a:srgbClr val="FFFFFF"/>
                </a:solidFill>
              </a:rPr>
              <a:t>kubocrxpert</a:t>
            </a:r>
            <a:r>
              <a:rPr lang="en-US" sz="900" b="1" dirty="0">
                <a:solidFill>
                  <a:srgbClr val="FFFFFF"/>
                </a:solidFill>
              </a:rPr>
              <a:t> 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908720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Deploy Kubo on AWS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98DC7-0F4F-8E45-9F32-9B04D17B3ED8}"/>
              </a:ext>
            </a:extLst>
          </p:cNvPr>
          <p:cNvSpPr txBox="1"/>
          <p:nvPr/>
        </p:nvSpPr>
        <p:spPr>
          <a:xfrm>
            <a:off x="272480" y="1995772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Deploy Kubernetes add-ons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24F86-FF85-574D-8EF0-635160970D18}"/>
              </a:ext>
            </a:extLst>
          </p:cNvPr>
          <p:cNvSpPr txBox="1"/>
          <p:nvPr/>
        </p:nvSpPr>
        <p:spPr>
          <a:xfrm>
            <a:off x="704511" y="2463789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-d 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 run-errand apply-specs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AFB09-B2A3-574E-BD5D-8ADD47B32572}"/>
              </a:ext>
            </a:extLst>
          </p:cNvPr>
          <p:cNvSpPr txBox="1"/>
          <p:nvPr/>
        </p:nvSpPr>
        <p:spPr>
          <a:xfrm>
            <a:off x="704511" y="5713511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-d 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ssh</a:t>
            </a:r>
            <a:r>
              <a:rPr lang="en-US" sz="1400" b="1" dirty="0">
                <a:solidFill>
                  <a:srgbClr val="FFFFFF"/>
                </a:solidFill>
              </a:rPr>
              <a:t> master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D167D-A3FA-3F44-A511-FD6FBD64651E}"/>
              </a:ext>
            </a:extLst>
          </p:cNvPr>
          <p:cNvSpPr txBox="1"/>
          <p:nvPr/>
        </p:nvSpPr>
        <p:spPr>
          <a:xfrm>
            <a:off x="272480" y="2815474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Kubernetes Deployment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17A5E-B67B-B242-B285-EAE7B546628C}"/>
              </a:ext>
            </a:extLst>
          </p:cNvPr>
          <p:cNvSpPr txBox="1"/>
          <p:nvPr/>
        </p:nvSpPr>
        <p:spPr>
          <a:xfrm>
            <a:off x="704511" y="3283491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-d 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vms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6876DF-F087-9D4A-B0C3-B2F4B1DB13C9}"/>
              </a:ext>
            </a:extLst>
          </p:cNvPr>
          <p:cNvSpPr txBox="1"/>
          <p:nvPr/>
        </p:nvSpPr>
        <p:spPr>
          <a:xfrm>
            <a:off x="920552" y="368995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D8A8D-5C48-9747-94E2-B03874C5B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3773966"/>
            <a:ext cx="6696744" cy="13509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B5E2BD-48B5-3748-A0DD-62BD80736EAE}"/>
              </a:ext>
            </a:extLst>
          </p:cNvPr>
          <p:cNvSpPr txBox="1"/>
          <p:nvPr/>
        </p:nvSpPr>
        <p:spPr>
          <a:xfrm>
            <a:off x="704510" y="6165304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-d 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ssh</a:t>
            </a:r>
            <a:r>
              <a:rPr lang="en-US" sz="1400" b="1" dirty="0">
                <a:solidFill>
                  <a:srgbClr val="FFFFFF"/>
                </a:solidFill>
              </a:rPr>
              <a:t> worker/61b51092-6a00-4c74-8c10-e3e6b479487e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AE72C-7B2A-FC42-8E36-DDDFAECB485A}"/>
              </a:ext>
            </a:extLst>
          </p:cNvPr>
          <p:cNvSpPr txBox="1"/>
          <p:nvPr/>
        </p:nvSpPr>
        <p:spPr>
          <a:xfrm>
            <a:off x="272480" y="5229200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ssh</a:t>
            </a:r>
            <a:r>
              <a:rPr lang="en-US" dirty="0"/>
              <a:t> into master and work </a:t>
            </a:r>
            <a:r>
              <a:rPr lang="en-US" dirty="0" err="1"/>
              <a:t>vms</a:t>
            </a:r>
            <a:r>
              <a:rPr lang="en-US" dirty="0"/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94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3. Deploying KUBO on AWS (6/8)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Accessing Kubernetes (1/3)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1356992"/>
            <a:ext cx="885700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-d 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int</a:t>
            </a:r>
            <a:r>
              <a:rPr lang="en-US" sz="1400" b="1" dirty="0">
                <a:solidFill>
                  <a:srgbClr val="FFFFFF"/>
                </a:solidFill>
              </a:rPr>
              <a:t> &lt;(</a:t>
            </a:r>
            <a:r>
              <a:rPr lang="en-US" sz="1400" b="1" dirty="0" err="1">
                <a:solidFill>
                  <a:srgbClr val="FFFFFF"/>
                </a:solidFill>
              </a:rPr>
              <a:t>credhub</a:t>
            </a:r>
            <a:r>
              <a:rPr lang="en-US" sz="1400" b="1" dirty="0">
                <a:solidFill>
                  <a:srgbClr val="FFFFFF"/>
                </a:solidFill>
              </a:rPr>
              <a:t> get -n "/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tls-kubernetes</a:t>
            </a:r>
            <a:r>
              <a:rPr lang="en-US" sz="1400" b="1" dirty="0">
                <a:solidFill>
                  <a:srgbClr val="FFFFFF"/>
                </a:solidFill>
              </a:rPr>
              <a:t>" --output-</a:t>
            </a:r>
            <a:r>
              <a:rPr lang="en-US" sz="1400" b="1" dirty="0" err="1">
                <a:solidFill>
                  <a:srgbClr val="FFFFFF"/>
                </a:solidFill>
              </a:rPr>
              <a:t>json</a:t>
            </a:r>
            <a:r>
              <a:rPr lang="en-US" sz="1400" b="1" dirty="0">
                <a:solidFill>
                  <a:srgbClr val="FFFFFF"/>
                </a:solidFill>
              </a:rPr>
              <a:t>) --path=/value/ca &gt;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kubernetes.crt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908720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Download </a:t>
            </a:r>
            <a:r>
              <a:rPr lang="en-US" dirty="0" err="1"/>
              <a:t>tls-kubernetes</a:t>
            </a:r>
            <a:r>
              <a:rPr lang="en-US" dirty="0"/>
              <a:t> certificate from </a:t>
            </a:r>
            <a:r>
              <a:rPr lang="en-US" dirty="0" err="1"/>
              <a:t>credhub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98DC7-0F4F-8E45-9F32-9B04D17B3ED8}"/>
              </a:ext>
            </a:extLst>
          </p:cNvPr>
          <p:cNvSpPr txBox="1"/>
          <p:nvPr/>
        </p:nvSpPr>
        <p:spPr>
          <a:xfrm>
            <a:off x="272480" y="1995772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Download </a:t>
            </a:r>
            <a:r>
              <a:rPr lang="en-US" dirty="0" err="1"/>
              <a:t>kubo</a:t>
            </a:r>
            <a:r>
              <a:rPr lang="en-US" dirty="0"/>
              <a:t>-admin-password password from </a:t>
            </a:r>
            <a:r>
              <a:rPr lang="en-US" dirty="0" err="1"/>
              <a:t>credhub</a:t>
            </a:r>
            <a:r>
              <a:rPr lang="en-US" dirty="0"/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24F86-FF85-574D-8EF0-635160970D18}"/>
              </a:ext>
            </a:extLst>
          </p:cNvPr>
          <p:cNvSpPr txBox="1"/>
          <p:nvPr/>
        </p:nvSpPr>
        <p:spPr>
          <a:xfrm>
            <a:off x="704511" y="2463789"/>
            <a:ext cx="885700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bosh -e 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 -d 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int</a:t>
            </a:r>
            <a:r>
              <a:rPr lang="en-US" sz="1400" b="1" dirty="0">
                <a:solidFill>
                  <a:srgbClr val="FFFFFF"/>
                </a:solidFill>
              </a:rPr>
              <a:t> &lt;(</a:t>
            </a:r>
            <a:r>
              <a:rPr lang="en-US" sz="1400" b="1" dirty="0" err="1">
                <a:solidFill>
                  <a:srgbClr val="FFFFFF"/>
                </a:solidFill>
              </a:rPr>
              <a:t>credhub</a:t>
            </a:r>
            <a:r>
              <a:rPr lang="en-US" sz="1400" b="1" dirty="0">
                <a:solidFill>
                  <a:srgbClr val="FFFFFF"/>
                </a:solidFill>
              </a:rPr>
              <a:t> get -n "/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cfcr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-admin-password" --output-</a:t>
            </a:r>
            <a:r>
              <a:rPr lang="en-US" sz="1400" b="1" dirty="0" err="1">
                <a:solidFill>
                  <a:srgbClr val="FFFFFF"/>
                </a:solidFill>
              </a:rPr>
              <a:t>json</a:t>
            </a:r>
            <a:r>
              <a:rPr lang="en-US" sz="1400" b="1" dirty="0">
                <a:solidFill>
                  <a:srgbClr val="FFFFFF"/>
                </a:solidFill>
              </a:rPr>
              <a:t>) --path=/value &gt;  ~/workspace/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-deployment/</a:t>
            </a:r>
            <a:r>
              <a:rPr lang="en-US" sz="1400" b="1" dirty="0" err="1">
                <a:solidFill>
                  <a:srgbClr val="FFFFFF"/>
                </a:solidFill>
              </a:rPr>
              <a:t>kubo</a:t>
            </a:r>
            <a:r>
              <a:rPr lang="en-US" sz="1400" b="1" dirty="0">
                <a:solidFill>
                  <a:srgbClr val="FFFFFF"/>
                </a:solidFill>
              </a:rPr>
              <a:t>/</a:t>
            </a:r>
            <a:r>
              <a:rPr lang="en-US" sz="1400" b="1" dirty="0" err="1">
                <a:solidFill>
                  <a:srgbClr val="FFFFFF"/>
                </a:solidFill>
              </a:rPr>
              <a:t>kubernetes_pwd.crt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AFB09-B2A3-574E-BD5D-8ADD47B32572}"/>
              </a:ext>
            </a:extLst>
          </p:cNvPr>
          <p:cNvSpPr txBox="1"/>
          <p:nvPr/>
        </p:nvSpPr>
        <p:spPr>
          <a:xfrm>
            <a:off x="704511" y="4633391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config</a:t>
            </a:r>
            <a:r>
              <a:rPr lang="en-US" sz="1400" b="1" dirty="0">
                <a:solidFill>
                  <a:srgbClr val="FFFFFF"/>
                </a:solidFill>
              </a:rPr>
              <a:t> set-credentials "dev" --token=</a:t>
            </a:r>
            <a:r>
              <a:rPr lang="en-US" sz="1400" b="1" dirty="0">
                <a:solidFill>
                  <a:srgbClr val="FF0000"/>
                </a:solidFill>
              </a:rPr>
              <a:t>your-</a:t>
            </a:r>
            <a:r>
              <a:rPr lang="en-US" sz="1400" b="1" dirty="0" err="1">
                <a:solidFill>
                  <a:srgbClr val="FF0000"/>
                </a:solidFill>
              </a:rPr>
              <a:t>kubernetes_pwd.crt</a:t>
            </a:r>
            <a:r>
              <a:rPr lang="en-US" sz="1400" b="1" dirty="0">
                <a:solidFill>
                  <a:srgbClr val="FF0000"/>
                </a:solidFill>
              </a:rPr>
              <a:t>-password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D167D-A3FA-3F44-A511-FD6FBD64651E}"/>
              </a:ext>
            </a:extLst>
          </p:cNvPr>
          <p:cNvSpPr txBox="1"/>
          <p:nvPr/>
        </p:nvSpPr>
        <p:spPr>
          <a:xfrm>
            <a:off x="272480" y="3085254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Configure Kubernetes Cluster by using above Certificate (</a:t>
            </a:r>
            <a:r>
              <a:rPr lang="en-US" dirty="0" err="1"/>
              <a:t>kubernetes.crt</a:t>
            </a:r>
            <a:r>
              <a:rPr lang="en-US" dirty="0"/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17A5E-B67B-B242-B285-EAE7B546628C}"/>
              </a:ext>
            </a:extLst>
          </p:cNvPr>
          <p:cNvSpPr txBox="1"/>
          <p:nvPr/>
        </p:nvSpPr>
        <p:spPr>
          <a:xfrm>
            <a:off x="704511" y="3553271"/>
            <a:ext cx="885700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config set-cluster "dev" --server https://</a:t>
            </a:r>
            <a:r>
              <a:rPr lang="en-US" sz="1400" b="1" dirty="0">
                <a:solidFill>
                  <a:srgbClr val="FF0000"/>
                </a:solidFill>
              </a:rPr>
              <a:t>you-lb-dns</a:t>
            </a:r>
            <a:r>
              <a:rPr lang="en-US" sz="1400" b="1" dirty="0">
                <a:solidFill>
                  <a:srgbClr val="FFFFFF"/>
                </a:solidFill>
              </a:rPr>
              <a:t>:8443 --embed-certs=true --certificate-authority=~/workspace/kubo-deployment/kubo/</a:t>
            </a:r>
            <a:r>
              <a:rPr lang="en-US" sz="1400" b="1" dirty="0" err="1">
                <a:solidFill>
                  <a:srgbClr val="FFFFFF"/>
                </a:solidFill>
              </a:rPr>
              <a:t>kubernetes.crt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B5E2BD-48B5-3748-A0DD-62BD80736EAE}"/>
              </a:ext>
            </a:extLst>
          </p:cNvPr>
          <p:cNvSpPr txBox="1"/>
          <p:nvPr/>
        </p:nvSpPr>
        <p:spPr>
          <a:xfrm>
            <a:off x="704510" y="5147465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config</a:t>
            </a:r>
            <a:r>
              <a:rPr lang="en-US" sz="1400" b="1" dirty="0">
                <a:solidFill>
                  <a:srgbClr val="FFFFFF"/>
                </a:solidFill>
              </a:rPr>
              <a:t> set-context "dev" --cluster="dev" --user="dev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AE72C-7B2A-FC42-8E36-DDDFAECB485A}"/>
              </a:ext>
            </a:extLst>
          </p:cNvPr>
          <p:cNvSpPr txBox="1"/>
          <p:nvPr/>
        </p:nvSpPr>
        <p:spPr>
          <a:xfrm>
            <a:off x="272480" y="4201052"/>
            <a:ext cx="943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Configure Kubernetes User and Context (Note: Use </a:t>
            </a:r>
            <a:r>
              <a:rPr lang="en-US" sz="1400" dirty="0" err="1"/>
              <a:t>Kubernets</a:t>
            </a:r>
            <a:r>
              <a:rPr lang="en-US" sz="1400" dirty="0"/>
              <a:t> User Password from above </a:t>
            </a:r>
            <a:r>
              <a:rPr lang="en-US" sz="1400" dirty="0" err="1"/>
              <a:t>kubernetes_pwd.crt</a:t>
            </a:r>
            <a:r>
              <a:rPr lang="en-US" sz="1400" dirty="0"/>
              <a:t>)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28729-1FD0-0742-AAA4-7130CBF399DE}"/>
              </a:ext>
            </a:extLst>
          </p:cNvPr>
          <p:cNvSpPr txBox="1"/>
          <p:nvPr/>
        </p:nvSpPr>
        <p:spPr>
          <a:xfrm>
            <a:off x="704510" y="5661539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config</a:t>
            </a:r>
            <a:r>
              <a:rPr lang="en-US" sz="1400" b="1" dirty="0">
                <a:solidFill>
                  <a:srgbClr val="FFFFFF"/>
                </a:solidFill>
              </a:rPr>
              <a:t> use-context "dev"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3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3. Deploying KUBO on AWS (7/8)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Accessing Kubernetes (2/3)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1212976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get node -o wide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764704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Obtain </a:t>
            </a:r>
            <a:r>
              <a:rPr lang="en-US" dirty="0" err="1"/>
              <a:t>kubernetes</a:t>
            </a:r>
            <a:r>
              <a:rPr lang="en-US" dirty="0"/>
              <a:t> node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98DC7-0F4F-8E45-9F32-9B04D17B3ED8}"/>
              </a:ext>
            </a:extLst>
          </p:cNvPr>
          <p:cNvSpPr txBox="1"/>
          <p:nvPr/>
        </p:nvSpPr>
        <p:spPr>
          <a:xfrm>
            <a:off x="272480" y="2996952"/>
            <a:ext cx="943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Get all information regarding your Namespace</a:t>
            </a:r>
          </a:p>
          <a:p>
            <a:r>
              <a:rPr lang="en-US" dirty="0"/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24F86-FF85-574D-8EF0-635160970D18}"/>
              </a:ext>
            </a:extLst>
          </p:cNvPr>
          <p:cNvSpPr txBox="1"/>
          <p:nvPr/>
        </p:nvSpPr>
        <p:spPr>
          <a:xfrm>
            <a:off x="704511" y="3464969"/>
            <a:ext cx="885700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get pods --namespace=</a:t>
            </a:r>
            <a:r>
              <a:rPr lang="en-US" sz="1400" b="1" dirty="0" err="1">
                <a:solidFill>
                  <a:srgbClr val="FFFFFF"/>
                </a:solidFill>
              </a:rPr>
              <a:t>kube</a:t>
            </a:r>
            <a:r>
              <a:rPr lang="en-US" sz="1400" b="1" dirty="0">
                <a:solidFill>
                  <a:srgbClr val="FFFFFF"/>
                </a:solidFill>
              </a:rPr>
              <a:t>-system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kubectl</a:t>
            </a:r>
            <a:r>
              <a:rPr lang="en-US" sz="1400" b="1" dirty="0">
                <a:solidFill>
                  <a:schemeClr val="bg1"/>
                </a:solidFill>
              </a:rPr>
              <a:t> get all -n </a:t>
            </a:r>
            <a:r>
              <a:rPr lang="en-US" sz="1400" b="1" dirty="0" err="1">
                <a:solidFill>
                  <a:schemeClr val="bg1"/>
                </a:solidFill>
              </a:rPr>
              <a:t>kube</a:t>
            </a:r>
            <a:r>
              <a:rPr lang="en-US" sz="1400" b="1" dirty="0">
                <a:solidFill>
                  <a:schemeClr val="bg1"/>
                </a:solidFill>
              </a:rPr>
              <a:t>-system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D167D-A3FA-3F44-A511-FD6FBD64651E}"/>
              </a:ext>
            </a:extLst>
          </p:cNvPr>
          <p:cNvSpPr txBox="1"/>
          <p:nvPr/>
        </p:nvSpPr>
        <p:spPr>
          <a:xfrm>
            <a:off x="272480" y="4149080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8001 port is active on your notebook, if active kill the process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17A5E-B67B-B242-B285-EAE7B546628C}"/>
              </a:ext>
            </a:extLst>
          </p:cNvPr>
          <p:cNvSpPr txBox="1"/>
          <p:nvPr/>
        </p:nvSpPr>
        <p:spPr>
          <a:xfrm>
            <a:off x="704511" y="4571256"/>
            <a:ext cx="8857001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sudo</a:t>
            </a:r>
            <a:r>
              <a:rPr lang="en-US" sz="1400" b="1" dirty="0">
                <a:solidFill>
                  <a:srgbClr val="FFFFFF"/>
                </a:solidFill>
              </a:rPr>
              <a:t> </a:t>
            </a:r>
            <a:r>
              <a:rPr lang="en-US" sz="1400" b="1" dirty="0" err="1">
                <a:solidFill>
                  <a:srgbClr val="FFFFFF"/>
                </a:solidFill>
              </a:rPr>
              <a:t>lsof</a:t>
            </a:r>
            <a:r>
              <a:rPr lang="en-US" sz="1400" b="1" dirty="0">
                <a:solidFill>
                  <a:srgbClr val="FFFFFF"/>
                </a:solidFill>
              </a:rPr>
              <a:t> -</a:t>
            </a:r>
            <a:r>
              <a:rPr lang="en-US" sz="1400" b="1" dirty="0" err="1">
                <a:solidFill>
                  <a:srgbClr val="FFFFFF"/>
                </a:solidFill>
              </a:rPr>
              <a:t>PiTCP</a:t>
            </a:r>
            <a:r>
              <a:rPr lang="en-US" sz="1400" b="1" dirty="0">
                <a:solidFill>
                  <a:srgbClr val="FFFFFF"/>
                </a:solidFill>
              </a:rPr>
              <a:t> -</a:t>
            </a:r>
            <a:r>
              <a:rPr lang="en-US" sz="1400" b="1" dirty="0" err="1">
                <a:solidFill>
                  <a:srgbClr val="FFFFFF"/>
                </a:solidFill>
              </a:rPr>
              <a:t>sTCP:LISTEN</a:t>
            </a:r>
            <a:endParaRPr lang="en-US" sz="1400" b="1" dirty="0">
              <a:solidFill>
                <a:srgbClr val="FFFFFF"/>
              </a:solidFill>
            </a:endParaRPr>
          </a:p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sudo</a:t>
            </a:r>
            <a:r>
              <a:rPr lang="en-US" sz="1400" b="1" dirty="0">
                <a:solidFill>
                  <a:srgbClr val="FFFFFF"/>
                </a:solidFill>
              </a:rPr>
              <a:t> kill -9 your-</a:t>
            </a:r>
            <a:r>
              <a:rPr lang="en-US" sz="1400" b="1" dirty="0" err="1">
                <a:solidFill>
                  <a:srgbClr val="FFFFFF"/>
                </a:solidFill>
              </a:rPr>
              <a:t>pid</a:t>
            </a:r>
            <a:r>
              <a:rPr lang="en-US" sz="1400" b="1" dirty="0">
                <a:solidFill>
                  <a:srgbClr val="FFFFFF"/>
                </a:solidFill>
              </a:rPr>
              <a:t>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28370-DE88-C24C-88BB-D7DD4F1B5AD6}"/>
              </a:ext>
            </a:extLst>
          </p:cNvPr>
          <p:cNvSpPr txBox="1"/>
          <p:nvPr/>
        </p:nvSpPr>
        <p:spPr>
          <a:xfrm>
            <a:off x="848544" y="14575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2E23E0-E0ED-3C49-99AA-BF26835C90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51" y="1594375"/>
            <a:ext cx="7605442" cy="3943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F1B3C3-E5D2-5F4D-A816-906BEC0B199A}"/>
              </a:ext>
            </a:extLst>
          </p:cNvPr>
          <p:cNvSpPr txBox="1"/>
          <p:nvPr/>
        </p:nvSpPr>
        <p:spPr>
          <a:xfrm>
            <a:off x="704511" y="2545159"/>
            <a:ext cx="8857001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$ </a:t>
            </a:r>
            <a:r>
              <a:rPr lang="en-US" sz="1400" b="1" dirty="0" err="1">
                <a:solidFill>
                  <a:srgbClr val="FFFFFF"/>
                </a:solidFill>
              </a:rPr>
              <a:t>kubectl</a:t>
            </a:r>
            <a:r>
              <a:rPr lang="en-US" sz="1400" b="1" dirty="0">
                <a:solidFill>
                  <a:srgbClr val="FFFFFF"/>
                </a:solidFill>
              </a:rPr>
              <a:t> cluster-info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68BC1-807D-B44F-B409-80F185C727ED}"/>
              </a:ext>
            </a:extLst>
          </p:cNvPr>
          <p:cNvSpPr txBox="1"/>
          <p:nvPr/>
        </p:nvSpPr>
        <p:spPr>
          <a:xfrm>
            <a:off x="272480" y="2096887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Obtain </a:t>
            </a:r>
            <a:r>
              <a:rPr lang="en-US" dirty="0" err="1"/>
              <a:t>kubernetes</a:t>
            </a:r>
            <a:r>
              <a:rPr lang="en-US" dirty="0"/>
              <a:t> Cluster Information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98CD65-BA2D-6B4B-A29A-6B120EAC2DB2}"/>
              </a:ext>
            </a:extLst>
          </p:cNvPr>
          <p:cNvSpPr txBox="1"/>
          <p:nvPr/>
        </p:nvSpPr>
        <p:spPr>
          <a:xfrm>
            <a:off x="272480" y="5301208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Accessing to Kubernetes Dashboard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95C73E-3B4F-0940-800C-3D2CBD98844B}"/>
              </a:ext>
            </a:extLst>
          </p:cNvPr>
          <p:cNvSpPr txBox="1"/>
          <p:nvPr/>
        </p:nvSpPr>
        <p:spPr>
          <a:xfrm>
            <a:off x="704511" y="5723384"/>
            <a:ext cx="8857001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$ </a:t>
            </a:r>
            <a:r>
              <a:rPr lang="en-US" sz="1200" b="1" dirty="0" err="1">
                <a:solidFill>
                  <a:srgbClr val="FFFFFF"/>
                </a:solidFill>
              </a:rPr>
              <a:t>kubectl</a:t>
            </a:r>
            <a:r>
              <a:rPr lang="en-US" sz="1200" b="1" dirty="0">
                <a:solidFill>
                  <a:srgbClr val="FFFFFF"/>
                </a:solidFill>
              </a:rPr>
              <a:t> proxy 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Starting to serve on 127.0.0.1:8001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$ http://localhost:8001/</a:t>
            </a:r>
            <a:r>
              <a:rPr lang="en-US" sz="1200" b="1" dirty="0" err="1">
                <a:solidFill>
                  <a:srgbClr val="FFFFFF"/>
                </a:solidFill>
              </a:rPr>
              <a:t>api</a:t>
            </a:r>
            <a:r>
              <a:rPr lang="en-US" sz="1200" b="1" dirty="0">
                <a:solidFill>
                  <a:srgbClr val="FFFFFF"/>
                </a:solidFill>
              </a:rPr>
              <a:t>/v1/namespaces/</a:t>
            </a:r>
            <a:r>
              <a:rPr lang="en-US" sz="1200" b="1" dirty="0" err="1">
                <a:solidFill>
                  <a:srgbClr val="FFFFFF"/>
                </a:solidFill>
              </a:rPr>
              <a:t>kube</a:t>
            </a:r>
            <a:r>
              <a:rPr lang="en-US" sz="1200" b="1" dirty="0">
                <a:solidFill>
                  <a:srgbClr val="FFFFFF"/>
                </a:solidFill>
              </a:rPr>
              <a:t>-system/services/</a:t>
            </a:r>
            <a:r>
              <a:rPr lang="en-US" sz="1200" b="1" dirty="0" err="1">
                <a:solidFill>
                  <a:srgbClr val="FFFFFF"/>
                </a:solidFill>
              </a:rPr>
              <a:t>https:kubernetes-dashboard</a:t>
            </a:r>
            <a:r>
              <a:rPr lang="en-US" sz="1200" b="1" dirty="0">
                <a:solidFill>
                  <a:srgbClr val="FFFFFF"/>
                </a:solidFill>
              </a:rPr>
              <a:t>:/proxy/#!/login</a:t>
            </a:r>
          </a:p>
        </p:txBody>
      </p:sp>
    </p:spTree>
    <p:extLst>
      <p:ext uri="{BB962C8B-B14F-4D97-AF65-F5344CB8AC3E}">
        <p14:creationId xmlns:p14="http://schemas.microsoft.com/office/powerpoint/2010/main" val="201698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AWS Infrastructure Setting (1/12)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Creating VPC  (1/2)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496" y="2874622"/>
            <a:ext cx="878497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Create VPC Wizard in your Preferred Zone.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556EB-472B-C04E-8628-2A428C3CB9C5}"/>
              </a:ext>
            </a:extLst>
          </p:cNvPr>
          <p:cNvSpPr txBox="1"/>
          <p:nvPr/>
        </p:nvSpPr>
        <p:spPr>
          <a:xfrm>
            <a:off x="956556" y="1044943"/>
            <a:ext cx="770485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Note: Install and Configure below Steps on your AWS Console.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1D8E-87C4-2E46-B6BF-3EB44E053651}"/>
              </a:ext>
            </a:extLst>
          </p:cNvPr>
          <p:cNvSpPr txBox="1"/>
          <p:nvPr/>
        </p:nvSpPr>
        <p:spPr>
          <a:xfrm>
            <a:off x="1100572" y="6267410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Select VPC with Public and Private Subnets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36613D-B326-6941-A19D-FE47C4AAE41F}"/>
              </a:ext>
            </a:extLst>
          </p:cNvPr>
          <p:cNvSpPr txBox="1"/>
          <p:nvPr/>
        </p:nvSpPr>
        <p:spPr>
          <a:xfrm>
            <a:off x="416496" y="1484784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Create Elastic IPS in your Preferred Zone.</a:t>
            </a:r>
          </a:p>
          <a:p>
            <a:endParaRPr lang="en-US" dirty="0"/>
          </a:p>
          <a:p>
            <a:r>
              <a:rPr lang="en-US" dirty="0"/>
              <a:t>         * AWS Services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EC2 </a:t>
            </a:r>
            <a:r>
              <a:rPr lang="en-US" dirty="0">
                <a:sym typeface="Wingdings" pitchFamily="2" charset="2"/>
              </a:rPr>
              <a:t> Elastic IPs  Allocate new address  Allocate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87AD05-A99F-1943-B428-55F855E4F9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11683"/>
          <a:stretch/>
        </p:blipFill>
        <p:spPr>
          <a:xfrm>
            <a:off x="1031847" y="3383712"/>
            <a:ext cx="7992888" cy="28373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C959B04-64A1-ED47-B285-521FB1981F51}"/>
              </a:ext>
            </a:extLst>
          </p:cNvPr>
          <p:cNvSpPr txBox="1"/>
          <p:nvPr/>
        </p:nvSpPr>
        <p:spPr>
          <a:xfrm>
            <a:off x="1136576" y="4322610"/>
            <a:ext cx="1656184" cy="47454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타원 8">
            <a:extLst>
              <a:ext uri="{FF2B5EF4-FFF2-40B4-BE49-F238E27FC236}">
                <a16:creationId xmlns:a16="http://schemas.microsoft.com/office/drawing/2014/main" id="{9C94B90C-3CF0-5A43-98CA-07CBF3A68ECF}"/>
              </a:ext>
            </a:extLst>
          </p:cNvPr>
          <p:cNvSpPr/>
          <p:nvPr/>
        </p:nvSpPr>
        <p:spPr>
          <a:xfrm>
            <a:off x="1007095" y="4217718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BE32D05F-5274-D34C-A8F9-09B5B18000C2}"/>
              </a:ext>
            </a:extLst>
          </p:cNvPr>
          <p:cNvSpPr>
            <a:spLocks/>
          </p:cNvSpPr>
          <p:nvPr/>
        </p:nvSpPr>
        <p:spPr bwMode="auto">
          <a:xfrm>
            <a:off x="2603411" y="4621723"/>
            <a:ext cx="428201" cy="512838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21CC10-16CF-3447-90FA-4B595F923FC4}"/>
              </a:ext>
            </a:extLst>
          </p:cNvPr>
          <p:cNvSpPr txBox="1"/>
          <p:nvPr/>
        </p:nvSpPr>
        <p:spPr>
          <a:xfrm>
            <a:off x="6033120" y="5517232"/>
            <a:ext cx="648072" cy="2880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타원 8">
            <a:extLst>
              <a:ext uri="{FF2B5EF4-FFF2-40B4-BE49-F238E27FC236}">
                <a16:creationId xmlns:a16="http://schemas.microsoft.com/office/drawing/2014/main" id="{BD6967F4-E522-684D-82BB-634CEDD1A171}"/>
              </a:ext>
            </a:extLst>
          </p:cNvPr>
          <p:cNvSpPr/>
          <p:nvPr/>
        </p:nvSpPr>
        <p:spPr>
          <a:xfrm>
            <a:off x="5892877" y="5412340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F28C427B-1889-8D4C-813E-445F755EE32C}"/>
              </a:ext>
            </a:extLst>
          </p:cNvPr>
          <p:cNvSpPr>
            <a:spLocks/>
          </p:cNvSpPr>
          <p:nvPr/>
        </p:nvSpPr>
        <p:spPr bwMode="auto">
          <a:xfrm>
            <a:off x="6555460" y="5721039"/>
            <a:ext cx="428201" cy="512838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23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3. Deploying KUBO on AWS (8/8)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Accessing Kubernetes (3/3)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454CB-3CB8-0147-B207-CDA75985EEB7}"/>
              </a:ext>
            </a:extLst>
          </p:cNvPr>
          <p:cNvSpPr txBox="1"/>
          <p:nvPr/>
        </p:nvSpPr>
        <p:spPr>
          <a:xfrm>
            <a:off x="704511" y="1212976"/>
            <a:ext cx="8857001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Select token option and paste above </a:t>
            </a:r>
            <a:r>
              <a:rPr lang="en-US" sz="1200" b="1" dirty="0" err="1">
                <a:solidFill>
                  <a:srgbClr val="FFFFFF"/>
                </a:solidFill>
              </a:rPr>
              <a:t>kubernetes_pwd.crt</a:t>
            </a:r>
            <a:r>
              <a:rPr lang="en-US" sz="1200" b="1" dirty="0">
                <a:solidFill>
                  <a:srgbClr val="FFFFFF"/>
                </a:solidFill>
              </a:rPr>
              <a:t> password to login into your </a:t>
            </a:r>
            <a:r>
              <a:rPr lang="en-US" sz="1200" b="1" dirty="0" err="1">
                <a:solidFill>
                  <a:srgbClr val="FFFFFF"/>
                </a:solidFill>
              </a:rPr>
              <a:t>kubernets</a:t>
            </a:r>
            <a:r>
              <a:rPr lang="en-US" sz="1200" b="1" dirty="0">
                <a:solidFill>
                  <a:srgbClr val="FFFFFF"/>
                </a:solidFill>
              </a:rPr>
              <a:t> cluster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7F040-1440-D440-954D-3037FED7A18C}"/>
              </a:ext>
            </a:extLst>
          </p:cNvPr>
          <p:cNvSpPr txBox="1"/>
          <p:nvPr/>
        </p:nvSpPr>
        <p:spPr>
          <a:xfrm>
            <a:off x="272480" y="764704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Accessing Kubernetes Dashboard in your Browser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68BC1-807D-B44F-B409-80F185C727ED}"/>
              </a:ext>
            </a:extLst>
          </p:cNvPr>
          <p:cNvSpPr txBox="1"/>
          <p:nvPr/>
        </p:nvSpPr>
        <p:spPr>
          <a:xfrm>
            <a:off x="272480" y="3703059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Kubernetes Home Dashboard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692FA8-7E93-C245-8359-5FCE2D241661}"/>
              </a:ext>
            </a:extLst>
          </p:cNvPr>
          <p:cNvSpPr txBox="1"/>
          <p:nvPr/>
        </p:nvSpPr>
        <p:spPr>
          <a:xfrm>
            <a:off x="632520" y="40050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4BFEF-9B44-8642-B52D-AA1D266456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2" t="2314" r="24558" b="25575"/>
          <a:stretch/>
        </p:blipFill>
        <p:spPr>
          <a:xfrm>
            <a:off x="3296816" y="1492855"/>
            <a:ext cx="3480774" cy="22708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5CAB656-7F5E-BC4D-855E-C6A69D6E8E2E}"/>
              </a:ext>
            </a:extLst>
          </p:cNvPr>
          <p:cNvSpPr txBox="1"/>
          <p:nvPr/>
        </p:nvSpPr>
        <p:spPr>
          <a:xfrm>
            <a:off x="632520" y="150142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5321AD-1B1E-6048-87F1-840378CDA92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"/>
          <a:stretch/>
        </p:blipFill>
        <p:spPr>
          <a:xfrm>
            <a:off x="3800872" y="3887725"/>
            <a:ext cx="5400600" cy="25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41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5A3FBEB-29C0-4B40-9FAF-91D87FB0ACC5}"/>
              </a:ext>
            </a:extLst>
          </p:cNvPr>
          <p:cNvCxnSpPr>
            <a:cxnSpLocks/>
          </p:cNvCxnSpPr>
          <p:nvPr/>
        </p:nvCxnSpPr>
        <p:spPr>
          <a:xfrm>
            <a:off x="6436419" y="2749767"/>
            <a:ext cx="1328276" cy="10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4. </a:t>
            </a:r>
            <a:r>
              <a:rPr kumimoji="1" lang="en-US" altLang="ko-KR" dirty="0">
                <a:solidFill>
                  <a:srgbClr val="13476D"/>
                </a:solidFill>
              </a:rPr>
              <a:t>KUBO</a:t>
            </a:r>
            <a:r>
              <a:rPr kumimoji="1" lang="en-US" altLang="ko-KR" dirty="0"/>
              <a:t> Deployment Architecture on </a:t>
            </a:r>
            <a:r>
              <a:rPr kumimoji="1" lang="en-US" altLang="ko-KR" dirty="0">
                <a:solidFill>
                  <a:srgbClr val="FFC000"/>
                </a:solidFill>
              </a:rPr>
              <a:t>AWS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Deployment Architecture</a:t>
            </a:r>
            <a:endParaRPr kumimoji="1" lang="en-US" altLang="ko-K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3038F1-977D-DD41-92A0-B22BAFAA2CF2}"/>
              </a:ext>
            </a:extLst>
          </p:cNvPr>
          <p:cNvSpPr/>
          <p:nvPr/>
        </p:nvSpPr>
        <p:spPr>
          <a:xfrm>
            <a:off x="278256" y="949618"/>
            <a:ext cx="1944216" cy="42795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200" dirty="0"/>
              <a:t>AWS Console Services,</a:t>
            </a:r>
          </a:p>
          <a:p>
            <a:pPr algn="ctr"/>
            <a:r>
              <a:rPr lang="en-US" sz="1200" dirty="0"/>
              <a:t> Manual Setting</a:t>
            </a:r>
          </a:p>
          <a:p>
            <a:pPr algn="ctr"/>
            <a:endParaRPr lang="en-US" sz="12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18" name="타원 8">
            <a:extLst>
              <a:ext uri="{FF2B5EF4-FFF2-40B4-BE49-F238E27FC236}">
                <a16:creationId xmlns:a16="http://schemas.microsoft.com/office/drawing/2014/main" id="{F728EE55-061D-4549-A041-3D6A26040CBD}"/>
              </a:ext>
            </a:extLst>
          </p:cNvPr>
          <p:cNvSpPr/>
          <p:nvPr/>
        </p:nvSpPr>
        <p:spPr>
          <a:xfrm>
            <a:off x="116313" y="844726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B728773-2AC3-DD44-A8BE-7D7FF1A86297}"/>
              </a:ext>
            </a:extLst>
          </p:cNvPr>
          <p:cNvSpPr/>
          <p:nvPr/>
        </p:nvSpPr>
        <p:spPr>
          <a:xfrm>
            <a:off x="566288" y="1539626"/>
            <a:ext cx="1362376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Create IAM User</a:t>
            </a:r>
          </a:p>
          <a:p>
            <a:pPr algn="ctr"/>
            <a:r>
              <a:rPr lang="en-US" sz="1000" b="1" dirty="0"/>
              <a:t>Policy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4BAC348-914B-2F43-AFEB-CB0788367A7A}"/>
              </a:ext>
            </a:extLst>
          </p:cNvPr>
          <p:cNvSpPr/>
          <p:nvPr/>
        </p:nvSpPr>
        <p:spPr>
          <a:xfrm>
            <a:off x="5468621" y="2885537"/>
            <a:ext cx="3096344" cy="296278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Private Subnet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75363F4-CEC0-124B-83C7-F34D5B588A70}"/>
              </a:ext>
            </a:extLst>
          </p:cNvPr>
          <p:cNvCxnSpPr>
            <a:cxnSpLocks/>
            <a:stCxn id="55" idx="3"/>
            <a:endCxn id="38" idx="1"/>
          </p:cNvCxnSpPr>
          <p:nvPr/>
        </p:nvCxnSpPr>
        <p:spPr>
          <a:xfrm>
            <a:off x="3838512" y="1629110"/>
            <a:ext cx="1630109" cy="1404566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6119914-1ED3-5A43-BE6B-10F446A5EB0C}"/>
              </a:ext>
            </a:extLst>
          </p:cNvPr>
          <p:cNvCxnSpPr>
            <a:cxnSpLocks/>
            <a:stCxn id="40" idx="3"/>
            <a:endCxn id="38" idx="2"/>
          </p:cNvCxnSpPr>
          <p:nvPr/>
        </p:nvCxnSpPr>
        <p:spPr>
          <a:xfrm>
            <a:off x="1923822" y="2077722"/>
            <a:ext cx="5092971" cy="1104093"/>
          </a:xfrm>
          <a:prstGeom prst="bentConnector4">
            <a:avLst>
              <a:gd name="adj1" fmla="val 4669"/>
              <a:gd name="adj2" fmla="val 120705"/>
            </a:avLst>
          </a:prstGeom>
          <a:ln w="38100">
            <a:solidFill>
              <a:srgbClr val="0E6D4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7038423-3E04-794D-92EC-52D102D5C1B8}"/>
              </a:ext>
            </a:extLst>
          </p:cNvPr>
          <p:cNvSpPr txBox="1"/>
          <p:nvPr/>
        </p:nvSpPr>
        <p:spPr>
          <a:xfrm>
            <a:off x="3058713" y="3017260"/>
            <a:ext cx="20080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Public Internet Access Using </a:t>
            </a:r>
          </a:p>
          <a:p>
            <a:pPr algn="ctr"/>
            <a:r>
              <a:rPr lang="en-US" sz="1050" b="1" dirty="0"/>
              <a:t>Nat &amp; Internet Gateway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0843AB2-0D5F-DD43-BE9C-07528814B138}"/>
              </a:ext>
            </a:extLst>
          </p:cNvPr>
          <p:cNvSpPr/>
          <p:nvPr/>
        </p:nvSpPr>
        <p:spPr>
          <a:xfrm>
            <a:off x="5533542" y="1748345"/>
            <a:ext cx="871183" cy="1115459"/>
          </a:xfrm>
          <a:prstGeom prst="roundRect">
            <a:avLst>
              <a:gd name="adj" fmla="val 11641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Micro </a:t>
            </a:r>
          </a:p>
          <a:p>
            <a:pPr algn="ctr"/>
            <a:r>
              <a:rPr lang="en-US" sz="1100" b="1" dirty="0"/>
              <a:t>Bosh VM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B7CBB60-08B5-0A40-A3BF-A7A5BD1E4865}"/>
              </a:ext>
            </a:extLst>
          </p:cNvPr>
          <p:cNvSpPr/>
          <p:nvPr/>
        </p:nvSpPr>
        <p:spPr>
          <a:xfrm>
            <a:off x="6775329" y="2284665"/>
            <a:ext cx="656254" cy="582580"/>
          </a:xfrm>
          <a:prstGeom prst="roundRect">
            <a:avLst>
              <a:gd name="adj" fmla="val 11641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Master  Node VM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DDC2902-8882-BB46-A1F3-0756E3F7FE7F}"/>
              </a:ext>
            </a:extLst>
          </p:cNvPr>
          <p:cNvSpPr/>
          <p:nvPr/>
        </p:nvSpPr>
        <p:spPr>
          <a:xfrm>
            <a:off x="7764695" y="2276385"/>
            <a:ext cx="656254" cy="582580"/>
          </a:xfrm>
          <a:prstGeom prst="roundRect">
            <a:avLst>
              <a:gd name="adj" fmla="val 11641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Worker Node  VMs</a:t>
            </a:r>
          </a:p>
        </p:txBody>
      </p:sp>
      <p:sp>
        <p:nvSpPr>
          <p:cNvPr id="64" name="타원 8">
            <a:extLst>
              <a:ext uri="{FF2B5EF4-FFF2-40B4-BE49-F238E27FC236}">
                <a16:creationId xmlns:a16="http://schemas.microsoft.com/office/drawing/2014/main" id="{E7EC4E71-1465-2945-9C0C-4FA9394FE5A1}"/>
              </a:ext>
            </a:extLst>
          </p:cNvPr>
          <p:cNvSpPr/>
          <p:nvPr/>
        </p:nvSpPr>
        <p:spPr>
          <a:xfrm>
            <a:off x="5396190" y="1803003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8">
            <a:extLst>
              <a:ext uri="{FF2B5EF4-FFF2-40B4-BE49-F238E27FC236}">
                <a16:creationId xmlns:a16="http://schemas.microsoft.com/office/drawing/2014/main" id="{D8D2BA54-DDA1-614B-9DD2-4E76CA94F0DC}"/>
              </a:ext>
            </a:extLst>
          </p:cNvPr>
          <p:cNvSpPr/>
          <p:nvPr/>
        </p:nvSpPr>
        <p:spPr>
          <a:xfrm>
            <a:off x="6615764" y="2216996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12424206-D9BC-6449-AA7D-1AED3D1D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733" y="1148915"/>
            <a:ext cx="1256268" cy="396716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AD6F68-835E-9A49-B801-17E4DD8A5FAC}"/>
              </a:ext>
            </a:extLst>
          </p:cNvPr>
          <p:cNvCxnSpPr>
            <a:cxnSpLocks/>
            <a:stCxn id="68" idx="2"/>
            <a:endCxn id="51" idx="0"/>
          </p:cNvCxnSpPr>
          <p:nvPr/>
        </p:nvCxnSpPr>
        <p:spPr>
          <a:xfrm flipH="1">
            <a:off x="7103456" y="1545631"/>
            <a:ext cx="1411" cy="739034"/>
          </a:xfrm>
          <a:prstGeom prst="straightConnector1">
            <a:avLst/>
          </a:prstGeom>
          <a:ln w="28575">
            <a:solidFill>
              <a:srgbClr val="0E6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8">
            <a:extLst>
              <a:ext uri="{FF2B5EF4-FFF2-40B4-BE49-F238E27FC236}">
                <a16:creationId xmlns:a16="http://schemas.microsoft.com/office/drawing/2014/main" id="{587301D7-B022-4040-B1BF-C8B336A7ACDC}"/>
              </a:ext>
            </a:extLst>
          </p:cNvPr>
          <p:cNvSpPr/>
          <p:nvPr/>
        </p:nvSpPr>
        <p:spPr>
          <a:xfrm>
            <a:off x="6775329" y="1026103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8">
            <a:extLst>
              <a:ext uri="{FF2B5EF4-FFF2-40B4-BE49-F238E27FC236}">
                <a16:creationId xmlns:a16="http://schemas.microsoft.com/office/drawing/2014/main" id="{530C1F5F-B0DB-D64E-B4BE-147B8A8F89FA}"/>
              </a:ext>
            </a:extLst>
          </p:cNvPr>
          <p:cNvSpPr/>
          <p:nvPr/>
        </p:nvSpPr>
        <p:spPr>
          <a:xfrm>
            <a:off x="7626698" y="2239378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322C7BBD-CD3B-A143-AB62-BB718D9E0434}"/>
              </a:ext>
            </a:extLst>
          </p:cNvPr>
          <p:cNvCxnSpPr>
            <a:cxnSpLocks/>
            <a:stCxn id="52" idx="0"/>
            <a:endCxn id="68" idx="3"/>
          </p:cNvCxnSpPr>
          <p:nvPr/>
        </p:nvCxnSpPr>
        <p:spPr>
          <a:xfrm rot="16200000" flipV="1">
            <a:off x="7448356" y="1631918"/>
            <a:ext cx="929112" cy="359821"/>
          </a:xfrm>
          <a:prstGeom prst="bentConnector2">
            <a:avLst/>
          </a:prstGeom>
          <a:ln w="28575">
            <a:solidFill>
              <a:srgbClr val="0E6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EFF32FB-2100-6244-9755-6B21CE1F5A13}"/>
              </a:ext>
            </a:extLst>
          </p:cNvPr>
          <p:cNvCxnSpPr>
            <a:cxnSpLocks/>
          </p:cNvCxnSpPr>
          <p:nvPr/>
        </p:nvCxnSpPr>
        <p:spPr>
          <a:xfrm>
            <a:off x="6436419" y="2462783"/>
            <a:ext cx="33891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CCD48B26-6257-1247-81D4-ABFEBC57E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65" y="1062472"/>
            <a:ext cx="560532" cy="560532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57C6D32-B8EB-2544-AA19-26620D9BB0EC}"/>
              </a:ext>
            </a:extLst>
          </p:cNvPr>
          <p:cNvCxnSpPr>
            <a:cxnSpLocks/>
            <a:stCxn id="91" idx="3"/>
            <a:endCxn id="68" idx="1"/>
          </p:cNvCxnSpPr>
          <p:nvPr/>
        </p:nvCxnSpPr>
        <p:spPr>
          <a:xfrm>
            <a:off x="5846497" y="1342738"/>
            <a:ext cx="630236" cy="4535"/>
          </a:xfrm>
          <a:prstGeom prst="straightConnector1">
            <a:avLst/>
          </a:prstGeom>
          <a:ln w="28575">
            <a:solidFill>
              <a:srgbClr val="0E6D4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8">
            <a:extLst>
              <a:ext uri="{FF2B5EF4-FFF2-40B4-BE49-F238E27FC236}">
                <a16:creationId xmlns:a16="http://schemas.microsoft.com/office/drawing/2014/main" id="{02BCEB54-2E0A-B64E-A647-0CBA7B2F7222}"/>
              </a:ext>
            </a:extLst>
          </p:cNvPr>
          <p:cNvSpPr/>
          <p:nvPr/>
        </p:nvSpPr>
        <p:spPr>
          <a:xfrm>
            <a:off x="5181073" y="1054936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922D238-F85A-CA49-A528-493400DE7668}"/>
              </a:ext>
            </a:extLst>
          </p:cNvPr>
          <p:cNvSpPr/>
          <p:nvPr/>
        </p:nvSpPr>
        <p:spPr>
          <a:xfrm>
            <a:off x="561446" y="1955598"/>
            <a:ext cx="1362376" cy="244248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Create VPC with Public and Private Subnets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6BDCFDD-6A92-F140-8BA5-17C1CB6831CC}"/>
              </a:ext>
            </a:extLst>
          </p:cNvPr>
          <p:cNvSpPr/>
          <p:nvPr/>
        </p:nvSpPr>
        <p:spPr>
          <a:xfrm>
            <a:off x="561446" y="2324385"/>
            <a:ext cx="1362376" cy="244248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Configure Tags for Public and Private Subnets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278D682-3B9A-2E48-9A14-F81D05F3AF0A}"/>
              </a:ext>
            </a:extLst>
          </p:cNvPr>
          <p:cNvSpPr/>
          <p:nvPr/>
        </p:nvSpPr>
        <p:spPr>
          <a:xfrm>
            <a:off x="561482" y="2700674"/>
            <a:ext cx="1362376" cy="296278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Create &amp; Configure Routes for Private Subnet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58BDE4E-3E7D-0E4D-BD0E-627B7E59E374}"/>
              </a:ext>
            </a:extLst>
          </p:cNvPr>
          <p:cNvSpPr/>
          <p:nvPr/>
        </p:nvSpPr>
        <p:spPr>
          <a:xfrm>
            <a:off x="561446" y="3112581"/>
            <a:ext cx="1362376" cy="296278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Create two Security    Groups for LB and VMs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1087B04-27A7-7B41-9424-C57A954ED94E}"/>
              </a:ext>
            </a:extLst>
          </p:cNvPr>
          <p:cNvSpPr/>
          <p:nvPr/>
        </p:nvSpPr>
        <p:spPr>
          <a:xfrm>
            <a:off x="554690" y="3542520"/>
            <a:ext cx="1362376" cy="296278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Create two Security    Groups for LB and VMs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F766F07-DD70-A24A-B4DA-5E2CDDB222CC}"/>
              </a:ext>
            </a:extLst>
          </p:cNvPr>
          <p:cNvSpPr/>
          <p:nvPr/>
        </p:nvSpPr>
        <p:spPr>
          <a:xfrm>
            <a:off x="561446" y="3954391"/>
            <a:ext cx="1362376" cy="296278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Create LB on Public    Subnet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125D0F7-2A60-354D-A62B-114B5472B768}"/>
              </a:ext>
            </a:extLst>
          </p:cNvPr>
          <p:cNvSpPr/>
          <p:nvPr/>
        </p:nvSpPr>
        <p:spPr>
          <a:xfrm>
            <a:off x="554690" y="4365104"/>
            <a:ext cx="1362376" cy="31351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Create Key Pair for Inception and KUBO Deployment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517FC5B-D7D2-4741-907A-9B44E8F2CE23}"/>
              </a:ext>
            </a:extLst>
          </p:cNvPr>
          <p:cNvSpPr/>
          <p:nvPr/>
        </p:nvSpPr>
        <p:spPr>
          <a:xfrm>
            <a:off x="554690" y="4794041"/>
            <a:ext cx="1362376" cy="31351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Create Inception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6F4C598-23EA-774F-90F8-0D9BF1506F80}"/>
              </a:ext>
            </a:extLst>
          </p:cNvPr>
          <p:cNvSpPr/>
          <p:nvPr/>
        </p:nvSpPr>
        <p:spPr>
          <a:xfrm>
            <a:off x="2614376" y="2293306"/>
            <a:ext cx="1474528" cy="296278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Public Subnet 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555CD6D-C535-7246-B872-19754A942670}"/>
              </a:ext>
            </a:extLst>
          </p:cNvPr>
          <p:cNvSpPr/>
          <p:nvPr/>
        </p:nvSpPr>
        <p:spPr>
          <a:xfrm>
            <a:off x="2929698" y="980728"/>
            <a:ext cx="908814" cy="1296763"/>
          </a:xfrm>
          <a:prstGeom prst="roundRect">
            <a:avLst>
              <a:gd name="adj" fmla="val 799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Inception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AC3C3D94-B2D1-1543-9AE4-097235E80B4D}"/>
              </a:ext>
            </a:extLst>
          </p:cNvPr>
          <p:cNvCxnSpPr>
            <a:stCxn id="40" idx="3"/>
            <a:endCxn id="53" idx="1"/>
          </p:cNvCxnSpPr>
          <p:nvPr/>
        </p:nvCxnSpPr>
        <p:spPr>
          <a:xfrm>
            <a:off x="1923822" y="2077722"/>
            <a:ext cx="690554" cy="363723"/>
          </a:xfrm>
          <a:prstGeom prst="bentConnector3">
            <a:avLst>
              <a:gd name="adj1" fmla="val 62666"/>
            </a:avLst>
          </a:prstGeom>
          <a:ln w="28575">
            <a:solidFill>
              <a:srgbClr val="0E6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8">
            <a:extLst>
              <a:ext uri="{FF2B5EF4-FFF2-40B4-BE49-F238E27FC236}">
                <a16:creationId xmlns:a16="http://schemas.microsoft.com/office/drawing/2014/main" id="{8F85A425-C195-C044-9F97-107CC5070DFA}"/>
              </a:ext>
            </a:extLst>
          </p:cNvPr>
          <p:cNvSpPr/>
          <p:nvPr/>
        </p:nvSpPr>
        <p:spPr>
          <a:xfrm>
            <a:off x="2790500" y="896150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8">
            <a:extLst>
              <a:ext uri="{FF2B5EF4-FFF2-40B4-BE49-F238E27FC236}">
                <a16:creationId xmlns:a16="http://schemas.microsoft.com/office/drawing/2014/main" id="{E8C5FFCE-4F00-BE48-8E16-6D5D7478B913}"/>
              </a:ext>
            </a:extLst>
          </p:cNvPr>
          <p:cNvSpPr/>
          <p:nvPr/>
        </p:nvSpPr>
        <p:spPr>
          <a:xfrm>
            <a:off x="4533458" y="1539626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318308C4-5246-F94A-951B-6A8D7D78CC30}"/>
              </a:ext>
            </a:extLst>
          </p:cNvPr>
          <p:cNvCxnSpPr>
            <a:cxnSpLocks/>
            <a:stCxn id="53" idx="3"/>
            <a:endCxn id="68" idx="0"/>
          </p:cNvCxnSpPr>
          <p:nvPr/>
        </p:nvCxnSpPr>
        <p:spPr>
          <a:xfrm flipV="1">
            <a:off x="4088904" y="1148915"/>
            <a:ext cx="3015963" cy="1292530"/>
          </a:xfrm>
          <a:prstGeom prst="bentConnector4">
            <a:avLst>
              <a:gd name="adj1" fmla="val 8213"/>
              <a:gd name="adj2" fmla="val 117686"/>
            </a:avLst>
          </a:prstGeom>
          <a:ln w="28575">
            <a:solidFill>
              <a:srgbClr val="0E6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063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76536" y="2492896"/>
            <a:ext cx="7645000" cy="1053801"/>
          </a:xfrm>
        </p:spPr>
        <p:txBody>
          <a:bodyPr anchor="ctr">
            <a:normAutofit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sz="3200" dirty="0"/>
              <a:t>				</a:t>
            </a:r>
            <a:r>
              <a:rPr kumimoji="1" lang="en-US" altLang="ko-KR" sz="3600" dirty="0"/>
              <a:t>THANK YOU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44348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AWS Infrastructure Setting (2/12)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Creating VPC (2/2)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E988D1-ADAD-9F47-B39C-A47FE9690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124744"/>
            <a:ext cx="9057456" cy="32403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CBDC4D-EEFB-3D4D-9B6A-65C10865EEB3}"/>
              </a:ext>
            </a:extLst>
          </p:cNvPr>
          <p:cNvSpPr txBox="1"/>
          <p:nvPr/>
        </p:nvSpPr>
        <p:spPr>
          <a:xfrm>
            <a:off x="1568624" y="1340768"/>
            <a:ext cx="1728192" cy="18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타원 8">
            <a:extLst>
              <a:ext uri="{FF2B5EF4-FFF2-40B4-BE49-F238E27FC236}">
                <a16:creationId xmlns:a16="http://schemas.microsoft.com/office/drawing/2014/main" id="{75168B14-AB3A-3949-AAAC-87E2AFCB5CEB}"/>
              </a:ext>
            </a:extLst>
          </p:cNvPr>
          <p:cNvSpPr/>
          <p:nvPr/>
        </p:nvSpPr>
        <p:spPr>
          <a:xfrm>
            <a:off x="2144687" y="1241487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DDCF9024-992F-F041-8D9A-F719A0C93CC7}"/>
              </a:ext>
            </a:extLst>
          </p:cNvPr>
          <p:cNvSpPr>
            <a:spLocks/>
          </p:cNvSpPr>
          <p:nvPr/>
        </p:nvSpPr>
        <p:spPr bwMode="auto">
          <a:xfrm>
            <a:off x="3151474" y="1438369"/>
            <a:ext cx="428201" cy="512838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B1D9A8-E37C-4947-89A8-B3989945CD55}"/>
              </a:ext>
            </a:extLst>
          </p:cNvPr>
          <p:cNvSpPr txBox="1"/>
          <p:nvPr/>
        </p:nvSpPr>
        <p:spPr>
          <a:xfrm>
            <a:off x="3470336" y="1299869"/>
            <a:ext cx="400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CIDR range should be /16 netmask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0DA916-97E0-DA43-86C2-6B702E3B606A}"/>
              </a:ext>
            </a:extLst>
          </p:cNvPr>
          <p:cNvSpPr txBox="1"/>
          <p:nvPr/>
        </p:nvSpPr>
        <p:spPr>
          <a:xfrm>
            <a:off x="1579110" y="1927149"/>
            <a:ext cx="1597851" cy="49373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타원 8">
            <a:extLst>
              <a:ext uri="{FF2B5EF4-FFF2-40B4-BE49-F238E27FC236}">
                <a16:creationId xmlns:a16="http://schemas.microsoft.com/office/drawing/2014/main" id="{C479902F-0ECE-184C-B664-08A61620D622}"/>
              </a:ext>
            </a:extLst>
          </p:cNvPr>
          <p:cNvSpPr/>
          <p:nvPr/>
        </p:nvSpPr>
        <p:spPr>
          <a:xfrm>
            <a:off x="2144687" y="1808830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02D8DD5-2FF6-8F4D-926C-6739A204AD46}"/>
              </a:ext>
            </a:extLst>
          </p:cNvPr>
          <p:cNvSpPr>
            <a:spLocks/>
          </p:cNvSpPr>
          <p:nvPr/>
        </p:nvSpPr>
        <p:spPr bwMode="auto">
          <a:xfrm>
            <a:off x="2962860" y="2106297"/>
            <a:ext cx="428201" cy="512838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73E42B-89A2-EA48-86FA-6A365321D703}"/>
              </a:ext>
            </a:extLst>
          </p:cNvPr>
          <p:cNvSpPr txBox="1"/>
          <p:nvPr/>
        </p:nvSpPr>
        <p:spPr>
          <a:xfrm>
            <a:off x="3470335" y="1916832"/>
            <a:ext cx="400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Public </a:t>
            </a:r>
            <a:r>
              <a:rPr lang="en-US" sz="1200" dirty="0" err="1"/>
              <a:t>Subent</a:t>
            </a:r>
            <a:r>
              <a:rPr lang="en-US" sz="1200" dirty="0"/>
              <a:t> CIDR range should be /24 netmask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Select Your Availability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Name your Pubic Subnet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75925A-48EB-9C43-B6C3-A2486B42CB44}"/>
              </a:ext>
            </a:extLst>
          </p:cNvPr>
          <p:cNvSpPr txBox="1"/>
          <p:nvPr/>
        </p:nvSpPr>
        <p:spPr>
          <a:xfrm>
            <a:off x="1579112" y="2448982"/>
            <a:ext cx="1597851" cy="49373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타원 8">
            <a:extLst>
              <a:ext uri="{FF2B5EF4-FFF2-40B4-BE49-F238E27FC236}">
                <a16:creationId xmlns:a16="http://schemas.microsoft.com/office/drawing/2014/main" id="{0974774B-9215-884F-BA52-18151363E626}"/>
              </a:ext>
            </a:extLst>
          </p:cNvPr>
          <p:cNvSpPr/>
          <p:nvPr/>
        </p:nvSpPr>
        <p:spPr>
          <a:xfrm>
            <a:off x="2144689" y="2330663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9BE8C05-BE54-6F47-BDD4-59DFFBC8541E}"/>
              </a:ext>
            </a:extLst>
          </p:cNvPr>
          <p:cNvSpPr>
            <a:spLocks/>
          </p:cNvSpPr>
          <p:nvPr/>
        </p:nvSpPr>
        <p:spPr bwMode="auto">
          <a:xfrm>
            <a:off x="2962862" y="2628130"/>
            <a:ext cx="428201" cy="512838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6CB0D0-F623-E049-8CB2-93467A5B325E}"/>
              </a:ext>
            </a:extLst>
          </p:cNvPr>
          <p:cNvSpPr txBox="1"/>
          <p:nvPr/>
        </p:nvSpPr>
        <p:spPr>
          <a:xfrm>
            <a:off x="3470337" y="2438665"/>
            <a:ext cx="400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Private </a:t>
            </a:r>
            <a:r>
              <a:rPr lang="en-US" sz="1200" dirty="0" err="1"/>
              <a:t>Subent</a:t>
            </a:r>
            <a:r>
              <a:rPr lang="en-US" sz="1200" dirty="0"/>
              <a:t> CIDR range should be /24 netmask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Select Your Availability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Name your Private Subnet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BF3384-9DD4-1C48-93BA-41049278762C}"/>
              </a:ext>
            </a:extLst>
          </p:cNvPr>
          <p:cNvSpPr txBox="1"/>
          <p:nvPr/>
        </p:nvSpPr>
        <p:spPr>
          <a:xfrm>
            <a:off x="1556156" y="3221316"/>
            <a:ext cx="1728192" cy="18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타원 8">
            <a:extLst>
              <a:ext uri="{FF2B5EF4-FFF2-40B4-BE49-F238E27FC236}">
                <a16:creationId xmlns:a16="http://schemas.microsoft.com/office/drawing/2014/main" id="{7D4F2E4E-52AB-794F-BEBD-2400B299C85D}"/>
              </a:ext>
            </a:extLst>
          </p:cNvPr>
          <p:cNvSpPr/>
          <p:nvPr/>
        </p:nvSpPr>
        <p:spPr>
          <a:xfrm>
            <a:off x="2615684" y="3116424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3A942732-3278-A540-A9D1-FE816EA36983}"/>
              </a:ext>
            </a:extLst>
          </p:cNvPr>
          <p:cNvSpPr>
            <a:spLocks/>
          </p:cNvSpPr>
          <p:nvPr/>
        </p:nvSpPr>
        <p:spPr bwMode="auto">
          <a:xfrm>
            <a:off x="3139006" y="3318917"/>
            <a:ext cx="428201" cy="512838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C9F579-1F44-4548-81AB-7229ED2FB75B}"/>
              </a:ext>
            </a:extLst>
          </p:cNvPr>
          <p:cNvSpPr txBox="1"/>
          <p:nvPr/>
        </p:nvSpPr>
        <p:spPr>
          <a:xfrm>
            <a:off x="3457868" y="3180417"/>
            <a:ext cx="400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Select Elastic IP, that created in previous steps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D845A0-5068-F845-8EDB-32F0EEDC6951}"/>
              </a:ext>
            </a:extLst>
          </p:cNvPr>
          <p:cNvSpPr txBox="1"/>
          <p:nvPr/>
        </p:nvSpPr>
        <p:spPr>
          <a:xfrm>
            <a:off x="713972" y="3799775"/>
            <a:ext cx="1728192" cy="18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타원 8">
            <a:extLst>
              <a:ext uri="{FF2B5EF4-FFF2-40B4-BE49-F238E27FC236}">
                <a16:creationId xmlns:a16="http://schemas.microsoft.com/office/drawing/2014/main" id="{C0E619D0-CC63-F847-9260-7A7764FBADD4}"/>
              </a:ext>
            </a:extLst>
          </p:cNvPr>
          <p:cNvSpPr/>
          <p:nvPr/>
        </p:nvSpPr>
        <p:spPr>
          <a:xfrm>
            <a:off x="540452" y="3649773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5127038D-3B27-EB45-85D8-EE2D7B382062}"/>
              </a:ext>
            </a:extLst>
          </p:cNvPr>
          <p:cNvSpPr>
            <a:spLocks/>
          </p:cNvSpPr>
          <p:nvPr/>
        </p:nvSpPr>
        <p:spPr bwMode="auto">
          <a:xfrm>
            <a:off x="2296822" y="3897376"/>
            <a:ext cx="428201" cy="512838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B80800-5650-7E46-AB65-EE774DB3A562}"/>
              </a:ext>
            </a:extLst>
          </p:cNvPr>
          <p:cNvSpPr txBox="1"/>
          <p:nvPr/>
        </p:nvSpPr>
        <p:spPr>
          <a:xfrm>
            <a:off x="2615684" y="3758876"/>
            <a:ext cx="400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Make Sure to enable DNS hostnames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C39F6D-BCE4-0540-B232-6A42474165A8}"/>
              </a:ext>
            </a:extLst>
          </p:cNvPr>
          <p:cNvSpPr txBox="1"/>
          <p:nvPr/>
        </p:nvSpPr>
        <p:spPr>
          <a:xfrm>
            <a:off x="8913440" y="4149080"/>
            <a:ext cx="632520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타원 8">
            <a:extLst>
              <a:ext uri="{FF2B5EF4-FFF2-40B4-BE49-F238E27FC236}">
                <a16:creationId xmlns:a16="http://schemas.microsoft.com/office/drawing/2014/main" id="{EB0E2A4A-9ADF-D74F-BB34-73C540275504}"/>
              </a:ext>
            </a:extLst>
          </p:cNvPr>
          <p:cNvSpPr/>
          <p:nvPr/>
        </p:nvSpPr>
        <p:spPr>
          <a:xfrm>
            <a:off x="8808548" y="3970875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Freeform 23">
            <a:extLst>
              <a:ext uri="{FF2B5EF4-FFF2-40B4-BE49-F238E27FC236}">
                <a16:creationId xmlns:a16="http://schemas.microsoft.com/office/drawing/2014/main" id="{8C0F9A14-166E-3D44-9E85-BD269B21D3B9}"/>
              </a:ext>
            </a:extLst>
          </p:cNvPr>
          <p:cNvSpPr>
            <a:spLocks/>
          </p:cNvSpPr>
          <p:nvPr/>
        </p:nvSpPr>
        <p:spPr bwMode="auto">
          <a:xfrm>
            <a:off x="9331859" y="4286890"/>
            <a:ext cx="428201" cy="512838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EE26AE-3AB8-3441-B1D0-3089216CEF00}"/>
              </a:ext>
            </a:extLst>
          </p:cNvPr>
          <p:cNvSpPr txBox="1"/>
          <p:nvPr/>
        </p:nvSpPr>
        <p:spPr>
          <a:xfrm>
            <a:off x="848544" y="4437112"/>
            <a:ext cx="770485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Note: It will take 2 ~ 3 Minutes to create VPC Wizard.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170688-1DD4-E34E-A38E-AD04A71F3DAF}"/>
              </a:ext>
            </a:extLst>
          </p:cNvPr>
          <p:cNvSpPr txBox="1"/>
          <p:nvPr/>
        </p:nvSpPr>
        <p:spPr>
          <a:xfrm>
            <a:off x="488504" y="508819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Check your VPC is created.</a:t>
            </a:r>
          </a:p>
          <a:p>
            <a:endParaRPr lang="en-US" dirty="0"/>
          </a:p>
          <a:p>
            <a:r>
              <a:rPr lang="en-US" dirty="0"/>
              <a:t>         * AWS Services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VPC </a:t>
            </a:r>
            <a:r>
              <a:rPr lang="en-US" dirty="0">
                <a:sym typeface="Wingdings" pitchFamily="2" charset="2"/>
              </a:rPr>
              <a:t> Your VPCs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2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AWS Infrastructure Setting (3/12)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Configure Tags for Subnets  (1/2)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36613D-B326-6941-A19D-FE47C4AAE41F}"/>
              </a:ext>
            </a:extLst>
          </p:cNvPr>
          <p:cNvSpPr txBox="1"/>
          <p:nvPr/>
        </p:nvSpPr>
        <p:spPr>
          <a:xfrm>
            <a:off x="416496" y="90872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Move to Subnets TAB.</a:t>
            </a:r>
          </a:p>
          <a:p>
            <a:endParaRPr lang="en-US" dirty="0"/>
          </a:p>
          <a:p>
            <a:r>
              <a:rPr lang="en-US" dirty="0"/>
              <a:t>         * AWS Services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VPC </a:t>
            </a:r>
            <a:r>
              <a:rPr lang="en-US" dirty="0">
                <a:sym typeface="Wingdings" pitchFamily="2" charset="2"/>
              </a:rPr>
              <a:t> Subnets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6AE3EF-149C-0744-8B2E-00E9A33FC68B}"/>
              </a:ext>
            </a:extLst>
          </p:cNvPr>
          <p:cNvSpPr txBox="1"/>
          <p:nvPr/>
        </p:nvSpPr>
        <p:spPr>
          <a:xfrm>
            <a:off x="416496" y="1857598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Create Tags for Your Private Subnets.</a:t>
            </a:r>
          </a:p>
          <a:p>
            <a:endParaRPr lang="en-US" dirty="0"/>
          </a:p>
          <a:p>
            <a:r>
              <a:rPr lang="en-US" dirty="0"/>
              <a:t>         * AWS Services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VPC </a:t>
            </a:r>
            <a:r>
              <a:rPr lang="en-US" dirty="0">
                <a:sym typeface="Wingdings" pitchFamily="2" charset="2"/>
              </a:rPr>
              <a:t> Subnets  Kubo Private subnet  Tags  Edit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9AAABB-523C-5242-8891-0B5B1444F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806476"/>
            <a:ext cx="8265368" cy="29937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F92B4E-79B1-FC41-8BB6-638E409DCDA9}"/>
              </a:ext>
            </a:extLst>
          </p:cNvPr>
          <p:cNvSpPr txBox="1"/>
          <p:nvPr/>
        </p:nvSpPr>
        <p:spPr>
          <a:xfrm>
            <a:off x="1170242" y="3426453"/>
            <a:ext cx="297601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타원 8">
            <a:extLst>
              <a:ext uri="{FF2B5EF4-FFF2-40B4-BE49-F238E27FC236}">
                <a16:creationId xmlns:a16="http://schemas.microsoft.com/office/drawing/2014/main" id="{2533B7C0-1529-814A-9A81-82E2AB8909F5}"/>
              </a:ext>
            </a:extLst>
          </p:cNvPr>
          <p:cNvSpPr/>
          <p:nvPr/>
        </p:nvSpPr>
        <p:spPr>
          <a:xfrm>
            <a:off x="992560" y="3296013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7EC2F909-0A4A-0240-BBBB-B3F5EA8FFE2D}"/>
              </a:ext>
            </a:extLst>
          </p:cNvPr>
          <p:cNvSpPr>
            <a:spLocks/>
          </p:cNvSpPr>
          <p:nvPr/>
        </p:nvSpPr>
        <p:spPr bwMode="auto">
          <a:xfrm>
            <a:off x="1326532" y="3505796"/>
            <a:ext cx="428201" cy="512838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AD5A16-162C-1540-B597-F6D9C508CA7E}"/>
              </a:ext>
            </a:extLst>
          </p:cNvPr>
          <p:cNvSpPr txBox="1"/>
          <p:nvPr/>
        </p:nvSpPr>
        <p:spPr>
          <a:xfrm>
            <a:off x="4508678" y="4069736"/>
            <a:ext cx="804362" cy="2953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타원 8">
            <a:extLst>
              <a:ext uri="{FF2B5EF4-FFF2-40B4-BE49-F238E27FC236}">
                <a16:creationId xmlns:a16="http://schemas.microsoft.com/office/drawing/2014/main" id="{067F5125-EDC0-2B40-BDE0-1896685F3565}"/>
              </a:ext>
            </a:extLst>
          </p:cNvPr>
          <p:cNvSpPr/>
          <p:nvPr/>
        </p:nvSpPr>
        <p:spPr>
          <a:xfrm>
            <a:off x="4330996" y="3939297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6822B7AB-38D8-AF44-AF4F-20A02577A256}"/>
              </a:ext>
            </a:extLst>
          </p:cNvPr>
          <p:cNvSpPr>
            <a:spLocks/>
          </p:cNvSpPr>
          <p:nvPr/>
        </p:nvSpPr>
        <p:spPr bwMode="auto">
          <a:xfrm>
            <a:off x="5098939" y="4175989"/>
            <a:ext cx="428201" cy="512838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A4D5AD-3609-C54A-BCB1-62A1EE7CF4A4}"/>
              </a:ext>
            </a:extLst>
          </p:cNvPr>
          <p:cNvSpPr txBox="1"/>
          <p:nvPr/>
        </p:nvSpPr>
        <p:spPr>
          <a:xfrm>
            <a:off x="1136354" y="5339529"/>
            <a:ext cx="4464496" cy="216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타원 8">
            <a:extLst>
              <a:ext uri="{FF2B5EF4-FFF2-40B4-BE49-F238E27FC236}">
                <a16:creationId xmlns:a16="http://schemas.microsoft.com/office/drawing/2014/main" id="{F5467D4F-CBC1-AA4C-8CA7-7C88057CCCEB}"/>
              </a:ext>
            </a:extLst>
          </p:cNvPr>
          <p:cNvSpPr/>
          <p:nvPr/>
        </p:nvSpPr>
        <p:spPr>
          <a:xfrm>
            <a:off x="960459" y="5164527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Freeform 23">
            <a:extLst>
              <a:ext uri="{FF2B5EF4-FFF2-40B4-BE49-F238E27FC236}">
                <a16:creationId xmlns:a16="http://schemas.microsoft.com/office/drawing/2014/main" id="{B6D815F8-75E3-E845-8611-4992E7BBA8DA}"/>
              </a:ext>
            </a:extLst>
          </p:cNvPr>
          <p:cNvSpPr>
            <a:spLocks/>
          </p:cNvSpPr>
          <p:nvPr/>
        </p:nvSpPr>
        <p:spPr bwMode="auto">
          <a:xfrm>
            <a:off x="5386971" y="5404598"/>
            <a:ext cx="428201" cy="512838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F68CE8-AE75-2B41-992B-3110B3721377}"/>
              </a:ext>
            </a:extLst>
          </p:cNvPr>
          <p:cNvSpPr txBox="1"/>
          <p:nvPr/>
        </p:nvSpPr>
        <p:spPr>
          <a:xfrm>
            <a:off x="1930586" y="5781341"/>
            <a:ext cx="575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Tag is used in Kubo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Make Sure to have same Tag Key and Value for Private and Public Subnets </a:t>
            </a:r>
          </a:p>
        </p:txBody>
      </p:sp>
    </p:spTree>
    <p:extLst>
      <p:ext uri="{BB962C8B-B14F-4D97-AF65-F5344CB8AC3E}">
        <p14:creationId xmlns:p14="http://schemas.microsoft.com/office/powerpoint/2010/main" val="385637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AWS Infrastructure Setting (4/12)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Configure Tags for Subnets  (2/2)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36613D-B326-6941-A19D-FE47C4AAE41F}"/>
              </a:ext>
            </a:extLst>
          </p:cNvPr>
          <p:cNvSpPr txBox="1"/>
          <p:nvPr/>
        </p:nvSpPr>
        <p:spPr>
          <a:xfrm>
            <a:off x="416496" y="90872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Move to Subnets TAB.</a:t>
            </a:r>
          </a:p>
          <a:p>
            <a:endParaRPr lang="en-US" dirty="0"/>
          </a:p>
          <a:p>
            <a:r>
              <a:rPr lang="en-US" dirty="0"/>
              <a:t>         * AWS Services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VPC </a:t>
            </a:r>
            <a:r>
              <a:rPr lang="en-US" dirty="0">
                <a:sym typeface="Wingdings" pitchFamily="2" charset="2"/>
              </a:rPr>
              <a:t> Subnets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6AE3EF-149C-0744-8B2E-00E9A33FC68B}"/>
              </a:ext>
            </a:extLst>
          </p:cNvPr>
          <p:cNvSpPr txBox="1"/>
          <p:nvPr/>
        </p:nvSpPr>
        <p:spPr>
          <a:xfrm>
            <a:off x="416496" y="1857598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Create Tags for Your Private Subnets.</a:t>
            </a:r>
          </a:p>
          <a:p>
            <a:endParaRPr lang="en-US" dirty="0"/>
          </a:p>
          <a:p>
            <a:r>
              <a:rPr lang="en-US" dirty="0"/>
              <a:t>         * AWS Services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VPC </a:t>
            </a:r>
            <a:r>
              <a:rPr lang="en-US" dirty="0">
                <a:sym typeface="Wingdings" pitchFamily="2" charset="2"/>
              </a:rPr>
              <a:t> Subnets  Kubo Public subnet  Tags  Edit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9AAABB-523C-5242-8891-0B5B1444F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54" y="3426453"/>
            <a:ext cx="8265368" cy="23605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F92B4E-79B1-FC41-8BB6-638E409DCDA9}"/>
              </a:ext>
            </a:extLst>
          </p:cNvPr>
          <p:cNvSpPr txBox="1"/>
          <p:nvPr/>
        </p:nvSpPr>
        <p:spPr>
          <a:xfrm>
            <a:off x="1170242" y="3426453"/>
            <a:ext cx="297601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타원 8">
            <a:extLst>
              <a:ext uri="{FF2B5EF4-FFF2-40B4-BE49-F238E27FC236}">
                <a16:creationId xmlns:a16="http://schemas.microsoft.com/office/drawing/2014/main" id="{2533B7C0-1529-814A-9A81-82E2AB8909F5}"/>
              </a:ext>
            </a:extLst>
          </p:cNvPr>
          <p:cNvSpPr/>
          <p:nvPr/>
        </p:nvSpPr>
        <p:spPr>
          <a:xfrm>
            <a:off x="992560" y="3296013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7EC2F909-0A4A-0240-BBBB-B3F5EA8FFE2D}"/>
              </a:ext>
            </a:extLst>
          </p:cNvPr>
          <p:cNvSpPr>
            <a:spLocks/>
          </p:cNvSpPr>
          <p:nvPr/>
        </p:nvSpPr>
        <p:spPr bwMode="auto">
          <a:xfrm>
            <a:off x="1326532" y="3505796"/>
            <a:ext cx="428201" cy="512838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AD5A16-162C-1540-B597-F6D9C508CA7E}"/>
              </a:ext>
            </a:extLst>
          </p:cNvPr>
          <p:cNvSpPr txBox="1"/>
          <p:nvPr/>
        </p:nvSpPr>
        <p:spPr>
          <a:xfrm>
            <a:off x="4508678" y="4069736"/>
            <a:ext cx="804362" cy="2953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타원 8">
            <a:extLst>
              <a:ext uri="{FF2B5EF4-FFF2-40B4-BE49-F238E27FC236}">
                <a16:creationId xmlns:a16="http://schemas.microsoft.com/office/drawing/2014/main" id="{067F5125-EDC0-2B40-BDE0-1896685F3565}"/>
              </a:ext>
            </a:extLst>
          </p:cNvPr>
          <p:cNvSpPr/>
          <p:nvPr/>
        </p:nvSpPr>
        <p:spPr>
          <a:xfrm>
            <a:off x="4330996" y="3939297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6822B7AB-38D8-AF44-AF4F-20A02577A256}"/>
              </a:ext>
            </a:extLst>
          </p:cNvPr>
          <p:cNvSpPr>
            <a:spLocks/>
          </p:cNvSpPr>
          <p:nvPr/>
        </p:nvSpPr>
        <p:spPr bwMode="auto">
          <a:xfrm>
            <a:off x="5098939" y="4175989"/>
            <a:ext cx="428201" cy="512838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A4D5AD-3609-C54A-BCB1-62A1EE7CF4A4}"/>
              </a:ext>
            </a:extLst>
          </p:cNvPr>
          <p:cNvSpPr txBox="1"/>
          <p:nvPr/>
        </p:nvSpPr>
        <p:spPr>
          <a:xfrm>
            <a:off x="1136354" y="5339529"/>
            <a:ext cx="4464496" cy="216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타원 8">
            <a:extLst>
              <a:ext uri="{FF2B5EF4-FFF2-40B4-BE49-F238E27FC236}">
                <a16:creationId xmlns:a16="http://schemas.microsoft.com/office/drawing/2014/main" id="{F5467D4F-CBC1-AA4C-8CA7-7C88057CCCEB}"/>
              </a:ext>
            </a:extLst>
          </p:cNvPr>
          <p:cNvSpPr/>
          <p:nvPr/>
        </p:nvSpPr>
        <p:spPr>
          <a:xfrm>
            <a:off x="960459" y="5164527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Freeform 23">
            <a:extLst>
              <a:ext uri="{FF2B5EF4-FFF2-40B4-BE49-F238E27FC236}">
                <a16:creationId xmlns:a16="http://schemas.microsoft.com/office/drawing/2014/main" id="{B6D815F8-75E3-E845-8611-4992E7BBA8DA}"/>
              </a:ext>
            </a:extLst>
          </p:cNvPr>
          <p:cNvSpPr>
            <a:spLocks/>
          </p:cNvSpPr>
          <p:nvPr/>
        </p:nvSpPr>
        <p:spPr bwMode="auto">
          <a:xfrm>
            <a:off x="5386971" y="5404598"/>
            <a:ext cx="428201" cy="512838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877EE5-2199-6344-990A-23170EE50B9C}"/>
              </a:ext>
            </a:extLst>
          </p:cNvPr>
          <p:cNvSpPr txBox="1"/>
          <p:nvPr/>
        </p:nvSpPr>
        <p:spPr>
          <a:xfrm>
            <a:off x="1930586" y="5781341"/>
            <a:ext cx="575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Tag is used in Kubo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Make Sure to have same Tag Key and Value for Public and Private Subnets </a:t>
            </a:r>
          </a:p>
        </p:txBody>
      </p:sp>
    </p:spTree>
    <p:extLst>
      <p:ext uri="{BB962C8B-B14F-4D97-AF65-F5344CB8AC3E}">
        <p14:creationId xmlns:p14="http://schemas.microsoft.com/office/powerpoint/2010/main" val="168381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AWS Infrastructure Setting (5/12)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Configure Route Tables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36613D-B326-6941-A19D-FE47C4AAE41F}"/>
              </a:ext>
            </a:extLst>
          </p:cNvPr>
          <p:cNvSpPr txBox="1"/>
          <p:nvPr/>
        </p:nvSpPr>
        <p:spPr>
          <a:xfrm>
            <a:off x="416496" y="908720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Move to Route Tables TAB.</a:t>
            </a:r>
          </a:p>
          <a:p>
            <a:endParaRPr lang="en-US" sz="400" dirty="0"/>
          </a:p>
          <a:p>
            <a:r>
              <a:rPr lang="en-US" sz="1600" dirty="0"/>
              <a:t>         * AWS Services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VPC </a:t>
            </a:r>
            <a:r>
              <a:rPr lang="en-US" sz="1600" dirty="0">
                <a:sym typeface="Wingdings" pitchFamily="2" charset="2"/>
              </a:rPr>
              <a:t> Route Tables 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6AE3EF-149C-0744-8B2E-00E9A33FC68B}"/>
              </a:ext>
            </a:extLst>
          </p:cNvPr>
          <p:cNvSpPr txBox="1"/>
          <p:nvPr/>
        </p:nvSpPr>
        <p:spPr>
          <a:xfrm>
            <a:off x="416496" y="1610216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Create Route Table for Your Private Subnet.</a:t>
            </a:r>
          </a:p>
          <a:p>
            <a:endParaRPr lang="en-US" sz="400" dirty="0"/>
          </a:p>
          <a:p>
            <a:r>
              <a:rPr lang="en-US" sz="1600" dirty="0"/>
              <a:t>         * AWS Services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VPC </a:t>
            </a:r>
            <a:r>
              <a:rPr lang="en-US" sz="1600" dirty="0">
                <a:sym typeface="Wingdings" pitchFamily="2" charset="2"/>
              </a:rPr>
              <a:t> Route Tables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F68CE8-AE75-2B41-992B-3110B3721377}"/>
              </a:ext>
            </a:extLst>
          </p:cNvPr>
          <p:cNvSpPr txBox="1"/>
          <p:nvPr/>
        </p:nvSpPr>
        <p:spPr>
          <a:xfrm>
            <a:off x="451350" y="4055911"/>
            <a:ext cx="575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Name Your Route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Select your VPC created in previous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B21FA-C797-AC43-B0A8-603E5A88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2351802"/>
            <a:ext cx="4032448" cy="15301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F92B4E-79B1-FC41-8BB6-638E409DCDA9}"/>
              </a:ext>
            </a:extLst>
          </p:cNvPr>
          <p:cNvSpPr txBox="1"/>
          <p:nvPr/>
        </p:nvSpPr>
        <p:spPr>
          <a:xfrm>
            <a:off x="607285" y="2389512"/>
            <a:ext cx="745316" cy="2211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타원 8">
            <a:extLst>
              <a:ext uri="{FF2B5EF4-FFF2-40B4-BE49-F238E27FC236}">
                <a16:creationId xmlns:a16="http://schemas.microsoft.com/office/drawing/2014/main" id="{2533B7C0-1529-814A-9A81-82E2AB8909F5}"/>
              </a:ext>
            </a:extLst>
          </p:cNvPr>
          <p:cNvSpPr/>
          <p:nvPr/>
        </p:nvSpPr>
        <p:spPr>
          <a:xfrm>
            <a:off x="451350" y="2281499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7EC2F909-0A4A-0240-BBBB-B3F5EA8FFE2D}"/>
              </a:ext>
            </a:extLst>
          </p:cNvPr>
          <p:cNvSpPr>
            <a:spLocks/>
          </p:cNvSpPr>
          <p:nvPr/>
        </p:nvSpPr>
        <p:spPr bwMode="auto">
          <a:xfrm>
            <a:off x="1068416" y="2517614"/>
            <a:ext cx="428201" cy="512838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18303-C8D7-4B45-AC87-94083FD45825}"/>
              </a:ext>
            </a:extLst>
          </p:cNvPr>
          <p:cNvSpPr txBox="1"/>
          <p:nvPr/>
        </p:nvSpPr>
        <p:spPr>
          <a:xfrm>
            <a:off x="2362635" y="3242462"/>
            <a:ext cx="1440160" cy="144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타원 8">
            <a:extLst>
              <a:ext uri="{FF2B5EF4-FFF2-40B4-BE49-F238E27FC236}">
                <a16:creationId xmlns:a16="http://schemas.microsoft.com/office/drawing/2014/main" id="{CF4375F2-B8F3-9745-9A3B-721E8E853299}"/>
              </a:ext>
            </a:extLst>
          </p:cNvPr>
          <p:cNvSpPr/>
          <p:nvPr/>
        </p:nvSpPr>
        <p:spPr>
          <a:xfrm>
            <a:off x="2230126" y="3106816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EB1891D9-E5CD-274C-A8C7-8B1235666EA2}"/>
              </a:ext>
            </a:extLst>
          </p:cNvPr>
          <p:cNvSpPr>
            <a:spLocks/>
          </p:cNvSpPr>
          <p:nvPr/>
        </p:nvSpPr>
        <p:spPr bwMode="auto">
          <a:xfrm>
            <a:off x="3603798" y="3252686"/>
            <a:ext cx="308160" cy="269422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14AE7D-6718-2646-ACD4-3B08BF8EBE6B}"/>
              </a:ext>
            </a:extLst>
          </p:cNvPr>
          <p:cNvSpPr txBox="1"/>
          <p:nvPr/>
        </p:nvSpPr>
        <p:spPr>
          <a:xfrm>
            <a:off x="2352601" y="3378108"/>
            <a:ext cx="1440160" cy="144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타원 8">
            <a:extLst>
              <a:ext uri="{FF2B5EF4-FFF2-40B4-BE49-F238E27FC236}">
                <a16:creationId xmlns:a16="http://schemas.microsoft.com/office/drawing/2014/main" id="{10E5775C-1791-854E-87C2-F785895E6A2E}"/>
              </a:ext>
            </a:extLst>
          </p:cNvPr>
          <p:cNvSpPr/>
          <p:nvPr/>
        </p:nvSpPr>
        <p:spPr>
          <a:xfrm>
            <a:off x="2247709" y="3450108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F36178DD-1779-6F41-9855-06244261CAF8}"/>
              </a:ext>
            </a:extLst>
          </p:cNvPr>
          <p:cNvSpPr>
            <a:spLocks/>
          </p:cNvSpPr>
          <p:nvPr/>
        </p:nvSpPr>
        <p:spPr bwMode="auto">
          <a:xfrm>
            <a:off x="3467301" y="3431673"/>
            <a:ext cx="241388" cy="215857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462BDE-E7F6-C24B-A061-906BC3CE6EF3}"/>
              </a:ext>
            </a:extLst>
          </p:cNvPr>
          <p:cNvSpPr txBox="1"/>
          <p:nvPr/>
        </p:nvSpPr>
        <p:spPr>
          <a:xfrm>
            <a:off x="4894384" y="1778461"/>
            <a:ext cx="878497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Create Routes in your Created Route Table.</a:t>
            </a:r>
          </a:p>
          <a:p>
            <a:endParaRPr lang="en-US" sz="300" dirty="0"/>
          </a:p>
          <a:p>
            <a:r>
              <a:rPr lang="en-US" sz="1400" dirty="0"/>
              <a:t>    * AWS Services </a:t>
            </a:r>
            <a:r>
              <a:rPr lang="en-US" sz="1400" dirty="0">
                <a:sym typeface="Wingdings" pitchFamily="2" charset="2"/>
              </a:rPr>
              <a:t> </a:t>
            </a:r>
            <a:r>
              <a:rPr lang="en-US" sz="1400" dirty="0"/>
              <a:t>VPC </a:t>
            </a:r>
            <a:r>
              <a:rPr lang="en-US" sz="1400" dirty="0">
                <a:sym typeface="Wingdings" pitchFamily="2" charset="2"/>
              </a:rPr>
              <a:t> Route Tables  Kubo Private 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2A534E-214B-834D-BADC-A312FD6D81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" r="1378" b="3932"/>
          <a:stretch/>
        </p:blipFill>
        <p:spPr>
          <a:xfrm>
            <a:off x="4907460" y="2347847"/>
            <a:ext cx="4798067" cy="208926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00878D4-3292-574F-8305-63F3B38B2375}"/>
              </a:ext>
            </a:extLst>
          </p:cNvPr>
          <p:cNvSpPr txBox="1"/>
          <p:nvPr/>
        </p:nvSpPr>
        <p:spPr>
          <a:xfrm>
            <a:off x="4889123" y="2350068"/>
            <a:ext cx="249898" cy="2211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타원 8">
            <a:extLst>
              <a:ext uri="{FF2B5EF4-FFF2-40B4-BE49-F238E27FC236}">
                <a16:creationId xmlns:a16="http://schemas.microsoft.com/office/drawing/2014/main" id="{AEA8E459-4710-A149-B247-856087A2A14A}"/>
              </a:ext>
            </a:extLst>
          </p:cNvPr>
          <p:cNvSpPr/>
          <p:nvPr/>
        </p:nvSpPr>
        <p:spPr>
          <a:xfrm>
            <a:off x="4733188" y="2242055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F52F769D-8D91-D648-918C-7D0912970024}"/>
              </a:ext>
            </a:extLst>
          </p:cNvPr>
          <p:cNvSpPr>
            <a:spLocks/>
          </p:cNvSpPr>
          <p:nvPr/>
        </p:nvSpPr>
        <p:spPr bwMode="auto">
          <a:xfrm>
            <a:off x="5067253" y="2479957"/>
            <a:ext cx="227703" cy="265260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ABB05B-1995-934C-8460-0686433BEBFF}"/>
              </a:ext>
            </a:extLst>
          </p:cNvPr>
          <p:cNvSpPr txBox="1"/>
          <p:nvPr/>
        </p:nvSpPr>
        <p:spPr>
          <a:xfrm>
            <a:off x="4930384" y="4031331"/>
            <a:ext cx="4559120" cy="1985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타원 8">
            <a:extLst>
              <a:ext uri="{FF2B5EF4-FFF2-40B4-BE49-F238E27FC236}">
                <a16:creationId xmlns:a16="http://schemas.microsoft.com/office/drawing/2014/main" id="{350E8905-6B8A-6644-A134-6B20E0D74BCC}"/>
              </a:ext>
            </a:extLst>
          </p:cNvPr>
          <p:cNvSpPr/>
          <p:nvPr/>
        </p:nvSpPr>
        <p:spPr>
          <a:xfrm>
            <a:off x="4784231" y="3905862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4E3B4B-2F63-4D48-ACCD-7783233A9C10}"/>
              </a:ext>
            </a:extLst>
          </p:cNvPr>
          <p:cNvSpPr txBox="1"/>
          <p:nvPr/>
        </p:nvSpPr>
        <p:spPr>
          <a:xfrm>
            <a:off x="5806398" y="2883205"/>
            <a:ext cx="730777" cy="216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타원 8">
            <a:extLst>
              <a:ext uri="{FF2B5EF4-FFF2-40B4-BE49-F238E27FC236}">
                <a16:creationId xmlns:a16="http://schemas.microsoft.com/office/drawing/2014/main" id="{61983C9E-288A-2946-84CC-91D0C40109BB}"/>
              </a:ext>
            </a:extLst>
          </p:cNvPr>
          <p:cNvSpPr/>
          <p:nvPr/>
        </p:nvSpPr>
        <p:spPr>
          <a:xfrm>
            <a:off x="5650464" y="2775193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Freeform 23">
            <a:extLst>
              <a:ext uri="{FF2B5EF4-FFF2-40B4-BE49-F238E27FC236}">
                <a16:creationId xmlns:a16="http://schemas.microsoft.com/office/drawing/2014/main" id="{B6D815F8-75E3-E845-8611-4992E7BBA8DA}"/>
              </a:ext>
            </a:extLst>
          </p:cNvPr>
          <p:cNvSpPr>
            <a:spLocks/>
          </p:cNvSpPr>
          <p:nvPr/>
        </p:nvSpPr>
        <p:spPr bwMode="auto">
          <a:xfrm>
            <a:off x="6365776" y="2996267"/>
            <a:ext cx="327333" cy="320332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44" name="Freeform 23">
            <a:extLst>
              <a:ext uri="{FF2B5EF4-FFF2-40B4-BE49-F238E27FC236}">
                <a16:creationId xmlns:a16="http://schemas.microsoft.com/office/drawing/2014/main" id="{77A90173-5D92-8947-8BAE-821C6F116D55}"/>
              </a:ext>
            </a:extLst>
          </p:cNvPr>
          <p:cNvSpPr>
            <a:spLocks/>
          </p:cNvSpPr>
          <p:nvPr/>
        </p:nvSpPr>
        <p:spPr bwMode="auto">
          <a:xfrm>
            <a:off x="8959539" y="4072814"/>
            <a:ext cx="367356" cy="444761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920E7C-680F-A04F-86D1-41F6C611D658}"/>
              </a:ext>
            </a:extLst>
          </p:cNvPr>
          <p:cNvSpPr txBox="1"/>
          <p:nvPr/>
        </p:nvSpPr>
        <p:spPr>
          <a:xfrm>
            <a:off x="5346292" y="3129450"/>
            <a:ext cx="730777" cy="216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6" name="타원 8">
            <a:extLst>
              <a:ext uri="{FF2B5EF4-FFF2-40B4-BE49-F238E27FC236}">
                <a16:creationId xmlns:a16="http://schemas.microsoft.com/office/drawing/2014/main" id="{C644AD6B-0D25-4041-BFB1-F83D23CD78B2}"/>
              </a:ext>
            </a:extLst>
          </p:cNvPr>
          <p:cNvSpPr/>
          <p:nvPr/>
        </p:nvSpPr>
        <p:spPr>
          <a:xfrm>
            <a:off x="5190358" y="3021438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Freeform 23">
            <a:extLst>
              <a:ext uri="{FF2B5EF4-FFF2-40B4-BE49-F238E27FC236}">
                <a16:creationId xmlns:a16="http://schemas.microsoft.com/office/drawing/2014/main" id="{2EF18913-B418-F64B-9BC9-526667826DF0}"/>
              </a:ext>
            </a:extLst>
          </p:cNvPr>
          <p:cNvSpPr>
            <a:spLocks/>
          </p:cNvSpPr>
          <p:nvPr/>
        </p:nvSpPr>
        <p:spPr bwMode="auto">
          <a:xfrm>
            <a:off x="5905670" y="3242512"/>
            <a:ext cx="304397" cy="300149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79D5D8-2927-7A42-B75C-7F19B4B38791}"/>
              </a:ext>
            </a:extLst>
          </p:cNvPr>
          <p:cNvSpPr txBox="1"/>
          <p:nvPr/>
        </p:nvSpPr>
        <p:spPr>
          <a:xfrm>
            <a:off x="416496" y="4659813"/>
            <a:ext cx="878497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Edit Subnet Associations in your Route Table.</a:t>
            </a:r>
          </a:p>
          <a:p>
            <a:endParaRPr lang="en-US" sz="300" dirty="0"/>
          </a:p>
          <a:p>
            <a:r>
              <a:rPr lang="en-US" sz="1400" dirty="0"/>
              <a:t>    * AWS Services </a:t>
            </a:r>
            <a:r>
              <a:rPr lang="en-US" sz="1400" dirty="0">
                <a:sym typeface="Wingdings" pitchFamily="2" charset="2"/>
              </a:rPr>
              <a:t> </a:t>
            </a:r>
            <a:r>
              <a:rPr lang="en-US" sz="1400" dirty="0"/>
              <a:t>VPC </a:t>
            </a:r>
            <a:r>
              <a:rPr lang="en-US" sz="1400" dirty="0">
                <a:sym typeface="Wingdings" pitchFamily="2" charset="2"/>
              </a:rPr>
              <a:t> Route Tables  Kubo Private 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C3129F-F93F-784D-8250-ABEFCC1F11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b="5237"/>
          <a:stretch/>
        </p:blipFill>
        <p:spPr>
          <a:xfrm>
            <a:off x="695211" y="5195055"/>
            <a:ext cx="4089020" cy="146124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F33C479-60D9-BE4D-A501-6BDEB74517B0}"/>
              </a:ext>
            </a:extLst>
          </p:cNvPr>
          <p:cNvSpPr txBox="1"/>
          <p:nvPr/>
        </p:nvSpPr>
        <p:spPr>
          <a:xfrm>
            <a:off x="661133" y="5195055"/>
            <a:ext cx="249898" cy="2211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타원 8">
            <a:extLst>
              <a:ext uri="{FF2B5EF4-FFF2-40B4-BE49-F238E27FC236}">
                <a16:creationId xmlns:a16="http://schemas.microsoft.com/office/drawing/2014/main" id="{DE9ED475-30CF-9146-A2CA-A2D1BC789DE0}"/>
              </a:ext>
            </a:extLst>
          </p:cNvPr>
          <p:cNvSpPr/>
          <p:nvPr/>
        </p:nvSpPr>
        <p:spPr>
          <a:xfrm>
            <a:off x="505198" y="5087042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Freeform 23">
            <a:extLst>
              <a:ext uri="{FF2B5EF4-FFF2-40B4-BE49-F238E27FC236}">
                <a16:creationId xmlns:a16="http://schemas.microsoft.com/office/drawing/2014/main" id="{0022B233-C96D-FD49-9A6B-5E7BA4345467}"/>
              </a:ext>
            </a:extLst>
          </p:cNvPr>
          <p:cNvSpPr>
            <a:spLocks/>
          </p:cNvSpPr>
          <p:nvPr/>
        </p:nvSpPr>
        <p:spPr bwMode="auto">
          <a:xfrm>
            <a:off x="839263" y="5324944"/>
            <a:ext cx="227703" cy="265260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778B31-09B1-9246-A17C-7486922E65F7}"/>
              </a:ext>
            </a:extLst>
          </p:cNvPr>
          <p:cNvSpPr txBox="1"/>
          <p:nvPr/>
        </p:nvSpPr>
        <p:spPr>
          <a:xfrm>
            <a:off x="2092103" y="5649816"/>
            <a:ext cx="988689" cy="216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타원 8">
            <a:extLst>
              <a:ext uri="{FF2B5EF4-FFF2-40B4-BE49-F238E27FC236}">
                <a16:creationId xmlns:a16="http://schemas.microsoft.com/office/drawing/2014/main" id="{B3A773C0-BABE-8148-B339-E344D4AC2194}"/>
              </a:ext>
            </a:extLst>
          </p:cNvPr>
          <p:cNvSpPr/>
          <p:nvPr/>
        </p:nvSpPr>
        <p:spPr>
          <a:xfrm>
            <a:off x="1936169" y="5541804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Freeform 23">
            <a:extLst>
              <a:ext uri="{FF2B5EF4-FFF2-40B4-BE49-F238E27FC236}">
                <a16:creationId xmlns:a16="http://schemas.microsoft.com/office/drawing/2014/main" id="{FF69F79F-7CB2-E84F-84CE-30526D98411B}"/>
              </a:ext>
            </a:extLst>
          </p:cNvPr>
          <p:cNvSpPr>
            <a:spLocks/>
          </p:cNvSpPr>
          <p:nvPr/>
        </p:nvSpPr>
        <p:spPr bwMode="auto">
          <a:xfrm>
            <a:off x="2917125" y="5789728"/>
            <a:ext cx="327333" cy="320332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568EEB-EFE3-5E49-A619-A38F5FDAE48B}"/>
              </a:ext>
            </a:extLst>
          </p:cNvPr>
          <p:cNvSpPr txBox="1"/>
          <p:nvPr/>
        </p:nvSpPr>
        <p:spPr>
          <a:xfrm>
            <a:off x="610896" y="6470107"/>
            <a:ext cx="3838048" cy="216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" name="타원 8">
            <a:extLst>
              <a:ext uri="{FF2B5EF4-FFF2-40B4-BE49-F238E27FC236}">
                <a16:creationId xmlns:a16="http://schemas.microsoft.com/office/drawing/2014/main" id="{11DCCDF2-C505-C445-8DFE-35A0B2652E30}"/>
              </a:ext>
            </a:extLst>
          </p:cNvPr>
          <p:cNvSpPr/>
          <p:nvPr/>
        </p:nvSpPr>
        <p:spPr>
          <a:xfrm>
            <a:off x="229085" y="6351980"/>
            <a:ext cx="432048" cy="237547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Freeform 23">
            <a:extLst>
              <a:ext uri="{FF2B5EF4-FFF2-40B4-BE49-F238E27FC236}">
                <a16:creationId xmlns:a16="http://schemas.microsoft.com/office/drawing/2014/main" id="{9FE14870-E279-8C4B-9F23-1115379C5612}"/>
              </a:ext>
            </a:extLst>
          </p:cNvPr>
          <p:cNvSpPr>
            <a:spLocks/>
          </p:cNvSpPr>
          <p:nvPr/>
        </p:nvSpPr>
        <p:spPr bwMode="auto">
          <a:xfrm>
            <a:off x="4319356" y="6564355"/>
            <a:ext cx="213904" cy="199960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3AE6B4-D8FC-A242-A1CC-29E4B2D9C5CE}"/>
              </a:ext>
            </a:extLst>
          </p:cNvPr>
          <p:cNvSpPr txBox="1"/>
          <p:nvPr/>
        </p:nvSpPr>
        <p:spPr>
          <a:xfrm>
            <a:off x="1096873" y="5834483"/>
            <a:ext cx="421214" cy="216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0" name="Freeform 23">
            <a:extLst>
              <a:ext uri="{FF2B5EF4-FFF2-40B4-BE49-F238E27FC236}">
                <a16:creationId xmlns:a16="http://schemas.microsoft.com/office/drawing/2014/main" id="{517E2840-0610-BB42-9191-21F8443F751F}"/>
              </a:ext>
            </a:extLst>
          </p:cNvPr>
          <p:cNvSpPr>
            <a:spLocks/>
          </p:cNvSpPr>
          <p:nvPr/>
        </p:nvSpPr>
        <p:spPr bwMode="auto">
          <a:xfrm>
            <a:off x="1450203" y="5954415"/>
            <a:ext cx="304397" cy="300149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61" name="타원 8">
            <a:extLst>
              <a:ext uri="{FF2B5EF4-FFF2-40B4-BE49-F238E27FC236}">
                <a16:creationId xmlns:a16="http://schemas.microsoft.com/office/drawing/2014/main" id="{44061AEA-F821-CA4E-9508-A92ACA618194}"/>
              </a:ext>
            </a:extLst>
          </p:cNvPr>
          <p:cNvSpPr/>
          <p:nvPr/>
        </p:nvSpPr>
        <p:spPr>
          <a:xfrm>
            <a:off x="702331" y="5748169"/>
            <a:ext cx="432048" cy="237547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6CED7F-2580-0F48-A145-4314FA9A2E8F}"/>
              </a:ext>
            </a:extLst>
          </p:cNvPr>
          <p:cNvSpPr txBox="1"/>
          <p:nvPr/>
        </p:nvSpPr>
        <p:spPr>
          <a:xfrm>
            <a:off x="4759314" y="6102066"/>
            <a:ext cx="575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Select Your Private Subnet where we deploy Micro-Bosh, and Kubo.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F1A4EE-0790-B34D-B813-F6AFC0DD9144}"/>
              </a:ext>
            </a:extLst>
          </p:cNvPr>
          <p:cNvSpPr txBox="1"/>
          <p:nvPr/>
        </p:nvSpPr>
        <p:spPr>
          <a:xfrm>
            <a:off x="4817491" y="4497231"/>
            <a:ext cx="575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Make Sure to select Nat Gateway where our deployment access </a:t>
            </a:r>
          </a:p>
          <a:p>
            <a:r>
              <a:rPr lang="en-US" sz="1200" dirty="0"/>
              <a:t>   to internet through Nat Gateway.</a:t>
            </a:r>
          </a:p>
        </p:txBody>
      </p:sp>
    </p:spTree>
    <p:extLst>
      <p:ext uri="{BB962C8B-B14F-4D97-AF65-F5344CB8AC3E}">
        <p14:creationId xmlns:p14="http://schemas.microsoft.com/office/powerpoint/2010/main" val="387542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AWS Infrastructure Setting (6/12)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Create Security Groups (1/2)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36613D-B326-6941-A19D-FE47C4AAE41F}"/>
              </a:ext>
            </a:extLst>
          </p:cNvPr>
          <p:cNvSpPr txBox="1"/>
          <p:nvPr/>
        </p:nvSpPr>
        <p:spPr>
          <a:xfrm>
            <a:off x="416496" y="908720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Move to Security Group TAB.</a:t>
            </a:r>
          </a:p>
          <a:p>
            <a:endParaRPr lang="en-US" sz="400" dirty="0"/>
          </a:p>
          <a:p>
            <a:r>
              <a:rPr lang="en-US" dirty="0"/>
              <a:t>         * AWS Services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EC2 </a:t>
            </a:r>
            <a:r>
              <a:rPr lang="en-US" dirty="0">
                <a:sym typeface="Wingdings" pitchFamily="2" charset="2"/>
              </a:rPr>
              <a:t> Security Groups 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877EE5-2199-6344-990A-23170EE50B9C}"/>
              </a:ext>
            </a:extLst>
          </p:cNvPr>
          <p:cNvSpPr txBox="1"/>
          <p:nvPr/>
        </p:nvSpPr>
        <p:spPr>
          <a:xfrm>
            <a:off x="6537176" y="5536986"/>
            <a:ext cx="575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Make sure to have Same Inbound and </a:t>
            </a:r>
          </a:p>
          <a:p>
            <a:r>
              <a:rPr lang="en-US" sz="1200" dirty="0"/>
              <a:t>   Outbound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2842D-C3AD-0942-B5EC-4C334AF013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"/>
          <a:stretch/>
        </p:blipFill>
        <p:spPr>
          <a:xfrm>
            <a:off x="263676" y="1625246"/>
            <a:ext cx="5697436" cy="30670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71E686-8DDA-4443-ADDA-A576B88D7840}"/>
              </a:ext>
            </a:extLst>
          </p:cNvPr>
          <p:cNvSpPr txBox="1"/>
          <p:nvPr/>
        </p:nvSpPr>
        <p:spPr>
          <a:xfrm>
            <a:off x="263676" y="1625246"/>
            <a:ext cx="745316" cy="2211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타원 8">
            <a:extLst>
              <a:ext uri="{FF2B5EF4-FFF2-40B4-BE49-F238E27FC236}">
                <a16:creationId xmlns:a16="http://schemas.microsoft.com/office/drawing/2014/main" id="{8B864C56-EDF4-7744-A40A-FD00F4C1CE3E}"/>
              </a:ext>
            </a:extLst>
          </p:cNvPr>
          <p:cNvSpPr/>
          <p:nvPr/>
        </p:nvSpPr>
        <p:spPr>
          <a:xfrm>
            <a:off x="107741" y="1517233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84D8E454-9BD4-6746-A97E-AF4453E0300C}"/>
              </a:ext>
            </a:extLst>
          </p:cNvPr>
          <p:cNvSpPr>
            <a:spLocks/>
          </p:cNvSpPr>
          <p:nvPr/>
        </p:nvSpPr>
        <p:spPr bwMode="auto">
          <a:xfrm>
            <a:off x="724807" y="1753348"/>
            <a:ext cx="428201" cy="512838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B7F685-6575-B743-8E7B-FACE6FB0751F}"/>
              </a:ext>
            </a:extLst>
          </p:cNvPr>
          <p:cNvSpPr txBox="1"/>
          <p:nvPr/>
        </p:nvSpPr>
        <p:spPr>
          <a:xfrm>
            <a:off x="2063876" y="2548576"/>
            <a:ext cx="1800200" cy="324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타원 8">
            <a:extLst>
              <a:ext uri="{FF2B5EF4-FFF2-40B4-BE49-F238E27FC236}">
                <a16:creationId xmlns:a16="http://schemas.microsoft.com/office/drawing/2014/main" id="{0144B8AE-0E49-D647-A407-AEA0F550DB40}"/>
              </a:ext>
            </a:extLst>
          </p:cNvPr>
          <p:cNvSpPr/>
          <p:nvPr/>
        </p:nvSpPr>
        <p:spPr>
          <a:xfrm>
            <a:off x="1907941" y="2440563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A0C84624-1941-EE46-9FBD-630D987E6114}"/>
              </a:ext>
            </a:extLst>
          </p:cNvPr>
          <p:cNvSpPr>
            <a:spLocks/>
          </p:cNvSpPr>
          <p:nvPr/>
        </p:nvSpPr>
        <p:spPr bwMode="auto">
          <a:xfrm>
            <a:off x="3703824" y="2645915"/>
            <a:ext cx="316188" cy="33467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0F0AF-A914-144A-83D0-C191DB03E852}"/>
              </a:ext>
            </a:extLst>
          </p:cNvPr>
          <p:cNvSpPr txBox="1"/>
          <p:nvPr/>
        </p:nvSpPr>
        <p:spPr>
          <a:xfrm>
            <a:off x="2063876" y="2872576"/>
            <a:ext cx="1800200" cy="144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FE917222-B7B1-F24E-ACEF-B7DC88AF3851}"/>
              </a:ext>
            </a:extLst>
          </p:cNvPr>
          <p:cNvSpPr>
            <a:spLocks/>
          </p:cNvSpPr>
          <p:nvPr/>
        </p:nvSpPr>
        <p:spPr bwMode="auto">
          <a:xfrm>
            <a:off x="3703824" y="2898406"/>
            <a:ext cx="316188" cy="33467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37" name="타원 8">
            <a:extLst>
              <a:ext uri="{FF2B5EF4-FFF2-40B4-BE49-F238E27FC236}">
                <a16:creationId xmlns:a16="http://schemas.microsoft.com/office/drawing/2014/main" id="{0E9A7839-15C4-A440-A004-F500E63196B6}"/>
              </a:ext>
            </a:extLst>
          </p:cNvPr>
          <p:cNvSpPr/>
          <p:nvPr/>
        </p:nvSpPr>
        <p:spPr>
          <a:xfrm>
            <a:off x="1907940" y="2887686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36A41F-95ED-C14B-B93D-F6E4530CD4FE}"/>
              </a:ext>
            </a:extLst>
          </p:cNvPr>
          <p:cNvSpPr txBox="1"/>
          <p:nvPr/>
        </p:nvSpPr>
        <p:spPr>
          <a:xfrm>
            <a:off x="5448252" y="4374324"/>
            <a:ext cx="288032" cy="26421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타원 8">
            <a:extLst>
              <a:ext uri="{FF2B5EF4-FFF2-40B4-BE49-F238E27FC236}">
                <a16:creationId xmlns:a16="http://schemas.microsoft.com/office/drawing/2014/main" id="{D5FE2927-154D-3546-A698-F289772E04B9}"/>
              </a:ext>
            </a:extLst>
          </p:cNvPr>
          <p:cNvSpPr/>
          <p:nvPr/>
        </p:nvSpPr>
        <p:spPr>
          <a:xfrm>
            <a:off x="5270631" y="4215712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Freeform 23">
            <a:extLst>
              <a:ext uri="{FF2B5EF4-FFF2-40B4-BE49-F238E27FC236}">
                <a16:creationId xmlns:a16="http://schemas.microsoft.com/office/drawing/2014/main" id="{0EBACC6A-840C-5648-8E96-16694DE5CBAF}"/>
              </a:ext>
            </a:extLst>
          </p:cNvPr>
          <p:cNvSpPr>
            <a:spLocks/>
          </p:cNvSpPr>
          <p:nvPr/>
        </p:nvSpPr>
        <p:spPr bwMode="auto">
          <a:xfrm>
            <a:off x="5634598" y="4540733"/>
            <a:ext cx="257621" cy="256419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B3CB6-6831-FD4E-B993-B288E6EA1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5144"/>
            <a:ext cx="6249144" cy="126895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C727331-D011-214C-9D7C-D9F0DC58CA3F}"/>
              </a:ext>
            </a:extLst>
          </p:cNvPr>
          <p:cNvSpPr txBox="1"/>
          <p:nvPr/>
        </p:nvSpPr>
        <p:spPr>
          <a:xfrm>
            <a:off x="107740" y="5395585"/>
            <a:ext cx="6069396" cy="5985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DCB43-6855-3546-B267-633F35EA00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570"/>
            <a:ext cx="6249144" cy="57957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124E9D0-857C-884F-8043-52E0960AD1E5}"/>
              </a:ext>
            </a:extLst>
          </p:cNvPr>
          <p:cNvSpPr txBox="1"/>
          <p:nvPr/>
        </p:nvSpPr>
        <p:spPr>
          <a:xfrm>
            <a:off x="77696" y="6417447"/>
            <a:ext cx="5883416" cy="1750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61E217-029E-5F43-B2CA-0E43255894BA}"/>
              </a:ext>
            </a:extLst>
          </p:cNvPr>
          <p:cNvSpPr txBox="1"/>
          <p:nvPr/>
        </p:nvSpPr>
        <p:spPr>
          <a:xfrm>
            <a:off x="6177136" y="1753477"/>
            <a:ext cx="575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Security Group is Used only for Inception, </a:t>
            </a:r>
          </a:p>
          <a:p>
            <a:r>
              <a:rPr lang="en-US" sz="1200" dirty="0"/>
              <a:t>   Micro-Bosh, Kubo VM’s.</a:t>
            </a:r>
          </a:p>
        </p:txBody>
      </p:sp>
    </p:spTree>
    <p:extLst>
      <p:ext uri="{BB962C8B-B14F-4D97-AF65-F5344CB8AC3E}">
        <p14:creationId xmlns:p14="http://schemas.microsoft.com/office/powerpoint/2010/main" val="62774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313" y="91697"/>
            <a:ext cx="7645000" cy="693761"/>
          </a:xfrm>
        </p:spPr>
        <p:txBody>
          <a:bodyPr anchor="ctr">
            <a:normAutofit fontScale="90000"/>
          </a:bodyPr>
          <a:lstStyle/>
          <a:p>
            <a:pPr marL="92075" indent="-92075" fontAlgn="base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</a:pPr>
            <a:r>
              <a:rPr kumimoji="1" lang="en-US" altLang="ko-KR" dirty="0"/>
              <a:t>1. AWS Infrastructure Setting (7/12)</a:t>
            </a:r>
            <a:br>
              <a:rPr kumimoji="1" lang="en-US" altLang="ko-KR" dirty="0"/>
            </a:br>
            <a:r>
              <a:rPr kumimoji="1" lang="en-US" altLang="ko-KR" dirty="0"/>
              <a:t>- </a:t>
            </a:r>
            <a:r>
              <a:rPr kumimoji="1" lang="en-US" altLang="ko-KR" b="0" dirty="0"/>
              <a:t>Create Security Groups (2/2)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36613D-B326-6941-A19D-FE47C4AAE41F}"/>
              </a:ext>
            </a:extLst>
          </p:cNvPr>
          <p:cNvSpPr txBox="1"/>
          <p:nvPr/>
        </p:nvSpPr>
        <p:spPr>
          <a:xfrm>
            <a:off x="416496" y="908720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Move to Security Group TAB.</a:t>
            </a:r>
          </a:p>
          <a:p>
            <a:endParaRPr lang="en-US" sz="400" dirty="0"/>
          </a:p>
          <a:p>
            <a:r>
              <a:rPr lang="en-US" dirty="0"/>
              <a:t>         * AWS Services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EC2 </a:t>
            </a:r>
            <a:r>
              <a:rPr lang="en-US" dirty="0">
                <a:sym typeface="Wingdings" pitchFamily="2" charset="2"/>
              </a:rPr>
              <a:t> Security Groups 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877EE5-2199-6344-990A-23170EE50B9C}"/>
              </a:ext>
            </a:extLst>
          </p:cNvPr>
          <p:cNvSpPr txBox="1"/>
          <p:nvPr/>
        </p:nvSpPr>
        <p:spPr>
          <a:xfrm>
            <a:off x="6537176" y="5536986"/>
            <a:ext cx="575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Make sure to have Same Inbound and </a:t>
            </a:r>
          </a:p>
          <a:p>
            <a:r>
              <a:rPr lang="en-US" sz="1200" dirty="0"/>
              <a:t>   Outbound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2842D-C3AD-0942-B5EC-4C334AF01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6" y="1625246"/>
            <a:ext cx="5682996" cy="30670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71E686-8DDA-4443-ADDA-A576B88D7840}"/>
              </a:ext>
            </a:extLst>
          </p:cNvPr>
          <p:cNvSpPr txBox="1"/>
          <p:nvPr/>
        </p:nvSpPr>
        <p:spPr>
          <a:xfrm>
            <a:off x="263676" y="1625246"/>
            <a:ext cx="745316" cy="2211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타원 8">
            <a:extLst>
              <a:ext uri="{FF2B5EF4-FFF2-40B4-BE49-F238E27FC236}">
                <a16:creationId xmlns:a16="http://schemas.microsoft.com/office/drawing/2014/main" id="{8B864C56-EDF4-7744-A40A-FD00F4C1CE3E}"/>
              </a:ext>
            </a:extLst>
          </p:cNvPr>
          <p:cNvSpPr/>
          <p:nvPr/>
        </p:nvSpPr>
        <p:spPr>
          <a:xfrm>
            <a:off x="107741" y="1517233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84D8E454-9BD4-6746-A97E-AF4453E0300C}"/>
              </a:ext>
            </a:extLst>
          </p:cNvPr>
          <p:cNvSpPr>
            <a:spLocks/>
          </p:cNvSpPr>
          <p:nvPr/>
        </p:nvSpPr>
        <p:spPr bwMode="auto">
          <a:xfrm>
            <a:off x="724807" y="1753348"/>
            <a:ext cx="428201" cy="512838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B7F685-6575-B743-8E7B-FACE6FB0751F}"/>
              </a:ext>
            </a:extLst>
          </p:cNvPr>
          <p:cNvSpPr txBox="1"/>
          <p:nvPr/>
        </p:nvSpPr>
        <p:spPr>
          <a:xfrm>
            <a:off x="2063876" y="2548576"/>
            <a:ext cx="1800200" cy="324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타원 8">
            <a:extLst>
              <a:ext uri="{FF2B5EF4-FFF2-40B4-BE49-F238E27FC236}">
                <a16:creationId xmlns:a16="http://schemas.microsoft.com/office/drawing/2014/main" id="{0144B8AE-0E49-D647-A407-AEA0F550DB40}"/>
              </a:ext>
            </a:extLst>
          </p:cNvPr>
          <p:cNvSpPr/>
          <p:nvPr/>
        </p:nvSpPr>
        <p:spPr>
          <a:xfrm>
            <a:off x="1907941" y="2440563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A0C84624-1941-EE46-9FBD-630D987E6114}"/>
              </a:ext>
            </a:extLst>
          </p:cNvPr>
          <p:cNvSpPr>
            <a:spLocks/>
          </p:cNvSpPr>
          <p:nvPr/>
        </p:nvSpPr>
        <p:spPr bwMode="auto">
          <a:xfrm>
            <a:off x="3703824" y="2645915"/>
            <a:ext cx="316188" cy="33467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0F0AF-A914-144A-83D0-C191DB03E852}"/>
              </a:ext>
            </a:extLst>
          </p:cNvPr>
          <p:cNvSpPr txBox="1"/>
          <p:nvPr/>
        </p:nvSpPr>
        <p:spPr>
          <a:xfrm>
            <a:off x="2063876" y="2872576"/>
            <a:ext cx="1800200" cy="144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FE917222-B7B1-F24E-ACEF-B7DC88AF3851}"/>
              </a:ext>
            </a:extLst>
          </p:cNvPr>
          <p:cNvSpPr>
            <a:spLocks/>
          </p:cNvSpPr>
          <p:nvPr/>
        </p:nvSpPr>
        <p:spPr bwMode="auto">
          <a:xfrm>
            <a:off x="3703824" y="2898406"/>
            <a:ext cx="316188" cy="334674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37" name="타원 8">
            <a:extLst>
              <a:ext uri="{FF2B5EF4-FFF2-40B4-BE49-F238E27FC236}">
                <a16:creationId xmlns:a16="http://schemas.microsoft.com/office/drawing/2014/main" id="{0E9A7839-15C4-A440-A004-F500E63196B6}"/>
              </a:ext>
            </a:extLst>
          </p:cNvPr>
          <p:cNvSpPr/>
          <p:nvPr/>
        </p:nvSpPr>
        <p:spPr>
          <a:xfrm>
            <a:off x="1907940" y="2887686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36A41F-95ED-C14B-B93D-F6E4530CD4FE}"/>
              </a:ext>
            </a:extLst>
          </p:cNvPr>
          <p:cNvSpPr txBox="1"/>
          <p:nvPr/>
        </p:nvSpPr>
        <p:spPr>
          <a:xfrm>
            <a:off x="5448252" y="4374324"/>
            <a:ext cx="288032" cy="26421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타원 8">
            <a:extLst>
              <a:ext uri="{FF2B5EF4-FFF2-40B4-BE49-F238E27FC236}">
                <a16:creationId xmlns:a16="http://schemas.microsoft.com/office/drawing/2014/main" id="{D5FE2927-154D-3546-A698-F289772E04B9}"/>
              </a:ext>
            </a:extLst>
          </p:cNvPr>
          <p:cNvSpPr/>
          <p:nvPr/>
        </p:nvSpPr>
        <p:spPr>
          <a:xfrm>
            <a:off x="5270631" y="4215712"/>
            <a:ext cx="209783" cy="209783"/>
          </a:xfrm>
          <a:prstGeom prst="ellipse">
            <a:avLst/>
          </a:prstGeom>
          <a:solidFill>
            <a:srgbClr val="FF2E6C"/>
          </a:solidFill>
          <a:ln w="6350">
            <a:solidFill>
              <a:srgbClr val="FF2E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Freeform 23">
            <a:extLst>
              <a:ext uri="{FF2B5EF4-FFF2-40B4-BE49-F238E27FC236}">
                <a16:creationId xmlns:a16="http://schemas.microsoft.com/office/drawing/2014/main" id="{0EBACC6A-840C-5648-8E96-16694DE5CBAF}"/>
              </a:ext>
            </a:extLst>
          </p:cNvPr>
          <p:cNvSpPr>
            <a:spLocks/>
          </p:cNvSpPr>
          <p:nvPr/>
        </p:nvSpPr>
        <p:spPr bwMode="auto">
          <a:xfrm>
            <a:off x="5634598" y="4540733"/>
            <a:ext cx="257621" cy="256419"/>
          </a:xfrm>
          <a:custGeom>
            <a:avLst/>
            <a:gdLst>
              <a:gd name="T0" fmla="*/ 696 w 696"/>
              <a:gd name="T1" fmla="*/ 744 h 744"/>
              <a:gd name="T2" fmla="*/ 80 w 696"/>
              <a:gd name="T3" fmla="*/ 201 h 744"/>
              <a:gd name="T4" fmla="*/ 13 w 696"/>
              <a:gd name="T5" fmla="*/ 255 h 744"/>
              <a:gd name="T6" fmla="*/ 0 w 696"/>
              <a:gd name="T7" fmla="*/ 0 h 744"/>
              <a:gd name="T8" fmla="*/ 295 w 696"/>
              <a:gd name="T9" fmla="*/ 60 h 744"/>
              <a:gd name="T10" fmla="*/ 194 w 696"/>
              <a:gd name="T11" fmla="*/ 114 h 744"/>
              <a:gd name="T12" fmla="*/ 696 w 696"/>
              <a:gd name="T13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6" h="744">
                <a:moveTo>
                  <a:pt x="696" y="744"/>
                </a:moveTo>
                <a:lnTo>
                  <a:pt x="80" y="201"/>
                </a:lnTo>
                <a:lnTo>
                  <a:pt x="13" y="255"/>
                </a:lnTo>
                <a:lnTo>
                  <a:pt x="0" y="0"/>
                </a:lnTo>
                <a:lnTo>
                  <a:pt x="295" y="60"/>
                </a:lnTo>
                <a:lnTo>
                  <a:pt x="194" y="114"/>
                </a:lnTo>
                <a:lnTo>
                  <a:pt x="696" y="744"/>
                </a:lnTo>
                <a:close/>
              </a:path>
            </a:pathLst>
          </a:custGeom>
          <a:solidFill>
            <a:srgbClr val="FF2E6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B3CB6-6831-FD4E-B993-B288E6EA1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7640"/>
            <a:ext cx="6249144" cy="96396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C727331-D011-214C-9D7C-D9F0DC58CA3F}"/>
              </a:ext>
            </a:extLst>
          </p:cNvPr>
          <p:cNvSpPr txBox="1"/>
          <p:nvPr/>
        </p:nvSpPr>
        <p:spPr>
          <a:xfrm>
            <a:off x="77696" y="5541065"/>
            <a:ext cx="6069396" cy="288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61E217-029E-5F43-B2CA-0E43255894BA}"/>
              </a:ext>
            </a:extLst>
          </p:cNvPr>
          <p:cNvSpPr txBox="1"/>
          <p:nvPr/>
        </p:nvSpPr>
        <p:spPr>
          <a:xfrm>
            <a:off x="6177136" y="1753477"/>
            <a:ext cx="575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Security Group is Used only for Kubernetes </a:t>
            </a:r>
          </a:p>
          <a:p>
            <a:r>
              <a:rPr lang="en-US" sz="1200" dirty="0"/>
              <a:t>    Master Load Balancer.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2BCCC-0E93-D44B-8998-1A5F4B54E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2475"/>
            <a:ext cx="6249144" cy="75479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124E9D0-857C-884F-8043-52E0960AD1E5}"/>
              </a:ext>
            </a:extLst>
          </p:cNvPr>
          <p:cNvSpPr txBox="1"/>
          <p:nvPr/>
        </p:nvSpPr>
        <p:spPr>
          <a:xfrm>
            <a:off x="63956" y="6417485"/>
            <a:ext cx="6083136" cy="20978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4546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53604</TotalTime>
  <Words>2477</Words>
  <Application>Microsoft Macintosh PowerPoint</Application>
  <PresentationFormat>A4 Paper (210x297 mm)</PresentationFormat>
  <Paragraphs>438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Wingdings</vt:lpstr>
      <vt:lpstr>디자인 사용자 지정</vt:lpstr>
      <vt:lpstr>PowerPoint Presentation</vt:lpstr>
      <vt:lpstr>PowerPoint Presentation</vt:lpstr>
      <vt:lpstr>1. AWS Infrastructure Setting (1/12) - Creating VPC  (1/2)</vt:lpstr>
      <vt:lpstr>1. AWS Infrastructure Setting (2/12) - Creating VPC (2/2)</vt:lpstr>
      <vt:lpstr>1. AWS Infrastructure Setting (3/12) - Configure Tags for Subnets  (1/2)</vt:lpstr>
      <vt:lpstr>1. AWS Infrastructure Setting (4/12) - Configure Tags for Subnets  (2/2)</vt:lpstr>
      <vt:lpstr>1. AWS Infrastructure Setting (5/12) - Configure Route Tables</vt:lpstr>
      <vt:lpstr>1. AWS Infrastructure Setting (6/12) - Create Security Groups (1/2)</vt:lpstr>
      <vt:lpstr>1. AWS Infrastructure Setting (7/12) - Create Security Groups (2/2)</vt:lpstr>
      <vt:lpstr>1. AWS Infrastructure Setting (8/12) - Create Load Balancer (1/3)</vt:lpstr>
      <vt:lpstr>1. AWS Infrastructure Setting (9/12) - Create Load Balancer (2/3)</vt:lpstr>
      <vt:lpstr>1. AWS Infrastructure Setting (10/12) - Create Load Balancer (3/3)</vt:lpstr>
      <vt:lpstr>1. AWS Infrastructure Setting (11/12) - Create Keypairs </vt:lpstr>
      <vt:lpstr>1. AWS Infrastructure Setting (12/12) - Create Instance </vt:lpstr>
      <vt:lpstr>2. Deploying Bosh Director on AWS (1/8) - Installing Pre-Requirements (1/3)</vt:lpstr>
      <vt:lpstr>2. Deploying Bosh Director on AWS (2/8) - Installing Pre-Requirements (2/3)</vt:lpstr>
      <vt:lpstr>2. Deploying Bosh Director on AWS (3/8) - Installing Pre-Requirements (3/3)</vt:lpstr>
      <vt:lpstr>2. Deploying Bosh Director on AWS (4/8) - Deploying Bosh-Director (1/5)</vt:lpstr>
      <vt:lpstr>2. Deploying Bosh Director on AWS (5/8) - Deploying Bosh-Director (2/5)</vt:lpstr>
      <vt:lpstr>2. Deploying Bosh Director on AWS (6/8) - Deploying Bosh-Director (3/5)</vt:lpstr>
      <vt:lpstr>2. Deploying Bosh Director on AWS (7/8) - Deploying Bosh-Director (4/5)</vt:lpstr>
      <vt:lpstr>2. Deploying Bosh Director on AWS (8/8) - Deploying Bosh-Director (5/5)</vt:lpstr>
      <vt:lpstr>3. Deploying KUBO on AWS (1/8) - Deploying Kubo (1/5)</vt:lpstr>
      <vt:lpstr>3. Deploying KUBO on AWS (2/8) - Deploying Kubo (2/5)</vt:lpstr>
      <vt:lpstr>3. Deploying KUBO on AWS (3/8) - Deploying Kubo (3/5)</vt:lpstr>
      <vt:lpstr>3. Deploying KUBO on AWS (4/8) - Deploying Kubo (4/5)</vt:lpstr>
      <vt:lpstr>3. Deploying KUBO on AWS (5/8) - Deploying Kubo (5/5)</vt:lpstr>
      <vt:lpstr>3. Deploying KUBO on AWS (6/8) - Accessing Kubernetes (1/3)</vt:lpstr>
      <vt:lpstr>3. Deploying KUBO on AWS (7/8) - Accessing Kubernetes (2/3)</vt:lpstr>
      <vt:lpstr>3. Deploying KUBO on AWS (8/8) - Accessing Kubernetes (3/3)</vt:lpstr>
      <vt:lpstr>4. KUBO Deployment Architecture on AWS - Deployment Architecture</vt:lpstr>
      <vt:lpstr>    THANK YOU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접근방법</dc:title>
  <dc:creator>최도철짱</dc:creator>
  <cp:lastModifiedBy>Microsoft Office User</cp:lastModifiedBy>
  <cp:revision>2862</cp:revision>
  <cp:lastPrinted>2018-06-25T04:20:18Z</cp:lastPrinted>
  <dcterms:created xsi:type="dcterms:W3CDTF">2012-02-24T05:38:30Z</dcterms:created>
  <dcterms:modified xsi:type="dcterms:W3CDTF">2018-07-04T06:23:24Z</dcterms:modified>
</cp:coreProperties>
</file>