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29"/>
  </p:notesMasterIdLst>
  <p:sldIdLst>
    <p:sldId id="354" r:id="rId2"/>
    <p:sldId id="353" r:id="rId3"/>
    <p:sldId id="677" r:id="rId4"/>
    <p:sldId id="689" r:id="rId5"/>
    <p:sldId id="690" r:id="rId6"/>
    <p:sldId id="691" r:id="rId7"/>
    <p:sldId id="679" r:id="rId8"/>
    <p:sldId id="692" r:id="rId9"/>
    <p:sldId id="680" r:id="rId10"/>
    <p:sldId id="693" r:id="rId11"/>
    <p:sldId id="694" r:id="rId12"/>
    <p:sldId id="695" r:id="rId13"/>
    <p:sldId id="696" r:id="rId14"/>
    <p:sldId id="697" r:id="rId15"/>
    <p:sldId id="698" r:id="rId16"/>
    <p:sldId id="699" r:id="rId17"/>
    <p:sldId id="701" r:id="rId18"/>
    <p:sldId id="700" r:id="rId19"/>
    <p:sldId id="702" r:id="rId20"/>
    <p:sldId id="703" r:id="rId21"/>
    <p:sldId id="704" r:id="rId22"/>
    <p:sldId id="705" r:id="rId23"/>
    <p:sldId id="706" r:id="rId24"/>
    <p:sldId id="707" r:id="rId25"/>
    <p:sldId id="708" r:id="rId26"/>
    <p:sldId id="709" r:id="rId27"/>
    <p:sldId id="688" r:id="rId28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5" pos="217">
          <p15:clr>
            <a:srgbClr val="A4A3A4"/>
          </p15:clr>
        </p15:guide>
        <p15:guide id="6" pos="6023">
          <p15:clr>
            <a:srgbClr val="A4A3A4"/>
          </p15:clr>
        </p15:guide>
        <p15:guide id="7" pos="3120">
          <p15:clr>
            <a:srgbClr val="A4A3A4"/>
          </p15:clr>
        </p15:guide>
        <p15:guide id="8" orient="horz" pos="4110">
          <p15:clr>
            <a:srgbClr val="A4A3A4"/>
          </p15:clr>
        </p15:guide>
        <p15:guide id="9" orient="horz" pos="11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F2F2F2"/>
    <a:srgbClr val="7E0000"/>
    <a:srgbClr val="800000"/>
    <a:srgbClr val="D99694"/>
    <a:srgbClr val="D9D9D9"/>
    <a:srgbClr val="BFBFBF"/>
    <a:srgbClr val="D6B8B7"/>
    <a:srgbClr val="13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2" autoAdjust="0"/>
    <p:restoredTop sz="99041" autoAdjust="0"/>
  </p:normalViewPr>
  <p:slideViewPr>
    <p:cSldViewPr>
      <p:cViewPr varScale="1">
        <p:scale>
          <a:sx n="117" d="100"/>
          <a:sy n="117" d="100"/>
        </p:scale>
        <p:origin x="1760" y="176"/>
      </p:cViewPr>
      <p:guideLst>
        <p:guide orient="horz" pos="4020"/>
        <p:guide pos="217"/>
        <p:guide pos="6023"/>
        <p:guide pos="3120"/>
        <p:guide orient="horz" pos="4110"/>
        <p:guide orient="horz" pos="1162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"/>
    </p:cViewPr>
  </p:sorterViewPr>
  <p:notesViewPr>
    <p:cSldViewPr>
      <p:cViewPr varScale="1">
        <p:scale>
          <a:sx n="79" d="100"/>
          <a:sy n="79" d="100"/>
        </p:scale>
        <p:origin x="-3930" y="-9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349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ACE3F-1D7E-4C34-9E93-C84EB46716E6}" type="datetimeFigureOut">
              <a:rPr lang="ko-KR" altLang="en-US" smtClean="0"/>
              <a:pPr/>
              <a:t>2018. 8. 1.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3212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8" y="4721225"/>
            <a:ext cx="5444806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349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4E6CB-9DCB-43A3-BF5D-B0989A75E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3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6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87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2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38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110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73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33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47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91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65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6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14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08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40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38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2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66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0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3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2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3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9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0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4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95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40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3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160319" y="6084004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report is solely for the use of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No part of it may be circulated, quoted, or reproduced </a:t>
            </a:r>
          </a:p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 distribution outside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organization without prior written approval from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5" y="316852"/>
            <a:ext cx="943300" cy="2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5" y="316852"/>
            <a:ext cx="943300" cy="2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pc="-50"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736976" y="6490928"/>
            <a:ext cx="4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A6E88B-E8DE-461B-8C2B-0E4F8C343B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6313" y="91697"/>
            <a:ext cx="9302700" cy="693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l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36976" y="6490928"/>
            <a:ext cx="4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E88B-E8DE-461B-8C2B-0E4F8C343B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810393"/>
            <a:ext cx="9906000" cy="25200"/>
            <a:chOff x="0" y="520105"/>
            <a:chExt cx="9906000" cy="2520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0" y="520105"/>
              <a:ext cx="9906000" cy="25200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algn="ctr" latinLnBrk="0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 userDrawn="1"/>
          </p:nvGrpSpPr>
          <p:grpSpPr>
            <a:xfrm flipH="1">
              <a:off x="0" y="520105"/>
              <a:ext cx="324000" cy="25200"/>
              <a:chOff x="9029700" y="680125"/>
              <a:chExt cx="876300" cy="25200"/>
            </a:xfrm>
          </p:grpSpPr>
          <p:sp>
            <p:nvSpPr>
              <p:cNvPr id="16" name="직사각형 15"/>
              <p:cNvSpPr/>
              <p:nvPr userDrawn="1"/>
            </p:nvSpPr>
            <p:spPr>
              <a:xfrm flipV="1">
                <a:off x="9029700" y="680125"/>
                <a:ext cx="876300" cy="25200"/>
              </a:xfrm>
              <a:prstGeom prst="rect">
                <a:avLst/>
              </a:prstGeom>
              <a:solidFill>
                <a:srgbClr val="A4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lvl="0"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 userDrawn="1"/>
            </p:nvSpPr>
            <p:spPr>
              <a:xfrm flipV="1">
                <a:off x="9321800" y="680125"/>
                <a:ext cx="584200" cy="25200"/>
              </a:xfrm>
              <a:prstGeom prst="rect">
                <a:avLst/>
              </a:prstGeom>
              <a:solidFill>
                <a:srgbClr val="B4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 userDrawn="1"/>
            </p:nvSpPr>
            <p:spPr>
              <a:xfrm flipV="1">
                <a:off x="9613900" y="680125"/>
                <a:ext cx="292100" cy="25200"/>
              </a:xfrm>
              <a:prstGeom prst="rect">
                <a:avLst/>
              </a:prstGeom>
              <a:solidFill>
                <a:srgbClr val="CB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10" y="6546201"/>
            <a:ext cx="739898" cy="2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2000" b="1" kern="1200" spc="-15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11481" y="4896319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㈜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크로센트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2018. 06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672" y="2420888"/>
            <a:ext cx="788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Kubo &amp; Kubernetes Deploying Guide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3517" y="3500438"/>
            <a:ext cx="662417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Abhilash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S</a:t>
            </a:r>
            <a:endParaRPr lang="ko-KR" altLang="en-US" sz="28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113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(8/16)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(4/4)</a:t>
            </a:r>
            <a:endParaRPr kumimoji="1"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705144" y="1263169"/>
            <a:ext cx="8856663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export BOSH_CLIENT_SECRET=`bosh </a:t>
            </a:r>
            <a:r>
              <a:rPr lang="en-US" sz="1400" b="1" dirty="0" err="1">
                <a:solidFill>
                  <a:schemeClr val="bg1"/>
                </a:solidFill>
              </a:rPr>
              <a:t>int</a:t>
            </a:r>
            <a:r>
              <a:rPr lang="en-US" sz="1400" b="1" dirty="0">
                <a:solidFill>
                  <a:schemeClr val="bg1"/>
                </a:solidFill>
              </a:rPr>
              <a:t> ~/workspace/bosh-deployment/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creds.yml</a:t>
            </a:r>
            <a:r>
              <a:rPr lang="en-US" sz="1400" b="1" dirty="0">
                <a:solidFill>
                  <a:schemeClr val="bg1"/>
                </a:solidFill>
              </a:rPr>
              <a:t> --path /</a:t>
            </a:r>
            <a:r>
              <a:rPr lang="en-US" sz="1400" b="1" dirty="0" err="1">
                <a:solidFill>
                  <a:schemeClr val="bg1"/>
                </a:solidFill>
              </a:rPr>
              <a:t>admin_password</a:t>
            </a:r>
            <a:r>
              <a:rPr lang="en-US" sz="1400" b="1" dirty="0">
                <a:solidFill>
                  <a:schemeClr val="bg1"/>
                </a:solidFill>
              </a:rPr>
              <a:t>` </a:t>
            </a:r>
          </a:p>
          <a:p>
            <a:r>
              <a:rPr lang="en-US" sz="1400" b="1" dirty="0">
                <a:solidFill>
                  <a:schemeClr val="bg1"/>
                </a:solidFill>
                <a:ea typeface="맑은 고딕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uaac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 target https://192.168.50.6:8443 --skip-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ssl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-validation &amp;&amp; 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uaac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 token client get admin -s $BOSH_CLIENT_SECRET   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085" y="83671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Target &amp; Log into director </a:t>
            </a:r>
            <a:r>
              <a:rPr lang="en-US" dirty="0" err="1"/>
              <a:t>uaa</a:t>
            </a:r>
            <a:r>
              <a:rPr lang="en-US" dirty="0"/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511" y="2740391"/>
            <a:ext cx="8856984" cy="13849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export CREDHUB_CLIENT=</a:t>
            </a:r>
            <a:r>
              <a:rPr lang="en-US" sz="1400" b="1" dirty="0" err="1">
                <a:solidFill>
                  <a:schemeClr val="bg1"/>
                </a:solidFill>
              </a:rPr>
              <a:t>credhub</a:t>
            </a:r>
            <a:r>
              <a:rPr lang="en-US" sz="1400" b="1" dirty="0">
                <a:solidFill>
                  <a:schemeClr val="bg1"/>
                </a:solidFill>
              </a:rPr>
              <a:t>-admin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export CREDHUB_SECRET=$(bosh </a:t>
            </a:r>
            <a:r>
              <a:rPr lang="en-US" sz="1400" b="1" dirty="0" err="1">
                <a:solidFill>
                  <a:schemeClr val="bg1"/>
                </a:solidFill>
              </a:rPr>
              <a:t>int</a:t>
            </a:r>
            <a:r>
              <a:rPr lang="en-US" sz="1400" b="1" dirty="0">
                <a:solidFill>
                  <a:schemeClr val="bg1"/>
                </a:solidFill>
              </a:rPr>
              <a:t> --path /</a:t>
            </a:r>
            <a:r>
              <a:rPr lang="en-US" sz="1400" b="1" dirty="0" err="1">
                <a:solidFill>
                  <a:schemeClr val="bg1"/>
                </a:solidFill>
              </a:rPr>
              <a:t>credhub_admin_client_secret</a:t>
            </a:r>
            <a:r>
              <a:rPr lang="en-US" sz="1400" b="1" dirty="0">
                <a:solidFill>
                  <a:schemeClr val="bg1"/>
                </a:solidFill>
              </a:rPr>
              <a:t> ~/workspace/bosh-deployment/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creds.yml</a:t>
            </a:r>
            <a:r>
              <a:rPr lang="en-US" sz="14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export CREDHUB_CA_CERT=$(bosh </a:t>
            </a:r>
            <a:r>
              <a:rPr lang="en-US" sz="1400" b="1" dirty="0" err="1">
                <a:solidFill>
                  <a:schemeClr val="bg1"/>
                </a:solidFill>
              </a:rPr>
              <a:t>int</a:t>
            </a:r>
            <a:r>
              <a:rPr lang="en-US" sz="1400" b="1" dirty="0">
                <a:solidFill>
                  <a:schemeClr val="bg1"/>
                </a:solidFill>
              </a:rPr>
              <a:t> --path /</a:t>
            </a:r>
            <a:r>
              <a:rPr lang="en-US" sz="1400" b="1" dirty="0" err="1">
                <a:solidFill>
                  <a:schemeClr val="bg1"/>
                </a:solidFill>
              </a:rPr>
              <a:t>credhub_tls</a:t>
            </a:r>
            <a:r>
              <a:rPr lang="en-US" sz="1400" b="1" dirty="0">
                <a:solidFill>
                  <a:schemeClr val="bg1"/>
                </a:solidFill>
              </a:rPr>
              <a:t>/ca ~/workspace/bosh-deployment/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creds.yml</a:t>
            </a:r>
            <a:r>
              <a:rPr lang="en-US" sz="14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credhub</a:t>
            </a:r>
            <a:r>
              <a:rPr lang="en-US" sz="1400" b="1" dirty="0">
                <a:solidFill>
                  <a:schemeClr val="bg1"/>
                </a:solidFill>
              </a:rPr>
              <a:t> login -s https://192.168.50.6:8844 --skip-</a:t>
            </a:r>
            <a:r>
              <a:rPr lang="en-US" sz="1400" b="1" dirty="0" err="1">
                <a:solidFill>
                  <a:schemeClr val="bg1"/>
                </a:solidFill>
              </a:rPr>
              <a:t>tls</a:t>
            </a:r>
            <a:r>
              <a:rPr lang="en-US" sz="1400" b="1" dirty="0">
                <a:solidFill>
                  <a:schemeClr val="bg1"/>
                </a:solidFill>
              </a:rPr>
              <a:t>-validation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80" y="2308811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Target &amp; Log into director </a:t>
            </a:r>
            <a:r>
              <a:rPr lang="en-US" dirty="0" err="1"/>
              <a:t>credhub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511" y="4618763"/>
            <a:ext cx="8856984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credhub</a:t>
            </a:r>
            <a:r>
              <a:rPr lang="en-US" sz="1400" b="1" dirty="0">
                <a:solidFill>
                  <a:schemeClr val="bg1"/>
                </a:solidFill>
              </a:rPr>
              <a:t> find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480" y="386104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List out Certificates and Passwords in </a:t>
            </a:r>
            <a:r>
              <a:rPr lang="en-US" dirty="0" err="1"/>
              <a:t>credhub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B763F-0B62-B341-B50A-477AB101D334}"/>
              </a:ext>
            </a:extLst>
          </p:cNvPr>
          <p:cNvSpPr txBox="1"/>
          <p:nvPr/>
        </p:nvSpPr>
        <p:spPr>
          <a:xfrm>
            <a:off x="720116" y="5761198"/>
            <a:ext cx="8856984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credhub</a:t>
            </a:r>
            <a:r>
              <a:rPr lang="en-US" sz="1400" b="1" dirty="0">
                <a:solidFill>
                  <a:schemeClr val="bg1"/>
                </a:solidFill>
              </a:rPr>
              <a:t> delete -n /</a:t>
            </a:r>
            <a:r>
              <a:rPr lang="en-US" sz="1400" b="1" dirty="0" err="1">
                <a:solidFill>
                  <a:schemeClr val="bg1"/>
                </a:solidFill>
              </a:rPr>
              <a:t>director_name</a:t>
            </a:r>
            <a:r>
              <a:rPr lang="en-US" sz="1400" b="1" dirty="0">
                <a:solidFill>
                  <a:schemeClr val="bg1"/>
                </a:solidFill>
              </a:rPr>
              <a:t>/deployment-name/certificate-name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F2845-BFFD-1447-A4F4-4F0C68CA9053}"/>
              </a:ext>
            </a:extLst>
          </p:cNvPr>
          <p:cNvSpPr txBox="1"/>
          <p:nvPr/>
        </p:nvSpPr>
        <p:spPr>
          <a:xfrm>
            <a:off x="288085" y="5065742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Delete Certificates and Passwords in </a:t>
            </a:r>
            <a:r>
              <a:rPr lang="en-US" dirty="0" err="1"/>
              <a:t>credhub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115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(9/16)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(1/5)</a:t>
            </a:r>
            <a:endParaRPr kumimoji="1"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705144" y="1322184"/>
            <a:ext cx="8856663" cy="7386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>
                <a:solidFill>
                  <a:srgbClr val="FFFFFF"/>
                </a:solidFill>
              </a:rPr>
              <a:t>cd ~/workspace/releases 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wget</a:t>
            </a:r>
            <a:r>
              <a:rPr lang="en-US" sz="1400" b="1" dirty="0">
                <a:solidFill>
                  <a:srgbClr val="FFFFFF"/>
                </a:solidFill>
              </a:rPr>
              <a:t> https://</a:t>
            </a:r>
            <a:r>
              <a:rPr lang="en-US" sz="1400" b="1" dirty="0" err="1">
                <a:solidFill>
                  <a:srgbClr val="FFFFFF"/>
                </a:solidFill>
              </a:rPr>
              <a:t>github.com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cloudfoundry</a:t>
            </a:r>
            <a:r>
              <a:rPr lang="en-US" sz="1400" b="1" dirty="0">
                <a:solidFill>
                  <a:srgbClr val="FFFFFF"/>
                </a:solidFill>
              </a:rPr>
              <a:t>-incubator/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-release/releases/download/v0.17.0/kubo-release-0.17.0.tgz 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  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671" y="952841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</a:t>
            </a:r>
            <a:r>
              <a:rPr lang="en-US" dirty="0" err="1"/>
              <a:t>kubo</a:t>
            </a:r>
            <a:r>
              <a:rPr lang="en-US" dirty="0"/>
              <a:t>-release.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511" y="2636444"/>
            <a:ext cx="885698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bosh -e 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 upload-release </a:t>
            </a:r>
            <a:r>
              <a:rPr lang="en-US" sz="1400" b="1" dirty="0">
                <a:solidFill>
                  <a:srgbClr val="FFFFFF"/>
                </a:solidFill>
              </a:rPr>
              <a:t>~/workspace/releases/kubo-release-0.17.0.tgz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480" y="220486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Upload </a:t>
            </a:r>
            <a:r>
              <a:rPr lang="en-US" dirty="0" err="1"/>
              <a:t>kubo</a:t>
            </a:r>
            <a:r>
              <a:rPr lang="en-US" dirty="0"/>
              <a:t>-release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3598757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cd </a:t>
            </a:r>
            <a:r>
              <a:rPr lang="en-US" sz="1400" b="1" dirty="0">
                <a:solidFill>
                  <a:srgbClr val="FFFFFF"/>
                </a:solidFill>
              </a:rPr>
              <a:t>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$ vi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</a:t>
            </a:r>
            <a:r>
              <a:rPr lang="en-US" sz="1400" b="1" dirty="0" err="1">
                <a:solidFill>
                  <a:srgbClr val="FFFFFF"/>
                </a:solidFill>
              </a:rPr>
              <a:t>cfcr.yml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3150485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Edit </a:t>
            </a:r>
            <a:r>
              <a:rPr lang="en-US" dirty="0" err="1"/>
              <a:t>kubo</a:t>
            </a:r>
            <a:r>
              <a:rPr lang="en-US" dirty="0"/>
              <a:t>-deployment </a:t>
            </a:r>
            <a:r>
              <a:rPr lang="en-US" dirty="0" err="1"/>
              <a:t>cfcr.yml</a:t>
            </a:r>
            <a:r>
              <a:rPr lang="en-US" dirty="0"/>
              <a:t> file for deploying </a:t>
            </a:r>
            <a:r>
              <a:rPr lang="en-US" dirty="0" err="1"/>
              <a:t>kubernetes</a:t>
            </a:r>
            <a:r>
              <a:rPr lang="en-US" dirty="0"/>
              <a:t> master bosh-lite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341C4-DF58-8D42-826F-B0DD95B8A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4758389"/>
            <a:ext cx="2387600" cy="1435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46CD8-8AED-9E4B-8EFF-94E85C1645C9}"/>
              </a:ext>
            </a:extLst>
          </p:cNvPr>
          <p:cNvSpPr txBox="1"/>
          <p:nvPr/>
        </p:nvSpPr>
        <p:spPr>
          <a:xfrm>
            <a:off x="1574292" y="42974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Editing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06E52-1475-2C4C-9F8C-EB9609F44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4666796"/>
            <a:ext cx="4464496" cy="14660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CC2CA8F-9965-8F42-9F5E-53A86A7288D3}"/>
              </a:ext>
            </a:extLst>
          </p:cNvPr>
          <p:cNvSpPr txBox="1"/>
          <p:nvPr/>
        </p:nvSpPr>
        <p:spPr>
          <a:xfrm>
            <a:off x="5136142" y="42769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Editing</a:t>
            </a:r>
          </a:p>
        </p:txBody>
      </p:sp>
    </p:spTree>
    <p:extLst>
      <p:ext uri="{BB962C8B-B14F-4D97-AF65-F5344CB8AC3E}">
        <p14:creationId xmlns:p14="http://schemas.microsoft.com/office/powerpoint/2010/main" val="294797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(10/16)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(2/5)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338324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vi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</a:t>
            </a:r>
            <a:r>
              <a:rPr lang="en-US" sz="1400" b="1" dirty="0" err="1">
                <a:solidFill>
                  <a:srgbClr val="FFFFFF"/>
                </a:solidFill>
              </a:rPr>
              <a:t>cfcr.yml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890052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Edit </a:t>
            </a:r>
            <a:r>
              <a:rPr lang="en-US" dirty="0" err="1"/>
              <a:t>kubo</a:t>
            </a:r>
            <a:r>
              <a:rPr lang="en-US" dirty="0"/>
              <a:t>-deployment </a:t>
            </a:r>
            <a:r>
              <a:rPr lang="en-US" dirty="0" err="1"/>
              <a:t>cfcr.yml</a:t>
            </a:r>
            <a:r>
              <a:rPr lang="en-US" dirty="0"/>
              <a:t> file for deploying Kubernetes worker-nodes bosh-lite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341C4-DF58-8D42-826F-B0DD95B8A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04" y="1984702"/>
            <a:ext cx="1944216" cy="1091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46CD8-8AED-9E4B-8EFF-94E85C1645C9}"/>
              </a:ext>
            </a:extLst>
          </p:cNvPr>
          <p:cNvSpPr txBox="1"/>
          <p:nvPr/>
        </p:nvSpPr>
        <p:spPr>
          <a:xfrm>
            <a:off x="1574292" y="161537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Editing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06E52-1475-2C4C-9F8C-EB9609F44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04" y="1981905"/>
            <a:ext cx="1800200" cy="10939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CC2CA8F-9965-8F42-9F5E-53A86A7288D3}"/>
              </a:ext>
            </a:extLst>
          </p:cNvPr>
          <p:cNvSpPr txBox="1"/>
          <p:nvPr/>
        </p:nvSpPr>
        <p:spPr>
          <a:xfrm>
            <a:off x="5136142" y="159487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Editing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8CDA7-C0F4-3B48-BA9A-FD9183BC75E7}"/>
              </a:ext>
            </a:extLst>
          </p:cNvPr>
          <p:cNvSpPr txBox="1"/>
          <p:nvPr/>
        </p:nvSpPr>
        <p:spPr>
          <a:xfrm>
            <a:off x="704511" y="3426556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vi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</a:t>
            </a:r>
            <a:r>
              <a:rPr lang="en-US" sz="1400" b="1" dirty="0" err="1">
                <a:solidFill>
                  <a:srgbClr val="FFFFFF"/>
                </a:solidFill>
              </a:rPr>
              <a:t>cfcr.yml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56765-79D4-DF4F-9C23-74FD02E815CB}"/>
              </a:ext>
            </a:extLst>
          </p:cNvPr>
          <p:cNvSpPr txBox="1"/>
          <p:nvPr/>
        </p:nvSpPr>
        <p:spPr>
          <a:xfrm>
            <a:off x="272480" y="297828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Edit </a:t>
            </a:r>
            <a:r>
              <a:rPr lang="en-US" dirty="0" err="1"/>
              <a:t>kubo</a:t>
            </a:r>
            <a:r>
              <a:rPr lang="en-US" dirty="0"/>
              <a:t>-deployment </a:t>
            </a:r>
            <a:r>
              <a:rPr lang="en-US" dirty="0" err="1"/>
              <a:t>cfcr.yml</a:t>
            </a:r>
            <a:r>
              <a:rPr lang="en-US" dirty="0"/>
              <a:t> file for deploying </a:t>
            </a:r>
            <a:r>
              <a:rPr lang="en-US" dirty="0" err="1"/>
              <a:t>kubernetes</a:t>
            </a:r>
            <a:r>
              <a:rPr lang="en-US" dirty="0"/>
              <a:t> master certificates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E21F85-05E0-FC48-9929-F49016E48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0" y="4102904"/>
            <a:ext cx="3622441" cy="25783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55C5B4-AE6C-5A47-9E4A-A3ED1C2DF216}"/>
              </a:ext>
            </a:extLst>
          </p:cNvPr>
          <p:cNvSpPr txBox="1"/>
          <p:nvPr/>
        </p:nvSpPr>
        <p:spPr>
          <a:xfrm>
            <a:off x="1574292" y="373395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Editing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F405EE-D155-F846-B88E-FFB11BF35920}"/>
              </a:ext>
            </a:extLst>
          </p:cNvPr>
          <p:cNvSpPr txBox="1"/>
          <p:nvPr/>
        </p:nvSpPr>
        <p:spPr>
          <a:xfrm>
            <a:off x="5136142" y="36831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Editing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B3F72-BB7E-924C-B2B6-B3CD76195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23" y="4102904"/>
            <a:ext cx="3621600" cy="25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8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(11/16)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(3/5)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249015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vi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-deployment/manifests/cloud-</a:t>
            </a:r>
            <a:r>
              <a:rPr lang="en-US" sz="1400" b="1" dirty="0" err="1">
                <a:solidFill>
                  <a:srgbClr val="FFFFFF"/>
                </a:solidFill>
              </a:rPr>
              <a:t>config.yml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800743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and Save bosh director cloud-</a:t>
            </a:r>
            <a:r>
              <a:rPr lang="en-US" dirty="0" err="1"/>
              <a:t>config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45F70B-7E0B-9142-991E-84375E2B5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1650498"/>
            <a:ext cx="3024336" cy="48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8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(12/16)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(4/5)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356992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update-cloud-</a:t>
            </a:r>
            <a:r>
              <a:rPr lang="en-US" sz="1400" b="1" dirty="0" err="1">
                <a:solidFill>
                  <a:srgbClr val="FFFFFF"/>
                </a:solidFill>
              </a:rPr>
              <a:t>config</a:t>
            </a:r>
            <a:r>
              <a:rPr lang="en-US" sz="1400" b="1" dirty="0">
                <a:solidFill>
                  <a:srgbClr val="FFFFFF"/>
                </a:solidFill>
              </a:rPr>
              <a:t>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-deployment/manifests/cloud-</a:t>
            </a:r>
            <a:r>
              <a:rPr lang="en-US" sz="1400" b="1" dirty="0" err="1">
                <a:solidFill>
                  <a:srgbClr val="FFFFFF"/>
                </a:solidFill>
              </a:rPr>
              <a:t>config.yml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908720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Update bosh director cloud-</a:t>
            </a:r>
            <a:r>
              <a:rPr lang="en-US" dirty="0" err="1"/>
              <a:t>config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98DC7-0F4F-8E45-9F32-9B04D17B3ED8}"/>
              </a:ext>
            </a:extLst>
          </p:cNvPr>
          <p:cNvSpPr txBox="1"/>
          <p:nvPr/>
        </p:nvSpPr>
        <p:spPr>
          <a:xfrm>
            <a:off x="272480" y="1880863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the desired releases and </a:t>
            </a:r>
            <a:r>
              <a:rPr lang="en-US" dirty="0" err="1"/>
              <a:t>stemcell</a:t>
            </a:r>
            <a:r>
              <a:rPr lang="en-US" dirty="0"/>
              <a:t> to deploy </a:t>
            </a:r>
            <a:r>
              <a:rPr lang="en-US" dirty="0" err="1"/>
              <a:t>kubo</a:t>
            </a:r>
            <a:r>
              <a:rPr lang="en-US" dirty="0"/>
              <a:t> on bosh lite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24F86-FF85-574D-8EF0-635160970D18}"/>
              </a:ext>
            </a:extLst>
          </p:cNvPr>
          <p:cNvSpPr txBox="1"/>
          <p:nvPr/>
        </p:nvSpPr>
        <p:spPr>
          <a:xfrm>
            <a:off x="704511" y="2348880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releases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D0BEF-B13D-6648-90A1-15016D327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755342"/>
            <a:ext cx="3168352" cy="1967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7F5607-3E33-CA48-B512-462E2334C6B1}"/>
              </a:ext>
            </a:extLst>
          </p:cNvPr>
          <p:cNvSpPr txBox="1"/>
          <p:nvPr/>
        </p:nvSpPr>
        <p:spPr>
          <a:xfrm>
            <a:off x="1064568" y="28530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AFB09-B2A3-574E-BD5D-8ADD47B32572}"/>
              </a:ext>
            </a:extLst>
          </p:cNvPr>
          <p:cNvSpPr txBox="1"/>
          <p:nvPr/>
        </p:nvSpPr>
        <p:spPr>
          <a:xfrm>
            <a:off x="704511" y="4799676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stemcells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0AD56-5D8B-D04F-AEC4-1FA5508E8EAC}"/>
              </a:ext>
            </a:extLst>
          </p:cNvPr>
          <p:cNvSpPr txBox="1"/>
          <p:nvPr/>
        </p:nvSpPr>
        <p:spPr>
          <a:xfrm>
            <a:off x="1064568" y="53038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3FE309-1A74-814B-BCB4-D7CD00A91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5219852"/>
            <a:ext cx="7200800" cy="12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2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(13/16)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(5/5)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356992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 deploy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</a:t>
            </a:r>
            <a:r>
              <a:rPr lang="en-US" sz="1400" b="1" dirty="0" err="1">
                <a:solidFill>
                  <a:srgbClr val="FFFFFF"/>
                </a:solidFill>
              </a:rPr>
              <a:t>cfcr.yml</a:t>
            </a:r>
            <a:r>
              <a:rPr lang="en-US" sz="1400" b="1" dirty="0">
                <a:solidFill>
                  <a:srgbClr val="FFFFFF"/>
                </a:solidFill>
              </a:rPr>
              <a:t> -v </a:t>
            </a:r>
            <a:r>
              <a:rPr lang="en-US" sz="1400" b="1" dirty="0" err="1">
                <a:solidFill>
                  <a:srgbClr val="FFFFFF"/>
                </a:solidFill>
              </a:rPr>
              <a:t>kubernetes_master_host</a:t>
            </a:r>
            <a:r>
              <a:rPr lang="en-US" sz="1400" b="1" dirty="0">
                <a:solidFill>
                  <a:srgbClr val="FFFFFF"/>
                </a:solidFill>
              </a:rPr>
              <a:t>=10.244.0.14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908720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Deploy Kubo on bosh-lite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98DC7-0F4F-8E45-9F32-9B04D17B3ED8}"/>
              </a:ext>
            </a:extLst>
          </p:cNvPr>
          <p:cNvSpPr txBox="1"/>
          <p:nvPr/>
        </p:nvSpPr>
        <p:spPr>
          <a:xfrm>
            <a:off x="272480" y="1995772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Deploy Kubernetes add-ons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24F86-FF85-574D-8EF0-635160970D18}"/>
              </a:ext>
            </a:extLst>
          </p:cNvPr>
          <p:cNvSpPr txBox="1"/>
          <p:nvPr/>
        </p:nvSpPr>
        <p:spPr>
          <a:xfrm>
            <a:off x="704511" y="2463789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run-errand apply-specs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AFB09-B2A3-574E-BD5D-8ADD47B32572}"/>
              </a:ext>
            </a:extLst>
          </p:cNvPr>
          <p:cNvSpPr txBox="1"/>
          <p:nvPr/>
        </p:nvSpPr>
        <p:spPr>
          <a:xfrm>
            <a:off x="704511" y="5713511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ssh</a:t>
            </a:r>
            <a:r>
              <a:rPr lang="en-US" sz="1400" b="1" dirty="0">
                <a:solidFill>
                  <a:srgbClr val="FFFFFF"/>
                </a:solidFill>
              </a:rPr>
              <a:t> master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D167D-A3FA-3F44-A511-FD6FBD64651E}"/>
              </a:ext>
            </a:extLst>
          </p:cNvPr>
          <p:cNvSpPr txBox="1"/>
          <p:nvPr/>
        </p:nvSpPr>
        <p:spPr>
          <a:xfrm>
            <a:off x="272480" y="281547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Kubernetes Deployment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17A5E-B67B-B242-B285-EAE7B546628C}"/>
              </a:ext>
            </a:extLst>
          </p:cNvPr>
          <p:cNvSpPr txBox="1"/>
          <p:nvPr/>
        </p:nvSpPr>
        <p:spPr>
          <a:xfrm>
            <a:off x="704511" y="3283491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vms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6876DF-F087-9D4A-B0C3-B2F4B1DB13C9}"/>
              </a:ext>
            </a:extLst>
          </p:cNvPr>
          <p:cNvSpPr txBox="1"/>
          <p:nvPr/>
        </p:nvSpPr>
        <p:spPr>
          <a:xfrm>
            <a:off x="920552" y="368995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D8A8D-5C48-9747-94E2-B03874C5B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3689953"/>
            <a:ext cx="6480720" cy="1475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B5E2BD-48B5-3748-A0DD-62BD80736EAE}"/>
              </a:ext>
            </a:extLst>
          </p:cNvPr>
          <p:cNvSpPr txBox="1"/>
          <p:nvPr/>
        </p:nvSpPr>
        <p:spPr>
          <a:xfrm>
            <a:off x="704510" y="6165304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ssh</a:t>
            </a:r>
            <a:r>
              <a:rPr lang="en-US" sz="1400" b="1" dirty="0">
                <a:solidFill>
                  <a:srgbClr val="FFFFFF"/>
                </a:solidFill>
              </a:rPr>
              <a:t> worker/56e82020-3494-4dc8-91ec-e2dc054d647f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AE72C-7B2A-FC42-8E36-DDDFAECB485A}"/>
              </a:ext>
            </a:extLst>
          </p:cNvPr>
          <p:cNvSpPr txBox="1"/>
          <p:nvPr/>
        </p:nvSpPr>
        <p:spPr>
          <a:xfrm>
            <a:off x="272480" y="5229200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ssh</a:t>
            </a:r>
            <a:r>
              <a:rPr lang="en-US" dirty="0"/>
              <a:t> into master and work </a:t>
            </a:r>
            <a:r>
              <a:rPr lang="en-US" dirty="0" err="1"/>
              <a:t>vms</a:t>
            </a:r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8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(14/16)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Accessing Kubernetes (1/3)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356992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int</a:t>
            </a:r>
            <a:r>
              <a:rPr lang="en-US" sz="1400" b="1" dirty="0">
                <a:solidFill>
                  <a:srgbClr val="FFFFFF"/>
                </a:solidFill>
              </a:rPr>
              <a:t> &lt;(</a:t>
            </a:r>
            <a:r>
              <a:rPr lang="en-US" sz="1400" b="1" dirty="0" err="1">
                <a:solidFill>
                  <a:srgbClr val="FFFFFF"/>
                </a:solidFill>
              </a:rPr>
              <a:t>credhub</a:t>
            </a:r>
            <a:r>
              <a:rPr lang="en-US" sz="1400" b="1" dirty="0">
                <a:solidFill>
                  <a:srgbClr val="FFFFFF"/>
                </a:solidFill>
              </a:rPr>
              <a:t> get -n "/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tls-kubernetes</a:t>
            </a:r>
            <a:r>
              <a:rPr lang="en-US" sz="1400" b="1" dirty="0">
                <a:solidFill>
                  <a:srgbClr val="FFFFFF"/>
                </a:solidFill>
              </a:rPr>
              <a:t>" --output-</a:t>
            </a:r>
            <a:r>
              <a:rPr lang="en-US" sz="1400" b="1" dirty="0" err="1">
                <a:solidFill>
                  <a:srgbClr val="FFFFFF"/>
                </a:solidFill>
              </a:rPr>
              <a:t>json</a:t>
            </a:r>
            <a:r>
              <a:rPr lang="en-US" sz="1400" b="1" dirty="0">
                <a:solidFill>
                  <a:srgbClr val="FFFFFF"/>
                </a:solidFill>
              </a:rPr>
              <a:t>) --path=/value/ca &gt;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kubernetes.crt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908720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</a:t>
            </a:r>
            <a:r>
              <a:rPr lang="en-US" dirty="0" err="1"/>
              <a:t>tls-kubernetes</a:t>
            </a:r>
            <a:r>
              <a:rPr lang="en-US" dirty="0"/>
              <a:t> certificate from </a:t>
            </a:r>
            <a:r>
              <a:rPr lang="en-US" dirty="0" err="1"/>
              <a:t>credhub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98DC7-0F4F-8E45-9F32-9B04D17B3ED8}"/>
              </a:ext>
            </a:extLst>
          </p:cNvPr>
          <p:cNvSpPr txBox="1"/>
          <p:nvPr/>
        </p:nvSpPr>
        <p:spPr>
          <a:xfrm>
            <a:off x="272480" y="1995772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</a:t>
            </a:r>
            <a:r>
              <a:rPr lang="en-US" dirty="0" err="1"/>
              <a:t>kubo</a:t>
            </a:r>
            <a:r>
              <a:rPr lang="en-US" dirty="0"/>
              <a:t>-admin-password password from </a:t>
            </a:r>
            <a:r>
              <a:rPr lang="en-US" dirty="0" err="1"/>
              <a:t>credhub</a:t>
            </a:r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24F86-FF85-574D-8EF0-635160970D18}"/>
              </a:ext>
            </a:extLst>
          </p:cNvPr>
          <p:cNvSpPr txBox="1"/>
          <p:nvPr/>
        </p:nvSpPr>
        <p:spPr>
          <a:xfrm>
            <a:off x="704511" y="2463789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int</a:t>
            </a:r>
            <a:r>
              <a:rPr lang="en-US" sz="1400" b="1" dirty="0">
                <a:solidFill>
                  <a:srgbClr val="FFFFFF"/>
                </a:solidFill>
              </a:rPr>
              <a:t> &lt;(</a:t>
            </a:r>
            <a:r>
              <a:rPr lang="en-US" sz="1400" b="1" dirty="0" err="1">
                <a:solidFill>
                  <a:srgbClr val="FFFFFF"/>
                </a:solidFill>
              </a:rPr>
              <a:t>credhub</a:t>
            </a:r>
            <a:r>
              <a:rPr lang="en-US" sz="1400" b="1" dirty="0">
                <a:solidFill>
                  <a:srgbClr val="FFFFFF"/>
                </a:solidFill>
              </a:rPr>
              <a:t> get -n "/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-admin-password" --output-</a:t>
            </a:r>
            <a:r>
              <a:rPr lang="en-US" sz="1400" b="1" dirty="0" err="1">
                <a:solidFill>
                  <a:srgbClr val="FFFFFF"/>
                </a:solidFill>
              </a:rPr>
              <a:t>json</a:t>
            </a:r>
            <a:r>
              <a:rPr lang="en-US" sz="1400" b="1" dirty="0">
                <a:solidFill>
                  <a:srgbClr val="FFFFFF"/>
                </a:solidFill>
              </a:rPr>
              <a:t>) --path=/value &gt; 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kubernetes_pwd.crt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AFB09-B2A3-574E-BD5D-8ADD47B32572}"/>
              </a:ext>
            </a:extLst>
          </p:cNvPr>
          <p:cNvSpPr txBox="1"/>
          <p:nvPr/>
        </p:nvSpPr>
        <p:spPr>
          <a:xfrm>
            <a:off x="704511" y="4633391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config</a:t>
            </a:r>
            <a:r>
              <a:rPr lang="en-US" sz="1400" b="1" dirty="0">
                <a:solidFill>
                  <a:srgbClr val="FFFFFF"/>
                </a:solidFill>
              </a:rPr>
              <a:t> set-credentials "dev" --token=</a:t>
            </a:r>
            <a:r>
              <a:rPr lang="en-US" sz="1400" b="1" dirty="0">
                <a:solidFill>
                  <a:srgbClr val="FF0000"/>
                </a:solidFill>
              </a:rPr>
              <a:t>your-</a:t>
            </a:r>
            <a:r>
              <a:rPr lang="en-US" sz="1400" b="1" dirty="0" err="1">
                <a:solidFill>
                  <a:srgbClr val="FF0000"/>
                </a:solidFill>
              </a:rPr>
              <a:t>kubernetes_pwd.crt</a:t>
            </a:r>
            <a:r>
              <a:rPr lang="en-US" sz="1400" b="1" dirty="0">
                <a:solidFill>
                  <a:srgbClr val="FF0000"/>
                </a:solidFill>
              </a:rPr>
              <a:t>-password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D167D-A3FA-3F44-A511-FD6FBD64651E}"/>
              </a:ext>
            </a:extLst>
          </p:cNvPr>
          <p:cNvSpPr txBox="1"/>
          <p:nvPr/>
        </p:nvSpPr>
        <p:spPr>
          <a:xfrm>
            <a:off x="272480" y="308525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Configure Kubernetes Cluster by using above Certificate (</a:t>
            </a:r>
            <a:r>
              <a:rPr lang="en-US" dirty="0" err="1"/>
              <a:t>kubernetes.crt</a:t>
            </a:r>
            <a:r>
              <a:rPr lang="en-US" dirty="0"/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17A5E-B67B-B242-B285-EAE7B546628C}"/>
              </a:ext>
            </a:extLst>
          </p:cNvPr>
          <p:cNvSpPr txBox="1"/>
          <p:nvPr/>
        </p:nvSpPr>
        <p:spPr>
          <a:xfrm>
            <a:off x="704511" y="3553271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config</a:t>
            </a:r>
            <a:r>
              <a:rPr lang="en-US" sz="1400" b="1" dirty="0">
                <a:solidFill>
                  <a:srgbClr val="FFFFFF"/>
                </a:solidFill>
              </a:rPr>
              <a:t> set-cluster "dev" --server https://10.244.0.14:8443 --embed-certs=true --certificate-authority=~/workspace/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kubernetes.crt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B5E2BD-48B5-3748-A0DD-62BD80736EAE}"/>
              </a:ext>
            </a:extLst>
          </p:cNvPr>
          <p:cNvSpPr txBox="1"/>
          <p:nvPr/>
        </p:nvSpPr>
        <p:spPr>
          <a:xfrm>
            <a:off x="704510" y="5147465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config</a:t>
            </a:r>
            <a:r>
              <a:rPr lang="en-US" sz="1400" b="1" dirty="0">
                <a:solidFill>
                  <a:srgbClr val="FFFFFF"/>
                </a:solidFill>
              </a:rPr>
              <a:t> set-context "dev" --cluster="dev" --user="dev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AE72C-7B2A-FC42-8E36-DDDFAECB485A}"/>
              </a:ext>
            </a:extLst>
          </p:cNvPr>
          <p:cNvSpPr txBox="1"/>
          <p:nvPr/>
        </p:nvSpPr>
        <p:spPr>
          <a:xfrm>
            <a:off x="272480" y="4201052"/>
            <a:ext cx="943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Configure Kubernetes User and Context (Note: Use </a:t>
            </a:r>
            <a:r>
              <a:rPr lang="en-US" sz="1400" dirty="0" err="1"/>
              <a:t>Kubernets</a:t>
            </a:r>
            <a:r>
              <a:rPr lang="en-US" sz="1400" dirty="0"/>
              <a:t> User Password from above </a:t>
            </a:r>
            <a:r>
              <a:rPr lang="en-US" sz="1400" dirty="0" err="1"/>
              <a:t>kubernetes_pwd.crt</a:t>
            </a:r>
            <a:r>
              <a:rPr lang="en-US" sz="1400" dirty="0"/>
              <a:t>)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28729-1FD0-0742-AAA4-7130CBF399DE}"/>
              </a:ext>
            </a:extLst>
          </p:cNvPr>
          <p:cNvSpPr txBox="1"/>
          <p:nvPr/>
        </p:nvSpPr>
        <p:spPr>
          <a:xfrm>
            <a:off x="704510" y="5661539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config</a:t>
            </a:r>
            <a:r>
              <a:rPr lang="en-US" sz="1400" b="1" dirty="0">
                <a:solidFill>
                  <a:srgbClr val="FFFFFF"/>
                </a:solidFill>
              </a:rPr>
              <a:t> use-context "dev"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8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(15/16)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Accessing Kubernetes (2/3)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212976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get node -o wide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76470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Obtain </a:t>
            </a:r>
            <a:r>
              <a:rPr lang="en-US" dirty="0" err="1"/>
              <a:t>kubernetes</a:t>
            </a:r>
            <a:r>
              <a:rPr lang="en-US" dirty="0"/>
              <a:t> node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98DC7-0F4F-8E45-9F32-9B04D17B3ED8}"/>
              </a:ext>
            </a:extLst>
          </p:cNvPr>
          <p:cNvSpPr txBox="1"/>
          <p:nvPr/>
        </p:nvSpPr>
        <p:spPr>
          <a:xfrm>
            <a:off x="272480" y="3301859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Get all information regarding your Namespace</a:t>
            </a:r>
          </a:p>
          <a:p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24F86-FF85-574D-8EF0-635160970D18}"/>
              </a:ext>
            </a:extLst>
          </p:cNvPr>
          <p:cNvSpPr txBox="1"/>
          <p:nvPr/>
        </p:nvSpPr>
        <p:spPr>
          <a:xfrm>
            <a:off x="704511" y="3769876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get pods --namespace=</a:t>
            </a:r>
            <a:r>
              <a:rPr lang="en-US" sz="1400" b="1" dirty="0" err="1">
                <a:solidFill>
                  <a:srgbClr val="FFFFFF"/>
                </a:solidFill>
              </a:rPr>
              <a:t>kube</a:t>
            </a:r>
            <a:r>
              <a:rPr lang="en-US" sz="1400" b="1" dirty="0">
                <a:solidFill>
                  <a:srgbClr val="FFFFFF"/>
                </a:solidFill>
              </a:rPr>
              <a:t>-system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kubectl</a:t>
            </a:r>
            <a:r>
              <a:rPr lang="en-US" sz="1400" b="1" dirty="0">
                <a:solidFill>
                  <a:schemeClr val="bg1"/>
                </a:solidFill>
              </a:rPr>
              <a:t> get all -n </a:t>
            </a:r>
            <a:r>
              <a:rPr lang="en-US" sz="1400" b="1" dirty="0" err="1">
                <a:solidFill>
                  <a:schemeClr val="bg1"/>
                </a:solidFill>
              </a:rPr>
              <a:t>kube</a:t>
            </a:r>
            <a:r>
              <a:rPr lang="en-US" sz="1400" b="1" dirty="0">
                <a:solidFill>
                  <a:schemeClr val="bg1"/>
                </a:solidFill>
              </a:rPr>
              <a:t>-system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D167D-A3FA-3F44-A511-FD6FBD64651E}"/>
              </a:ext>
            </a:extLst>
          </p:cNvPr>
          <p:cNvSpPr txBox="1"/>
          <p:nvPr/>
        </p:nvSpPr>
        <p:spPr>
          <a:xfrm>
            <a:off x="272480" y="4355812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8001 port is active on </a:t>
            </a:r>
            <a:r>
              <a:rPr lang="en-US"/>
              <a:t>your notebook, </a:t>
            </a:r>
            <a:r>
              <a:rPr lang="en-US" dirty="0"/>
              <a:t>if active kill the process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17A5E-B67B-B242-B285-EAE7B546628C}"/>
              </a:ext>
            </a:extLst>
          </p:cNvPr>
          <p:cNvSpPr txBox="1"/>
          <p:nvPr/>
        </p:nvSpPr>
        <p:spPr>
          <a:xfrm>
            <a:off x="704511" y="4777988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sudo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lsof</a:t>
            </a:r>
            <a:r>
              <a:rPr lang="en-US" sz="1400" b="1" dirty="0">
                <a:solidFill>
                  <a:srgbClr val="FFFFFF"/>
                </a:solidFill>
              </a:rPr>
              <a:t> -</a:t>
            </a:r>
            <a:r>
              <a:rPr lang="en-US" sz="1400" b="1" dirty="0" err="1">
                <a:solidFill>
                  <a:srgbClr val="FFFFFF"/>
                </a:solidFill>
              </a:rPr>
              <a:t>PiTCP</a:t>
            </a:r>
            <a:r>
              <a:rPr lang="en-US" sz="1400" b="1" dirty="0">
                <a:solidFill>
                  <a:srgbClr val="FFFFFF"/>
                </a:solidFill>
              </a:rPr>
              <a:t> -</a:t>
            </a:r>
            <a:r>
              <a:rPr lang="en-US" sz="1400" b="1" dirty="0" err="1">
                <a:solidFill>
                  <a:srgbClr val="FFFFFF"/>
                </a:solidFill>
              </a:rPr>
              <a:t>sTCP:LISTEN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sudo</a:t>
            </a:r>
            <a:r>
              <a:rPr lang="en-US" sz="1400" b="1" dirty="0">
                <a:solidFill>
                  <a:srgbClr val="FFFFFF"/>
                </a:solidFill>
              </a:rPr>
              <a:t> kill -9 your-</a:t>
            </a:r>
            <a:r>
              <a:rPr lang="en-US" sz="1400" b="1" dirty="0" err="1">
                <a:solidFill>
                  <a:srgbClr val="FFFFFF"/>
                </a:solidFill>
              </a:rPr>
              <a:t>pid</a:t>
            </a:r>
            <a:r>
              <a:rPr lang="en-US" sz="1400" b="1" dirty="0">
                <a:solidFill>
                  <a:srgbClr val="FFFFFF"/>
                </a:solidFill>
              </a:rPr>
              <a:t>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28370-DE88-C24C-88BB-D7DD4F1B5AD6}"/>
              </a:ext>
            </a:extLst>
          </p:cNvPr>
          <p:cNvSpPr txBox="1"/>
          <p:nvPr/>
        </p:nvSpPr>
        <p:spPr>
          <a:xfrm>
            <a:off x="848544" y="14575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2E23E0-E0ED-3C49-99AA-BF26835C9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51" y="1556792"/>
            <a:ext cx="6480720" cy="3585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F1B3C3-E5D2-5F4D-A816-906BEC0B199A}"/>
              </a:ext>
            </a:extLst>
          </p:cNvPr>
          <p:cNvSpPr txBox="1"/>
          <p:nvPr/>
        </p:nvSpPr>
        <p:spPr>
          <a:xfrm>
            <a:off x="704511" y="2339771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cluster-info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68BC1-807D-B44F-B409-80F185C727ED}"/>
              </a:ext>
            </a:extLst>
          </p:cNvPr>
          <p:cNvSpPr txBox="1"/>
          <p:nvPr/>
        </p:nvSpPr>
        <p:spPr>
          <a:xfrm>
            <a:off x="272480" y="1891499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Obtain </a:t>
            </a:r>
            <a:r>
              <a:rPr lang="en-US" dirty="0" err="1"/>
              <a:t>kubernetes</a:t>
            </a:r>
            <a:r>
              <a:rPr lang="en-US" dirty="0"/>
              <a:t> Cluster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92FA8-7E93-C245-8359-5FCE2D241661}"/>
              </a:ext>
            </a:extLst>
          </p:cNvPr>
          <p:cNvSpPr txBox="1"/>
          <p:nvPr/>
        </p:nvSpPr>
        <p:spPr>
          <a:xfrm>
            <a:off x="713787" y="26162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D2356-4AAD-D54D-8A16-8386DDD9D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722060"/>
            <a:ext cx="8224585" cy="6349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D98CD65-BA2D-6B4B-A29A-6B120EAC2DB2}"/>
              </a:ext>
            </a:extLst>
          </p:cNvPr>
          <p:cNvSpPr txBox="1"/>
          <p:nvPr/>
        </p:nvSpPr>
        <p:spPr>
          <a:xfrm>
            <a:off x="272480" y="536392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Accessing to Kubernetes Dashboard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95C73E-3B4F-0940-800C-3D2CBD98844B}"/>
              </a:ext>
            </a:extLst>
          </p:cNvPr>
          <p:cNvSpPr txBox="1"/>
          <p:nvPr/>
        </p:nvSpPr>
        <p:spPr>
          <a:xfrm>
            <a:off x="704511" y="5786100"/>
            <a:ext cx="8857001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proxy 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Starting to serve on 127.0.0.1:8001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$ http://localhost:8001/</a:t>
            </a:r>
            <a:r>
              <a:rPr lang="en-US" sz="1400" b="1" dirty="0" err="1">
                <a:solidFill>
                  <a:srgbClr val="FFFFFF"/>
                </a:solidFill>
              </a:rPr>
              <a:t>api</a:t>
            </a:r>
            <a:r>
              <a:rPr lang="en-US" sz="1400" b="1" dirty="0">
                <a:solidFill>
                  <a:srgbClr val="FFFFFF"/>
                </a:solidFill>
              </a:rPr>
              <a:t>/v1/namespaces/</a:t>
            </a:r>
            <a:r>
              <a:rPr lang="en-US" sz="1400" b="1" dirty="0" err="1">
                <a:solidFill>
                  <a:srgbClr val="FFFFFF"/>
                </a:solidFill>
              </a:rPr>
              <a:t>kube</a:t>
            </a:r>
            <a:r>
              <a:rPr lang="en-US" sz="1400" b="1" dirty="0">
                <a:solidFill>
                  <a:srgbClr val="FFFFFF"/>
                </a:solidFill>
              </a:rPr>
              <a:t>-system/services/</a:t>
            </a:r>
            <a:r>
              <a:rPr lang="en-US" sz="1400" b="1" dirty="0" err="1">
                <a:solidFill>
                  <a:srgbClr val="FFFFFF"/>
                </a:solidFill>
              </a:rPr>
              <a:t>https:kubernetes-dashboard</a:t>
            </a:r>
            <a:r>
              <a:rPr lang="en-US" sz="1400" b="1" dirty="0">
                <a:solidFill>
                  <a:srgbClr val="FFFFFF"/>
                </a:solidFill>
              </a:rPr>
              <a:t>:/proxy/#!/login</a:t>
            </a:r>
          </a:p>
        </p:txBody>
      </p:sp>
    </p:spTree>
    <p:extLst>
      <p:ext uri="{BB962C8B-B14F-4D97-AF65-F5344CB8AC3E}">
        <p14:creationId xmlns:p14="http://schemas.microsoft.com/office/powerpoint/2010/main" val="3348035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(16/16)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Accessing Kubernetes (3/3)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212976"/>
            <a:ext cx="8857001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Select token option and paste above </a:t>
            </a:r>
            <a:r>
              <a:rPr lang="en-US" sz="1200" b="1" dirty="0" err="1">
                <a:solidFill>
                  <a:srgbClr val="FFFFFF"/>
                </a:solidFill>
              </a:rPr>
              <a:t>kubernetes_pwd.crt</a:t>
            </a:r>
            <a:r>
              <a:rPr lang="en-US" sz="1200" b="1" dirty="0">
                <a:solidFill>
                  <a:srgbClr val="FFFFFF"/>
                </a:solidFill>
              </a:rPr>
              <a:t> password to login into your </a:t>
            </a:r>
            <a:r>
              <a:rPr lang="en-US" sz="1200" b="1" dirty="0" err="1">
                <a:solidFill>
                  <a:srgbClr val="FFFFFF"/>
                </a:solidFill>
              </a:rPr>
              <a:t>kubernets</a:t>
            </a:r>
            <a:r>
              <a:rPr lang="en-US" sz="1200" b="1" dirty="0">
                <a:solidFill>
                  <a:srgbClr val="FFFFFF"/>
                </a:solidFill>
              </a:rPr>
              <a:t> cluster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76470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Accessing Kubernetes Dashboard in your Browser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68BC1-807D-B44F-B409-80F185C727ED}"/>
              </a:ext>
            </a:extLst>
          </p:cNvPr>
          <p:cNvSpPr txBox="1"/>
          <p:nvPr/>
        </p:nvSpPr>
        <p:spPr>
          <a:xfrm>
            <a:off x="272480" y="3703059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Kubernetes Home Dashboard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92FA8-7E93-C245-8359-5FCE2D241661}"/>
              </a:ext>
            </a:extLst>
          </p:cNvPr>
          <p:cNvSpPr txBox="1"/>
          <p:nvPr/>
        </p:nvSpPr>
        <p:spPr>
          <a:xfrm>
            <a:off x="632520" y="40050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4BFEF-9B44-8642-B52D-AA1D2664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2314" r="24558" b="25575"/>
          <a:stretch/>
        </p:blipFill>
        <p:spPr>
          <a:xfrm>
            <a:off x="3296816" y="1492855"/>
            <a:ext cx="3480774" cy="22708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5CAB656-7F5E-BC4D-855E-C6A69D6E8E2E}"/>
              </a:ext>
            </a:extLst>
          </p:cNvPr>
          <p:cNvSpPr txBox="1"/>
          <p:nvPr/>
        </p:nvSpPr>
        <p:spPr>
          <a:xfrm>
            <a:off x="632520" y="150142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321AD-1B1E-6048-87F1-840378CDA9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/>
          <a:stretch/>
        </p:blipFill>
        <p:spPr>
          <a:xfrm>
            <a:off x="3800872" y="3887725"/>
            <a:ext cx="5400600" cy="25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2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Kubernetes Deployment Guide on AWS (1/8)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Install Pre-Requirements (1/2)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536" y="1436583"/>
            <a:ext cx="8712968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 </a:t>
            </a:r>
            <a:r>
              <a:rPr lang="en-US" dirty="0" err="1">
                <a:solidFill>
                  <a:schemeClr val="bg1"/>
                </a:solidFill>
              </a:rPr>
              <a:t>wget</a:t>
            </a:r>
            <a:r>
              <a:rPr lang="en-US" dirty="0">
                <a:solidFill>
                  <a:schemeClr val="bg1"/>
                </a:solidFill>
              </a:rPr>
              <a:t> 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kubernetes</a:t>
            </a:r>
            <a:r>
              <a:rPr lang="en-US" dirty="0">
                <a:solidFill>
                  <a:schemeClr val="bg1"/>
                </a:solidFill>
              </a:rPr>
              <a:t>/kops/releases/download/1.9.1/kops-linux-amd64</a:t>
            </a:r>
          </a:p>
          <a:p>
            <a:r>
              <a:rPr lang="en-US" dirty="0">
                <a:solidFill>
                  <a:schemeClr val="bg1"/>
                </a:solidFill>
              </a:rPr>
              <a:t> $ 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+x kops-linux-amd64</a:t>
            </a:r>
          </a:p>
          <a:p>
            <a:r>
              <a:rPr lang="en-US" dirty="0">
                <a:solidFill>
                  <a:schemeClr val="bg1"/>
                </a:solidFill>
              </a:rPr>
              <a:t> $ sudo mv kops-linux-amd64 /</a:t>
            </a:r>
            <a:r>
              <a:rPr lang="en-US" dirty="0" err="1">
                <a:solidFill>
                  <a:schemeClr val="bg1"/>
                </a:solidFill>
              </a:rPr>
              <a:t>usr</a:t>
            </a:r>
            <a:r>
              <a:rPr lang="en-US" dirty="0">
                <a:solidFill>
                  <a:schemeClr val="bg1"/>
                </a:solidFill>
              </a:rPr>
              <a:t>/local/bin/</a:t>
            </a:r>
            <a:r>
              <a:rPr lang="en-US" dirty="0"/>
              <a:t>kops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496" y="860519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kops-cli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3228256"/>
            <a:ext cx="871296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</a:t>
            </a:r>
            <a:r>
              <a:rPr lang="en-US" dirty="0"/>
              <a:t> kops version </a:t>
            </a:r>
          </a:p>
          <a:p>
            <a:r>
              <a:rPr lang="en-US" dirty="0"/>
              <a:t>    Version 1.9.1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496" y="2708920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the kops version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3A094-6C36-1245-A207-56EF630D50F2}"/>
              </a:ext>
            </a:extLst>
          </p:cNvPr>
          <p:cNvSpPr txBox="1"/>
          <p:nvPr/>
        </p:nvSpPr>
        <p:spPr>
          <a:xfrm>
            <a:off x="776536" y="4482986"/>
            <a:ext cx="8712968" cy="181588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$</a:t>
            </a:r>
            <a:r>
              <a:rPr lang="en-US" sz="1600" b="1" dirty="0"/>
              <a:t> </a:t>
            </a:r>
            <a:r>
              <a:rPr lang="en-US" sz="1600" b="1" dirty="0" err="1"/>
              <a:t>sudo</a:t>
            </a:r>
            <a:r>
              <a:rPr lang="en-US" sz="1600" b="1" dirty="0"/>
              <a:t> apt-get update &amp;&amp; </a:t>
            </a:r>
            <a:r>
              <a:rPr lang="en-US" sz="1600" b="1" dirty="0" err="1"/>
              <a:t>sudo</a:t>
            </a:r>
            <a:r>
              <a:rPr lang="en-US" sz="1600" b="1" dirty="0"/>
              <a:t> apt-get install -y apt-transport-https</a:t>
            </a:r>
          </a:p>
          <a:p>
            <a:r>
              <a:rPr lang="en-US" sz="1600" b="1" dirty="0"/>
              <a:t> $ curl -s https://</a:t>
            </a:r>
            <a:r>
              <a:rPr lang="en-US" sz="1600" b="1" dirty="0" err="1"/>
              <a:t>packages.cloud.google.com</a:t>
            </a:r>
            <a:r>
              <a:rPr lang="en-US" sz="1600" b="1" dirty="0"/>
              <a:t>/apt/doc/apt-</a:t>
            </a:r>
            <a:r>
              <a:rPr lang="en-US" sz="1600" b="1" dirty="0" err="1"/>
              <a:t>key.gpg</a:t>
            </a:r>
            <a:r>
              <a:rPr lang="en-US" sz="1600" b="1" dirty="0"/>
              <a:t> | apt-key add -</a:t>
            </a:r>
          </a:p>
          <a:p>
            <a:r>
              <a:rPr lang="en-US" sz="1600" b="1" dirty="0"/>
              <a:t> $ cat &lt;&lt;EOF &gt;/</a:t>
            </a:r>
            <a:r>
              <a:rPr lang="en-US" sz="1600" b="1" dirty="0" err="1"/>
              <a:t>etc</a:t>
            </a:r>
            <a:r>
              <a:rPr lang="en-US" sz="1600" b="1" dirty="0"/>
              <a:t>/apt/</a:t>
            </a:r>
            <a:r>
              <a:rPr lang="en-US" sz="1600" b="1" dirty="0" err="1"/>
              <a:t>sources.list.d</a:t>
            </a:r>
            <a:r>
              <a:rPr lang="en-US" sz="1600" b="1" dirty="0"/>
              <a:t>/</a:t>
            </a:r>
            <a:r>
              <a:rPr lang="en-US" sz="1600" b="1" dirty="0" err="1"/>
              <a:t>kubernetes.list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   deb http://</a:t>
            </a:r>
            <a:r>
              <a:rPr lang="en-US" sz="1600" b="1" dirty="0" err="1"/>
              <a:t>apt.kubernetes.io</a:t>
            </a:r>
            <a:r>
              <a:rPr lang="en-US" sz="1600" b="1" dirty="0"/>
              <a:t>/ </a:t>
            </a:r>
            <a:r>
              <a:rPr lang="en-US" sz="1600" b="1" dirty="0" err="1"/>
              <a:t>kubernetes-xenial</a:t>
            </a:r>
            <a:r>
              <a:rPr lang="en-US" sz="1600" b="1" dirty="0"/>
              <a:t> main </a:t>
            </a:r>
          </a:p>
          <a:p>
            <a:r>
              <a:rPr lang="en-US" sz="1600" b="1" dirty="0"/>
              <a:t>   EOF</a:t>
            </a:r>
          </a:p>
          <a:p>
            <a:r>
              <a:rPr lang="en-US" sz="1600" b="1" dirty="0"/>
              <a:t> $ </a:t>
            </a:r>
            <a:r>
              <a:rPr lang="en-US" sz="1600" b="1" dirty="0" err="1"/>
              <a:t>sudo</a:t>
            </a:r>
            <a:r>
              <a:rPr lang="en-US" sz="1600" b="1" dirty="0"/>
              <a:t> apt-get update &amp;&amp; </a:t>
            </a:r>
            <a:r>
              <a:rPr lang="en-US" sz="1600" b="1" dirty="0" err="1"/>
              <a:t>sudo</a:t>
            </a:r>
            <a:r>
              <a:rPr lang="en-US" sz="1600" b="1" dirty="0"/>
              <a:t> apt-get install -y </a:t>
            </a:r>
            <a:r>
              <a:rPr lang="en-US" sz="1600" b="1" dirty="0" err="1"/>
              <a:t>kubectl</a:t>
            </a:r>
            <a:r>
              <a:rPr lang="en-US" sz="1600" b="1" dirty="0"/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$ </a:t>
            </a:r>
            <a:r>
              <a:rPr lang="en-US" sz="1600" b="1" dirty="0" err="1">
                <a:solidFill>
                  <a:schemeClr val="bg1"/>
                </a:solidFill>
              </a:rPr>
              <a:t>kubectl</a:t>
            </a:r>
            <a:r>
              <a:rPr lang="en-US" sz="1600" b="1" dirty="0">
                <a:solidFill>
                  <a:schemeClr val="bg1"/>
                </a:solidFill>
              </a:rPr>
              <a:t> version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50C55-3917-B44F-8A5E-3ABD4195D07F}"/>
              </a:ext>
            </a:extLst>
          </p:cNvPr>
          <p:cNvSpPr txBox="1"/>
          <p:nvPr/>
        </p:nvSpPr>
        <p:spPr>
          <a:xfrm>
            <a:off x="416496" y="3963650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</a:t>
            </a:r>
            <a:r>
              <a:rPr lang="en-US" dirty="0" err="1"/>
              <a:t>Kubectl</a:t>
            </a:r>
            <a:r>
              <a:rPr lang="en-US" dirty="0"/>
              <a:t>-CLI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8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5"/>
          <p:cNvSpPr>
            <a:spLocks noChangeArrowheads="1"/>
          </p:cNvSpPr>
          <p:nvPr/>
        </p:nvSpPr>
        <p:spPr bwMode="auto">
          <a:xfrm>
            <a:off x="4335353" y="1691947"/>
            <a:ext cx="5055558" cy="343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AutoNum type="arabicPeriod"/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Kubo Deployment Guide</a:t>
            </a:r>
          </a:p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        . </a:t>
            </a:r>
            <a:r>
              <a:rPr kumimoji="1" lang="en-US" altLang="ko-KR" sz="1600" spc="-50" dirty="0">
                <a:latin typeface="맑은 고딕" pitchFamily="50" charset="-127"/>
                <a:ea typeface="맑은 고딕" pitchFamily="50" charset="-127"/>
              </a:rPr>
              <a:t>Install</a:t>
            </a: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600" spc="-50" dirty="0">
                <a:latin typeface="맑은 고딕" pitchFamily="50" charset="-127"/>
                <a:ea typeface="맑은 고딕" pitchFamily="50" charset="-127"/>
              </a:rPr>
              <a:t>Pre-Requirements</a:t>
            </a:r>
          </a:p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        . </a:t>
            </a:r>
            <a:r>
              <a:rPr kumimoji="1" lang="en-US" altLang="ko-KR" sz="1600" spc="-50" dirty="0">
                <a:latin typeface="맑은 고딕" pitchFamily="50" charset="-127"/>
                <a:ea typeface="맑은 고딕" pitchFamily="50" charset="-127"/>
              </a:rPr>
              <a:t>Deploying</a:t>
            </a: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600" spc="-50" dirty="0">
                <a:latin typeface="맑은 고딕" pitchFamily="50" charset="-127"/>
                <a:ea typeface="맑은 고딕" pitchFamily="50" charset="-127"/>
              </a:rPr>
              <a:t>Bosh-Director</a:t>
            </a:r>
          </a:p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        . </a:t>
            </a:r>
            <a:r>
              <a:rPr kumimoji="1" lang="en-US" altLang="ko-KR" sz="1600" spc="-50" dirty="0">
                <a:latin typeface="맑은 고딕" pitchFamily="50" charset="-127"/>
                <a:ea typeface="맑은 고딕" pitchFamily="50" charset="-127"/>
              </a:rPr>
              <a:t>Deploying Kubo</a:t>
            </a:r>
          </a:p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        . </a:t>
            </a:r>
            <a:r>
              <a:rPr kumimoji="1" lang="en-US" altLang="ko-KR" sz="1600" spc="-50" dirty="0">
                <a:latin typeface="맑은 고딕" pitchFamily="50" charset="-127"/>
                <a:ea typeface="맑은 고딕" pitchFamily="50" charset="-127"/>
              </a:rPr>
              <a:t>Accessing </a:t>
            </a:r>
            <a:r>
              <a:rPr kumimoji="1" lang="en-US" altLang="ko-KR" sz="1600" dirty="0"/>
              <a:t>Kubernetes Cluster</a:t>
            </a:r>
            <a:endParaRPr kumimoji="1" lang="en-US" altLang="ko-KR" sz="1600" b="1" spc="-5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Font typeface="+mj-lt"/>
              <a:buAutoNum type="arabicPeriod" startAt="2"/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Kuberentes Deployment Guide on AWS</a:t>
            </a:r>
          </a:p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        . </a:t>
            </a:r>
            <a:r>
              <a:rPr kumimoji="1" lang="en-US" altLang="ko-KR" sz="1600" spc="-50" dirty="0">
                <a:latin typeface="맑은 고딕" pitchFamily="50" charset="-127"/>
                <a:ea typeface="맑은 고딕" pitchFamily="50" charset="-127"/>
              </a:rPr>
              <a:t>Install</a:t>
            </a: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600" spc="-50" dirty="0">
                <a:latin typeface="맑은 고딕" pitchFamily="50" charset="-127"/>
                <a:ea typeface="맑은 고딕" pitchFamily="50" charset="-127"/>
              </a:rPr>
              <a:t>Pre-Requirements</a:t>
            </a:r>
          </a:p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        . </a:t>
            </a:r>
            <a:r>
              <a:rPr kumimoji="1" lang="en-US" altLang="ko-KR" sz="1600" spc="-50" dirty="0">
                <a:latin typeface="맑은 고딕" pitchFamily="50" charset="-127"/>
                <a:ea typeface="맑은 고딕" pitchFamily="50" charset="-127"/>
              </a:rPr>
              <a:t>Deploying Kubernetes</a:t>
            </a:r>
          </a:p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        . </a:t>
            </a:r>
            <a:r>
              <a:rPr kumimoji="1" lang="en-US" altLang="ko-KR" sz="1600" spc="-50" dirty="0">
                <a:latin typeface="맑은 고딕" pitchFamily="50" charset="-127"/>
                <a:ea typeface="맑은 고딕" pitchFamily="50" charset="-127"/>
              </a:rPr>
              <a:t>Accessing </a:t>
            </a:r>
            <a:r>
              <a:rPr kumimoji="1" lang="en-US" altLang="ko-KR" sz="1600" dirty="0"/>
              <a:t>Kubernetes Cluster</a:t>
            </a:r>
            <a:endParaRPr kumimoji="1" lang="en-US" altLang="ko-KR" sz="1600" b="1" spc="-50" dirty="0">
              <a:latin typeface="맑은 고딕" pitchFamily="50" charset="-127"/>
              <a:ea typeface="맑은 고딕" pitchFamily="50" charset="-127"/>
            </a:endParaRPr>
          </a:p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</a:pPr>
            <a:endParaRPr kumimoji="1" lang="en-US" altLang="ko-KR" sz="1600" b="1" spc="-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4225156" y="1556792"/>
            <a:ext cx="0" cy="35283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6536" y="548680"/>
            <a:ext cx="549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2E347-04DD-074B-9C50-E04B148B3C03}"/>
              </a:ext>
            </a:extLst>
          </p:cNvPr>
          <p:cNvSpPr txBox="1"/>
          <p:nvPr/>
        </p:nvSpPr>
        <p:spPr>
          <a:xfrm>
            <a:off x="1496616" y="6021288"/>
            <a:ext cx="770485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Note: This deployment Guide is targeted only Ubuntu 16.04 users. </a:t>
            </a:r>
          </a:p>
        </p:txBody>
      </p:sp>
    </p:spTree>
    <p:extLst>
      <p:ext uri="{BB962C8B-B14F-4D97-AF65-F5344CB8AC3E}">
        <p14:creationId xmlns:p14="http://schemas.microsoft.com/office/powerpoint/2010/main" val="241190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Kubernetes Deployment Guide on AWS (2/8)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Install Pre-Requirements (2/2)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536" y="1436583"/>
            <a:ext cx="8712968" cy="6155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 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apt-get update &amp;&amp; 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apt-get upgrade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$  </a:t>
            </a:r>
            <a:r>
              <a:rPr lang="en-US" sz="1600" dirty="0" err="1">
                <a:solidFill>
                  <a:schemeClr val="bg1"/>
                </a:solidFill>
              </a:rPr>
              <a:t>sudo</a:t>
            </a:r>
            <a:r>
              <a:rPr lang="en-US" sz="1600" dirty="0">
                <a:solidFill>
                  <a:schemeClr val="bg1"/>
                </a:solidFill>
              </a:rPr>
              <a:t> apt install </a:t>
            </a:r>
            <a:r>
              <a:rPr lang="en-US" sz="1600" dirty="0" err="1">
                <a:solidFill>
                  <a:schemeClr val="bg1"/>
                </a:solidFill>
              </a:rPr>
              <a:t>awscli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496" y="860519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</a:t>
            </a:r>
            <a:r>
              <a:rPr lang="en-US" dirty="0" err="1"/>
              <a:t>aws</a:t>
            </a:r>
            <a:r>
              <a:rPr lang="en-US" dirty="0"/>
              <a:t>-cli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2940224"/>
            <a:ext cx="871296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</a:t>
            </a:r>
            <a:r>
              <a:rPr lang="en-US" dirty="0"/>
              <a:t> </a:t>
            </a:r>
            <a:r>
              <a:rPr lang="en-US" dirty="0" err="1"/>
              <a:t>aws</a:t>
            </a:r>
            <a:r>
              <a:rPr lang="en-US" dirty="0"/>
              <a:t> --version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496" y="2420888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the </a:t>
            </a:r>
            <a:r>
              <a:rPr lang="en-US" dirty="0" err="1"/>
              <a:t>aws</a:t>
            </a:r>
            <a:r>
              <a:rPr lang="en-US" dirty="0"/>
              <a:t>-cli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82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Kubernetes Deployment Guide on AWS (3/8)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</a:t>
            </a:r>
            <a:r>
              <a:rPr kumimoji="1" lang="en-US" altLang="ko-KR" b="0" dirty="0" err="1"/>
              <a:t>kubernetes</a:t>
            </a:r>
            <a:r>
              <a:rPr kumimoji="1" lang="en-US" altLang="ko-KR" b="0" dirty="0"/>
              <a:t> (1/6)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3A094-6C36-1245-A207-56EF630D50F2}"/>
              </a:ext>
            </a:extLst>
          </p:cNvPr>
          <p:cNvSpPr txBox="1"/>
          <p:nvPr/>
        </p:nvSpPr>
        <p:spPr>
          <a:xfrm>
            <a:off x="776536" y="1115869"/>
            <a:ext cx="871296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 Use your Access &amp; Secret Keys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Use your preferred location  </a:t>
            </a:r>
            <a:r>
              <a:rPr lang="en-US" sz="1400" b="1" dirty="0">
                <a:solidFill>
                  <a:schemeClr val="bg1"/>
                </a:solidFill>
              </a:rPr>
              <a:t>(Note: Here I am using Asia Pacific (Seoul) location)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50C55-3917-B44F-8A5E-3ABD4195D07F}"/>
              </a:ext>
            </a:extLst>
          </p:cNvPr>
          <p:cNvSpPr txBox="1"/>
          <p:nvPr/>
        </p:nvSpPr>
        <p:spPr>
          <a:xfrm>
            <a:off x="416496" y="794685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Configure AWS Access Key and Secret Access Key ID’S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5B4CE-911E-C34D-AFA9-3BCE58DDF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2229351"/>
            <a:ext cx="4673600" cy="863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D13B89-BF70-604C-8228-64A637FEF855}"/>
              </a:ext>
            </a:extLst>
          </p:cNvPr>
          <p:cNvSpPr txBox="1"/>
          <p:nvPr/>
        </p:nvSpPr>
        <p:spPr>
          <a:xfrm>
            <a:off x="992560" y="222482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7213A-3DC3-5240-B95D-77E7714E932F}"/>
              </a:ext>
            </a:extLst>
          </p:cNvPr>
          <p:cNvSpPr txBox="1"/>
          <p:nvPr/>
        </p:nvSpPr>
        <p:spPr>
          <a:xfrm>
            <a:off x="776536" y="3669015"/>
            <a:ext cx="871296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 </a:t>
            </a:r>
            <a:r>
              <a:rPr lang="en-US" sz="1400" b="1" dirty="0" err="1">
                <a:solidFill>
                  <a:schemeClr val="bg1"/>
                </a:solidFill>
              </a:rPr>
              <a:t>aws</a:t>
            </a:r>
            <a:r>
              <a:rPr lang="en-US" sz="1400" b="1" dirty="0">
                <a:solidFill>
                  <a:schemeClr val="bg1"/>
                </a:solidFill>
              </a:rPr>
              <a:t> s3api create-bucket --bucket </a:t>
            </a:r>
            <a:r>
              <a:rPr lang="en-US" sz="1400" b="1" dirty="0">
                <a:solidFill>
                  <a:srgbClr val="FF0000"/>
                </a:solidFill>
              </a:rPr>
              <a:t>your-</a:t>
            </a:r>
            <a:r>
              <a:rPr lang="en-US" sz="1400" b="1" dirty="0" err="1">
                <a:solidFill>
                  <a:srgbClr val="FF0000"/>
                </a:solidFill>
              </a:rPr>
              <a:t>bucketname</a:t>
            </a:r>
            <a:r>
              <a:rPr lang="en-US" sz="1400" b="1" dirty="0">
                <a:solidFill>
                  <a:schemeClr val="bg1"/>
                </a:solidFill>
              </a:rPr>
              <a:t> --region </a:t>
            </a:r>
            <a:r>
              <a:rPr lang="en-US" sz="1400" b="1" dirty="0">
                <a:solidFill>
                  <a:srgbClr val="FF0000"/>
                </a:solidFill>
              </a:rPr>
              <a:t>your-region</a:t>
            </a:r>
            <a:r>
              <a:rPr lang="en-US" sz="1400" b="1" dirty="0">
                <a:solidFill>
                  <a:schemeClr val="bg1"/>
                </a:solidFill>
              </a:rPr>
              <a:t> --create-bucket-configuration </a:t>
            </a:r>
            <a:r>
              <a:rPr lang="en-US" sz="1400" b="1" dirty="0" err="1">
                <a:solidFill>
                  <a:schemeClr val="bg1"/>
                </a:solidFill>
              </a:rPr>
              <a:t>LocationConstraint</a:t>
            </a:r>
            <a:r>
              <a:rPr lang="en-US" sz="1400" b="1" dirty="0">
                <a:solidFill>
                  <a:schemeClr val="bg1"/>
                </a:solidFill>
              </a:rPr>
              <a:t>=</a:t>
            </a:r>
            <a:r>
              <a:rPr lang="en-US" sz="1400" b="1" dirty="0">
                <a:solidFill>
                  <a:srgbClr val="FF0000"/>
                </a:solidFill>
              </a:rPr>
              <a:t>your-region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81A3B-3A1F-EB46-908D-C4EB6FCEBA26}"/>
              </a:ext>
            </a:extLst>
          </p:cNvPr>
          <p:cNvSpPr txBox="1"/>
          <p:nvPr/>
        </p:nvSpPr>
        <p:spPr>
          <a:xfrm>
            <a:off x="416496" y="3092951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AWS S3 bucket for Kubernetes Deployment.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EC880-E369-284D-8A65-5D6A2669650E}"/>
              </a:ext>
            </a:extLst>
          </p:cNvPr>
          <p:cNvSpPr txBox="1"/>
          <p:nvPr/>
        </p:nvSpPr>
        <p:spPr>
          <a:xfrm>
            <a:off x="985751" y="44998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089E3-6B9D-6647-8432-720848CF3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4860682"/>
            <a:ext cx="8712968" cy="5547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9DA8A7-37DE-5E4A-BF19-4F1DDA1AE176}"/>
              </a:ext>
            </a:extLst>
          </p:cNvPr>
          <p:cNvSpPr txBox="1"/>
          <p:nvPr/>
        </p:nvSpPr>
        <p:spPr>
          <a:xfrm>
            <a:off x="776536" y="6011996"/>
            <a:ext cx="871296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</a:t>
            </a:r>
            <a:r>
              <a:rPr lang="en-US" dirty="0"/>
              <a:t> </a:t>
            </a:r>
            <a:r>
              <a:rPr lang="en-US" sz="1400" b="1" dirty="0"/>
              <a:t>export KOPS_STATE_STORE=s3://</a:t>
            </a:r>
            <a:r>
              <a:rPr lang="en-US" sz="1400" b="1" dirty="0" err="1"/>
              <a:t>paastakubo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D1890-EBEB-B848-BEE5-917BD6280B6E}"/>
              </a:ext>
            </a:extLst>
          </p:cNvPr>
          <p:cNvSpPr txBox="1"/>
          <p:nvPr/>
        </p:nvSpPr>
        <p:spPr>
          <a:xfrm>
            <a:off x="416496" y="5492660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Providing S3 bucket URL in the following environment variables: 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C9C41-2194-FC46-98E7-0CFD8F78E24C}"/>
              </a:ext>
            </a:extLst>
          </p:cNvPr>
          <p:cNvSpPr txBox="1"/>
          <p:nvPr/>
        </p:nvSpPr>
        <p:spPr>
          <a:xfrm>
            <a:off x="776536" y="1756889"/>
            <a:ext cx="871296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</a:t>
            </a:r>
            <a:r>
              <a:rPr lang="en-US" dirty="0"/>
              <a:t> </a:t>
            </a:r>
            <a:r>
              <a:rPr lang="en-US" sz="1400" b="1" dirty="0" err="1"/>
              <a:t>aws</a:t>
            </a:r>
            <a:r>
              <a:rPr lang="en-US" sz="1400" b="1" dirty="0"/>
              <a:t> configure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946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Kubernetes Deployment Guide on AWS (4/8)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</a:t>
            </a:r>
            <a:r>
              <a:rPr kumimoji="1" lang="en-US" altLang="ko-KR" b="0" dirty="0" err="1"/>
              <a:t>kubernetes</a:t>
            </a:r>
            <a:r>
              <a:rPr kumimoji="1" lang="en-US" altLang="ko-KR" b="0" dirty="0"/>
              <a:t> (2/6)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3A094-6C36-1245-A207-56EF630D50F2}"/>
              </a:ext>
            </a:extLst>
          </p:cNvPr>
          <p:cNvSpPr txBox="1"/>
          <p:nvPr/>
        </p:nvSpPr>
        <p:spPr>
          <a:xfrm>
            <a:off x="776536" y="1364759"/>
            <a:ext cx="871296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$ kops create cluster </a:t>
            </a:r>
            <a:r>
              <a:rPr lang="en-US" sz="1400" b="1" dirty="0">
                <a:solidFill>
                  <a:srgbClr val="FF0000"/>
                </a:solidFill>
              </a:rPr>
              <a:t>cluster-domain</a:t>
            </a:r>
            <a:r>
              <a:rPr lang="en-US" sz="1400" b="1" dirty="0">
                <a:solidFill>
                  <a:schemeClr val="bg1"/>
                </a:solidFill>
              </a:rPr>
              <a:t> --master-count=1 --master-size=t2.medium --node-count=2 --node-size=t2.medium --zones </a:t>
            </a:r>
            <a:r>
              <a:rPr lang="en-US" sz="1400" b="1" dirty="0">
                <a:solidFill>
                  <a:srgbClr val="FF0000"/>
                </a:solidFill>
              </a:rPr>
              <a:t>your-zone-in-your-selected-region</a:t>
            </a:r>
            <a:r>
              <a:rPr lang="en-US" sz="1400" b="1" dirty="0">
                <a:solidFill>
                  <a:schemeClr val="bg1"/>
                </a:solidFill>
              </a:rPr>
              <a:t> --yes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50C55-3917-B44F-8A5E-3ABD4195D07F}"/>
              </a:ext>
            </a:extLst>
          </p:cNvPr>
          <p:cNvSpPr txBox="1"/>
          <p:nvPr/>
        </p:nvSpPr>
        <p:spPr>
          <a:xfrm>
            <a:off x="416496" y="836712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Configure AWS Access Key and Secret Access Key ID’S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EC880-E369-284D-8A65-5D6A2669650E}"/>
              </a:ext>
            </a:extLst>
          </p:cNvPr>
          <p:cNvSpPr txBox="1"/>
          <p:nvPr/>
        </p:nvSpPr>
        <p:spPr>
          <a:xfrm>
            <a:off x="272480" y="296935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64863-78CD-634F-871D-ADF2DA720958}"/>
              </a:ext>
            </a:extLst>
          </p:cNvPr>
          <p:cNvSpPr txBox="1"/>
          <p:nvPr/>
        </p:nvSpPr>
        <p:spPr>
          <a:xfrm>
            <a:off x="985751" y="2351721"/>
            <a:ext cx="871296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$ kops create cluster paastakubo-demo.k8s.local --master-count=1 --master-size=t2.medium --node-count=2 --node-size=t2.medium --zones ap-northeast-2a --yes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57379-7D97-F04F-986D-82D28ECCD380}"/>
              </a:ext>
            </a:extLst>
          </p:cNvPr>
          <p:cNvSpPr txBox="1"/>
          <p:nvPr/>
        </p:nvSpPr>
        <p:spPr>
          <a:xfrm>
            <a:off x="776536" y="19671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For-Example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6C7CE-A07F-E84B-BC7D-0D9A97205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2969351"/>
            <a:ext cx="4978066" cy="35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36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Kubernetes Deployment Guide on AWS (5/8)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</a:t>
            </a:r>
            <a:r>
              <a:rPr kumimoji="1" lang="en-US" altLang="ko-KR" b="0" dirty="0" err="1"/>
              <a:t>kubernetes</a:t>
            </a:r>
            <a:r>
              <a:rPr kumimoji="1" lang="en-US" altLang="ko-KR" b="0" dirty="0"/>
              <a:t> (3/6)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3A094-6C36-1245-A207-56EF630D50F2}"/>
              </a:ext>
            </a:extLst>
          </p:cNvPr>
          <p:cNvSpPr txBox="1"/>
          <p:nvPr/>
        </p:nvSpPr>
        <p:spPr>
          <a:xfrm>
            <a:off x="776536" y="1364759"/>
            <a:ext cx="871296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$ kops validate cluster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50C55-3917-B44F-8A5E-3ABD4195D07F}"/>
              </a:ext>
            </a:extLst>
          </p:cNvPr>
          <p:cNvSpPr txBox="1"/>
          <p:nvPr/>
        </p:nvSpPr>
        <p:spPr>
          <a:xfrm>
            <a:off x="416496" y="836712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your Kubernetes Cluster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13B89-BF70-604C-8228-64A637FEF855}"/>
              </a:ext>
            </a:extLst>
          </p:cNvPr>
          <p:cNvSpPr txBox="1"/>
          <p:nvPr/>
        </p:nvSpPr>
        <p:spPr>
          <a:xfrm>
            <a:off x="992560" y="222482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7213A-3DC3-5240-B95D-77E7714E932F}"/>
              </a:ext>
            </a:extLst>
          </p:cNvPr>
          <p:cNvSpPr txBox="1"/>
          <p:nvPr/>
        </p:nvSpPr>
        <p:spPr>
          <a:xfrm>
            <a:off x="776536" y="4221088"/>
            <a:ext cx="871296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 </a:t>
            </a:r>
            <a:r>
              <a:rPr lang="en-US" sz="1400" b="1" dirty="0" err="1">
                <a:solidFill>
                  <a:schemeClr val="bg1"/>
                </a:solidFill>
              </a:rPr>
              <a:t>kubectl</a:t>
            </a:r>
            <a:r>
              <a:rPr lang="en-US" sz="1400" b="1" dirty="0">
                <a:solidFill>
                  <a:schemeClr val="bg1"/>
                </a:solidFill>
              </a:rPr>
              <a:t> apply -f https://</a:t>
            </a:r>
            <a:r>
              <a:rPr lang="en-US" sz="1400" b="1" dirty="0" err="1">
                <a:solidFill>
                  <a:schemeClr val="bg1"/>
                </a:solidFill>
              </a:rPr>
              <a:t>raw.githubusercontent.com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kubernetes</a:t>
            </a:r>
            <a:r>
              <a:rPr lang="en-US" sz="1400" b="1" dirty="0">
                <a:solidFill>
                  <a:schemeClr val="bg1"/>
                </a:solidFill>
              </a:rPr>
              <a:t>/dashboard/master/</a:t>
            </a:r>
            <a:r>
              <a:rPr lang="en-US" sz="1400" b="1" dirty="0" err="1">
                <a:solidFill>
                  <a:schemeClr val="bg1"/>
                </a:solidFill>
              </a:rPr>
              <a:t>src</a:t>
            </a:r>
            <a:r>
              <a:rPr lang="en-US" sz="1400" b="1" dirty="0">
                <a:solidFill>
                  <a:schemeClr val="bg1"/>
                </a:solidFill>
              </a:rPr>
              <a:t>/deploy/recommended/</a:t>
            </a:r>
            <a:r>
              <a:rPr lang="en-US" sz="1400" b="1" dirty="0" err="1">
                <a:solidFill>
                  <a:schemeClr val="bg1"/>
                </a:solidFill>
              </a:rPr>
              <a:t>kubernetes-dashboard.yaml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81A3B-3A1F-EB46-908D-C4EB6FCEBA26}"/>
              </a:ext>
            </a:extLst>
          </p:cNvPr>
          <p:cNvSpPr txBox="1"/>
          <p:nvPr/>
        </p:nvSpPr>
        <p:spPr>
          <a:xfrm>
            <a:off x="416496" y="3789040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Deploy Kubernetes Dashboard.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B270B-3440-274D-9710-FAF84424E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9" y="1799434"/>
            <a:ext cx="4824536" cy="20599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D1ECA2-C7B8-5042-95F8-5D6FC4463112}"/>
              </a:ext>
            </a:extLst>
          </p:cNvPr>
          <p:cNvSpPr txBox="1"/>
          <p:nvPr/>
        </p:nvSpPr>
        <p:spPr>
          <a:xfrm>
            <a:off x="782567" y="5322694"/>
            <a:ext cx="871296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$ </a:t>
            </a:r>
            <a:r>
              <a:rPr lang="en-US" sz="1600" b="1" dirty="0" err="1">
                <a:solidFill>
                  <a:schemeClr val="bg1"/>
                </a:solidFill>
              </a:rPr>
              <a:t>kubectl</a:t>
            </a:r>
            <a:r>
              <a:rPr lang="en-US" sz="1600" b="1" dirty="0">
                <a:solidFill>
                  <a:schemeClr val="bg1"/>
                </a:solidFill>
              </a:rPr>
              <a:t> cluster-info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69E78-2E18-2845-ABC0-F91C767AAF8F}"/>
              </a:ext>
            </a:extLst>
          </p:cNvPr>
          <p:cNvSpPr txBox="1"/>
          <p:nvPr/>
        </p:nvSpPr>
        <p:spPr>
          <a:xfrm>
            <a:off x="422527" y="4866655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Get your Kubernetes Cluster Information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19A8B-B19A-EC4C-945A-CDB8FEEC078C}"/>
              </a:ext>
            </a:extLst>
          </p:cNvPr>
          <p:cNvSpPr txBox="1"/>
          <p:nvPr/>
        </p:nvSpPr>
        <p:spPr>
          <a:xfrm>
            <a:off x="776536" y="566222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6FCBAD-3501-A340-825C-5B452B89F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04" y="6044625"/>
            <a:ext cx="7877099" cy="3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8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Kubernetes Deployment Guide on AWS (6/8)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</a:t>
            </a:r>
            <a:r>
              <a:rPr kumimoji="1" lang="en-US" altLang="ko-KR" b="0" dirty="0" err="1"/>
              <a:t>kubernetes</a:t>
            </a:r>
            <a:r>
              <a:rPr kumimoji="1" lang="en-US" altLang="ko-KR" b="0" dirty="0"/>
              <a:t> (4/6)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3A094-6C36-1245-A207-56EF630D50F2}"/>
              </a:ext>
            </a:extLst>
          </p:cNvPr>
          <p:cNvSpPr txBox="1"/>
          <p:nvPr/>
        </p:nvSpPr>
        <p:spPr>
          <a:xfrm>
            <a:off x="776536" y="1364759"/>
            <a:ext cx="871296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$ kops get secrets </a:t>
            </a:r>
            <a:r>
              <a:rPr lang="en-US" sz="1600" b="1" dirty="0" err="1">
                <a:solidFill>
                  <a:schemeClr val="bg1"/>
                </a:solidFill>
              </a:rPr>
              <a:t>kube</a:t>
            </a:r>
            <a:r>
              <a:rPr lang="en-US" sz="1600" b="1" dirty="0">
                <a:solidFill>
                  <a:schemeClr val="bg1"/>
                </a:solidFill>
              </a:rPr>
              <a:t> --type secret -</a:t>
            </a:r>
            <a:r>
              <a:rPr lang="en-US" sz="1600" b="1" dirty="0" err="1">
                <a:solidFill>
                  <a:schemeClr val="bg1"/>
                </a:solidFill>
              </a:rPr>
              <a:t>oplaintext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50C55-3917-B44F-8A5E-3ABD4195D07F}"/>
              </a:ext>
            </a:extLst>
          </p:cNvPr>
          <p:cNvSpPr txBox="1"/>
          <p:nvPr/>
        </p:nvSpPr>
        <p:spPr>
          <a:xfrm>
            <a:off x="416496" y="836712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Execute below command to obtain kops login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13B89-BF70-604C-8228-64A637FEF855}"/>
              </a:ext>
            </a:extLst>
          </p:cNvPr>
          <p:cNvSpPr txBox="1"/>
          <p:nvPr/>
        </p:nvSpPr>
        <p:spPr>
          <a:xfrm>
            <a:off x="848544" y="177318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7213A-3DC3-5240-B95D-77E7714E932F}"/>
              </a:ext>
            </a:extLst>
          </p:cNvPr>
          <p:cNvSpPr txBox="1"/>
          <p:nvPr/>
        </p:nvSpPr>
        <p:spPr>
          <a:xfrm>
            <a:off x="776536" y="3060249"/>
            <a:ext cx="871296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 </a:t>
            </a:r>
            <a:r>
              <a:rPr lang="en-US" sz="1400" b="1" dirty="0">
                <a:solidFill>
                  <a:schemeClr val="bg1"/>
                </a:solidFill>
              </a:rPr>
              <a:t>https://api-paastakubo-demo-k8s-l-lud02m-334155828.ap-northeast-2.elb.amazonaws.com/</a:t>
            </a:r>
            <a:r>
              <a:rPr lang="en-US" sz="1400" b="1" dirty="0" err="1">
                <a:solidFill>
                  <a:schemeClr val="bg1"/>
                </a:solidFill>
              </a:rPr>
              <a:t>ui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81A3B-3A1F-EB46-908D-C4EB6FCEBA26}"/>
              </a:ext>
            </a:extLst>
          </p:cNvPr>
          <p:cNvSpPr txBox="1"/>
          <p:nvPr/>
        </p:nvSpPr>
        <p:spPr>
          <a:xfrm>
            <a:off x="416496" y="262820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Login into kops (Note: Below </a:t>
            </a:r>
            <a:r>
              <a:rPr lang="en-US" sz="1600" dirty="0" err="1"/>
              <a:t>url</a:t>
            </a:r>
            <a:r>
              <a:rPr lang="en-US" sz="1600" dirty="0"/>
              <a:t> is obtained from “</a:t>
            </a:r>
            <a:r>
              <a:rPr lang="en-US" sz="1600" dirty="0" err="1"/>
              <a:t>kubectl</a:t>
            </a:r>
            <a:r>
              <a:rPr lang="en-US" sz="1600" dirty="0"/>
              <a:t> cluster-info” command ) 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19A8B-B19A-EC4C-945A-CDB8FEEC078C}"/>
              </a:ext>
            </a:extLst>
          </p:cNvPr>
          <p:cNvSpPr txBox="1"/>
          <p:nvPr/>
        </p:nvSpPr>
        <p:spPr>
          <a:xfrm>
            <a:off x="776535" y="42717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5A22A-AA2D-DF4B-9E9B-6D6CE7CB1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851844"/>
            <a:ext cx="7073900" cy="736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A05954-9CA6-774A-99A2-74017DCB113F}"/>
              </a:ext>
            </a:extLst>
          </p:cNvPr>
          <p:cNvSpPr txBox="1"/>
          <p:nvPr/>
        </p:nvSpPr>
        <p:spPr>
          <a:xfrm>
            <a:off x="776535" y="3508185"/>
            <a:ext cx="871296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Username = admin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Password = HcNMaFZrE8s4FdTeNH5os1fkH9Ovx3oR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CF4FE-B65F-FF43-89DA-20B862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4280430"/>
            <a:ext cx="5040560" cy="19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Kubernetes Deployment Guide on AWS (7/8)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</a:t>
            </a:r>
            <a:r>
              <a:rPr kumimoji="1" lang="en-US" altLang="ko-KR" b="0" dirty="0" err="1"/>
              <a:t>kubernetes</a:t>
            </a:r>
            <a:r>
              <a:rPr kumimoji="1" lang="en-US" altLang="ko-KR" b="0" dirty="0"/>
              <a:t> (5/6)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3A094-6C36-1245-A207-56EF630D50F2}"/>
              </a:ext>
            </a:extLst>
          </p:cNvPr>
          <p:cNvSpPr txBox="1"/>
          <p:nvPr/>
        </p:nvSpPr>
        <p:spPr>
          <a:xfrm>
            <a:off x="776536" y="1364759"/>
            <a:ext cx="871296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$ kops get secrets admin --type secret -</a:t>
            </a:r>
            <a:r>
              <a:rPr lang="en-US" sz="1600" b="1" dirty="0" err="1">
                <a:solidFill>
                  <a:schemeClr val="bg1"/>
                </a:solidFill>
              </a:rPr>
              <a:t>oplaintext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50C55-3917-B44F-8A5E-3ABD4195D07F}"/>
              </a:ext>
            </a:extLst>
          </p:cNvPr>
          <p:cNvSpPr txBox="1"/>
          <p:nvPr/>
        </p:nvSpPr>
        <p:spPr>
          <a:xfrm>
            <a:off x="416496" y="836712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Execute below command to obtain Kubernetes dashboard login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13B89-BF70-604C-8228-64A637FEF855}"/>
              </a:ext>
            </a:extLst>
          </p:cNvPr>
          <p:cNvSpPr txBox="1"/>
          <p:nvPr/>
        </p:nvSpPr>
        <p:spPr>
          <a:xfrm>
            <a:off x="848544" y="177318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81A3B-3A1F-EB46-908D-C4EB6FCEBA26}"/>
              </a:ext>
            </a:extLst>
          </p:cNvPr>
          <p:cNvSpPr txBox="1"/>
          <p:nvPr/>
        </p:nvSpPr>
        <p:spPr>
          <a:xfrm>
            <a:off x="416496" y="262820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Login into </a:t>
            </a:r>
            <a:r>
              <a:rPr lang="en-US" sz="1600" dirty="0" err="1"/>
              <a:t>Kuberntes</a:t>
            </a:r>
            <a:r>
              <a:rPr lang="en-US" sz="1600" dirty="0"/>
              <a:t> Dashboard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19A8B-B19A-EC4C-945A-CDB8FEEC078C}"/>
              </a:ext>
            </a:extLst>
          </p:cNvPr>
          <p:cNvSpPr txBox="1"/>
          <p:nvPr/>
        </p:nvSpPr>
        <p:spPr>
          <a:xfrm>
            <a:off x="776535" y="42717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5A22A-AA2D-DF4B-9E9B-6D6CE7CB1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3" y="1851844"/>
            <a:ext cx="6761822" cy="736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A05954-9CA6-774A-99A2-74017DCB113F}"/>
              </a:ext>
            </a:extLst>
          </p:cNvPr>
          <p:cNvSpPr txBox="1"/>
          <p:nvPr/>
        </p:nvSpPr>
        <p:spPr>
          <a:xfrm>
            <a:off x="776535" y="3100965"/>
            <a:ext cx="871296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Token = QZOynD537wIUwNWvJ6EyFgonhcda6YX3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CF4FE-B65F-FF43-89DA-20B862E660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" t="2573" r="2218" b="24476"/>
          <a:stretch/>
        </p:blipFill>
        <p:spPr>
          <a:xfrm>
            <a:off x="2000673" y="3540167"/>
            <a:ext cx="3312368" cy="1628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6760F-A4E8-F048-B93E-04BF793174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7" b="6363"/>
          <a:stretch/>
        </p:blipFill>
        <p:spPr>
          <a:xfrm>
            <a:off x="5673080" y="4227135"/>
            <a:ext cx="3816423" cy="21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95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Kubernetes Deployment Guide on AWS (8/8)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</a:t>
            </a:r>
            <a:r>
              <a:rPr kumimoji="1" lang="en-US" altLang="ko-KR" b="0" dirty="0" err="1"/>
              <a:t>kubernetes</a:t>
            </a:r>
            <a:r>
              <a:rPr kumimoji="1" lang="en-US" altLang="ko-KR" b="0" dirty="0"/>
              <a:t> (6/6)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81A3B-3A1F-EB46-908D-C4EB6FCEBA26}"/>
              </a:ext>
            </a:extLst>
          </p:cNvPr>
          <p:cNvSpPr txBox="1"/>
          <p:nvPr/>
        </p:nvSpPr>
        <p:spPr>
          <a:xfrm>
            <a:off x="416496" y="357301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Delete You </a:t>
            </a:r>
            <a:r>
              <a:rPr lang="en-US" sz="1600" dirty="0" err="1"/>
              <a:t>Kuberntes</a:t>
            </a:r>
            <a:r>
              <a:rPr lang="en-US" sz="1600" dirty="0"/>
              <a:t> Cluster on AWS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A05954-9CA6-774A-99A2-74017DCB113F}"/>
              </a:ext>
            </a:extLst>
          </p:cNvPr>
          <p:cNvSpPr txBox="1"/>
          <p:nvPr/>
        </p:nvSpPr>
        <p:spPr>
          <a:xfrm>
            <a:off x="904983" y="4015002"/>
            <a:ext cx="871296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export KOPS_STATE_STORE=s3://</a:t>
            </a:r>
            <a:r>
              <a:rPr lang="en-US" sz="1400" b="1" dirty="0" err="1">
                <a:solidFill>
                  <a:schemeClr val="bg1"/>
                </a:solidFill>
              </a:rPr>
              <a:t>paastakubo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$ kops delete  cluster paastakubo-demo.k8s.local --yes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C3C60-CC53-5A4B-B12C-720D937836C9}"/>
              </a:ext>
            </a:extLst>
          </p:cNvPr>
          <p:cNvSpPr txBox="1"/>
          <p:nvPr/>
        </p:nvSpPr>
        <p:spPr>
          <a:xfrm>
            <a:off x="472952" y="1052736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Get all information regarding your Namespace</a:t>
            </a:r>
          </a:p>
          <a:p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56DF9-8A03-9348-B3C3-65C954613B19}"/>
              </a:ext>
            </a:extLst>
          </p:cNvPr>
          <p:cNvSpPr txBox="1"/>
          <p:nvPr/>
        </p:nvSpPr>
        <p:spPr>
          <a:xfrm>
            <a:off x="904984" y="1520753"/>
            <a:ext cx="871296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get pods --namespace=</a:t>
            </a:r>
            <a:r>
              <a:rPr lang="en-US" sz="1400" b="1" dirty="0" err="1">
                <a:solidFill>
                  <a:srgbClr val="FFFFFF"/>
                </a:solidFill>
              </a:rPr>
              <a:t>kube</a:t>
            </a:r>
            <a:r>
              <a:rPr lang="en-US" sz="1400" b="1" dirty="0">
                <a:solidFill>
                  <a:srgbClr val="FFFFFF"/>
                </a:solidFill>
              </a:rPr>
              <a:t>-system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kubectl</a:t>
            </a:r>
            <a:r>
              <a:rPr lang="en-US" sz="1400" b="1" dirty="0">
                <a:solidFill>
                  <a:schemeClr val="bg1"/>
                </a:solidFill>
              </a:rPr>
              <a:t> get all -n </a:t>
            </a:r>
            <a:r>
              <a:rPr lang="en-US" sz="1400" b="1" dirty="0" err="1">
                <a:solidFill>
                  <a:schemeClr val="bg1"/>
                </a:solidFill>
              </a:rPr>
              <a:t>kube</a:t>
            </a:r>
            <a:r>
              <a:rPr lang="en-US" sz="1400" b="1" dirty="0">
                <a:solidFill>
                  <a:schemeClr val="bg1"/>
                </a:solidFill>
              </a:rPr>
              <a:t>-system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05073-1B6E-5A4D-A361-FA2779A27424}"/>
              </a:ext>
            </a:extLst>
          </p:cNvPr>
          <p:cNvSpPr txBox="1"/>
          <p:nvPr/>
        </p:nvSpPr>
        <p:spPr>
          <a:xfrm>
            <a:off x="992560" y="485709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FDB5F9-11BC-4547-A669-5C746E0CD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4842900"/>
            <a:ext cx="3808860" cy="510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B2EB47-A427-1E48-AED0-4830B0747D63}"/>
              </a:ext>
            </a:extLst>
          </p:cNvPr>
          <p:cNvSpPr txBox="1"/>
          <p:nvPr/>
        </p:nvSpPr>
        <p:spPr>
          <a:xfrm>
            <a:off x="416496" y="227673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SSH into Kops </a:t>
            </a:r>
            <a:r>
              <a:rPr lang="en-US" sz="1600" dirty="0" err="1"/>
              <a:t>Kuberntes</a:t>
            </a:r>
            <a:r>
              <a:rPr lang="en-US" sz="1600" dirty="0"/>
              <a:t> Cluster (Master &amp; Worker) on AWS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ABCF9-9CC0-764B-9924-18A07512E0E4}"/>
              </a:ext>
            </a:extLst>
          </p:cNvPr>
          <p:cNvSpPr txBox="1"/>
          <p:nvPr/>
        </p:nvSpPr>
        <p:spPr>
          <a:xfrm>
            <a:off x="904983" y="2718725"/>
            <a:ext cx="871296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ssh</a:t>
            </a:r>
            <a:r>
              <a:rPr lang="en-US" sz="1400" b="1" dirty="0">
                <a:solidFill>
                  <a:schemeClr val="bg1"/>
                </a:solidFill>
              </a:rPr>
              <a:t> -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en-US" sz="1400" b="1" dirty="0">
                <a:solidFill>
                  <a:schemeClr val="bg1"/>
                </a:solidFill>
              </a:rPr>
              <a:t> ~/.</a:t>
            </a:r>
            <a:r>
              <a:rPr lang="en-US" sz="1400" b="1" dirty="0" err="1">
                <a:solidFill>
                  <a:schemeClr val="bg1"/>
                </a:solidFill>
              </a:rPr>
              <a:t>ssh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id_rsa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admin@your-master-public-dns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ssh</a:t>
            </a:r>
            <a:r>
              <a:rPr lang="en-US" sz="1400" b="1" dirty="0">
                <a:solidFill>
                  <a:schemeClr val="bg1"/>
                </a:solidFill>
              </a:rPr>
              <a:t> -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en-US" sz="1400" b="1" dirty="0">
                <a:solidFill>
                  <a:schemeClr val="bg1"/>
                </a:solidFill>
              </a:rPr>
              <a:t> ~/.</a:t>
            </a:r>
            <a:r>
              <a:rPr lang="en-US" sz="1400" b="1" dirty="0" err="1">
                <a:solidFill>
                  <a:schemeClr val="bg1"/>
                </a:solidFill>
              </a:rPr>
              <a:t>ssh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id_rsa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admin@your-worker-public-dns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59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76536" y="2492896"/>
            <a:ext cx="7645000" cy="1053801"/>
          </a:xfrm>
        </p:spPr>
        <p:txBody>
          <a:bodyPr anchor="ctr">
            <a:normAutofit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sz="3200" dirty="0"/>
              <a:t>				</a:t>
            </a:r>
            <a:r>
              <a:rPr kumimoji="1" lang="en-US" altLang="ko-KR" sz="3600" dirty="0"/>
              <a:t>THANK YOU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4348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(1/16)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Install Pre-Requirements (1/4)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536" y="1844824"/>
            <a:ext cx="871296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sz="1750" dirty="0">
                <a:solidFill>
                  <a:schemeClr val="bg1"/>
                </a:solidFill>
              </a:rPr>
              <a:t>https://</a:t>
            </a:r>
            <a:r>
              <a:rPr lang="en-US" sz="1750" dirty="0" err="1">
                <a:solidFill>
                  <a:schemeClr val="bg1"/>
                </a:solidFill>
              </a:rPr>
              <a:t>www.virtualbox.org</a:t>
            </a:r>
            <a:r>
              <a:rPr lang="en-US" sz="1750" dirty="0">
                <a:solidFill>
                  <a:schemeClr val="bg1"/>
                </a:solidFill>
              </a:rPr>
              <a:t>/wiki/</a:t>
            </a:r>
            <a:r>
              <a:rPr lang="en-US" sz="1750" dirty="0" err="1">
                <a:solidFill>
                  <a:schemeClr val="bg1"/>
                </a:solidFill>
              </a:rPr>
              <a:t>Linux_Downloads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496" y="1268760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and Install </a:t>
            </a:r>
            <a:r>
              <a:rPr lang="en-US" dirty="0" err="1"/>
              <a:t>Virtualbox</a:t>
            </a:r>
            <a:r>
              <a:rPr lang="en-US" dirty="0"/>
              <a:t> Ubuntu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3286725"/>
            <a:ext cx="871296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 </a:t>
            </a:r>
            <a:r>
              <a:rPr lang="en-US" dirty="0" err="1">
                <a:solidFill>
                  <a:schemeClr val="bg1"/>
                </a:solidFill>
              </a:rPr>
              <a:t>wget</a:t>
            </a:r>
            <a:r>
              <a:rPr lang="en-US" dirty="0">
                <a:solidFill>
                  <a:schemeClr val="bg1"/>
                </a:solidFill>
              </a:rPr>
              <a:t> https://s3.amazonaws.com/bosh-cli-artifacts/bosh-cli-3.0.1-linux-amd64 </a:t>
            </a:r>
          </a:p>
          <a:p>
            <a:r>
              <a:rPr lang="en-US" dirty="0">
                <a:solidFill>
                  <a:schemeClr val="bg1"/>
                </a:solidFill>
              </a:rPr>
              <a:t> $ 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+x bosh-cli-3.0.1-linux-amd64</a:t>
            </a:r>
          </a:p>
          <a:p>
            <a:r>
              <a:rPr lang="en-US" dirty="0">
                <a:solidFill>
                  <a:schemeClr val="bg1"/>
                </a:solidFill>
              </a:rPr>
              <a:t> $ sudo mv bosh-cli-3.0.1-linux-amd64 /</a:t>
            </a:r>
            <a:r>
              <a:rPr lang="en-US" dirty="0" err="1">
                <a:solidFill>
                  <a:schemeClr val="bg1"/>
                </a:solidFill>
              </a:rPr>
              <a:t>usr</a:t>
            </a:r>
            <a:r>
              <a:rPr lang="en-US" dirty="0">
                <a:solidFill>
                  <a:schemeClr val="bg1"/>
                </a:solidFill>
              </a:rPr>
              <a:t>/local/bin/bosh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496" y="2710661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bosh-cli-2.0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4956448"/>
            <a:ext cx="871296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</a:t>
            </a:r>
            <a:r>
              <a:rPr lang="en-US" dirty="0"/>
              <a:t> bosh -v </a:t>
            </a:r>
          </a:p>
          <a:p>
            <a:r>
              <a:rPr lang="en-US" dirty="0"/>
              <a:t>    version 3.0.1-712bfd7-2018-03-13T23:26:42Z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496" y="4437112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the bosh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(2/16)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Install Pre-Requirements (2/4)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536" y="1322964"/>
            <a:ext cx="8712968" cy="10772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$ </a:t>
            </a:r>
            <a:r>
              <a:rPr lang="en-US" sz="1600" dirty="0" err="1">
                <a:solidFill>
                  <a:schemeClr val="bg1"/>
                </a:solidFill>
              </a:rPr>
              <a:t>sudo</a:t>
            </a:r>
            <a:r>
              <a:rPr lang="en-US" sz="1600" dirty="0">
                <a:solidFill>
                  <a:schemeClr val="bg1"/>
                </a:solidFill>
              </a:rPr>
              <a:t> apt-get install build-essential ruby ruby-dev libxml2-dev libsqlite3-dev libxslt1-dev  </a:t>
            </a:r>
            <a:r>
              <a:rPr lang="en-US" sz="1600" dirty="0" err="1">
                <a:solidFill>
                  <a:schemeClr val="bg1"/>
                </a:solidFill>
              </a:rPr>
              <a:t>libpq</a:t>
            </a:r>
            <a:r>
              <a:rPr lang="en-US" sz="1600" dirty="0">
                <a:solidFill>
                  <a:schemeClr val="bg1"/>
                </a:solidFill>
              </a:rPr>
              <a:t>-dev </a:t>
            </a:r>
            <a:r>
              <a:rPr lang="en-US" sz="1600" dirty="0" err="1">
                <a:solidFill>
                  <a:schemeClr val="bg1"/>
                </a:solidFill>
              </a:rPr>
              <a:t>libmysqlclient</a:t>
            </a:r>
            <a:r>
              <a:rPr lang="en-US" sz="1600" dirty="0">
                <a:solidFill>
                  <a:schemeClr val="bg1"/>
                </a:solidFill>
              </a:rPr>
              <a:t>-dev zlib1g-dev </a:t>
            </a:r>
          </a:p>
          <a:p>
            <a:r>
              <a:rPr lang="en-US" sz="1600" dirty="0">
                <a:solidFill>
                  <a:schemeClr val="bg1"/>
                </a:solidFill>
              </a:rPr>
              <a:t>$ </a:t>
            </a:r>
            <a:r>
              <a:rPr lang="en-US" sz="1600" dirty="0" err="1">
                <a:solidFill>
                  <a:schemeClr val="bg1"/>
                </a:solidFill>
              </a:rPr>
              <a:t>sudo</a:t>
            </a:r>
            <a:r>
              <a:rPr lang="en-US" sz="1600" dirty="0">
                <a:solidFill>
                  <a:schemeClr val="bg1"/>
                </a:solidFill>
              </a:rPr>
              <a:t> apt-get install -y build-essential </a:t>
            </a:r>
            <a:r>
              <a:rPr lang="en-US" sz="1600" dirty="0" err="1">
                <a:solidFill>
                  <a:schemeClr val="bg1"/>
                </a:solidFill>
              </a:rPr>
              <a:t>zlibc</a:t>
            </a:r>
            <a:r>
              <a:rPr lang="en-US" sz="1600" dirty="0">
                <a:solidFill>
                  <a:schemeClr val="bg1"/>
                </a:solidFill>
              </a:rPr>
              <a:t> zlib1g-dev ruby ruby-dev </a:t>
            </a:r>
            <a:r>
              <a:rPr lang="en-US" sz="1600" dirty="0" err="1">
                <a:solidFill>
                  <a:schemeClr val="bg1"/>
                </a:solidFill>
              </a:rPr>
              <a:t>openssl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libxslt</a:t>
            </a:r>
            <a:r>
              <a:rPr lang="en-US" sz="1600" dirty="0">
                <a:solidFill>
                  <a:schemeClr val="bg1"/>
                </a:solidFill>
              </a:rPr>
              <a:t>-dev    libxml2-dev </a:t>
            </a:r>
            <a:r>
              <a:rPr lang="en-US" sz="1600" dirty="0" err="1">
                <a:solidFill>
                  <a:schemeClr val="bg1"/>
                </a:solidFill>
              </a:rPr>
              <a:t>libssl</a:t>
            </a:r>
            <a:r>
              <a:rPr lang="en-US" sz="1600" dirty="0">
                <a:solidFill>
                  <a:schemeClr val="bg1"/>
                </a:solidFill>
              </a:rPr>
              <a:t>-dev libreadline6 libreadline6-dev </a:t>
            </a:r>
            <a:r>
              <a:rPr lang="en-US" sz="1600" dirty="0" err="1">
                <a:solidFill>
                  <a:schemeClr val="bg1"/>
                </a:solidFill>
              </a:rPr>
              <a:t>libyaml</a:t>
            </a:r>
            <a:r>
              <a:rPr lang="en-US" sz="1600" dirty="0">
                <a:solidFill>
                  <a:schemeClr val="bg1"/>
                </a:solidFill>
              </a:rPr>
              <a:t>-dev libsqlite3-dev sqlite3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496" y="997474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bosh dependencies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843" y="3037784"/>
            <a:ext cx="8712968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$ </a:t>
            </a:r>
            <a:r>
              <a:rPr lang="en-US" sz="1600" dirty="0" err="1">
                <a:solidFill>
                  <a:schemeClr val="bg1"/>
                </a:solidFill>
              </a:rPr>
              <a:t>sudo</a:t>
            </a:r>
            <a:r>
              <a:rPr lang="en-US" sz="1600" dirty="0">
                <a:solidFill>
                  <a:schemeClr val="bg1"/>
                </a:solidFill>
              </a:rPr>
              <a:t> add-apt-repository </a:t>
            </a:r>
            <a:r>
              <a:rPr lang="en-US" sz="1600" dirty="0" err="1">
                <a:solidFill>
                  <a:schemeClr val="bg1"/>
                </a:solidFill>
              </a:rPr>
              <a:t>ppa:longsleep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golang</a:t>
            </a:r>
            <a:r>
              <a:rPr lang="en-US" sz="1600" dirty="0">
                <a:solidFill>
                  <a:schemeClr val="bg1"/>
                </a:solidFill>
              </a:rPr>
              <a:t>-backports &amp;&amp; </a:t>
            </a:r>
            <a:r>
              <a:rPr lang="en-US" sz="1600" dirty="0" err="1">
                <a:solidFill>
                  <a:schemeClr val="bg1"/>
                </a:solidFill>
              </a:rPr>
              <a:t>sudo</a:t>
            </a:r>
            <a:r>
              <a:rPr lang="en-US" sz="1600" dirty="0">
                <a:solidFill>
                  <a:schemeClr val="bg1"/>
                </a:solidFill>
              </a:rPr>
              <a:t> apt-get update &amp;&amp; </a:t>
            </a:r>
            <a:r>
              <a:rPr lang="en-US" sz="1600" dirty="0" err="1">
                <a:solidFill>
                  <a:schemeClr val="bg1"/>
                </a:solidFill>
              </a:rPr>
              <a:t>sudo</a:t>
            </a:r>
            <a:r>
              <a:rPr lang="en-US" sz="1600" dirty="0">
                <a:solidFill>
                  <a:schemeClr val="bg1"/>
                </a:solidFill>
              </a:rPr>
              <a:t> apt-get install </a:t>
            </a:r>
            <a:r>
              <a:rPr lang="en-US" sz="1600" dirty="0" err="1">
                <a:solidFill>
                  <a:schemeClr val="bg1"/>
                </a:solidFill>
              </a:rPr>
              <a:t>golang</a:t>
            </a:r>
            <a:r>
              <a:rPr lang="en-US" sz="1600" dirty="0">
                <a:solidFill>
                  <a:schemeClr val="bg1"/>
                </a:solidFill>
              </a:rPr>
              <a:t>-go</a:t>
            </a:r>
          </a:p>
          <a:p>
            <a:r>
              <a:rPr lang="en-US" sz="1600" dirty="0">
                <a:solidFill>
                  <a:schemeClr val="bg1"/>
                </a:solidFill>
              </a:rPr>
              <a:t> $ </a:t>
            </a:r>
            <a:r>
              <a:rPr lang="en-US" sz="1600" dirty="0" err="1">
                <a:solidFill>
                  <a:schemeClr val="bg1"/>
                </a:solidFill>
              </a:rPr>
              <a:t>mkdir</a:t>
            </a:r>
            <a:r>
              <a:rPr lang="en-US" sz="1600" dirty="0">
                <a:solidFill>
                  <a:schemeClr val="bg1"/>
                </a:solidFill>
              </a:rPr>
              <a:t> ~/</a:t>
            </a:r>
            <a:r>
              <a:rPr lang="en-US" sz="1600" dirty="0" err="1">
                <a:solidFill>
                  <a:schemeClr val="bg1"/>
                </a:solidFill>
              </a:rPr>
              <a:t>gocode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$ export GOPATH=~/</a:t>
            </a:r>
            <a:r>
              <a:rPr lang="en-US" sz="1600" dirty="0" err="1">
                <a:solidFill>
                  <a:schemeClr val="bg1"/>
                </a:solidFill>
              </a:rPr>
              <a:t>gocode</a:t>
            </a:r>
            <a:r>
              <a:rPr lang="en-US" sz="1600" dirty="0">
                <a:solidFill>
                  <a:schemeClr val="bg1"/>
                </a:solidFill>
              </a:rPr>
              <a:t> &amp;&amp; echo export GOPATH=$GOPATH &gt;&gt; ~/.</a:t>
            </a:r>
            <a:r>
              <a:rPr lang="en-US" sz="1600" dirty="0" err="1">
                <a:solidFill>
                  <a:schemeClr val="bg1"/>
                </a:solidFill>
              </a:rPr>
              <a:t>bash_profile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$ source ~/.</a:t>
            </a:r>
            <a:r>
              <a:rPr lang="en-US" sz="1600" dirty="0" err="1">
                <a:solidFill>
                  <a:schemeClr val="bg1"/>
                </a:solidFill>
              </a:rPr>
              <a:t>bash_profile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496" y="2638653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GO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843" y="5314296"/>
            <a:ext cx="871296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$</a:t>
            </a:r>
            <a:r>
              <a:rPr lang="en-US" sz="1600" dirty="0"/>
              <a:t> go </a:t>
            </a:r>
            <a:r>
              <a:rPr lang="en-US" sz="1600" b="1" dirty="0"/>
              <a:t>version</a:t>
            </a:r>
            <a:r>
              <a:rPr lang="en-US" sz="1600" dirty="0"/>
              <a:t>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$ go </a:t>
            </a:r>
            <a:r>
              <a:rPr lang="en-US" sz="1600" dirty="0" err="1">
                <a:solidFill>
                  <a:schemeClr val="bg1"/>
                </a:solidFill>
              </a:rPr>
              <a:t>env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496" y="4857208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the Go version &amp; </a:t>
            </a:r>
            <a:r>
              <a:rPr lang="en-US" dirty="0" err="1"/>
              <a:t>Environemnt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6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(3/16)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Install Pre-Requirements (3/4)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536" y="1556792"/>
            <a:ext cx="871296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$ ruby -v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ruby 2.3.3p222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496" y="980728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the ruby version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2924944"/>
            <a:ext cx="8712968" cy="8617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$ </a:t>
            </a:r>
            <a:r>
              <a:rPr lang="en-US" sz="1600" b="1" dirty="0" err="1">
                <a:solidFill>
                  <a:schemeClr val="bg1"/>
                </a:solidFill>
              </a:rPr>
              <a:t>sudo</a:t>
            </a:r>
            <a:r>
              <a:rPr lang="en-US" sz="1600" b="1" dirty="0">
                <a:solidFill>
                  <a:schemeClr val="bg1"/>
                </a:solidFill>
              </a:rPr>
              <a:t> gem install </a:t>
            </a:r>
            <a:r>
              <a:rPr lang="en-US" sz="1600" b="1" dirty="0" err="1">
                <a:solidFill>
                  <a:schemeClr val="bg1"/>
                </a:solidFill>
              </a:rPr>
              <a:t>cf-uaac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 $ </a:t>
            </a:r>
            <a:r>
              <a:rPr lang="en-US" sz="1600" b="1" dirty="0" err="1"/>
              <a:t>uaac</a:t>
            </a:r>
            <a:r>
              <a:rPr lang="en-US" sz="1600" b="1" dirty="0"/>
              <a:t> --version </a:t>
            </a:r>
          </a:p>
          <a:p>
            <a:r>
              <a:rPr lang="en-US" sz="1600" b="1" dirty="0"/>
              <a:t>   UAA client 4.0.0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496" y="2348880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</a:t>
            </a:r>
            <a:r>
              <a:rPr lang="en-US" dirty="0" err="1"/>
              <a:t>Uaa-Cli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4482986"/>
            <a:ext cx="8712968" cy="181588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$</a:t>
            </a:r>
            <a:r>
              <a:rPr lang="en-US" sz="1600" b="1" dirty="0"/>
              <a:t> </a:t>
            </a:r>
            <a:r>
              <a:rPr lang="en-US" sz="1600" b="1" dirty="0" err="1"/>
              <a:t>sudo</a:t>
            </a:r>
            <a:r>
              <a:rPr lang="en-US" sz="1600" b="1" dirty="0"/>
              <a:t> apt-get update &amp;&amp; </a:t>
            </a:r>
            <a:r>
              <a:rPr lang="en-US" sz="1600" b="1" dirty="0" err="1"/>
              <a:t>sudo</a:t>
            </a:r>
            <a:r>
              <a:rPr lang="en-US" sz="1600" b="1" dirty="0"/>
              <a:t> apt-get install -y apt-transport-https</a:t>
            </a:r>
          </a:p>
          <a:p>
            <a:r>
              <a:rPr lang="en-US" sz="1600" b="1" dirty="0"/>
              <a:t> $ curl -s https://</a:t>
            </a:r>
            <a:r>
              <a:rPr lang="en-US" sz="1600" b="1" dirty="0" err="1"/>
              <a:t>packages.cloud.google.com</a:t>
            </a:r>
            <a:r>
              <a:rPr lang="en-US" sz="1600" b="1" dirty="0"/>
              <a:t>/apt/doc/apt-</a:t>
            </a:r>
            <a:r>
              <a:rPr lang="en-US" sz="1600" b="1" dirty="0" err="1"/>
              <a:t>key.gpg</a:t>
            </a:r>
            <a:r>
              <a:rPr lang="en-US" sz="1600" b="1" dirty="0"/>
              <a:t> | apt-key add -</a:t>
            </a:r>
          </a:p>
          <a:p>
            <a:r>
              <a:rPr lang="en-US" sz="1600" b="1" dirty="0"/>
              <a:t> $ cat &lt;&lt;EOF &gt;/</a:t>
            </a:r>
            <a:r>
              <a:rPr lang="en-US" sz="1600" b="1" dirty="0" err="1"/>
              <a:t>etc</a:t>
            </a:r>
            <a:r>
              <a:rPr lang="en-US" sz="1600" b="1" dirty="0"/>
              <a:t>/apt/</a:t>
            </a:r>
            <a:r>
              <a:rPr lang="en-US" sz="1600" b="1" dirty="0" err="1"/>
              <a:t>sources.list.d</a:t>
            </a:r>
            <a:r>
              <a:rPr lang="en-US" sz="1600" b="1" dirty="0"/>
              <a:t>/</a:t>
            </a:r>
            <a:r>
              <a:rPr lang="en-US" sz="1600" b="1" dirty="0" err="1"/>
              <a:t>kubernetes.list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   deb http://</a:t>
            </a:r>
            <a:r>
              <a:rPr lang="en-US" sz="1600" b="1" dirty="0" err="1"/>
              <a:t>apt.kubernetes.io</a:t>
            </a:r>
            <a:r>
              <a:rPr lang="en-US" sz="1600" b="1" dirty="0"/>
              <a:t>/ </a:t>
            </a:r>
            <a:r>
              <a:rPr lang="en-US" sz="1600" b="1" dirty="0" err="1"/>
              <a:t>kubernetes-xenial</a:t>
            </a:r>
            <a:r>
              <a:rPr lang="en-US" sz="1600" b="1" dirty="0"/>
              <a:t> main </a:t>
            </a:r>
          </a:p>
          <a:p>
            <a:r>
              <a:rPr lang="en-US" sz="1600" b="1" dirty="0"/>
              <a:t>   EOF</a:t>
            </a:r>
          </a:p>
          <a:p>
            <a:r>
              <a:rPr lang="en-US" sz="1600" b="1" dirty="0"/>
              <a:t> $ </a:t>
            </a:r>
            <a:r>
              <a:rPr lang="en-US" sz="1600" b="1" dirty="0" err="1"/>
              <a:t>sudo</a:t>
            </a:r>
            <a:r>
              <a:rPr lang="en-US" sz="1600" b="1" dirty="0"/>
              <a:t> apt-get update &amp;&amp; </a:t>
            </a:r>
            <a:r>
              <a:rPr lang="en-US" sz="1600" b="1" dirty="0" err="1"/>
              <a:t>sudo</a:t>
            </a:r>
            <a:r>
              <a:rPr lang="en-US" sz="1600" b="1" dirty="0"/>
              <a:t> apt-get install -y </a:t>
            </a:r>
            <a:r>
              <a:rPr lang="en-US" sz="1600" b="1" dirty="0" err="1"/>
              <a:t>kubectl</a:t>
            </a:r>
            <a:r>
              <a:rPr lang="en-US" sz="1600" b="1" dirty="0"/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$ </a:t>
            </a:r>
            <a:r>
              <a:rPr lang="en-US" sz="1600" b="1" dirty="0" err="1">
                <a:solidFill>
                  <a:schemeClr val="bg1"/>
                </a:solidFill>
              </a:rPr>
              <a:t>kubectl</a:t>
            </a:r>
            <a:r>
              <a:rPr lang="en-US" sz="1600" b="1" dirty="0">
                <a:solidFill>
                  <a:schemeClr val="bg1"/>
                </a:solidFill>
              </a:rPr>
              <a:t> version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496" y="3963650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</a:t>
            </a:r>
            <a:r>
              <a:rPr lang="en-US" dirty="0" err="1"/>
              <a:t>Kubectl</a:t>
            </a:r>
            <a:r>
              <a:rPr lang="en-US" dirty="0"/>
              <a:t>-CLI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1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(4/16)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Install Pre-Requirements (4/4)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536" y="1425550"/>
            <a:ext cx="871296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$ </a:t>
            </a:r>
            <a:r>
              <a:rPr lang="en-US" sz="1600" b="1" dirty="0" err="1">
                <a:solidFill>
                  <a:schemeClr val="bg1"/>
                </a:solidFill>
              </a:rPr>
              <a:t>sudo</a:t>
            </a:r>
            <a:r>
              <a:rPr lang="en-US" sz="1600" b="1" dirty="0">
                <a:solidFill>
                  <a:schemeClr val="bg1"/>
                </a:solidFill>
              </a:rPr>
              <a:t> apt-get install </a:t>
            </a:r>
            <a:r>
              <a:rPr lang="en-US" sz="1600" b="1" dirty="0" err="1">
                <a:solidFill>
                  <a:schemeClr val="bg1"/>
                </a:solidFill>
              </a:rPr>
              <a:t>git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$ </a:t>
            </a:r>
            <a:r>
              <a:rPr lang="en-US" sz="1600" b="1" dirty="0" err="1"/>
              <a:t>git</a:t>
            </a:r>
            <a:r>
              <a:rPr lang="en-US" sz="1600" b="1" dirty="0"/>
              <a:t> --version </a:t>
            </a:r>
          </a:p>
          <a:p>
            <a:r>
              <a:rPr lang="en-US" sz="1600" b="1" dirty="0"/>
              <a:t>   </a:t>
            </a:r>
            <a:r>
              <a:rPr lang="en-US" sz="1600" b="1" dirty="0" err="1"/>
              <a:t>git</a:t>
            </a:r>
            <a:r>
              <a:rPr lang="en-US" sz="1600" b="1" dirty="0"/>
              <a:t> version 2.14.3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496" y="980728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496" y="2498412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</a:t>
            </a:r>
            <a:r>
              <a:rPr lang="en-US" dirty="0" err="1"/>
              <a:t>Credhub-Cli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88593-6C1A-7440-BD02-C46C2FDDB69D}"/>
              </a:ext>
            </a:extLst>
          </p:cNvPr>
          <p:cNvSpPr txBox="1"/>
          <p:nvPr/>
        </p:nvSpPr>
        <p:spPr>
          <a:xfrm>
            <a:off x="776536" y="3103800"/>
            <a:ext cx="8712968" cy="135421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$ </a:t>
            </a:r>
            <a:r>
              <a:rPr lang="en-US" sz="1600" b="1" dirty="0" err="1">
                <a:solidFill>
                  <a:schemeClr val="bg1"/>
                </a:solidFill>
              </a:rPr>
              <a:t>wget</a:t>
            </a:r>
            <a:r>
              <a:rPr lang="en-US" sz="1600" b="1" dirty="0">
                <a:solidFill>
                  <a:schemeClr val="bg1"/>
                </a:solidFill>
              </a:rPr>
              <a:t> https://</a:t>
            </a:r>
            <a:r>
              <a:rPr lang="en-US" sz="1600" b="1" dirty="0" err="1">
                <a:solidFill>
                  <a:schemeClr val="bg1"/>
                </a:solidFill>
              </a:rPr>
              <a:t>github.com</a:t>
            </a:r>
            <a:r>
              <a:rPr lang="en-US" sz="1600" b="1" dirty="0">
                <a:solidFill>
                  <a:schemeClr val="bg1"/>
                </a:solidFill>
              </a:rPr>
              <a:t>/</a:t>
            </a:r>
            <a:r>
              <a:rPr lang="en-US" sz="1600" b="1" dirty="0" err="1">
                <a:solidFill>
                  <a:schemeClr val="bg1"/>
                </a:solidFill>
              </a:rPr>
              <a:t>cloudfoundry</a:t>
            </a:r>
            <a:r>
              <a:rPr lang="en-US" sz="1600" b="1" dirty="0">
                <a:solidFill>
                  <a:schemeClr val="bg1"/>
                </a:solidFill>
              </a:rPr>
              <a:t>-incubator/</a:t>
            </a:r>
            <a:r>
              <a:rPr lang="en-US" sz="1600" b="1" dirty="0" err="1">
                <a:solidFill>
                  <a:schemeClr val="bg1"/>
                </a:solidFill>
              </a:rPr>
              <a:t>credhub</a:t>
            </a:r>
            <a:r>
              <a:rPr lang="en-US" sz="1600" b="1" dirty="0">
                <a:solidFill>
                  <a:schemeClr val="bg1"/>
                </a:solidFill>
              </a:rPr>
              <a:t>-cli/releases/download/1.7.6/credhub-linux-1.7.6.tgz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$ tar -</a:t>
            </a:r>
            <a:r>
              <a:rPr lang="en-US" sz="1600" b="1" dirty="0" err="1">
                <a:solidFill>
                  <a:schemeClr val="bg1"/>
                </a:solidFill>
              </a:rPr>
              <a:t>xvf</a:t>
            </a:r>
            <a:r>
              <a:rPr lang="en-US" sz="1600" b="1" dirty="0">
                <a:solidFill>
                  <a:schemeClr val="bg1"/>
                </a:solidFill>
              </a:rPr>
              <a:t> credhub-linux-1.7.6.tgz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$ </a:t>
            </a:r>
            <a:r>
              <a:rPr lang="en-US" sz="1600" b="1" dirty="0" err="1">
                <a:solidFill>
                  <a:schemeClr val="bg1"/>
                </a:solidFill>
              </a:rPr>
              <a:t>chmod</a:t>
            </a:r>
            <a:r>
              <a:rPr lang="en-US" sz="1600" b="1" dirty="0">
                <a:solidFill>
                  <a:schemeClr val="bg1"/>
                </a:solidFill>
              </a:rPr>
              <a:t> +x </a:t>
            </a:r>
            <a:r>
              <a:rPr lang="en-US" sz="1600" b="1" dirty="0" err="1">
                <a:solidFill>
                  <a:schemeClr val="bg1"/>
                </a:solidFill>
              </a:rPr>
              <a:t>credhub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 $ sudo mv </a:t>
            </a:r>
            <a:r>
              <a:rPr lang="en-US" sz="1600" b="1" dirty="0" err="1">
                <a:solidFill>
                  <a:schemeClr val="bg1"/>
                </a:solidFill>
              </a:rPr>
              <a:t>credhub</a:t>
            </a:r>
            <a:r>
              <a:rPr lang="en-US" sz="1600" b="1" dirty="0">
                <a:solidFill>
                  <a:schemeClr val="bg1"/>
                </a:solidFill>
              </a:rPr>
              <a:t> /</a:t>
            </a:r>
            <a:r>
              <a:rPr lang="en-US" sz="1600" b="1" dirty="0" err="1">
                <a:solidFill>
                  <a:schemeClr val="bg1"/>
                </a:solidFill>
              </a:rPr>
              <a:t>usr</a:t>
            </a:r>
            <a:r>
              <a:rPr lang="en-US" sz="1600" b="1" dirty="0">
                <a:solidFill>
                  <a:schemeClr val="bg1"/>
                </a:solidFill>
              </a:rPr>
              <a:t>/local/bin/</a:t>
            </a:r>
            <a:r>
              <a:rPr lang="en-US" sz="1600" b="1" dirty="0" err="1">
                <a:solidFill>
                  <a:schemeClr val="bg1"/>
                </a:solidFill>
              </a:rPr>
              <a:t>credhub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0ADE1-406C-B242-9A85-BACC889FDE56}"/>
              </a:ext>
            </a:extLst>
          </p:cNvPr>
          <p:cNvSpPr txBox="1"/>
          <p:nvPr/>
        </p:nvSpPr>
        <p:spPr>
          <a:xfrm>
            <a:off x="776536" y="5230941"/>
            <a:ext cx="871296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$</a:t>
            </a:r>
            <a:r>
              <a:rPr lang="en-US" sz="1600" b="1" dirty="0"/>
              <a:t> </a:t>
            </a:r>
            <a:r>
              <a:rPr lang="en-US" sz="1600" b="1" dirty="0" err="1"/>
              <a:t>credhub</a:t>
            </a:r>
            <a:r>
              <a:rPr lang="en-US" sz="1600" b="1" dirty="0"/>
              <a:t> --version </a:t>
            </a:r>
          </a:p>
          <a:p>
            <a:r>
              <a:rPr lang="en-US" sz="1600" b="1" dirty="0"/>
              <a:t>    CLI Version: 1.6.0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5A8CB-AC41-834B-9AB1-1755E113E050}"/>
              </a:ext>
            </a:extLst>
          </p:cNvPr>
          <p:cNvSpPr txBox="1"/>
          <p:nvPr/>
        </p:nvSpPr>
        <p:spPr>
          <a:xfrm>
            <a:off x="416496" y="4711605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the </a:t>
            </a:r>
            <a:r>
              <a:rPr lang="en-US" dirty="0" err="1"/>
              <a:t>credhub</a:t>
            </a:r>
            <a:r>
              <a:rPr lang="en-US" dirty="0"/>
              <a:t>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1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(5/16)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(1/4)</a:t>
            </a:r>
            <a:endParaRPr kumimoji="1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3834" y="1016732"/>
            <a:ext cx="888366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First Create a workspace directory.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Next clone the bosh-deployment and </a:t>
            </a:r>
            <a:r>
              <a:rPr lang="en-US" sz="1400" dirty="0" err="1"/>
              <a:t>kubo</a:t>
            </a:r>
            <a:r>
              <a:rPr lang="en-US" sz="1400" dirty="0"/>
              <a:t>-deployment repositories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/>
          </a:p>
          <a:p>
            <a:endParaRPr lang="en-US" sz="1050" dirty="0"/>
          </a:p>
          <a:p>
            <a:endParaRPr lang="en-US" sz="105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712381" y="2530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2606" y="3107504"/>
            <a:ext cx="887488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Note: we can increase default memory size of bosh director in </a:t>
            </a:r>
            <a:r>
              <a:rPr lang="en-US" sz="1400" dirty="0">
                <a:solidFill>
                  <a:schemeClr val="bg1"/>
                </a:solidFill>
              </a:rPr>
              <a:t>~/workspace/bosh-deployment/</a:t>
            </a:r>
            <a:r>
              <a:rPr lang="en-US" sz="1400" dirty="0" err="1">
                <a:solidFill>
                  <a:schemeClr val="bg1"/>
                </a:solidFill>
              </a:rPr>
              <a:t>virtualbox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cpi.yml</a:t>
            </a: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b="1" dirty="0">
                <a:solidFill>
                  <a:schemeClr val="bg1"/>
                </a:solidFill>
              </a:rPr>
              <a:t>for example 4096 to </a:t>
            </a:r>
            <a:r>
              <a:rPr lang="is-IS" sz="1400" b="1" dirty="0">
                <a:solidFill>
                  <a:schemeClr val="bg1"/>
                </a:solidFill>
              </a:rPr>
              <a:t>7168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606" y="3980531"/>
            <a:ext cx="8874889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Note: we can increase default disk size of bosh director in </a:t>
            </a:r>
            <a:r>
              <a:rPr lang="en-US" sz="1400" dirty="0">
                <a:solidFill>
                  <a:schemeClr val="bg1"/>
                </a:solidFill>
              </a:rPr>
              <a:t>~/workspace/bosh-deployment/bosh-</a:t>
            </a:r>
            <a:r>
              <a:rPr lang="en-US" sz="1400" dirty="0" err="1">
                <a:solidFill>
                  <a:schemeClr val="bg1"/>
                </a:solidFill>
              </a:rPr>
              <a:t>lite.yml</a:t>
            </a:r>
            <a:r>
              <a:rPr lang="en-US" sz="1400" dirty="0">
                <a:solidFill>
                  <a:schemeClr val="bg1"/>
                </a:solidFill>
              </a:rPr>
              <a:t>             </a:t>
            </a:r>
            <a:r>
              <a:rPr lang="en-US" sz="1200" b="1" dirty="0">
                <a:solidFill>
                  <a:schemeClr val="bg1"/>
                </a:solidFill>
              </a:rPr>
              <a:t>for example 65_536  to 100_536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C4F54-92DE-424F-BB14-F6FD8B9A9589}"/>
              </a:ext>
            </a:extLst>
          </p:cNvPr>
          <p:cNvSpPr txBox="1"/>
          <p:nvPr/>
        </p:nvSpPr>
        <p:spPr>
          <a:xfrm>
            <a:off x="920553" y="1412776"/>
            <a:ext cx="748883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</a:t>
            </a:r>
            <a:r>
              <a:rPr lang="en-US" sz="1200" b="1" dirty="0" err="1">
                <a:solidFill>
                  <a:srgbClr val="FFFFFF"/>
                </a:solidFill>
              </a:rPr>
              <a:t>mkdir</a:t>
            </a:r>
            <a:r>
              <a:rPr lang="en-US" sz="1200" b="1" dirty="0">
                <a:solidFill>
                  <a:srgbClr val="FFFFFF"/>
                </a:solidFill>
              </a:rPr>
              <a:t> ~/workspace &amp;&amp; cd ~/workspace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52A6E-CC0F-8443-962E-926481B6F39F}"/>
              </a:ext>
            </a:extLst>
          </p:cNvPr>
          <p:cNvSpPr txBox="1"/>
          <p:nvPr/>
        </p:nvSpPr>
        <p:spPr>
          <a:xfrm>
            <a:off x="920551" y="2180616"/>
            <a:ext cx="748883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</a:t>
            </a:r>
            <a:r>
              <a:rPr lang="en-US" sz="1200" b="1" dirty="0" err="1">
                <a:solidFill>
                  <a:srgbClr val="FFFFFF"/>
                </a:solidFill>
              </a:rPr>
              <a:t>git</a:t>
            </a:r>
            <a:r>
              <a:rPr lang="en-US" sz="1200" b="1" dirty="0">
                <a:solidFill>
                  <a:srgbClr val="FFFFFF"/>
                </a:solidFill>
              </a:rPr>
              <a:t> clone https://</a:t>
            </a:r>
            <a:r>
              <a:rPr lang="en-US" sz="1200" b="1" dirty="0" err="1">
                <a:solidFill>
                  <a:srgbClr val="FFFFFF"/>
                </a:solidFill>
              </a:rPr>
              <a:t>github.com</a:t>
            </a:r>
            <a:r>
              <a:rPr lang="en-US" sz="1200" b="1" dirty="0">
                <a:solidFill>
                  <a:srgbClr val="FFFFFF"/>
                </a:solidFill>
              </a:rPr>
              <a:t>/</a:t>
            </a:r>
            <a:r>
              <a:rPr lang="en-US" sz="1200" b="1" dirty="0" err="1">
                <a:solidFill>
                  <a:srgbClr val="FFFFFF"/>
                </a:solidFill>
              </a:rPr>
              <a:t>cloudfoundry</a:t>
            </a:r>
            <a:r>
              <a:rPr lang="en-US" sz="1200" b="1" dirty="0">
                <a:solidFill>
                  <a:srgbClr val="FFFFFF"/>
                </a:solidFill>
              </a:rPr>
              <a:t>/bosh-</a:t>
            </a:r>
            <a:r>
              <a:rPr lang="en-US" sz="1200" b="1" dirty="0" err="1">
                <a:solidFill>
                  <a:srgbClr val="FFFFFF"/>
                </a:solidFill>
              </a:rPr>
              <a:t>deployment.git</a:t>
            </a:r>
            <a:endParaRPr lang="en-US" sz="1200" b="1" dirty="0">
              <a:solidFill>
                <a:srgbClr val="FFFFFF"/>
              </a:solidFill>
            </a:endParaRPr>
          </a:p>
          <a:p>
            <a:r>
              <a:rPr lang="en-US" sz="1200" b="1" dirty="0">
                <a:solidFill>
                  <a:srgbClr val="FFFFFF"/>
                </a:solidFill>
              </a:rPr>
              <a:t>$ </a:t>
            </a:r>
            <a:r>
              <a:rPr lang="en-US" sz="1200" b="1" dirty="0" err="1">
                <a:solidFill>
                  <a:srgbClr val="FFFFFF"/>
                </a:solidFill>
              </a:rPr>
              <a:t>git</a:t>
            </a:r>
            <a:r>
              <a:rPr lang="en-US" sz="1200" b="1" dirty="0">
                <a:solidFill>
                  <a:srgbClr val="FFFFFF"/>
                </a:solidFill>
              </a:rPr>
              <a:t> clone https://</a:t>
            </a:r>
            <a:r>
              <a:rPr lang="en-US" sz="1200" b="1" dirty="0" err="1">
                <a:solidFill>
                  <a:srgbClr val="FFFFFF"/>
                </a:solidFill>
              </a:rPr>
              <a:t>github.com</a:t>
            </a:r>
            <a:r>
              <a:rPr lang="en-US" sz="1200" b="1" dirty="0">
                <a:solidFill>
                  <a:srgbClr val="FFFFFF"/>
                </a:solidFill>
              </a:rPr>
              <a:t>/</a:t>
            </a:r>
            <a:r>
              <a:rPr lang="en-US" sz="1200" b="1" dirty="0" err="1">
                <a:solidFill>
                  <a:srgbClr val="FFFFFF"/>
                </a:solidFill>
              </a:rPr>
              <a:t>cloudfoundry</a:t>
            </a:r>
            <a:r>
              <a:rPr lang="en-US" sz="1200" b="1" dirty="0">
                <a:solidFill>
                  <a:srgbClr val="FFFFFF"/>
                </a:solidFill>
              </a:rPr>
              <a:t>-incubator/</a:t>
            </a:r>
            <a:r>
              <a:rPr lang="en-US" sz="1200" b="1" dirty="0" err="1">
                <a:solidFill>
                  <a:srgbClr val="FFFFFF"/>
                </a:solidFill>
              </a:rPr>
              <a:t>kubo-deployment.git</a:t>
            </a:r>
            <a:r>
              <a:rPr lang="en-US" sz="1200" b="1" dirty="0">
                <a:solidFill>
                  <a:srgbClr val="FFFFFF"/>
                </a:solidFill>
              </a:rPr>
              <a:t> -b v0.17.0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35462-4F49-194A-BB86-40DBB73A9281}"/>
              </a:ext>
            </a:extLst>
          </p:cNvPr>
          <p:cNvSpPr txBox="1"/>
          <p:nvPr/>
        </p:nvSpPr>
        <p:spPr>
          <a:xfrm>
            <a:off x="542606" y="4941168"/>
            <a:ext cx="8883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Create a directory to store deployment state and credentials.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A4482-6BDC-DA45-9123-1D0BA35DFC39}"/>
              </a:ext>
            </a:extLst>
          </p:cNvPr>
          <p:cNvSpPr txBox="1"/>
          <p:nvPr/>
        </p:nvSpPr>
        <p:spPr>
          <a:xfrm>
            <a:off x="892627" y="5506419"/>
            <a:ext cx="748883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</a:t>
            </a:r>
            <a:r>
              <a:rPr lang="en-US" sz="1200" b="1" dirty="0" err="1">
                <a:solidFill>
                  <a:srgbClr val="FFFFFF"/>
                </a:solidFill>
              </a:rPr>
              <a:t>mkdir</a:t>
            </a:r>
            <a:r>
              <a:rPr lang="en-US" sz="1200" b="1" dirty="0">
                <a:solidFill>
                  <a:srgbClr val="FFFFFF"/>
                </a:solidFill>
              </a:rPr>
              <a:t> ~/workspace/bosh-deployment/</a:t>
            </a:r>
            <a:r>
              <a:rPr lang="en-US" sz="1200" b="1" dirty="0" err="1">
                <a:solidFill>
                  <a:srgbClr val="FFFFFF"/>
                </a:solidFill>
              </a:rPr>
              <a:t>kubo</a:t>
            </a:r>
            <a:endParaRPr lang="en-US" sz="1200" b="1" dirty="0">
              <a:solidFill>
                <a:srgbClr val="FFFFFF"/>
              </a:solidFill>
            </a:endParaRPr>
          </a:p>
          <a:p>
            <a:r>
              <a:rPr lang="en-US" sz="1200" b="1" dirty="0">
                <a:solidFill>
                  <a:srgbClr val="FFFFFF"/>
                </a:solidFill>
              </a:rPr>
              <a:t>$ </a:t>
            </a:r>
            <a:r>
              <a:rPr lang="en-US" sz="1200" b="1" dirty="0" err="1">
                <a:solidFill>
                  <a:srgbClr val="FFFFFF"/>
                </a:solidFill>
              </a:rPr>
              <a:t>mkdir</a:t>
            </a:r>
            <a:r>
              <a:rPr lang="en-US" sz="1200" b="1" dirty="0">
                <a:solidFill>
                  <a:srgbClr val="FFFFFF"/>
                </a:solidFill>
              </a:rPr>
              <a:t> ~/workspace/</a:t>
            </a:r>
            <a:r>
              <a:rPr lang="en-US" sz="1200" b="1" dirty="0" err="1">
                <a:solidFill>
                  <a:srgbClr val="FFFFFF"/>
                </a:solidFill>
              </a:rPr>
              <a:t>kubo</a:t>
            </a:r>
            <a:r>
              <a:rPr lang="en-US" sz="1200" b="1" dirty="0">
                <a:solidFill>
                  <a:srgbClr val="FFFFFF"/>
                </a:solidFill>
              </a:rPr>
              <a:t>-deployment/</a:t>
            </a:r>
            <a:r>
              <a:rPr lang="en-US" sz="1200" b="1" dirty="0" err="1">
                <a:solidFill>
                  <a:srgbClr val="FFFFFF"/>
                </a:solidFill>
              </a:rPr>
              <a:t>kubo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3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(6/16)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(2/4)</a:t>
            </a:r>
            <a:endParaRPr kumimoji="1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3834" y="1016732"/>
            <a:ext cx="888366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Below command create bosh-</a:t>
            </a:r>
            <a:r>
              <a:rPr lang="en-US" sz="1400" dirty="0" err="1"/>
              <a:t>init</a:t>
            </a:r>
            <a:r>
              <a:rPr lang="en-US" sz="1400" dirty="0"/>
              <a:t> </a:t>
            </a:r>
            <a:r>
              <a:rPr lang="en-US" sz="1400" dirty="0" err="1"/>
              <a:t>vm</a:t>
            </a:r>
            <a:r>
              <a:rPr lang="en-US" sz="1400" dirty="0"/>
              <a:t> on </a:t>
            </a:r>
            <a:r>
              <a:rPr lang="en-US" sz="1400" dirty="0" err="1"/>
              <a:t>virtualbox</a:t>
            </a:r>
            <a:r>
              <a:rPr lang="en-US" sz="1400" dirty="0"/>
              <a:t> by means of </a:t>
            </a:r>
            <a:r>
              <a:rPr lang="en-US" sz="1400" dirty="0" err="1"/>
              <a:t>bosh.yml</a:t>
            </a:r>
            <a:r>
              <a:rPr lang="en-US" sz="1400" dirty="0"/>
              <a:t> as base manifest.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/>
              <a:t>Yaml</a:t>
            </a:r>
            <a:r>
              <a:rPr lang="en-US" sz="1400" dirty="0"/>
              <a:t> files with </a:t>
            </a:r>
            <a:r>
              <a:rPr lang="en-US" sz="1400" dirty="0">
                <a:solidFill>
                  <a:srgbClr val="FF0000"/>
                </a:solidFill>
              </a:rPr>
              <a:t>–o command </a:t>
            </a:r>
            <a:r>
              <a:rPr lang="en-US" sz="1400" dirty="0"/>
              <a:t>set variables </a:t>
            </a:r>
            <a:r>
              <a:rPr lang="en-US" sz="1400" dirty="0" err="1">
                <a:solidFill>
                  <a:srgbClr val="00B050"/>
                </a:solidFill>
              </a:rPr>
              <a:t>director_name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B050"/>
                </a:solidFill>
              </a:rPr>
              <a:t>internal_ip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B050"/>
                </a:solidFill>
              </a:rPr>
              <a:t>internal_gw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B050"/>
                </a:solidFill>
              </a:rPr>
              <a:t>internal_cidr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outbound_network_name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using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–v command</a:t>
            </a:r>
            <a:r>
              <a:rPr lang="en-US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5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It also create </a:t>
            </a:r>
            <a:r>
              <a:rPr lang="en-US" sz="1400" dirty="0" err="1">
                <a:solidFill>
                  <a:srgbClr val="00B050"/>
                </a:solidFill>
              </a:rPr>
              <a:t>state.json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to record running state and </a:t>
            </a:r>
            <a:r>
              <a:rPr lang="en-US" sz="1400" dirty="0" err="1">
                <a:solidFill>
                  <a:srgbClr val="00B050"/>
                </a:solidFill>
              </a:rPr>
              <a:t>creds.yml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(for certs &amp; </a:t>
            </a:r>
            <a:r>
              <a:rPr lang="en-US" sz="1400" b="1" dirty="0" err="1">
                <a:solidFill>
                  <a:srgbClr val="7030A0"/>
                </a:solidFill>
              </a:rPr>
              <a:t>credentails</a:t>
            </a:r>
            <a:r>
              <a:rPr lang="en-US" sz="1400" b="1" dirty="0">
                <a:solidFill>
                  <a:srgbClr val="7030A0"/>
                </a:solidFill>
              </a:rPr>
              <a:t>) </a:t>
            </a:r>
            <a:r>
              <a:rPr lang="en-US" sz="1400" dirty="0"/>
              <a:t>in your          ~/deployments/</a:t>
            </a:r>
            <a:r>
              <a:rPr lang="en-US" sz="1400" dirty="0" err="1"/>
              <a:t>vbox</a:t>
            </a:r>
            <a:r>
              <a:rPr lang="en-US" sz="1400" dirty="0"/>
              <a:t> directory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Following Command Creates Director’s </a:t>
            </a:r>
            <a:r>
              <a:rPr lang="en-US" sz="1400" dirty="0" err="1"/>
              <a:t>vm</a:t>
            </a:r>
            <a:r>
              <a:rPr lang="en-US" sz="1400" dirty="0"/>
              <a:t> and install it’s jobs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96616" y="2899881"/>
            <a:ext cx="6984776" cy="3600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dirty="0"/>
              <a:t>$ </a:t>
            </a:r>
            <a:r>
              <a:rPr lang="en-US" sz="1400" dirty="0"/>
              <a:t>bosh create-</a:t>
            </a:r>
            <a:r>
              <a:rPr lang="en-US" sz="1400" dirty="0" err="1"/>
              <a:t>env</a:t>
            </a:r>
            <a:r>
              <a:rPr lang="en-US" sz="1400" dirty="0"/>
              <a:t> 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 err="1"/>
              <a:t>bosh.yml</a:t>
            </a:r>
            <a:endParaRPr lang="en-US" sz="1400" dirty="0"/>
          </a:p>
          <a:p>
            <a:r>
              <a:rPr lang="en-US" sz="1400" dirty="0">
                <a:ea typeface="맑은 고딕"/>
              </a:rPr>
              <a:t> </a:t>
            </a:r>
            <a:r>
              <a:rPr lang="en-US" sz="1400" dirty="0"/>
              <a:t> --state=~/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 err="1">
                <a:solidFill>
                  <a:srgbClr val="FF0000"/>
                </a:solidFill>
              </a:rPr>
              <a:t>kubo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/>
              <a:t>state.json</a:t>
            </a:r>
            <a:r>
              <a:rPr lang="en-US" sz="1400" dirty="0"/>
              <a:t> </a:t>
            </a:r>
          </a:p>
          <a:p>
            <a:r>
              <a:rPr lang="en-US" sz="1400" dirty="0"/>
              <a:t>  -o 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 err="1">
                <a:solidFill>
                  <a:srgbClr val="FF0000"/>
                </a:solidFill>
              </a:rPr>
              <a:t>virtualbox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/>
              <a:t>cpi.yml</a:t>
            </a:r>
            <a:r>
              <a:rPr lang="en-US" sz="1400" dirty="0"/>
              <a:t> </a:t>
            </a:r>
          </a:p>
          <a:p>
            <a:r>
              <a:rPr lang="en-US" sz="1400" dirty="0"/>
              <a:t>  -o 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 err="1">
                <a:solidFill>
                  <a:srgbClr val="FF0000"/>
                </a:solidFill>
              </a:rPr>
              <a:t>virtualbox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/>
              <a:t>outbound-</a:t>
            </a:r>
            <a:r>
              <a:rPr lang="en-US" sz="1400" dirty="0" err="1"/>
              <a:t>network.yml</a:t>
            </a:r>
            <a:r>
              <a:rPr lang="en-US" sz="1400" dirty="0"/>
              <a:t> </a:t>
            </a:r>
          </a:p>
          <a:p>
            <a:r>
              <a:rPr lang="en-US" sz="1400" dirty="0"/>
              <a:t>  -o 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/>
              <a:t>bosh-</a:t>
            </a:r>
            <a:r>
              <a:rPr lang="en-US" sz="1400" dirty="0" err="1"/>
              <a:t>lite.yml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/>
              <a:t>-o 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/>
              <a:t>bosh-lite-</a:t>
            </a:r>
            <a:r>
              <a:rPr lang="en-US" sz="1400" dirty="0" err="1"/>
              <a:t>runc.yml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ea typeface="맑은 고딕"/>
              </a:rPr>
              <a:t>  </a:t>
            </a:r>
            <a:r>
              <a:rPr lang="en-US" sz="1400" dirty="0"/>
              <a:t>-o 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 err="1"/>
              <a:t>jumpbox-user.yml</a:t>
            </a:r>
            <a:r>
              <a:rPr lang="en-US" sz="1400" dirty="0">
                <a:solidFill>
                  <a:srgbClr val="FF0000"/>
                </a:solidFill>
              </a:rPr>
              <a:t> 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/>
              <a:t>-o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 err="1"/>
              <a:t>uaa.yml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/>
              <a:t>-o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 err="1"/>
              <a:t>credhub.yml</a:t>
            </a:r>
            <a:endParaRPr lang="en-US" sz="1400" dirty="0"/>
          </a:p>
          <a:p>
            <a:r>
              <a:rPr lang="en-US" sz="1400" dirty="0"/>
              <a:t>  -o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/>
              <a:t>local-</a:t>
            </a:r>
            <a:r>
              <a:rPr lang="en-US" sz="1400" dirty="0" err="1"/>
              <a:t>dns.yml</a:t>
            </a:r>
            <a:endParaRPr lang="en-US" sz="1400" dirty="0"/>
          </a:p>
          <a:p>
            <a:r>
              <a:rPr lang="en-US" sz="1400" dirty="0"/>
              <a:t>  --</a:t>
            </a:r>
            <a:r>
              <a:rPr lang="en-US" sz="1400" dirty="0" err="1"/>
              <a:t>vars</a:t>
            </a:r>
            <a:r>
              <a:rPr lang="en-US" sz="1400"/>
              <a:t>-store=~/</a:t>
            </a:r>
            <a:r>
              <a:rPr lang="en-US" sz="1400" dirty="0">
                <a:solidFill>
                  <a:srgbClr val="FF0000"/>
                </a:solidFill>
              </a:rPr>
              <a:t>workspace/bosh-deployment/</a:t>
            </a:r>
            <a:r>
              <a:rPr lang="en-US" sz="1400" dirty="0" err="1">
                <a:solidFill>
                  <a:srgbClr val="FF0000"/>
                </a:solidFill>
              </a:rPr>
              <a:t>kubo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/>
              <a:t>creds.yml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endParaRPr lang="en-US" sz="1400" dirty="0"/>
          </a:p>
          <a:p>
            <a:r>
              <a:rPr lang="en-US" sz="1400" dirty="0">
                <a:ea typeface="맑은 고딕"/>
              </a:rPr>
              <a:t> </a:t>
            </a:r>
            <a:r>
              <a:rPr lang="en-US" sz="1400" dirty="0"/>
              <a:t> -v </a:t>
            </a:r>
            <a:r>
              <a:rPr lang="en-US" sz="1400" dirty="0" err="1"/>
              <a:t>director_name</a:t>
            </a:r>
            <a:r>
              <a:rPr lang="en-US" sz="1400" dirty="0"/>
              <a:t>=”</a:t>
            </a:r>
            <a:r>
              <a:rPr lang="en-US" sz="1400" dirty="0" err="1"/>
              <a:t>kubo</a:t>
            </a:r>
            <a:r>
              <a:rPr lang="en-US" sz="1400" dirty="0"/>
              <a:t>" </a:t>
            </a:r>
          </a:p>
          <a:p>
            <a:r>
              <a:rPr lang="en-US" sz="1400" dirty="0">
                <a:ea typeface="맑은 고딕"/>
              </a:rPr>
              <a:t> </a:t>
            </a:r>
            <a:r>
              <a:rPr lang="en-US" sz="1400" dirty="0"/>
              <a:t> -v </a:t>
            </a:r>
            <a:r>
              <a:rPr lang="en-US" sz="1400" dirty="0" err="1"/>
              <a:t>internal_ip</a:t>
            </a:r>
            <a:r>
              <a:rPr lang="en-US" sz="1400" dirty="0"/>
              <a:t>=192.168.50.6 </a:t>
            </a:r>
          </a:p>
          <a:p>
            <a:r>
              <a:rPr lang="en-US" sz="1400" dirty="0">
                <a:ea typeface="맑은 고딕"/>
              </a:rPr>
              <a:t> </a:t>
            </a:r>
            <a:r>
              <a:rPr lang="en-US" sz="1400" dirty="0"/>
              <a:t> -v </a:t>
            </a:r>
            <a:r>
              <a:rPr lang="en-US" sz="1400" dirty="0" err="1"/>
              <a:t>internal_gw</a:t>
            </a:r>
            <a:r>
              <a:rPr lang="en-US" sz="1400" dirty="0"/>
              <a:t>=192.168.50.1 </a:t>
            </a:r>
          </a:p>
          <a:p>
            <a:r>
              <a:rPr lang="en-US" sz="1400" dirty="0">
                <a:ea typeface="맑은 고딕"/>
              </a:rPr>
              <a:t> </a:t>
            </a:r>
            <a:r>
              <a:rPr lang="en-US" sz="1400" dirty="0"/>
              <a:t> -v </a:t>
            </a:r>
            <a:r>
              <a:rPr lang="en-US" sz="1400" dirty="0" err="1"/>
              <a:t>internal_cidr</a:t>
            </a:r>
            <a:r>
              <a:rPr lang="en-US" sz="1400" dirty="0"/>
              <a:t>=192.168.50.0/24 </a:t>
            </a:r>
          </a:p>
          <a:p>
            <a:r>
              <a:rPr lang="en-US" sz="1400" dirty="0"/>
              <a:t>  -v </a:t>
            </a:r>
            <a:r>
              <a:rPr lang="en-US" sz="1400" dirty="0" err="1"/>
              <a:t>outbound_network_name</a:t>
            </a:r>
            <a:r>
              <a:rPr lang="en-US" sz="1400" dirty="0"/>
              <a:t>=</a:t>
            </a:r>
            <a:r>
              <a:rPr lang="en-US" sz="1400" dirty="0" err="1"/>
              <a:t>NatNetwork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-712381" y="2530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9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Kubo Deployment Guide (7/16)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(3/4)</a:t>
            </a:r>
            <a:endParaRPr kumimoji="1"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705144" y="1685925"/>
            <a:ext cx="8856663" cy="16158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bosh alias-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env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kubo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-e 192.168.50.6 --ca-cert &lt;(bosh 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int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sz="1400" b="1" dirty="0">
                <a:solidFill>
                  <a:schemeClr val="bg1"/>
                </a:solidFill>
              </a:rPr>
              <a:t> ~/workspace/bosh-deployment/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creds.yml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--path /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director_ssl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/ca)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$ export BOSH_CLIENT=admin</a:t>
            </a:r>
          </a:p>
          <a:p>
            <a:endParaRPr lang="en-US" sz="500" b="1" dirty="0">
              <a:solidFill>
                <a:schemeClr val="bg1"/>
              </a:solidFill>
              <a:ea typeface="맑은 고딕"/>
            </a:endParaRPr>
          </a:p>
          <a:p>
            <a:r>
              <a:rPr lang="en-US" sz="1400" b="1" dirty="0">
                <a:solidFill>
                  <a:schemeClr val="bg1"/>
                </a:solidFill>
                <a:ea typeface="맑은 고딕"/>
              </a:rPr>
              <a:t>$ </a:t>
            </a:r>
            <a:r>
              <a:rPr lang="en-US" sz="1400" b="1" dirty="0">
                <a:solidFill>
                  <a:schemeClr val="bg1"/>
                </a:solidFill>
              </a:rPr>
              <a:t>export BOSH_CLIENT_SECRET=`bosh </a:t>
            </a:r>
            <a:r>
              <a:rPr lang="en-US" sz="1400" b="1" dirty="0" err="1">
                <a:solidFill>
                  <a:schemeClr val="bg1"/>
                </a:solidFill>
              </a:rPr>
              <a:t>int</a:t>
            </a:r>
            <a:r>
              <a:rPr lang="en-US" sz="1400" b="1" dirty="0">
                <a:solidFill>
                  <a:schemeClr val="bg1"/>
                </a:solidFill>
              </a:rPr>
              <a:t> ~/workspace/bosh-deployment/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creds.yml</a:t>
            </a:r>
            <a:r>
              <a:rPr lang="en-US" sz="1400" b="1" dirty="0">
                <a:solidFill>
                  <a:schemeClr val="bg1"/>
                </a:solidFill>
              </a:rPr>
              <a:t> --path /</a:t>
            </a:r>
            <a:r>
              <a:rPr lang="en-US" sz="1400" b="1" dirty="0" err="1">
                <a:solidFill>
                  <a:schemeClr val="bg1"/>
                </a:solidFill>
              </a:rPr>
              <a:t>admin_password</a:t>
            </a:r>
            <a:r>
              <a:rPr lang="en-US" sz="1400" b="1" dirty="0">
                <a:solidFill>
                  <a:schemeClr val="bg1"/>
                </a:solidFill>
              </a:rPr>
              <a:t>`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bosh -e </a:t>
            </a:r>
            <a:r>
              <a:rPr lang="en-US" sz="1400" b="1" dirty="0" err="1">
                <a:solidFill>
                  <a:schemeClr val="bg1"/>
                </a:solidFill>
              </a:rPr>
              <a:t>vbox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env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  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890" y="128546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Log into director with your alias name.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511" y="4704931"/>
            <a:ext cx="8856984" cy="8002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wget</a:t>
            </a:r>
            <a:r>
              <a:rPr lang="en-US" sz="1400" b="1" dirty="0">
                <a:solidFill>
                  <a:schemeClr val="bg1"/>
                </a:solidFill>
              </a:rPr>
              <a:t> https://s3.amazonaws.com/bosh-core-</a:t>
            </a:r>
            <a:r>
              <a:rPr lang="en-US" sz="1400" b="1" dirty="0" err="1">
                <a:solidFill>
                  <a:schemeClr val="bg1"/>
                </a:solidFill>
              </a:rPr>
              <a:t>stemcells</a:t>
            </a:r>
            <a:r>
              <a:rPr lang="en-US" sz="1400" b="1" dirty="0">
                <a:solidFill>
                  <a:schemeClr val="bg1"/>
                </a:solidFill>
              </a:rPr>
              <a:t>/warden/bosh-stemcell-3586.16-warden-boshlite-ubuntu-trusty-go_agent.tgz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$ bosh -e </a:t>
            </a:r>
            <a:r>
              <a:rPr lang="en-US" sz="1300" b="1" dirty="0" err="1">
                <a:solidFill>
                  <a:schemeClr val="bg1"/>
                </a:solidFill>
              </a:rPr>
              <a:t>kubo</a:t>
            </a:r>
            <a:r>
              <a:rPr lang="en-US" sz="1300" b="1" dirty="0">
                <a:solidFill>
                  <a:schemeClr val="bg1"/>
                </a:solidFill>
              </a:rPr>
              <a:t> upload-</a:t>
            </a:r>
            <a:r>
              <a:rPr lang="en-US" sz="1300" b="1" dirty="0" err="1">
                <a:solidFill>
                  <a:schemeClr val="bg1"/>
                </a:solidFill>
              </a:rPr>
              <a:t>stemcell</a:t>
            </a:r>
            <a:r>
              <a:rPr lang="en-US" sz="1300" b="1" dirty="0">
                <a:solidFill>
                  <a:schemeClr val="bg1"/>
                </a:solidFill>
              </a:rPr>
              <a:t> bosh-stemcell-3586.16-warden-boshlite-ubuntu-trusty-go_agent.tgz </a:t>
            </a:r>
            <a:endParaRPr lang="en-US" sz="13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80" y="4273351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Upload BOSH Lite </a:t>
            </a:r>
            <a:r>
              <a:rPr lang="en-US" dirty="0" err="1"/>
              <a:t>Stemcell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511" y="6217567"/>
            <a:ext cx="885698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sudo</a:t>
            </a:r>
            <a:r>
              <a:rPr lang="en-US" sz="1400" b="1" dirty="0">
                <a:solidFill>
                  <a:schemeClr val="bg1"/>
                </a:solidFill>
              </a:rPr>
              <a:t> route add –net 10.244.0.0/16 </a:t>
            </a:r>
            <a:r>
              <a:rPr lang="en-US" sz="1400" b="1" dirty="0" err="1">
                <a:solidFill>
                  <a:schemeClr val="bg1"/>
                </a:solidFill>
              </a:rPr>
              <a:t>gw</a:t>
            </a:r>
            <a:r>
              <a:rPr lang="en-US" sz="1400" b="1" dirty="0">
                <a:solidFill>
                  <a:schemeClr val="bg1"/>
                </a:solidFill>
              </a:rPr>
              <a:t> 192.168.50.6 # Linux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480" y="545985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Update cloud </a:t>
            </a:r>
            <a:r>
              <a:rPr lang="en-US" dirty="0" err="1"/>
              <a:t>config</a:t>
            </a:r>
            <a:r>
              <a:rPr lang="en-US" dirty="0"/>
              <a:t> &amp; set-up local route for bosh </a:t>
            </a:r>
            <a:r>
              <a:rPr lang="en-US" dirty="0" err="1"/>
              <a:t>ssh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BA59E-791F-9B46-AE05-79ECEE7BE7CA}"/>
              </a:ext>
            </a:extLst>
          </p:cNvPr>
          <p:cNvSpPr txBox="1"/>
          <p:nvPr/>
        </p:nvSpPr>
        <p:spPr>
          <a:xfrm>
            <a:off x="704511" y="3867541"/>
            <a:ext cx="885698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mkdir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rgbClr val="FFFFFF"/>
                </a:solidFill>
              </a:rPr>
              <a:t>~/workspace/releases &amp;&amp; cd ~/workspace/releases 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DECDC-D192-5945-9653-F5A6D14C534C}"/>
              </a:ext>
            </a:extLst>
          </p:cNvPr>
          <p:cNvSpPr txBox="1"/>
          <p:nvPr/>
        </p:nvSpPr>
        <p:spPr>
          <a:xfrm>
            <a:off x="272480" y="310982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directory to download releases and </a:t>
            </a:r>
            <a:r>
              <a:rPr lang="en-US" dirty="0" err="1"/>
              <a:t>stemcells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6672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52673</TotalTime>
  <Words>2309</Words>
  <Application>Microsoft Macintosh PowerPoint</Application>
  <PresentationFormat>A4 Paper (210x297 mm)</PresentationFormat>
  <Paragraphs>328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Wingdings</vt:lpstr>
      <vt:lpstr>디자인 사용자 지정</vt:lpstr>
      <vt:lpstr>PowerPoint Presentation</vt:lpstr>
      <vt:lpstr>PowerPoint Presentation</vt:lpstr>
      <vt:lpstr>1. Kubo Deployment Guide (1/16) - Install Pre-Requirements (1/4)</vt:lpstr>
      <vt:lpstr>1. Kubo Deployment Guide (2/16) - Install Pre-Requirements (2/4)</vt:lpstr>
      <vt:lpstr>1. Kubo Deployment Guide (3/16) - Install Pre-Requirements (3/4)</vt:lpstr>
      <vt:lpstr>1. Kubo Deployment Guide (4/16) - Install Pre-Requirements (4/4)</vt:lpstr>
      <vt:lpstr>1. Kubo Deployment Guide (5/16) - Deploying Bosh-Director (1/4)</vt:lpstr>
      <vt:lpstr>1. Kubo Deployment Guide (6/16) - Deploying Bosh-Director (2/4)</vt:lpstr>
      <vt:lpstr>1. Kubo Deployment Guide (7/16) - Deploying Bosh-Director (3/4)</vt:lpstr>
      <vt:lpstr>1. Kubo Deployment Guide (8/16) - Deploying Bosh-Director (4/4)</vt:lpstr>
      <vt:lpstr>1. Kubo Deployment Guide (9/16) - Deploying Kubo (1/5)</vt:lpstr>
      <vt:lpstr>1. Kubo Deployment Guide (10/16) - Deploying Kubo (2/5)</vt:lpstr>
      <vt:lpstr>1. Kubo Deployment Guide (11/16) - Deploying Kubo (3/5)</vt:lpstr>
      <vt:lpstr>1. Kubo Deployment Guide (12/16) - Deploying Kubo (4/5)</vt:lpstr>
      <vt:lpstr>1. Kubo Deployment Guide (13/16) - Deploying Kubo (5/5)</vt:lpstr>
      <vt:lpstr>1. Kubo Deployment Guide (14/16) - Accessing Kubernetes (1/3)</vt:lpstr>
      <vt:lpstr>1. Kubo Deployment Guide (15/16) - Accessing Kubernetes (2/3)</vt:lpstr>
      <vt:lpstr>1. Kubo Deployment Guide (16/16) - Accessing Kubernetes (3/3)</vt:lpstr>
      <vt:lpstr>2. Kubernetes Deployment Guide on AWS (1/8) - Install Pre-Requirements (1/2)</vt:lpstr>
      <vt:lpstr>2. Kubernetes Deployment Guide on AWS (2/8) - Install Pre-Requirements (2/2)</vt:lpstr>
      <vt:lpstr>2. Kubernetes Deployment Guide on AWS (3/8) - Deploying kubernetes (1/6)</vt:lpstr>
      <vt:lpstr>2. Kubernetes Deployment Guide on AWS (4/8) - Deploying kubernetes (2/6)</vt:lpstr>
      <vt:lpstr>2. Kubernetes Deployment Guide on AWS (5/8) - Deploying kubernetes (3/6)</vt:lpstr>
      <vt:lpstr>2. Kubernetes Deployment Guide on AWS (6/8) - Deploying kubernetes (4/6)</vt:lpstr>
      <vt:lpstr>2. Kubernetes Deployment Guide on AWS (7/8) - Deploying kubernetes (5/6)</vt:lpstr>
      <vt:lpstr>2. Kubernetes Deployment Guide on AWS (8/8) - Deploying kubernetes (6/6)</vt:lpstr>
      <vt:lpstr>    THANK YOU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접근방법</dc:title>
  <dc:creator>최도철짱</dc:creator>
  <cp:lastModifiedBy>Microsoft Office User</cp:lastModifiedBy>
  <cp:revision>2570</cp:revision>
  <cp:lastPrinted>2012-03-05T01:22:20Z</cp:lastPrinted>
  <dcterms:created xsi:type="dcterms:W3CDTF">2012-02-24T05:38:30Z</dcterms:created>
  <dcterms:modified xsi:type="dcterms:W3CDTF">2018-08-01T00:27:11Z</dcterms:modified>
</cp:coreProperties>
</file>