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27"/>
  </p:notesMasterIdLst>
  <p:sldIdLst>
    <p:sldId id="354" r:id="rId2"/>
    <p:sldId id="353" r:id="rId3"/>
    <p:sldId id="677" r:id="rId4"/>
    <p:sldId id="710" r:id="rId5"/>
    <p:sldId id="720" r:id="rId6"/>
    <p:sldId id="723" r:id="rId7"/>
    <p:sldId id="712" r:id="rId8"/>
    <p:sldId id="713" r:id="rId9"/>
    <p:sldId id="721" r:id="rId10"/>
    <p:sldId id="716" r:id="rId11"/>
    <p:sldId id="714" r:id="rId12"/>
    <p:sldId id="715" r:id="rId13"/>
    <p:sldId id="717" r:id="rId14"/>
    <p:sldId id="718" r:id="rId15"/>
    <p:sldId id="724" r:id="rId16"/>
    <p:sldId id="722" r:id="rId17"/>
    <p:sldId id="696" r:id="rId18"/>
    <p:sldId id="697" r:id="rId19"/>
    <p:sldId id="698" r:id="rId20"/>
    <p:sldId id="725" r:id="rId21"/>
    <p:sldId id="699" r:id="rId22"/>
    <p:sldId id="701" r:id="rId23"/>
    <p:sldId id="700" r:id="rId24"/>
    <p:sldId id="719" r:id="rId25"/>
    <p:sldId id="688" r:id="rId26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20">
          <p15:clr>
            <a:srgbClr val="A4A3A4"/>
          </p15:clr>
        </p15:guide>
        <p15:guide id="5" pos="217">
          <p15:clr>
            <a:srgbClr val="A4A3A4"/>
          </p15:clr>
        </p15:guide>
        <p15:guide id="6" pos="6023">
          <p15:clr>
            <a:srgbClr val="A4A3A4"/>
          </p15:clr>
        </p15:guide>
        <p15:guide id="7" pos="3120">
          <p15:clr>
            <a:srgbClr val="A4A3A4"/>
          </p15:clr>
        </p15:guide>
        <p15:guide id="8" orient="horz" pos="4110">
          <p15:clr>
            <a:srgbClr val="A4A3A4"/>
          </p15:clr>
        </p15:guide>
        <p15:guide id="9" orient="horz" pos="116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D47"/>
    <a:srgbClr val="13476D"/>
    <a:srgbClr val="FFFFFF"/>
    <a:srgbClr val="7F7F7F"/>
    <a:srgbClr val="F2F2F2"/>
    <a:srgbClr val="7E0000"/>
    <a:srgbClr val="800000"/>
    <a:srgbClr val="D99694"/>
    <a:srgbClr val="D9D9D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 autoAdjust="0"/>
    <p:restoredTop sz="99041" autoAdjust="0"/>
  </p:normalViewPr>
  <p:slideViewPr>
    <p:cSldViewPr>
      <p:cViewPr varScale="1">
        <p:scale>
          <a:sx n="130" d="100"/>
          <a:sy n="130" d="100"/>
        </p:scale>
        <p:origin x="-1387" y="-82"/>
      </p:cViewPr>
      <p:guideLst>
        <p:guide orient="horz" pos="4020"/>
        <p:guide orient="horz" pos="4110"/>
        <p:guide orient="horz" pos="1162"/>
        <p:guide pos="217"/>
        <p:guide pos="6023"/>
        <p:guide pos="312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0"/>
    </p:cViewPr>
  </p:sorterViewPr>
  <p:notesViewPr>
    <p:cSldViewPr>
      <p:cViewPr varScale="1">
        <p:scale>
          <a:sx n="79" d="100"/>
          <a:sy n="79" d="100"/>
        </p:scale>
        <p:origin x="-3930" y="-9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349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ACE3F-1D7E-4C34-9E93-C84EB46716E6}" type="datetimeFigureOut">
              <a:rPr lang="ko-KR" altLang="en-US" smtClean="0"/>
              <a:pPr/>
              <a:t>2018-09-17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3212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8" y="4721225"/>
            <a:ext cx="5444806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4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349" y="9440864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4E6CB-9DCB-43A3-BF5D-B0989A75E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3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66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24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7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85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45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1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1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34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83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8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14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7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49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84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376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88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29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31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4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8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85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49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414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5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160319" y="6084004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report is solely for the use of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Crossent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No part of it may be circulated, quoted, or reproduced </a:t>
            </a:r>
          </a:p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 distribution outside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Crossent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organization without prior written approval from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Crossent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5" y="316852"/>
            <a:ext cx="943300" cy="2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5" y="316852"/>
            <a:ext cx="943300" cy="2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pc="-50"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4736976" y="6490928"/>
            <a:ext cx="404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A6E88B-E8DE-461B-8C2B-0E4F8C343B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6313" y="91697"/>
            <a:ext cx="9302700" cy="693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l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36976" y="6490928"/>
            <a:ext cx="404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E88B-E8DE-461B-8C2B-0E4F8C343B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810393"/>
            <a:ext cx="9906000" cy="25200"/>
            <a:chOff x="0" y="520105"/>
            <a:chExt cx="9906000" cy="2520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0" y="520105"/>
              <a:ext cx="9906000" cy="25200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algn="ctr" latinLnBrk="0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그룹 14"/>
            <p:cNvGrpSpPr/>
            <p:nvPr userDrawn="1"/>
          </p:nvGrpSpPr>
          <p:grpSpPr>
            <a:xfrm flipH="1">
              <a:off x="0" y="520105"/>
              <a:ext cx="324000" cy="25200"/>
              <a:chOff x="9029700" y="680125"/>
              <a:chExt cx="876300" cy="25200"/>
            </a:xfrm>
          </p:grpSpPr>
          <p:sp>
            <p:nvSpPr>
              <p:cNvPr id="16" name="직사각형 15"/>
              <p:cNvSpPr/>
              <p:nvPr userDrawn="1"/>
            </p:nvSpPr>
            <p:spPr>
              <a:xfrm flipV="1">
                <a:off x="9029700" y="680125"/>
                <a:ext cx="876300" cy="25200"/>
              </a:xfrm>
              <a:prstGeom prst="rect">
                <a:avLst/>
              </a:prstGeom>
              <a:solidFill>
                <a:srgbClr val="A4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lvl="0"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 userDrawn="1"/>
            </p:nvSpPr>
            <p:spPr>
              <a:xfrm flipV="1">
                <a:off x="9321800" y="680125"/>
                <a:ext cx="584200" cy="25200"/>
              </a:xfrm>
              <a:prstGeom prst="rect">
                <a:avLst/>
              </a:prstGeom>
              <a:solidFill>
                <a:srgbClr val="B4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 userDrawn="1"/>
            </p:nvSpPr>
            <p:spPr>
              <a:xfrm flipV="1">
                <a:off x="9613900" y="680125"/>
                <a:ext cx="292100" cy="25200"/>
              </a:xfrm>
              <a:prstGeom prst="rect">
                <a:avLst/>
              </a:prstGeom>
              <a:solidFill>
                <a:srgbClr val="CB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10" y="6546201"/>
            <a:ext cx="739898" cy="22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7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2000" b="1" kern="1200" spc="-15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sh.io/docs/init-openstac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11481" y="4896319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㈜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크로센트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2018. 07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672" y="2420888"/>
            <a:ext cx="788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7E0000"/>
                </a:solidFill>
                <a:latin typeface="맑은 고딕" pitchFamily="50" charset="-127"/>
                <a:ea typeface="맑은 고딕" pitchFamily="50" charset="-127"/>
              </a:rPr>
              <a:t>Openstack </a:t>
            </a:r>
            <a:r>
              <a:rPr lang="en-US" altLang="ko-KR" sz="2400" b="1" dirty="0">
                <a:solidFill>
                  <a:srgbClr val="0E6D47"/>
                </a:solidFill>
                <a:latin typeface="맑은 고딕" pitchFamily="50" charset="-127"/>
                <a:ea typeface="맑은 고딕" pitchFamily="50" charset="-127"/>
              </a:rPr>
              <a:t>KUBO</a:t>
            </a:r>
            <a:r>
              <a:rPr lang="en-US" altLang="ko-KR" sz="2400" b="1" dirty="0">
                <a:solidFill>
                  <a:srgbClr val="7E0000"/>
                </a:solidFill>
                <a:latin typeface="맑은 고딕" pitchFamily="50" charset="-127"/>
                <a:ea typeface="맑은 고딕" pitchFamily="50" charset="-127"/>
              </a:rPr>
              <a:t> Deploying Guide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3517" y="3500438"/>
            <a:ext cx="662417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Abhilash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S</a:t>
            </a:r>
            <a:endParaRPr lang="ko-KR" altLang="en-US" sz="28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113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Deploying Bosh Director on Openstack (4/6)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Bosh-Director (4/6)</a:t>
            </a:r>
            <a:endParaRPr kumimoji="1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3834" y="836712"/>
            <a:ext cx="8883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Below command create bosh-</a:t>
            </a:r>
            <a:r>
              <a:rPr lang="en-US" sz="1200" dirty="0" err="1"/>
              <a:t>init</a:t>
            </a:r>
            <a:r>
              <a:rPr lang="en-US" sz="1200" dirty="0"/>
              <a:t> </a:t>
            </a:r>
            <a:r>
              <a:rPr lang="en-US" sz="1200" dirty="0" err="1"/>
              <a:t>vm</a:t>
            </a:r>
            <a:r>
              <a:rPr lang="en-US" sz="1200" dirty="0"/>
              <a:t> on </a:t>
            </a:r>
            <a:r>
              <a:rPr lang="en-US" sz="1200" dirty="0" err="1"/>
              <a:t>virtualbox</a:t>
            </a:r>
            <a:r>
              <a:rPr lang="en-US" sz="1200" dirty="0"/>
              <a:t> by means of </a:t>
            </a:r>
            <a:r>
              <a:rPr lang="en-US" sz="1200" dirty="0" err="1"/>
              <a:t>bosh.yml</a:t>
            </a:r>
            <a:r>
              <a:rPr lang="en-US" sz="1200" dirty="0"/>
              <a:t> as base manifest.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Yaml</a:t>
            </a:r>
            <a:r>
              <a:rPr lang="en-US" sz="1200" dirty="0"/>
              <a:t> files with </a:t>
            </a:r>
            <a:r>
              <a:rPr lang="en-US" sz="1200" dirty="0">
                <a:solidFill>
                  <a:srgbClr val="FF0000"/>
                </a:solidFill>
              </a:rPr>
              <a:t>–o command </a:t>
            </a:r>
            <a:r>
              <a:rPr lang="en-US" sz="1200" dirty="0"/>
              <a:t>set variables </a:t>
            </a:r>
            <a:r>
              <a:rPr lang="en-US" sz="1200" dirty="0" err="1">
                <a:solidFill>
                  <a:srgbClr val="00B050"/>
                </a:solidFill>
              </a:rPr>
              <a:t>director_name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00B050"/>
                </a:solidFill>
              </a:rPr>
              <a:t>internal_ip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00B050"/>
                </a:solidFill>
              </a:rPr>
              <a:t>internal_gw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00B050"/>
                </a:solidFill>
              </a:rPr>
              <a:t>internal_cidr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00B050"/>
                </a:solidFill>
              </a:rPr>
              <a:t>outbound_network_name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/>
              <a:t>using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–v command</a:t>
            </a:r>
            <a:r>
              <a:rPr lang="en-US" sz="1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It also create </a:t>
            </a:r>
            <a:r>
              <a:rPr lang="en-US" sz="1200" dirty="0" err="1">
                <a:solidFill>
                  <a:srgbClr val="00B050"/>
                </a:solidFill>
              </a:rPr>
              <a:t>state.json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/>
              <a:t>to record running state and </a:t>
            </a:r>
            <a:r>
              <a:rPr lang="en-US" sz="1200" dirty="0" err="1">
                <a:solidFill>
                  <a:srgbClr val="00B050"/>
                </a:solidFill>
              </a:rPr>
              <a:t>creds.yml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b="1" dirty="0">
                <a:solidFill>
                  <a:srgbClr val="7030A0"/>
                </a:solidFill>
              </a:rPr>
              <a:t>(for certs &amp; </a:t>
            </a:r>
            <a:r>
              <a:rPr lang="en-US" sz="1200" b="1" dirty="0" err="1">
                <a:solidFill>
                  <a:srgbClr val="7030A0"/>
                </a:solidFill>
              </a:rPr>
              <a:t>credentails</a:t>
            </a:r>
            <a:r>
              <a:rPr lang="en-US" sz="1200" b="1" dirty="0">
                <a:solidFill>
                  <a:srgbClr val="7030A0"/>
                </a:solidFill>
              </a:rPr>
              <a:t>) </a:t>
            </a:r>
            <a:r>
              <a:rPr lang="en-US" sz="1200" dirty="0"/>
              <a:t>in your    ~/deployments/</a:t>
            </a:r>
            <a:r>
              <a:rPr lang="en-US" sz="1200" dirty="0" err="1"/>
              <a:t>vbox</a:t>
            </a:r>
            <a:r>
              <a:rPr lang="en-US" sz="1200" dirty="0"/>
              <a:t> directory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Following Command Creates Director’s </a:t>
            </a:r>
            <a:r>
              <a:rPr lang="en-US" sz="1200" dirty="0" err="1"/>
              <a:t>vm</a:t>
            </a:r>
            <a:r>
              <a:rPr lang="en-US" sz="1200" dirty="0"/>
              <a:t> and install it’s jobs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2560" y="2557785"/>
            <a:ext cx="7718196" cy="4039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sz="950" dirty="0"/>
              <a:t>$ bosh create-</a:t>
            </a:r>
            <a:r>
              <a:rPr lang="en-US" sz="950" dirty="0" err="1"/>
              <a:t>env</a:t>
            </a:r>
            <a:r>
              <a:rPr lang="en-US" sz="950" dirty="0"/>
              <a:t> ~/</a:t>
            </a:r>
            <a:r>
              <a:rPr lang="en-US" sz="950" dirty="0">
                <a:solidFill>
                  <a:srgbClr val="FF0000"/>
                </a:solidFill>
              </a:rPr>
              <a:t>workspace/bosh-deployment/</a:t>
            </a:r>
            <a:r>
              <a:rPr lang="en-US" sz="950" dirty="0" err="1"/>
              <a:t>bosh.yml</a:t>
            </a:r>
            <a:endParaRPr lang="en-US" sz="950" dirty="0"/>
          </a:p>
          <a:p>
            <a:r>
              <a:rPr lang="en-US" sz="950" dirty="0">
                <a:ea typeface="맑은 고딕"/>
              </a:rPr>
              <a:t> </a:t>
            </a:r>
            <a:r>
              <a:rPr lang="en-US" sz="950" dirty="0"/>
              <a:t> --state=~/</a:t>
            </a:r>
            <a:r>
              <a:rPr lang="en-US" sz="950" dirty="0">
                <a:solidFill>
                  <a:srgbClr val="FF0000"/>
                </a:solidFill>
              </a:rPr>
              <a:t>workspace/bosh-deployment/</a:t>
            </a:r>
            <a:r>
              <a:rPr lang="en-US" sz="950" dirty="0" err="1">
                <a:solidFill>
                  <a:srgbClr val="FF0000"/>
                </a:solidFill>
              </a:rPr>
              <a:t>kubo</a:t>
            </a:r>
            <a:r>
              <a:rPr lang="en-US" sz="950" dirty="0">
                <a:solidFill>
                  <a:srgbClr val="FF0000"/>
                </a:solidFill>
              </a:rPr>
              <a:t>/</a:t>
            </a:r>
            <a:r>
              <a:rPr lang="en-US" sz="950" dirty="0" err="1"/>
              <a:t>state.json</a:t>
            </a:r>
            <a:endParaRPr lang="en-US" sz="950" dirty="0"/>
          </a:p>
          <a:p>
            <a:r>
              <a:rPr lang="en-US" sz="950" dirty="0"/>
              <a:t>  --</a:t>
            </a:r>
            <a:r>
              <a:rPr lang="en-US" sz="950" dirty="0" err="1"/>
              <a:t>vars</a:t>
            </a:r>
            <a:r>
              <a:rPr lang="en-US" sz="950" dirty="0"/>
              <a:t>-store=~/</a:t>
            </a:r>
            <a:r>
              <a:rPr lang="en-US" sz="950" dirty="0">
                <a:solidFill>
                  <a:srgbClr val="FF0000"/>
                </a:solidFill>
              </a:rPr>
              <a:t>workspace/bosh-deployment/</a:t>
            </a:r>
            <a:r>
              <a:rPr lang="en-US" sz="950" dirty="0" err="1">
                <a:solidFill>
                  <a:srgbClr val="FF0000"/>
                </a:solidFill>
              </a:rPr>
              <a:t>kubo</a:t>
            </a:r>
            <a:r>
              <a:rPr lang="en-US" sz="950" dirty="0">
                <a:solidFill>
                  <a:srgbClr val="FF0000"/>
                </a:solidFill>
              </a:rPr>
              <a:t>/</a:t>
            </a:r>
            <a:r>
              <a:rPr lang="en-US" sz="950" dirty="0" err="1"/>
              <a:t>creds.yml</a:t>
            </a:r>
            <a:r>
              <a:rPr lang="en-US" sz="950" dirty="0">
                <a:solidFill>
                  <a:srgbClr val="FF0000"/>
                </a:solidFill>
              </a:rPr>
              <a:t> </a:t>
            </a:r>
            <a:r>
              <a:rPr lang="en-US" sz="950" dirty="0"/>
              <a:t> </a:t>
            </a:r>
          </a:p>
          <a:p>
            <a:r>
              <a:rPr lang="en-US" sz="950" dirty="0"/>
              <a:t>  -o ~/</a:t>
            </a:r>
            <a:r>
              <a:rPr lang="en-US" sz="950" dirty="0">
                <a:solidFill>
                  <a:srgbClr val="FF0000"/>
                </a:solidFill>
              </a:rPr>
              <a:t>workspace/bosh-deployment/</a:t>
            </a:r>
            <a:r>
              <a:rPr lang="en-US" sz="950" dirty="0" err="1">
                <a:solidFill>
                  <a:srgbClr val="FF0000"/>
                </a:solidFill>
              </a:rPr>
              <a:t>openstack</a:t>
            </a:r>
            <a:r>
              <a:rPr lang="en-US" sz="950" dirty="0">
                <a:solidFill>
                  <a:srgbClr val="FF0000"/>
                </a:solidFill>
              </a:rPr>
              <a:t>/</a:t>
            </a:r>
            <a:r>
              <a:rPr lang="en-US" sz="950" dirty="0" err="1"/>
              <a:t>cpi.yml</a:t>
            </a:r>
            <a:r>
              <a:rPr lang="en-US" sz="950" dirty="0"/>
              <a:t>  </a:t>
            </a:r>
          </a:p>
          <a:p>
            <a:r>
              <a:rPr lang="en-US" sz="950" dirty="0"/>
              <a:t>  -o ~/</a:t>
            </a:r>
            <a:r>
              <a:rPr lang="en-US" sz="950" dirty="0">
                <a:solidFill>
                  <a:srgbClr val="FF0000"/>
                </a:solidFill>
              </a:rPr>
              <a:t>workspace/bosh-deployment/</a:t>
            </a:r>
            <a:r>
              <a:rPr lang="en-US" sz="950" dirty="0" err="1"/>
              <a:t>jumpbox-user.yml</a:t>
            </a:r>
            <a:r>
              <a:rPr lang="en-US" sz="950" dirty="0">
                <a:solidFill>
                  <a:srgbClr val="FF0000"/>
                </a:solidFill>
              </a:rPr>
              <a:t> </a:t>
            </a:r>
          </a:p>
          <a:p>
            <a:r>
              <a:rPr lang="en-US" sz="950" dirty="0">
                <a:solidFill>
                  <a:srgbClr val="FF0000"/>
                </a:solidFill>
              </a:rPr>
              <a:t>  </a:t>
            </a:r>
            <a:r>
              <a:rPr lang="en-US" sz="950" dirty="0"/>
              <a:t>-o</a:t>
            </a:r>
            <a:r>
              <a:rPr lang="en-US" sz="950" dirty="0">
                <a:solidFill>
                  <a:srgbClr val="FF0000"/>
                </a:solidFill>
              </a:rPr>
              <a:t> </a:t>
            </a:r>
            <a:r>
              <a:rPr lang="en-US" sz="950" dirty="0"/>
              <a:t>~/</a:t>
            </a:r>
            <a:r>
              <a:rPr lang="en-US" sz="950" dirty="0">
                <a:solidFill>
                  <a:srgbClr val="FF0000"/>
                </a:solidFill>
              </a:rPr>
              <a:t>workspace/bosh-deployment/</a:t>
            </a:r>
            <a:r>
              <a:rPr lang="en-US" sz="950" dirty="0" err="1"/>
              <a:t>uaa.yml</a:t>
            </a:r>
            <a:endParaRPr lang="en-US" sz="950" dirty="0"/>
          </a:p>
          <a:p>
            <a:r>
              <a:rPr lang="en-US" sz="950" dirty="0">
                <a:solidFill>
                  <a:srgbClr val="FF0000"/>
                </a:solidFill>
              </a:rPr>
              <a:t>  </a:t>
            </a:r>
            <a:r>
              <a:rPr lang="en-US" sz="950" dirty="0"/>
              <a:t>-o</a:t>
            </a:r>
            <a:r>
              <a:rPr lang="en-US" sz="950" dirty="0">
                <a:solidFill>
                  <a:srgbClr val="FF0000"/>
                </a:solidFill>
              </a:rPr>
              <a:t> </a:t>
            </a:r>
            <a:r>
              <a:rPr lang="en-US" sz="950" dirty="0"/>
              <a:t>~/</a:t>
            </a:r>
            <a:r>
              <a:rPr lang="en-US" sz="950" dirty="0">
                <a:solidFill>
                  <a:srgbClr val="FF0000"/>
                </a:solidFill>
              </a:rPr>
              <a:t>workspace/bosh-deployment/</a:t>
            </a:r>
            <a:r>
              <a:rPr lang="en-US" sz="950" dirty="0" err="1"/>
              <a:t>credhub.yml</a:t>
            </a:r>
            <a:endParaRPr lang="en-US" sz="950" dirty="0"/>
          </a:p>
          <a:p>
            <a:r>
              <a:rPr lang="en-US" sz="950" dirty="0"/>
              <a:t>  -o ~/</a:t>
            </a:r>
            <a:r>
              <a:rPr lang="en-US" sz="950" dirty="0">
                <a:solidFill>
                  <a:srgbClr val="FF0000"/>
                </a:solidFill>
              </a:rPr>
              <a:t>workspace/bosh-deployment/</a:t>
            </a:r>
            <a:r>
              <a:rPr lang="en-US" sz="950" dirty="0" err="1">
                <a:solidFill>
                  <a:srgbClr val="FF0000"/>
                </a:solidFill>
              </a:rPr>
              <a:t>openstack</a:t>
            </a:r>
            <a:r>
              <a:rPr lang="en-US" sz="950" dirty="0">
                <a:solidFill>
                  <a:srgbClr val="FF0000"/>
                </a:solidFill>
              </a:rPr>
              <a:t>/disable-readable-</a:t>
            </a:r>
            <a:r>
              <a:rPr lang="en-US" sz="950" dirty="0" err="1">
                <a:solidFill>
                  <a:srgbClr val="FF0000"/>
                </a:solidFill>
              </a:rPr>
              <a:t>vm</a:t>
            </a:r>
            <a:r>
              <a:rPr lang="en-US" sz="950" dirty="0">
                <a:solidFill>
                  <a:srgbClr val="FF0000"/>
                </a:solidFill>
              </a:rPr>
              <a:t>-</a:t>
            </a:r>
            <a:r>
              <a:rPr lang="en-US" sz="950" dirty="0" err="1">
                <a:solidFill>
                  <a:srgbClr val="FF0000"/>
                </a:solidFill>
              </a:rPr>
              <a:t>names.yml</a:t>
            </a:r>
            <a:endParaRPr lang="en-US" sz="950" dirty="0"/>
          </a:p>
          <a:p>
            <a:r>
              <a:rPr lang="en-US" sz="950" dirty="0"/>
              <a:t>  -o</a:t>
            </a:r>
            <a:r>
              <a:rPr lang="en-US" sz="950" dirty="0">
                <a:solidFill>
                  <a:srgbClr val="FF0000"/>
                </a:solidFill>
              </a:rPr>
              <a:t> </a:t>
            </a:r>
            <a:r>
              <a:rPr lang="en-US" sz="950" dirty="0"/>
              <a:t>~/</a:t>
            </a:r>
            <a:r>
              <a:rPr lang="en-US" sz="950" dirty="0">
                <a:solidFill>
                  <a:srgbClr val="FF0000"/>
                </a:solidFill>
              </a:rPr>
              <a:t>workspace/bosh-deployment/</a:t>
            </a:r>
            <a:r>
              <a:rPr lang="en-US" sz="950" dirty="0"/>
              <a:t>local-</a:t>
            </a:r>
            <a:r>
              <a:rPr lang="en-US" sz="950" dirty="0" err="1"/>
              <a:t>dns.yml</a:t>
            </a:r>
            <a:endParaRPr lang="en-US" sz="950" dirty="0"/>
          </a:p>
          <a:p>
            <a:r>
              <a:rPr lang="en-US" sz="950" dirty="0"/>
              <a:t>  -o ~/</a:t>
            </a:r>
            <a:r>
              <a:rPr lang="en-US" sz="950" dirty="0">
                <a:solidFill>
                  <a:srgbClr val="FF0000"/>
                </a:solidFill>
              </a:rPr>
              <a:t>workspace/</a:t>
            </a:r>
            <a:r>
              <a:rPr lang="en-US" sz="950" dirty="0" err="1">
                <a:solidFill>
                  <a:srgbClr val="FF0000"/>
                </a:solidFill>
              </a:rPr>
              <a:t>kubo</a:t>
            </a:r>
            <a:r>
              <a:rPr lang="en-US" sz="950" dirty="0">
                <a:solidFill>
                  <a:srgbClr val="FF0000"/>
                </a:solidFill>
              </a:rPr>
              <a:t>-deployment/configurations/generic/</a:t>
            </a:r>
            <a:r>
              <a:rPr lang="en-US" sz="950" dirty="0" err="1">
                <a:solidFill>
                  <a:srgbClr val="FF0000"/>
                </a:solidFill>
              </a:rPr>
              <a:t>dns-addresses.yml</a:t>
            </a:r>
            <a:endParaRPr lang="en-US" sz="950" dirty="0"/>
          </a:p>
          <a:p>
            <a:r>
              <a:rPr lang="en-US" sz="950" dirty="0">
                <a:ea typeface="맑은 고딕"/>
              </a:rPr>
              <a:t>  </a:t>
            </a:r>
            <a:r>
              <a:rPr lang="en-US" sz="950" dirty="0"/>
              <a:t>-v </a:t>
            </a:r>
            <a:r>
              <a:rPr lang="en-US" sz="950" dirty="0" err="1"/>
              <a:t>director_name</a:t>
            </a:r>
            <a:r>
              <a:rPr lang="en-US" sz="950" dirty="0"/>
              <a:t>=”</a:t>
            </a:r>
            <a:r>
              <a:rPr lang="en-US" sz="950" dirty="0" err="1"/>
              <a:t>kubo</a:t>
            </a:r>
            <a:r>
              <a:rPr lang="en-US" sz="950" dirty="0"/>
              <a:t>" </a:t>
            </a:r>
          </a:p>
          <a:p>
            <a:r>
              <a:rPr lang="en-US" sz="950" dirty="0">
                <a:ea typeface="맑은 고딕"/>
              </a:rPr>
              <a:t>  </a:t>
            </a:r>
            <a:r>
              <a:rPr lang="en-US" sz="950" dirty="0"/>
              <a:t>-v </a:t>
            </a:r>
            <a:r>
              <a:rPr lang="en-US" sz="950" dirty="0" err="1"/>
              <a:t>internal_ip</a:t>
            </a:r>
            <a:r>
              <a:rPr lang="en-US" sz="950" dirty="0"/>
              <a:t>=10.0.10.252 </a:t>
            </a:r>
          </a:p>
          <a:p>
            <a:r>
              <a:rPr lang="en-US" sz="950" dirty="0">
                <a:ea typeface="맑은 고딕"/>
              </a:rPr>
              <a:t>  </a:t>
            </a:r>
            <a:r>
              <a:rPr lang="en-US" sz="950" dirty="0"/>
              <a:t>-v </a:t>
            </a:r>
            <a:r>
              <a:rPr lang="en-US" sz="950" dirty="0" err="1"/>
              <a:t>internal_gw</a:t>
            </a:r>
            <a:r>
              <a:rPr lang="en-US" sz="950" dirty="0"/>
              <a:t>=10.0.10.1  </a:t>
            </a:r>
          </a:p>
          <a:p>
            <a:r>
              <a:rPr lang="en-US" sz="950" dirty="0">
                <a:ea typeface="맑은 고딕"/>
              </a:rPr>
              <a:t>  </a:t>
            </a:r>
            <a:r>
              <a:rPr lang="en-US" sz="950" dirty="0"/>
              <a:t>-v </a:t>
            </a:r>
            <a:r>
              <a:rPr lang="en-US" sz="950" dirty="0" err="1"/>
              <a:t>internal_cidr</a:t>
            </a:r>
            <a:r>
              <a:rPr lang="en-US" sz="950" dirty="0"/>
              <a:t>=10.0.10.0/24  </a:t>
            </a:r>
          </a:p>
          <a:p>
            <a:r>
              <a:rPr lang="en-US" sz="950" dirty="0"/>
              <a:t>  -v </a:t>
            </a:r>
            <a:r>
              <a:rPr lang="en-US" sz="950" dirty="0" err="1"/>
              <a:t>auth_url</a:t>
            </a:r>
            <a:r>
              <a:rPr lang="en-US" sz="950" dirty="0"/>
              <a:t>=http://</a:t>
            </a:r>
            <a:r>
              <a:rPr lang="en-US" sz="950" b="1" dirty="0">
                <a:solidFill>
                  <a:srgbClr val="FF0000"/>
                </a:solidFill>
              </a:rPr>
              <a:t>your-openstack-identity-public-ip</a:t>
            </a:r>
            <a:r>
              <a:rPr lang="en-US" sz="950" dirty="0"/>
              <a:t>:5000/v3  </a:t>
            </a:r>
          </a:p>
          <a:p>
            <a:r>
              <a:rPr lang="en-US" sz="950" dirty="0"/>
              <a:t>  -v </a:t>
            </a:r>
            <a:r>
              <a:rPr lang="en-US" sz="950" dirty="0" err="1"/>
              <a:t>az</a:t>
            </a:r>
            <a:r>
              <a:rPr lang="en-US" sz="950" dirty="0"/>
              <a:t>=nova </a:t>
            </a:r>
          </a:p>
          <a:p>
            <a:r>
              <a:rPr lang="en-US" sz="950" dirty="0"/>
              <a:t>  -v </a:t>
            </a:r>
            <a:r>
              <a:rPr lang="en-US" sz="950" dirty="0" err="1"/>
              <a:t>default_key_name</a:t>
            </a:r>
            <a:r>
              <a:rPr lang="en-US" sz="950" dirty="0"/>
              <a:t>=</a:t>
            </a:r>
            <a:r>
              <a:rPr lang="en-US" sz="950" dirty="0" err="1"/>
              <a:t>paasta</a:t>
            </a:r>
            <a:r>
              <a:rPr lang="en-US" sz="950" dirty="0"/>
              <a:t> </a:t>
            </a:r>
          </a:p>
          <a:p>
            <a:r>
              <a:rPr lang="en-US" sz="950" dirty="0"/>
              <a:t>  -v </a:t>
            </a:r>
            <a:r>
              <a:rPr lang="en-US" sz="950" dirty="0" err="1"/>
              <a:t>default_security_groups</a:t>
            </a:r>
            <a:r>
              <a:rPr lang="en-US" sz="950" dirty="0"/>
              <a:t>=[bosh] </a:t>
            </a:r>
          </a:p>
          <a:p>
            <a:r>
              <a:rPr lang="en-US" sz="950" dirty="0"/>
              <a:t>  -v </a:t>
            </a:r>
            <a:r>
              <a:rPr lang="en-US" sz="950" dirty="0" err="1"/>
              <a:t>net_id</a:t>
            </a:r>
            <a:r>
              <a:rPr lang="en-US" sz="950" dirty="0"/>
              <a:t>=bc8559ef-b82d-4f03-b4f5-650e6d84add8</a:t>
            </a:r>
          </a:p>
          <a:p>
            <a:r>
              <a:rPr lang="en-US" sz="950" dirty="0"/>
              <a:t>  -v </a:t>
            </a:r>
            <a:r>
              <a:rPr lang="en-US" sz="950" dirty="0" err="1"/>
              <a:t>openstack_password</a:t>
            </a:r>
            <a:r>
              <a:rPr lang="en-US" sz="950" dirty="0"/>
              <a:t>=</a:t>
            </a:r>
            <a:r>
              <a:rPr lang="en-US" sz="950" b="1" dirty="0" err="1">
                <a:solidFill>
                  <a:srgbClr val="FF0000"/>
                </a:solidFill>
              </a:rPr>
              <a:t>xxxxx</a:t>
            </a:r>
            <a:r>
              <a:rPr lang="en-US" sz="950" dirty="0"/>
              <a:t>  # Your Openstack Tenant Username</a:t>
            </a:r>
          </a:p>
          <a:p>
            <a:r>
              <a:rPr lang="en-US" sz="950" dirty="0"/>
              <a:t>  -v </a:t>
            </a:r>
            <a:r>
              <a:rPr lang="en-US" sz="950" dirty="0" err="1"/>
              <a:t>openstack_username</a:t>
            </a:r>
            <a:r>
              <a:rPr lang="en-US" sz="950" dirty="0"/>
              <a:t>=</a:t>
            </a:r>
            <a:r>
              <a:rPr lang="en-US" sz="950" b="1" dirty="0" err="1">
                <a:solidFill>
                  <a:srgbClr val="FF0000"/>
                </a:solidFill>
              </a:rPr>
              <a:t>xxxxx</a:t>
            </a:r>
            <a:r>
              <a:rPr lang="en-US" sz="950" dirty="0"/>
              <a:t>  # Your Openstack Tenant Password</a:t>
            </a:r>
          </a:p>
          <a:p>
            <a:r>
              <a:rPr lang="en-US" sz="950" dirty="0"/>
              <a:t>  -v </a:t>
            </a:r>
            <a:r>
              <a:rPr lang="en-US" sz="950" dirty="0" err="1"/>
              <a:t>openstack_domain</a:t>
            </a:r>
            <a:r>
              <a:rPr lang="en-US" sz="950" dirty="0"/>
              <a:t>=default</a:t>
            </a:r>
          </a:p>
          <a:p>
            <a:r>
              <a:rPr lang="en-US" sz="950" dirty="0"/>
              <a:t>  -v </a:t>
            </a:r>
            <a:r>
              <a:rPr lang="en-US" sz="950" dirty="0" err="1"/>
              <a:t>openstack_project</a:t>
            </a:r>
            <a:r>
              <a:rPr lang="en-US" sz="950" dirty="0"/>
              <a:t>=</a:t>
            </a:r>
            <a:r>
              <a:rPr lang="en-US" sz="950" dirty="0" err="1"/>
              <a:t>crossent</a:t>
            </a:r>
            <a:endParaRPr lang="en-US" sz="950" dirty="0"/>
          </a:p>
          <a:p>
            <a:r>
              <a:rPr lang="en-US" sz="950" dirty="0"/>
              <a:t>  -v </a:t>
            </a:r>
            <a:r>
              <a:rPr lang="en-US" sz="950" dirty="0" err="1"/>
              <a:t>private_key</a:t>
            </a:r>
            <a:r>
              <a:rPr lang="en-US" sz="950" dirty="0"/>
              <a:t>=~/workspace/</a:t>
            </a:r>
            <a:r>
              <a:rPr lang="en-US" sz="950" dirty="0" err="1"/>
              <a:t>paasta.pem</a:t>
            </a:r>
            <a:endParaRPr lang="en-US" sz="950" dirty="0"/>
          </a:p>
          <a:p>
            <a:r>
              <a:rPr lang="en-US" sz="950" dirty="0"/>
              <a:t>  -v region=</a:t>
            </a:r>
            <a:r>
              <a:rPr lang="en-US" sz="950" dirty="0" err="1"/>
              <a:t>RegionOne</a:t>
            </a:r>
            <a:r>
              <a:rPr lang="en-US" sz="950" dirty="0"/>
              <a:t> </a:t>
            </a:r>
          </a:p>
          <a:p>
            <a:r>
              <a:rPr lang="en-US" sz="950" dirty="0"/>
              <a:t>  -v </a:t>
            </a:r>
            <a:r>
              <a:rPr lang="en-US" sz="950" dirty="0" err="1"/>
              <a:t>ignore_server_availability_zone</a:t>
            </a:r>
            <a:r>
              <a:rPr lang="en-US" sz="950" dirty="0"/>
              <a:t>=false # </a:t>
            </a:r>
            <a:r>
              <a:rPr lang="en-US" sz="900" dirty="0"/>
              <a:t>Enable “</a:t>
            </a:r>
            <a:r>
              <a:rPr lang="en-US" sz="900" b="1" dirty="0" err="1">
                <a:solidFill>
                  <a:srgbClr val="FF0000"/>
                </a:solidFill>
              </a:rPr>
              <a:t>ignore_server_availability_zone</a:t>
            </a:r>
            <a:r>
              <a:rPr lang="en-US" sz="900" b="1" dirty="0">
                <a:solidFill>
                  <a:srgbClr val="FF0000"/>
                </a:solidFill>
              </a:rPr>
              <a:t>=true</a:t>
            </a:r>
            <a:r>
              <a:rPr lang="en-US" sz="900" dirty="0"/>
              <a:t>” if your </a:t>
            </a:r>
            <a:r>
              <a:rPr lang="en-US" sz="900" dirty="0" err="1"/>
              <a:t>openstack</a:t>
            </a:r>
            <a:r>
              <a:rPr lang="en-US" sz="900" dirty="0"/>
              <a:t> compute nodes in </a:t>
            </a:r>
            <a:r>
              <a:rPr lang="en-US" sz="900" dirty="0" err="1"/>
              <a:t>multizones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-712381" y="2530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Deploying Bosh Director on Openstack (5/6)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Bosh-Director (5/6)</a:t>
            </a:r>
            <a:endParaRPr kumimoji="1"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705144" y="1453192"/>
            <a:ext cx="8856663" cy="160043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bosh alias-</a:t>
            </a:r>
            <a:r>
              <a:rPr lang="en-US" sz="1400" b="1" dirty="0" err="1">
                <a:solidFill>
                  <a:schemeClr val="bg1"/>
                </a:solidFill>
                <a:ea typeface="맑은 고딕"/>
              </a:rPr>
              <a:t>env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sz="1400" b="1" dirty="0" err="1">
                <a:solidFill>
                  <a:schemeClr val="bg1"/>
                </a:solidFill>
                <a:ea typeface="맑은 고딕"/>
              </a:rPr>
              <a:t>kubo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 -e 10.0.10.252 --ca-cert &lt;(bosh </a:t>
            </a:r>
            <a:r>
              <a:rPr lang="en-US" sz="1400" b="1" dirty="0" err="1">
                <a:solidFill>
                  <a:schemeClr val="bg1"/>
                </a:solidFill>
                <a:ea typeface="맑은 고딕"/>
              </a:rPr>
              <a:t>int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sz="1400" b="1" dirty="0">
                <a:solidFill>
                  <a:schemeClr val="bg1"/>
                </a:solidFill>
              </a:rPr>
              <a:t> ~/workspace/bosh-deployment/</a:t>
            </a:r>
            <a:r>
              <a:rPr lang="en-US" sz="1400" b="1" dirty="0" err="1">
                <a:solidFill>
                  <a:schemeClr val="bg1"/>
                </a:solidFill>
              </a:rPr>
              <a:t>kubo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creds.yml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--path /</a:t>
            </a:r>
            <a:r>
              <a:rPr lang="en-US" sz="1400" b="1" dirty="0" err="1">
                <a:solidFill>
                  <a:schemeClr val="bg1"/>
                </a:solidFill>
                <a:ea typeface="맑은 고딕"/>
              </a:rPr>
              <a:t>director_ssl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/ca)</a:t>
            </a:r>
            <a:endParaRPr lang="en-US" sz="1200" b="1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$ export BOSH_CLIENT=admin</a:t>
            </a:r>
          </a:p>
          <a:p>
            <a:endParaRPr lang="en-US" sz="1400" b="1" dirty="0">
              <a:solidFill>
                <a:schemeClr val="bg1"/>
              </a:solidFill>
              <a:ea typeface="맑은 고딕"/>
            </a:endParaRPr>
          </a:p>
          <a:p>
            <a:r>
              <a:rPr lang="en-US" sz="1400" b="1" dirty="0">
                <a:solidFill>
                  <a:schemeClr val="bg1"/>
                </a:solidFill>
                <a:ea typeface="맑은 고딕"/>
              </a:rPr>
              <a:t>$ </a:t>
            </a:r>
            <a:r>
              <a:rPr lang="en-US" sz="1400" b="1" dirty="0">
                <a:solidFill>
                  <a:schemeClr val="bg1"/>
                </a:solidFill>
              </a:rPr>
              <a:t>export BOSH_CLIENT_SECRET=`bosh </a:t>
            </a:r>
            <a:r>
              <a:rPr lang="en-US" sz="1400" b="1" dirty="0" err="1">
                <a:solidFill>
                  <a:schemeClr val="bg1"/>
                </a:solidFill>
              </a:rPr>
              <a:t>int</a:t>
            </a:r>
            <a:r>
              <a:rPr lang="en-US" sz="1400" b="1" dirty="0">
                <a:solidFill>
                  <a:schemeClr val="bg1"/>
                </a:solidFill>
              </a:rPr>
              <a:t> ~/workspace/bosh-deployment/</a:t>
            </a:r>
            <a:r>
              <a:rPr lang="en-US" sz="1400" b="1" dirty="0" err="1">
                <a:solidFill>
                  <a:schemeClr val="bg1"/>
                </a:solidFill>
              </a:rPr>
              <a:t>kubo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creds.yml</a:t>
            </a:r>
            <a:r>
              <a:rPr lang="en-US" sz="1400" b="1" dirty="0">
                <a:solidFill>
                  <a:schemeClr val="bg1"/>
                </a:solidFill>
              </a:rPr>
              <a:t> --path /</a:t>
            </a:r>
            <a:r>
              <a:rPr lang="en-US" sz="1400" b="1" dirty="0" err="1">
                <a:solidFill>
                  <a:schemeClr val="bg1"/>
                </a:solidFill>
              </a:rPr>
              <a:t>admin_password</a:t>
            </a:r>
            <a:r>
              <a:rPr lang="en-US" sz="1400" b="1" dirty="0">
                <a:solidFill>
                  <a:schemeClr val="bg1"/>
                </a:solidFill>
              </a:rPr>
              <a:t>` 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   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890" y="105273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Log into director with your alias name.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511" y="4472198"/>
            <a:ext cx="8856984" cy="8002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wget</a:t>
            </a:r>
            <a:r>
              <a:rPr lang="en-US" sz="1400" b="1" dirty="0">
                <a:solidFill>
                  <a:schemeClr val="bg1"/>
                </a:solidFill>
              </a:rPr>
              <a:t> https://s3.amazonaws.com/bosh-core-</a:t>
            </a:r>
            <a:r>
              <a:rPr lang="en-US" sz="1400" b="1" dirty="0" err="1">
                <a:solidFill>
                  <a:schemeClr val="bg1"/>
                </a:solidFill>
              </a:rPr>
              <a:t>stemcells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openstack</a:t>
            </a:r>
            <a:r>
              <a:rPr lang="en-US" sz="1400" b="1" dirty="0">
                <a:solidFill>
                  <a:schemeClr val="bg1"/>
                </a:solidFill>
              </a:rPr>
              <a:t>/bosh-stemcell-3586.16-openstack-kvm-ubuntu-trusty-go_agent.tgz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$ bosh -e </a:t>
            </a:r>
            <a:r>
              <a:rPr lang="en-US" sz="1300" b="1" dirty="0" err="1">
                <a:solidFill>
                  <a:schemeClr val="bg1"/>
                </a:solidFill>
              </a:rPr>
              <a:t>kubo</a:t>
            </a:r>
            <a:r>
              <a:rPr lang="en-US" sz="1300" b="1" dirty="0">
                <a:solidFill>
                  <a:schemeClr val="bg1"/>
                </a:solidFill>
              </a:rPr>
              <a:t> upload-</a:t>
            </a:r>
            <a:r>
              <a:rPr lang="en-US" sz="1300" b="1" dirty="0" err="1">
                <a:solidFill>
                  <a:schemeClr val="bg1"/>
                </a:solidFill>
              </a:rPr>
              <a:t>stemcell</a:t>
            </a:r>
            <a:r>
              <a:rPr lang="en-US" sz="1300" b="1" dirty="0">
                <a:solidFill>
                  <a:schemeClr val="bg1"/>
                </a:solidFill>
              </a:rPr>
              <a:t> bosh-stemcell-3586.16-openstack-kvm-ubuntu-trusty-go_agent.tgz </a:t>
            </a:r>
            <a:endParaRPr lang="en-US" sz="13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480" y="404061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Download Upload Openstack </a:t>
            </a:r>
            <a:r>
              <a:rPr lang="en-US" dirty="0" err="1"/>
              <a:t>Stemcell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7FBA59E-791F-9B46-AE05-79ECEE7BE7CA}"/>
              </a:ext>
            </a:extLst>
          </p:cNvPr>
          <p:cNvSpPr txBox="1"/>
          <p:nvPr/>
        </p:nvSpPr>
        <p:spPr>
          <a:xfrm>
            <a:off x="704511" y="3634808"/>
            <a:ext cx="885698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mkdir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rgbClr val="FFFFFF"/>
                </a:solidFill>
              </a:rPr>
              <a:t>~/workspace/releases &amp;&amp; cd ~/workspace/releases 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D7DECDC-D192-5945-9653-F5A6D14C534C}"/>
              </a:ext>
            </a:extLst>
          </p:cNvPr>
          <p:cNvSpPr txBox="1"/>
          <p:nvPr/>
        </p:nvSpPr>
        <p:spPr>
          <a:xfrm>
            <a:off x="272480" y="2877093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directory to download releases and </a:t>
            </a:r>
            <a:r>
              <a:rPr lang="en-US" dirty="0" err="1"/>
              <a:t>stemcells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0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Deploying Bosh Director on Openstack (6/6)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Bosh-Director (6/6)</a:t>
            </a:r>
            <a:endParaRPr kumimoji="1"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04511" y="1504759"/>
            <a:ext cx="8856984" cy="138499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export CREDHUB_CLIENT=</a:t>
            </a:r>
            <a:r>
              <a:rPr lang="en-US" sz="1400" b="1" dirty="0" err="1">
                <a:solidFill>
                  <a:schemeClr val="bg1"/>
                </a:solidFill>
              </a:rPr>
              <a:t>credhub</a:t>
            </a:r>
            <a:r>
              <a:rPr lang="en-US" sz="1400" b="1" dirty="0">
                <a:solidFill>
                  <a:schemeClr val="bg1"/>
                </a:solidFill>
              </a:rPr>
              <a:t>-admin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$ export CREDHUB_SECRET=$(bosh </a:t>
            </a:r>
            <a:r>
              <a:rPr lang="en-US" sz="1400" b="1" dirty="0" err="1">
                <a:solidFill>
                  <a:schemeClr val="bg1"/>
                </a:solidFill>
              </a:rPr>
              <a:t>int</a:t>
            </a:r>
            <a:r>
              <a:rPr lang="en-US" sz="1400" b="1" dirty="0">
                <a:solidFill>
                  <a:schemeClr val="bg1"/>
                </a:solidFill>
              </a:rPr>
              <a:t> --path /</a:t>
            </a:r>
            <a:r>
              <a:rPr lang="en-US" sz="1400" b="1" dirty="0" err="1">
                <a:solidFill>
                  <a:schemeClr val="bg1"/>
                </a:solidFill>
              </a:rPr>
              <a:t>credhub_admin_client_secret</a:t>
            </a:r>
            <a:r>
              <a:rPr lang="en-US" sz="1400" b="1" dirty="0">
                <a:solidFill>
                  <a:schemeClr val="bg1"/>
                </a:solidFill>
              </a:rPr>
              <a:t> ~/workspace/bosh-deployment/</a:t>
            </a:r>
            <a:r>
              <a:rPr lang="en-US" sz="1400" b="1" dirty="0" err="1">
                <a:solidFill>
                  <a:schemeClr val="bg1"/>
                </a:solidFill>
              </a:rPr>
              <a:t>kubo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creds.yml</a:t>
            </a:r>
            <a:r>
              <a:rPr lang="en-US" sz="14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$ export CREDHUB_CA_CERT=$(bosh </a:t>
            </a:r>
            <a:r>
              <a:rPr lang="en-US" sz="1400" b="1" dirty="0" err="1">
                <a:solidFill>
                  <a:schemeClr val="bg1"/>
                </a:solidFill>
              </a:rPr>
              <a:t>int</a:t>
            </a:r>
            <a:r>
              <a:rPr lang="en-US" sz="1400" b="1" dirty="0">
                <a:solidFill>
                  <a:schemeClr val="bg1"/>
                </a:solidFill>
              </a:rPr>
              <a:t> --path /</a:t>
            </a:r>
            <a:r>
              <a:rPr lang="en-US" sz="1400" b="1" dirty="0" err="1">
                <a:solidFill>
                  <a:schemeClr val="bg1"/>
                </a:solidFill>
              </a:rPr>
              <a:t>credhub_tls</a:t>
            </a:r>
            <a:r>
              <a:rPr lang="en-US" sz="1400" b="1" dirty="0">
                <a:solidFill>
                  <a:schemeClr val="bg1"/>
                </a:solidFill>
              </a:rPr>
              <a:t>/ca ~/workspace/bosh-deployment/</a:t>
            </a:r>
            <a:r>
              <a:rPr lang="en-US" sz="1400" b="1" dirty="0" err="1">
                <a:solidFill>
                  <a:schemeClr val="bg1"/>
                </a:solidFill>
              </a:rPr>
              <a:t>kubo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creds.yml</a:t>
            </a:r>
            <a:r>
              <a:rPr lang="en-US" sz="14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credhub</a:t>
            </a:r>
            <a:r>
              <a:rPr lang="en-US" sz="1400" b="1" dirty="0">
                <a:solidFill>
                  <a:schemeClr val="bg1"/>
                </a:solidFill>
              </a:rPr>
              <a:t> login -s https://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10.0.1.252</a:t>
            </a:r>
            <a:r>
              <a:rPr lang="en-US" sz="1400" b="1" dirty="0">
                <a:solidFill>
                  <a:schemeClr val="bg1"/>
                </a:solidFill>
              </a:rPr>
              <a:t>:8844 --skip-</a:t>
            </a:r>
            <a:r>
              <a:rPr lang="en-US" sz="1400" b="1" dirty="0" err="1">
                <a:solidFill>
                  <a:schemeClr val="bg1"/>
                </a:solidFill>
              </a:rPr>
              <a:t>tls</a:t>
            </a:r>
            <a:r>
              <a:rPr lang="en-US" sz="1400" b="1" dirty="0">
                <a:solidFill>
                  <a:schemeClr val="bg1"/>
                </a:solidFill>
              </a:rPr>
              <a:t>-validation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480" y="107317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Target &amp; Log into director </a:t>
            </a:r>
            <a:r>
              <a:rPr lang="en-US" dirty="0" err="1"/>
              <a:t>credhub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511" y="3503453"/>
            <a:ext cx="8856984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credhub</a:t>
            </a:r>
            <a:r>
              <a:rPr lang="en-US" sz="1400" b="1" dirty="0">
                <a:solidFill>
                  <a:schemeClr val="bg1"/>
                </a:solidFill>
              </a:rPr>
              <a:t> find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480" y="274573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List out Certificates and Passwords in </a:t>
            </a:r>
            <a:r>
              <a:rPr lang="en-US" dirty="0" err="1"/>
              <a:t>credhub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1EB763F-0B62-B341-B50A-477AB101D334}"/>
              </a:ext>
            </a:extLst>
          </p:cNvPr>
          <p:cNvSpPr txBox="1"/>
          <p:nvPr/>
        </p:nvSpPr>
        <p:spPr>
          <a:xfrm>
            <a:off x="720116" y="4737338"/>
            <a:ext cx="8856984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credhub</a:t>
            </a:r>
            <a:r>
              <a:rPr lang="en-US" sz="1400" b="1" dirty="0">
                <a:solidFill>
                  <a:schemeClr val="bg1"/>
                </a:solidFill>
              </a:rPr>
              <a:t> delete -n /</a:t>
            </a:r>
            <a:r>
              <a:rPr lang="en-US" sz="1400" b="1" dirty="0" err="1">
                <a:solidFill>
                  <a:schemeClr val="bg1"/>
                </a:solidFill>
              </a:rPr>
              <a:t>director_name</a:t>
            </a:r>
            <a:r>
              <a:rPr lang="en-US" sz="1400" b="1" dirty="0">
                <a:solidFill>
                  <a:schemeClr val="bg1"/>
                </a:solidFill>
              </a:rPr>
              <a:t>/deployment-name/certificate-name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4EF2845-BFFD-1447-A4F4-4F0C68CA9053}"/>
              </a:ext>
            </a:extLst>
          </p:cNvPr>
          <p:cNvSpPr txBox="1"/>
          <p:nvPr/>
        </p:nvSpPr>
        <p:spPr>
          <a:xfrm>
            <a:off x="288085" y="4041882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 Delete Certificates and Passwords in </a:t>
            </a:r>
            <a:r>
              <a:rPr lang="en-US" dirty="0" err="1"/>
              <a:t>credhub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172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4. Deploying KUBO on Openstack (1/9)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(1/6)</a:t>
            </a:r>
            <a:endParaRPr kumimoji="1"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705144" y="1322184"/>
            <a:ext cx="8856663" cy="7386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>
                <a:solidFill>
                  <a:srgbClr val="FFFFFF"/>
                </a:solidFill>
              </a:rPr>
              <a:t>cd ~/workspace &amp;&amp; </a:t>
            </a:r>
            <a:r>
              <a:rPr lang="en-US" sz="1400" b="1" dirty="0" err="1">
                <a:solidFill>
                  <a:srgbClr val="FFFFFF"/>
                </a:solidFill>
              </a:rPr>
              <a:t>mkdir</a:t>
            </a:r>
            <a:r>
              <a:rPr lang="en-US" sz="1400" b="1" dirty="0">
                <a:solidFill>
                  <a:srgbClr val="FFFFFF"/>
                </a:solidFill>
              </a:rPr>
              <a:t> releases &amp;&amp; cd ~/workspace/releases 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wget</a:t>
            </a:r>
            <a:r>
              <a:rPr lang="en-US" sz="1400" b="1" dirty="0">
                <a:solidFill>
                  <a:srgbClr val="FFFFFF"/>
                </a:solidFill>
              </a:rPr>
              <a:t> https://</a:t>
            </a:r>
            <a:r>
              <a:rPr lang="en-US" sz="1400" b="1" dirty="0" smtClean="0">
                <a:solidFill>
                  <a:srgbClr val="FFFFFF"/>
                </a:solidFill>
              </a:rPr>
              <a:t>github.com/cloudfoundry-incubator/kubo-release/releases/download/v0.21.0/kubo-release-0.21.0.tgz 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   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671" y="952841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Download </a:t>
            </a:r>
            <a:r>
              <a:rPr lang="en-US" dirty="0" err="1"/>
              <a:t>kubo</a:t>
            </a:r>
            <a:r>
              <a:rPr lang="en-US" dirty="0"/>
              <a:t>-release.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511" y="2636444"/>
            <a:ext cx="885698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bosh -e </a:t>
            </a:r>
            <a:r>
              <a:rPr lang="en-US" sz="1400" b="1" dirty="0" err="1">
                <a:solidFill>
                  <a:schemeClr val="bg1"/>
                </a:solidFill>
              </a:rPr>
              <a:t>kubo</a:t>
            </a:r>
            <a:r>
              <a:rPr lang="en-US" sz="1400" b="1" dirty="0">
                <a:solidFill>
                  <a:schemeClr val="bg1"/>
                </a:solidFill>
              </a:rPr>
              <a:t> upload-release </a:t>
            </a:r>
            <a:r>
              <a:rPr lang="en-US" sz="1400" b="1" dirty="0">
                <a:solidFill>
                  <a:srgbClr val="FFFFFF"/>
                </a:solidFill>
              </a:rPr>
              <a:t>~/</a:t>
            </a:r>
            <a:r>
              <a:rPr lang="en-US" sz="1400" b="1" dirty="0" smtClean="0">
                <a:solidFill>
                  <a:srgbClr val="FFFFFF"/>
                </a:solidFill>
              </a:rPr>
              <a:t>workspace/releases/kubo-release-0.21.0.tgz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480" y="220486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Upload </a:t>
            </a:r>
            <a:r>
              <a:rPr lang="en-US" dirty="0" err="1"/>
              <a:t>kubo</a:t>
            </a:r>
            <a:r>
              <a:rPr lang="en-US" dirty="0"/>
              <a:t>-release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3598757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cd </a:t>
            </a:r>
            <a:r>
              <a:rPr lang="en-US" sz="1400" b="1" dirty="0">
                <a:solidFill>
                  <a:srgbClr val="FFFFFF"/>
                </a:solidFill>
              </a:rPr>
              <a:t>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$ vi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</a:t>
            </a:r>
            <a:r>
              <a:rPr lang="en-US" sz="1400" b="1" dirty="0" err="1">
                <a:solidFill>
                  <a:srgbClr val="FFFFFF"/>
                </a:solidFill>
              </a:rPr>
              <a:t>cfcr.yml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3150485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Edit </a:t>
            </a:r>
            <a:r>
              <a:rPr lang="en-US" dirty="0" err="1"/>
              <a:t>kubo</a:t>
            </a:r>
            <a:r>
              <a:rPr lang="en-US" dirty="0"/>
              <a:t>-deployment </a:t>
            </a:r>
            <a:r>
              <a:rPr lang="en-US" dirty="0" err="1"/>
              <a:t>cfcr.yml</a:t>
            </a:r>
            <a:r>
              <a:rPr lang="en-US" dirty="0"/>
              <a:t> file for deploying </a:t>
            </a:r>
            <a:r>
              <a:rPr lang="en-US" dirty="0" err="1"/>
              <a:t>kubernetes</a:t>
            </a:r>
            <a:r>
              <a:rPr lang="en-US" dirty="0"/>
              <a:t> master on Openstack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6341C4-DF58-8D42-826F-B0DD95B8A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4758389"/>
            <a:ext cx="2387600" cy="1435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B246CD8-8AED-9E4B-8EFF-94E85C1645C9}"/>
              </a:ext>
            </a:extLst>
          </p:cNvPr>
          <p:cNvSpPr txBox="1"/>
          <p:nvPr/>
        </p:nvSpPr>
        <p:spPr>
          <a:xfrm>
            <a:off x="1574292" y="42974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Editing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3F06E52-1475-2C4C-9F8C-EB9609F44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02" y="4646297"/>
            <a:ext cx="2124253" cy="14660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CC2CA8F-9965-8F42-9F5E-53A86A7288D3}"/>
              </a:ext>
            </a:extLst>
          </p:cNvPr>
          <p:cNvSpPr txBox="1"/>
          <p:nvPr/>
        </p:nvSpPr>
        <p:spPr>
          <a:xfrm>
            <a:off x="5136142" y="42769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Editing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DC9AE9C-91AA-FD47-A3D3-DD85019C0050}"/>
              </a:ext>
            </a:extLst>
          </p:cNvPr>
          <p:cNvSpPr txBox="1"/>
          <p:nvPr/>
        </p:nvSpPr>
        <p:spPr>
          <a:xfrm>
            <a:off x="1970336" y="5046221"/>
            <a:ext cx="1404156" cy="2569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278F1F2-4AFF-0E46-9C7B-385344F7D031}"/>
              </a:ext>
            </a:extLst>
          </p:cNvPr>
          <p:cNvSpPr txBox="1"/>
          <p:nvPr/>
        </p:nvSpPr>
        <p:spPr>
          <a:xfrm>
            <a:off x="1970336" y="5864614"/>
            <a:ext cx="1614512" cy="2569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8B0B125-660F-034C-9001-6C32731F9E10}"/>
              </a:ext>
            </a:extLst>
          </p:cNvPr>
          <p:cNvSpPr txBox="1"/>
          <p:nvPr/>
        </p:nvSpPr>
        <p:spPr>
          <a:xfrm>
            <a:off x="5321830" y="4819338"/>
            <a:ext cx="1791410" cy="6258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1053AC6-066A-8240-8F8A-175343F8053D}"/>
              </a:ext>
            </a:extLst>
          </p:cNvPr>
          <p:cNvSpPr txBox="1"/>
          <p:nvPr/>
        </p:nvSpPr>
        <p:spPr>
          <a:xfrm>
            <a:off x="5305792" y="5869117"/>
            <a:ext cx="1614512" cy="2569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5CBA795-B8C1-F24A-A2B6-3F9DEFB82DF1}"/>
              </a:ext>
            </a:extLst>
          </p:cNvPr>
          <p:cNvSpPr txBox="1"/>
          <p:nvPr/>
        </p:nvSpPr>
        <p:spPr>
          <a:xfrm>
            <a:off x="6465168" y="4860449"/>
            <a:ext cx="410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Your LB Extension Name in </a:t>
            </a:r>
          </a:p>
          <a:p>
            <a:pPr algn="ctr"/>
            <a:r>
              <a:rPr lang="en-US" sz="1600" b="1" dirty="0"/>
              <a:t>Cloud-config </a:t>
            </a:r>
          </a:p>
        </p:txBody>
      </p:sp>
    </p:spTree>
    <p:extLst>
      <p:ext uri="{BB962C8B-B14F-4D97-AF65-F5344CB8AC3E}">
        <p14:creationId xmlns:p14="http://schemas.microsoft.com/office/powerpoint/2010/main" val="23187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4. Deploying KUBO on Openstack (2/9)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(2/6)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338324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vi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</a:t>
            </a:r>
            <a:r>
              <a:rPr lang="en-US" sz="1400" b="1" dirty="0" err="1">
                <a:solidFill>
                  <a:srgbClr val="FFFFFF"/>
                </a:solidFill>
              </a:rPr>
              <a:t>cfcr.yml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890052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Edit </a:t>
            </a:r>
            <a:r>
              <a:rPr lang="en-US" dirty="0" err="1"/>
              <a:t>kubo</a:t>
            </a:r>
            <a:r>
              <a:rPr lang="en-US" dirty="0"/>
              <a:t>-deployment </a:t>
            </a:r>
            <a:r>
              <a:rPr lang="en-US" dirty="0" err="1"/>
              <a:t>cfcr.yml</a:t>
            </a:r>
            <a:r>
              <a:rPr lang="en-US" dirty="0"/>
              <a:t> file for deploying Kubernetes worker-nodes Openstack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6341C4-DF58-8D42-826F-B0DD95B8A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04" y="1984702"/>
            <a:ext cx="1944216" cy="1091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B246CD8-8AED-9E4B-8EFF-94E85C1645C9}"/>
              </a:ext>
            </a:extLst>
          </p:cNvPr>
          <p:cNvSpPr txBox="1"/>
          <p:nvPr/>
        </p:nvSpPr>
        <p:spPr>
          <a:xfrm>
            <a:off x="1574292" y="161537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Editing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3F06E52-1475-2C4C-9F8C-EB9609F44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04" y="1981905"/>
            <a:ext cx="1800200" cy="10939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CC2CA8F-9965-8F42-9F5E-53A86A7288D3}"/>
              </a:ext>
            </a:extLst>
          </p:cNvPr>
          <p:cNvSpPr txBox="1"/>
          <p:nvPr/>
        </p:nvSpPr>
        <p:spPr>
          <a:xfrm>
            <a:off x="5136142" y="159487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Editing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238CDA7-C0F4-3B48-BA9A-FD9183BC75E7}"/>
              </a:ext>
            </a:extLst>
          </p:cNvPr>
          <p:cNvSpPr txBox="1"/>
          <p:nvPr/>
        </p:nvSpPr>
        <p:spPr>
          <a:xfrm>
            <a:off x="704511" y="3356992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lvl="0"/>
            <a:r>
              <a:rPr lang="en-US" sz="1400" b="1" dirty="0">
                <a:solidFill>
                  <a:srgbClr val="FFFFFF"/>
                </a:solidFill>
              </a:rPr>
              <a:t>$ vi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</a:t>
            </a:r>
            <a:r>
              <a:rPr lang="en-US" sz="1400" b="1" dirty="0" err="1">
                <a:solidFill>
                  <a:srgbClr val="FFFFFF"/>
                </a:solidFill>
              </a:rPr>
              <a:t>cfcr.yml</a:t>
            </a:r>
            <a:r>
              <a:rPr lang="en-US" sz="14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0756765-79D4-DF4F-9C23-74FD02E815CB}"/>
              </a:ext>
            </a:extLst>
          </p:cNvPr>
          <p:cNvSpPr txBox="1"/>
          <p:nvPr/>
        </p:nvSpPr>
        <p:spPr>
          <a:xfrm>
            <a:off x="272480" y="3030578"/>
            <a:ext cx="9433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Edit </a:t>
            </a:r>
            <a:r>
              <a:rPr lang="en-US" sz="1600" dirty="0" err="1"/>
              <a:t>kubo</a:t>
            </a:r>
            <a:r>
              <a:rPr lang="en-US" sz="1600" dirty="0"/>
              <a:t>-deployment </a:t>
            </a:r>
            <a:r>
              <a:rPr lang="en-US" sz="1600" dirty="0" err="1"/>
              <a:t>cfcr.yml</a:t>
            </a:r>
            <a:r>
              <a:rPr lang="en-US" sz="1600" dirty="0"/>
              <a:t> file for deploying </a:t>
            </a:r>
            <a:r>
              <a:rPr lang="en-US" sz="1600" dirty="0" err="1"/>
              <a:t>kubernetes</a:t>
            </a:r>
            <a:r>
              <a:rPr lang="en-US" sz="1600" dirty="0"/>
              <a:t> master certificates.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8E21F85-05E0-FC48-9929-F49016E48B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1" y="3965205"/>
            <a:ext cx="2686319" cy="19120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155C5B4-AE6C-5A47-9E4A-A3ED1C2DF216}"/>
              </a:ext>
            </a:extLst>
          </p:cNvPr>
          <p:cNvSpPr txBox="1"/>
          <p:nvPr/>
        </p:nvSpPr>
        <p:spPr>
          <a:xfrm>
            <a:off x="1574292" y="36450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Editing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F405EE-D155-F846-B88E-FFB11BF35920}"/>
              </a:ext>
            </a:extLst>
          </p:cNvPr>
          <p:cNvSpPr txBox="1"/>
          <p:nvPr/>
        </p:nvSpPr>
        <p:spPr>
          <a:xfrm>
            <a:off x="5136142" y="368310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Editing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17B3F72-BB7E-924C-B2B6-B3CD761951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23" y="4005064"/>
            <a:ext cx="2952637" cy="19638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B4006F4-2955-7E4B-804F-1F4744CE9460}"/>
              </a:ext>
            </a:extLst>
          </p:cNvPr>
          <p:cNvSpPr txBox="1"/>
          <p:nvPr/>
        </p:nvSpPr>
        <p:spPr>
          <a:xfrm>
            <a:off x="806297" y="6070332"/>
            <a:ext cx="7704856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Note: Change 35.200.120.79 IP according to your LB Floating IP.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6EE2579-FE74-3D44-96E5-D9DF93C032DC}"/>
              </a:ext>
            </a:extLst>
          </p:cNvPr>
          <p:cNvSpPr txBox="1"/>
          <p:nvPr/>
        </p:nvSpPr>
        <p:spPr>
          <a:xfrm>
            <a:off x="2044512" y="2203170"/>
            <a:ext cx="1180296" cy="21443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6FF8327-F217-D342-9C70-95D2B343E0A5}"/>
              </a:ext>
            </a:extLst>
          </p:cNvPr>
          <p:cNvSpPr txBox="1"/>
          <p:nvPr/>
        </p:nvSpPr>
        <p:spPr>
          <a:xfrm>
            <a:off x="5133011" y="2145747"/>
            <a:ext cx="1180296" cy="21443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7F61D20-0685-1443-96E7-C039430682C3}"/>
              </a:ext>
            </a:extLst>
          </p:cNvPr>
          <p:cNvSpPr txBox="1"/>
          <p:nvPr/>
        </p:nvSpPr>
        <p:spPr>
          <a:xfrm>
            <a:off x="2085160" y="2849038"/>
            <a:ext cx="1288059" cy="21443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0BC8F65-D639-FA48-AB2D-8B0923D13527}"/>
              </a:ext>
            </a:extLst>
          </p:cNvPr>
          <p:cNvSpPr txBox="1"/>
          <p:nvPr/>
        </p:nvSpPr>
        <p:spPr>
          <a:xfrm>
            <a:off x="5118975" y="2815206"/>
            <a:ext cx="914146" cy="21443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14E9BD-6998-4C4F-843A-6F7EBE60CA0D}"/>
              </a:ext>
            </a:extLst>
          </p:cNvPr>
          <p:cNvSpPr txBox="1"/>
          <p:nvPr/>
        </p:nvSpPr>
        <p:spPr>
          <a:xfrm>
            <a:off x="1429004" y="4670494"/>
            <a:ext cx="1795804" cy="21443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C71C745-E1C5-2343-A6B7-D88CA17D313E}"/>
              </a:ext>
            </a:extLst>
          </p:cNvPr>
          <p:cNvSpPr txBox="1"/>
          <p:nvPr/>
        </p:nvSpPr>
        <p:spPr>
          <a:xfrm>
            <a:off x="5572180" y="4696183"/>
            <a:ext cx="1757084" cy="1887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6CF7760-154D-FB4F-B848-EB7F2E26414D}"/>
              </a:ext>
            </a:extLst>
          </p:cNvPr>
          <p:cNvSpPr txBox="1"/>
          <p:nvPr/>
        </p:nvSpPr>
        <p:spPr>
          <a:xfrm>
            <a:off x="5434765" y="5782898"/>
            <a:ext cx="1757084" cy="1887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5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4. Deploying KUBO on Openstack (2/9)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(2/6)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338324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vi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</a:t>
            </a:r>
            <a:r>
              <a:rPr lang="en-US" sz="1400" b="1" dirty="0" err="1">
                <a:solidFill>
                  <a:srgbClr val="FFFFFF"/>
                </a:solidFill>
              </a:rPr>
              <a:t>cfcr.yml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890052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If you Use </a:t>
            </a:r>
            <a:r>
              <a:rPr lang="en-US" dirty="0" err="1" smtClean="0"/>
              <a:t>prometheus</a:t>
            </a:r>
            <a:r>
              <a:rPr lang="en-US" dirty="0" smtClean="0"/>
              <a:t> monitoring like blow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" name="Picture 14">
            <a:extLst>
              <a:ext uri="{FF2B5EF4-FFF2-40B4-BE49-F238E27FC236}">
                <a16:creationId xmlns="" xmlns:a16="http://schemas.microsoft.com/office/drawing/2014/main" id="{C8E21F85-05E0-FC48-9929-F49016E48B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1" y="2092997"/>
            <a:ext cx="2686319" cy="19120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155C5B4-AE6C-5A47-9E4A-A3ED1C2DF216}"/>
              </a:ext>
            </a:extLst>
          </p:cNvPr>
          <p:cNvSpPr txBox="1"/>
          <p:nvPr/>
        </p:nvSpPr>
        <p:spPr>
          <a:xfrm>
            <a:off x="1574292" y="17728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Editing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514E9BD-6998-4C4F-843A-6F7EBE60CA0D}"/>
              </a:ext>
            </a:extLst>
          </p:cNvPr>
          <p:cNvSpPr txBox="1"/>
          <p:nvPr/>
        </p:nvSpPr>
        <p:spPr>
          <a:xfrm>
            <a:off x="1429004" y="2798286"/>
            <a:ext cx="1795804" cy="21443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33" y="2060848"/>
            <a:ext cx="45624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C71C745-E1C5-2343-A6B7-D88CA17D313E}"/>
              </a:ext>
            </a:extLst>
          </p:cNvPr>
          <p:cNvSpPr txBox="1"/>
          <p:nvPr/>
        </p:nvSpPr>
        <p:spPr>
          <a:xfrm>
            <a:off x="4448944" y="3789040"/>
            <a:ext cx="1852110" cy="936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1152" y="4005064"/>
            <a:ext cx="3203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Master Node Floating IP and</a:t>
            </a:r>
          </a:p>
          <a:p>
            <a:r>
              <a:rPr lang="en-US" altLang="ko-KR" sz="1400" dirty="0" smtClean="0"/>
              <a:t>Master/worker Node Internal IP ADD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6CF7760-154D-FB4F-B848-EB7F2E26414D}"/>
              </a:ext>
            </a:extLst>
          </p:cNvPr>
          <p:cNvSpPr txBox="1"/>
          <p:nvPr/>
        </p:nvSpPr>
        <p:spPr>
          <a:xfrm>
            <a:off x="4448944" y="4941168"/>
            <a:ext cx="2952328" cy="1887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7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4. Deploying KUBO on Openstack (3/9)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(3/6)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155C5B4-AE6C-5A47-9E4A-A3ED1C2DF216}"/>
              </a:ext>
            </a:extLst>
          </p:cNvPr>
          <p:cNvSpPr txBox="1"/>
          <p:nvPr/>
        </p:nvSpPr>
        <p:spPr>
          <a:xfrm>
            <a:off x="1496616" y="1517697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Before Editing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F405EE-D155-F846-B88E-FFB11BF35920}"/>
              </a:ext>
            </a:extLst>
          </p:cNvPr>
          <p:cNvSpPr txBox="1"/>
          <p:nvPr/>
        </p:nvSpPr>
        <p:spPr>
          <a:xfrm>
            <a:off x="5141288" y="1517697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After Editing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CC2259C-2F5C-784F-9FB8-35D93EFFC2FE}"/>
              </a:ext>
            </a:extLst>
          </p:cNvPr>
          <p:cNvSpPr txBox="1"/>
          <p:nvPr/>
        </p:nvSpPr>
        <p:spPr>
          <a:xfrm>
            <a:off x="704511" y="1207785"/>
            <a:ext cx="8857001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vi ~/</a:t>
            </a:r>
            <a:r>
              <a:rPr lang="en-US" sz="1200" b="1" dirty="0"/>
              <a:t> workspace/</a:t>
            </a:r>
            <a:r>
              <a:rPr lang="en-US" sz="1200" b="1" dirty="0" err="1"/>
              <a:t>kubo</a:t>
            </a:r>
            <a:r>
              <a:rPr lang="en-US" sz="1200" b="1" dirty="0"/>
              <a:t>-deployment/manifests/ops-files/</a:t>
            </a:r>
            <a:r>
              <a:rPr lang="en-US" sz="1200" b="1" dirty="0" err="1"/>
              <a:t>iaas</a:t>
            </a:r>
            <a:r>
              <a:rPr lang="en-US" sz="1200" b="1" dirty="0"/>
              <a:t>/</a:t>
            </a:r>
            <a:r>
              <a:rPr lang="en-US" sz="1200" b="1" dirty="0" err="1"/>
              <a:t>openstack</a:t>
            </a:r>
            <a:r>
              <a:rPr lang="en-US" sz="1200" b="1" dirty="0">
                <a:solidFill>
                  <a:srgbClr val="FFFFFF"/>
                </a:solidFill>
              </a:rPr>
              <a:t>/cloud-</a:t>
            </a:r>
            <a:r>
              <a:rPr lang="en-US" sz="1200" b="1" dirty="0" err="1">
                <a:solidFill>
                  <a:srgbClr val="FFFFFF"/>
                </a:solidFill>
              </a:rPr>
              <a:t>provider.yml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A3B61D0-385C-8541-AC09-E674650EA5CA}"/>
              </a:ext>
            </a:extLst>
          </p:cNvPr>
          <p:cNvSpPr txBox="1"/>
          <p:nvPr/>
        </p:nvSpPr>
        <p:spPr>
          <a:xfrm>
            <a:off x="272480" y="811807"/>
            <a:ext cx="9433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Edit </a:t>
            </a:r>
            <a:r>
              <a:rPr lang="en-US" sz="1600" dirty="0" err="1"/>
              <a:t>kubo</a:t>
            </a:r>
            <a:r>
              <a:rPr lang="en-US" sz="1600" dirty="0"/>
              <a:t>-deployment cloud-</a:t>
            </a:r>
            <a:r>
              <a:rPr lang="en-US" sz="1600" dirty="0" err="1"/>
              <a:t>provider.yml</a:t>
            </a:r>
            <a:r>
              <a:rPr lang="en-US" sz="1600" dirty="0"/>
              <a:t> if your </a:t>
            </a:r>
            <a:r>
              <a:rPr lang="en-US" sz="1600" dirty="0" err="1"/>
              <a:t>openstack</a:t>
            </a:r>
            <a:r>
              <a:rPr lang="en-US" sz="1600" dirty="0"/>
              <a:t> compute nodes are in multizone.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19BC0F0-C2E9-144D-8146-1303BDE9AA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93" y="1840732"/>
            <a:ext cx="2829520" cy="21507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514E9BD-6998-4C4F-843A-6F7EBE60CA0D}"/>
              </a:ext>
            </a:extLst>
          </p:cNvPr>
          <p:cNvSpPr txBox="1"/>
          <p:nvPr/>
        </p:nvSpPr>
        <p:spPr>
          <a:xfrm>
            <a:off x="1928664" y="3968734"/>
            <a:ext cx="1800200" cy="1408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BFBDCB2-7777-F34E-ABD9-89BC0ABA7105}"/>
              </a:ext>
            </a:extLst>
          </p:cNvPr>
          <p:cNvSpPr txBox="1"/>
          <p:nvPr/>
        </p:nvSpPr>
        <p:spPr>
          <a:xfrm>
            <a:off x="1496616" y="407751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Before Editing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87120B1F-9614-0E47-9FA6-1A67648304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3" y="4400551"/>
            <a:ext cx="2780599" cy="21507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AB41857-00CD-F644-BFFD-81CBBE5A96E9}"/>
              </a:ext>
            </a:extLst>
          </p:cNvPr>
          <p:cNvSpPr txBox="1"/>
          <p:nvPr/>
        </p:nvSpPr>
        <p:spPr>
          <a:xfrm>
            <a:off x="1928664" y="6528553"/>
            <a:ext cx="1800200" cy="1408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C85F023D-5C47-6A4D-BDA5-94C978F669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28" y="1856250"/>
            <a:ext cx="3343973" cy="222126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7119970-5AAF-DC47-9BC5-EF4F206C283F}"/>
              </a:ext>
            </a:extLst>
          </p:cNvPr>
          <p:cNvSpPr txBox="1"/>
          <p:nvPr/>
        </p:nvSpPr>
        <p:spPr>
          <a:xfrm>
            <a:off x="5565801" y="3893541"/>
            <a:ext cx="2880000" cy="216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14C0CFA-0119-9948-9CDE-6893C2DDA964}"/>
              </a:ext>
            </a:extLst>
          </p:cNvPr>
          <p:cNvSpPr txBox="1"/>
          <p:nvPr/>
        </p:nvSpPr>
        <p:spPr>
          <a:xfrm>
            <a:off x="5141288" y="407751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After Editing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503CB215-3F18-6147-9597-392909C981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28" y="4430711"/>
            <a:ext cx="3343973" cy="21919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CF65FDD-CBCA-BC47-BB22-B5C30C6A5405}"/>
              </a:ext>
            </a:extLst>
          </p:cNvPr>
          <p:cNvSpPr txBox="1"/>
          <p:nvPr/>
        </p:nvSpPr>
        <p:spPr>
          <a:xfrm>
            <a:off x="5565801" y="6453360"/>
            <a:ext cx="2880000" cy="216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6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Deploying KUBO on Openstack (4/9)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(4/6)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249015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vi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-deployment/manifests/cloud-</a:t>
            </a:r>
            <a:r>
              <a:rPr lang="en-US" sz="1400" b="1" dirty="0" err="1">
                <a:solidFill>
                  <a:srgbClr val="FFFFFF"/>
                </a:solidFill>
              </a:rPr>
              <a:t>config.yml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800743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and Save bosh director cloud-</a:t>
            </a:r>
            <a:r>
              <a:rPr lang="en-US" dirty="0" err="1"/>
              <a:t>config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528" y="1700808"/>
            <a:ext cx="3584636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azs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- </a:t>
            </a:r>
            <a:r>
              <a:rPr lang="en-US" altLang="ko-KR" sz="1100" dirty="0" err="1"/>
              <a:t>cloud_properties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availability_zone</a:t>
            </a:r>
            <a:r>
              <a:rPr lang="en-US" altLang="ko-KR" sz="1100" dirty="0"/>
              <a:t>: nova</a:t>
            </a:r>
          </a:p>
          <a:p>
            <a:r>
              <a:rPr lang="en-US" altLang="ko-KR" sz="1100" dirty="0"/>
              <a:t>  name: z1</a:t>
            </a:r>
          </a:p>
          <a:p>
            <a:r>
              <a:rPr lang="en-US" altLang="ko-KR" sz="1100" dirty="0"/>
              <a:t>compilation:</a:t>
            </a:r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az</a:t>
            </a:r>
            <a:r>
              <a:rPr lang="en-US" altLang="ko-KR" sz="1100" dirty="0"/>
              <a:t>: z1</a:t>
            </a:r>
          </a:p>
          <a:p>
            <a:r>
              <a:rPr lang="en-US" altLang="ko-KR" sz="1100" dirty="0"/>
              <a:t>  network: default</a:t>
            </a:r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reuse_compilation_vms</a:t>
            </a:r>
            <a:r>
              <a:rPr lang="en-US" altLang="ko-KR" sz="1100" dirty="0"/>
              <a:t>: true</a:t>
            </a:r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vm_type</a:t>
            </a:r>
            <a:r>
              <a:rPr lang="en-US" altLang="ko-KR" sz="1100" dirty="0"/>
              <a:t>: minimal</a:t>
            </a:r>
          </a:p>
          <a:p>
            <a:r>
              <a:rPr lang="en-US" altLang="ko-KR" sz="1100" dirty="0"/>
              <a:t>  workers: 4</a:t>
            </a:r>
          </a:p>
          <a:p>
            <a:endParaRPr lang="en-US" altLang="ko-KR" sz="1100" dirty="0"/>
          </a:p>
          <a:p>
            <a:r>
              <a:rPr lang="en-US" altLang="ko-KR" sz="1100" dirty="0"/>
              <a:t>networks:</a:t>
            </a:r>
          </a:p>
          <a:p>
            <a:r>
              <a:rPr lang="en-US" altLang="ko-KR" sz="1100" dirty="0"/>
              <a:t>- name: default</a:t>
            </a:r>
          </a:p>
          <a:p>
            <a:r>
              <a:rPr lang="en-US" altLang="ko-KR" sz="1100" dirty="0"/>
              <a:t>  subnets:</a:t>
            </a:r>
          </a:p>
          <a:p>
            <a:r>
              <a:rPr lang="en-US" altLang="ko-KR" sz="1100" dirty="0"/>
              <a:t>  - </a:t>
            </a:r>
            <a:r>
              <a:rPr lang="en-US" altLang="ko-KR" sz="1100" dirty="0" err="1"/>
              <a:t>azs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- z1</a:t>
            </a:r>
          </a:p>
          <a:p>
            <a:r>
              <a:rPr lang="en-US" altLang="ko-KR" sz="1100" dirty="0"/>
              <a:t>    range: 10.0.10.0/24</a:t>
            </a:r>
          </a:p>
          <a:p>
            <a:r>
              <a:rPr lang="en-US" altLang="ko-KR" sz="1100" dirty="0"/>
              <a:t>    reserved: [10.0.10.2-10.0.10.10]</a:t>
            </a:r>
          </a:p>
          <a:p>
            <a:r>
              <a:rPr lang="en-US" altLang="ko-KR" sz="1100" dirty="0"/>
              <a:t>    static: [10.0.10.11-10.0.10.30]</a:t>
            </a:r>
          </a:p>
          <a:p>
            <a:r>
              <a:rPr lang="en-US" altLang="ko-KR" sz="1100" dirty="0"/>
              <a:t>    gateway: 10.0.10.1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cloud_properties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  </a:t>
            </a:r>
            <a:r>
              <a:rPr lang="en-US" altLang="ko-KR" sz="1100" dirty="0" err="1"/>
              <a:t>net_id</a:t>
            </a:r>
            <a:r>
              <a:rPr lang="en-US" altLang="ko-KR" sz="1100" dirty="0"/>
              <a:t>: bc8559ef-b82d-4f03-b4f5-650e6d84add8</a:t>
            </a:r>
          </a:p>
          <a:p>
            <a:r>
              <a:rPr lang="en-US" altLang="ko-KR" sz="1100" dirty="0"/>
              <a:t>      </a:t>
            </a:r>
            <a:r>
              <a:rPr lang="en-US" altLang="ko-KR" sz="1100" dirty="0" err="1"/>
              <a:t>security_groups</a:t>
            </a:r>
            <a:r>
              <a:rPr lang="en-US" altLang="ko-KR" sz="1100" dirty="0"/>
              <a:t>: [bosh]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dns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- 10.0.10.1</a:t>
            </a:r>
          </a:p>
          <a:p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745793" y="1556792"/>
            <a:ext cx="2079415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- </a:t>
            </a:r>
            <a:r>
              <a:rPr lang="en-US" altLang="ko-KR" sz="1100" dirty="0"/>
              <a:t>name: </a:t>
            </a:r>
            <a:r>
              <a:rPr lang="en-US" altLang="ko-KR" sz="1100" dirty="0" err="1"/>
              <a:t>vip</a:t>
            </a:r>
            <a:endParaRPr lang="en-US" altLang="ko-KR" sz="1100" dirty="0"/>
          </a:p>
          <a:p>
            <a:r>
              <a:rPr lang="en-US" altLang="ko-KR" sz="1100" dirty="0"/>
              <a:t>  type: </a:t>
            </a:r>
            <a:r>
              <a:rPr lang="en-US" altLang="ko-KR" sz="1100" dirty="0" err="1"/>
              <a:t>vip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err="1"/>
              <a:t>vm_types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- </a:t>
            </a:r>
            <a:r>
              <a:rPr lang="en-US" altLang="ko-KR" sz="1100" dirty="0" err="1"/>
              <a:t>cloud_properties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instance_type</a:t>
            </a:r>
            <a:r>
              <a:rPr lang="en-US" altLang="ko-KR" sz="1100" dirty="0"/>
              <a:t>: m1.medium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root_disk_size_gb</a:t>
            </a:r>
            <a:r>
              <a:rPr lang="en-US" altLang="ko-KR" sz="1100" dirty="0"/>
              <a:t>: 20</a:t>
            </a:r>
          </a:p>
          <a:p>
            <a:r>
              <a:rPr lang="en-US" altLang="ko-KR" sz="1100" dirty="0"/>
              <a:t>  name: minimal</a:t>
            </a:r>
          </a:p>
          <a:p>
            <a:r>
              <a:rPr lang="en-US" altLang="ko-KR" sz="1100" dirty="0"/>
              <a:t>- </a:t>
            </a:r>
            <a:r>
              <a:rPr lang="en-US" altLang="ko-KR" sz="1100" dirty="0" err="1"/>
              <a:t>cloud_properties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instance_type</a:t>
            </a:r>
            <a:r>
              <a:rPr lang="en-US" altLang="ko-KR" sz="1100" dirty="0"/>
              <a:t>: m1.medium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root_disk_size_gb</a:t>
            </a:r>
            <a:r>
              <a:rPr lang="en-US" altLang="ko-KR" sz="1100" dirty="0"/>
              <a:t>: 20</a:t>
            </a:r>
          </a:p>
          <a:p>
            <a:r>
              <a:rPr lang="en-US" altLang="ko-KR" sz="1100" dirty="0"/>
              <a:t>  name: small</a:t>
            </a:r>
          </a:p>
          <a:p>
            <a:r>
              <a:rPr lang="en-US" altLang="ko-KR" sz="1100" dirty="0"/>
              <a:t>- </a:t>
            </a:r>
            <a:r>
              <a:rPr lang="en-US" altLang="ko-KR" sz="1100" dirty="0" err="1"/>
              <a:t>cloud_properties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instance_type</a:t>
            </a:r>
            <a:r>
              <a:rPr lang="en-US" altLang="ko-KR" sz="1100" dirty="0"/>
              <a:t>: m1.large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root_disk_size_gb</a:t>
            </a:r>
            <a:r>
              <a:rPr lang="en-US" altLang="ko-KR" sz="1100" dirty="0"/>
              <a:t>: 100</a:t>
            </a:r>
          </a:p>
          <a:p>
            <a:r>
              <a:rPr lang="en-US" altLang="ko-KR" sz="1100" dirty="0"/>
              <a:t>  name: small-</a:t>
            </a:r>
            <a:r>
              <a:rPr lang="en-US" altLang="ko-KR" sz="1100" dirty="0" err="1"/>
              <a:t>highmem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err="1"/>
              <a:t>disk_types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- name: 5120</a:t>
            </a:r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disk_size</a:t>
            </a:r>
            <a:r>
              <a:rPr lang="en-US" altLang="ko-KR" sz="1100" dirty="0"/>
              <a:t>: 5120</a:t>
            </a:r>
          </a:p>
          <a:p>
            <a:r>
              <a:rPr lang="en-US" altLang="ko-KR" sz="1100" dirty="0"/>
              <a:t>- name: 10240</a:t>
            </a:r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disk_size</a:t>
            </a:r>
            <a:r>
              <a:rPr lang="en-US" altLang="ko-KR" sz="1100" dirty="0"/>
              <a:t>: 10240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vm_extensions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- name: </a:t>
            </a:r>
            <a:r>
              <a:rPr lang="en-US" altLang="ko-KR" sz="1100" dirty="0" err="1"/>
              <a:t>kubo</a:t>
            </a:r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cloud_properties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security_groups</a:t>
            </a:r>
            <a:r>
              <a:rPr lang="en-US" altLang="ko-KR" sz="1100" dirty="0"/>
              <a:t>: [bosh]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loadbalancer_pools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  - name: pool1</a:t>
            </a:r>
          </a:p>
          <a:p>
            <a:r>
              <a:rPr lang="en-US" altLang="ko-KR" sz="1100" dirty="0"/>
              <a:t>        port: </a:t>
            </a:r>
            <a:r>
              <a:rPr lang="en-US" altLang="ko-KR" sz="1100" dirty="0" smtClean="0"/>
              <a:t>8443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CF65FDD-CBCA-BC47-BB22-B5C30C6A5405}"/>
              </a:ext>
            </a:extLst>
          </p:cNvPr>
          <p:cNvSpPr txBox="1"/>
          <p:nvPr/>
        </p:nvSpPr>
        <p:spPr>
          <a:xfrm>
            <a:off x="4664968" y="5445224"/>
            <a:ext cx="2088232" cy="12241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155C5B4-AE6C-5A47-9E4A-A3ED1C2DF216}"/>
              </a:ext>
            </a:extLst>
          </p:cNvPr>
          <p:cNvSpPr txBox="1"/>
          <p:nvPr/>
        </p:nvSpPr>
        <p:spPr>
          <a:xfrm>
            <a:off x="6825208" y="574428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Openstack</a:t>
            </a:r>
            <a:r>
              <a:rPr lang="en-US" sz="1200" b="1" dirty="0" smtClean="0">
                <a:solidFill>
                  <a:srgbClr val="FF0000"/>
                </a:solidFill>
              </a:rPr>
              <a:t> LB Setting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6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Deploying KUBO on Openstack (5/9)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(5/6)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356992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update-cloud-</a:t>
            </a:r>
            <a:r>
              <a:rPr lang="en-US" sz="1400" b="1" dirty="0" err="1">
                <a:solidFill>
                  <a:srgbClr val="FFFFFF"/>
                </a:solidFill>
              </a:rPr>
              <a:t>config</a:t>
            </a:r>
            <a:r>
              <a:rPr lang="en-US" sz="1400" b="1" dirty="0">
                <a:solidFill>
                  <a:srgbClr val="FFFFFF"/>
                </a:solidFill>
              </a:rPr>
              <a:t>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-deployment/manifests/cloud-</a:t>
            </a:r>
            <a:r>
              <a:rPr lang="en-US" sz="1400" b="1" dirty="0" err="1">
                <a:solidFill>
                  <a:srgbClr val="FFFFFF"/>
                </a:solidFill>
              </a:rPr>
              <a:t>config.yml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908720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Update bosh director cloud-</a:t>
            </a:r>
            <a:r>
              <a:rPr lang="en-US" dirty="0" err="1"/>
              <a:t>config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C98DC7-0F4F-8E45-9F32-9B04D17B3ED8}"/>
              </a:ext>
            </a:extLst>
          </p:cNvPr>
          <p:cNvSpPr txBox="1"/>
          <p:nvPr/>
        </p:nvSpPr>
        <p:spPr>
          <a:xfrm>
            <a:off x="272480" y="1880863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the desired releases and </a:t>
            </a:r>
            <a:r>
              <a:rPr lang="en-US" dirty="0" err="1"/>
              <a:t>stemcell</a:t>
            </a:r>
            <a:r>
              <a:rPr lang="en-US" dirty="0"/>
              <a:t> to deploy </a:t>
            </a:r>
            <a:r>
              <a:rPr lang="en-US" dirty="0" err="1"/>
              <a:t>kubo</a:t>
            </a:r>
            <a:r>
              <a:rPr lang="en-US" dirty="0"/>
              <a:t> on Openstack bosh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3524F86-FF85-574D-8EF0-635160970D18}"/>
              </a:ext>
            </a:extLst>
          </p:cNvPr>
          <p:cNvSpPr txBox="1"/>
          <p:nvPr/>
        </p:nvSpPr>
        <p:spPr>
          <a:xfrm>
            <a:off x="704511" y="2348880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releases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41D0BEF-B13D-6648-90A1-15016D327F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78" y="2755342"/>
            <a:ext cx="3155436" cy="1967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D7F5607-3E33-CA48-B512-462E2334C6B1}"/>
              </a:ext>
            </a:extLst>
          </p:cNvPr>
          <p:cNvSpPr txBox="1"/>
          <p:nvPr/>
        </p:nvSpPr>
        <p:spPr>
          <a:xfrm>
            <a:off x="1064568" y="28530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CCAFB09-B2A3-574E-BD5D-8ADD47B32572}"/>
              </a:ext>
            </a:extLst>
          </p:cNvPr>
          <p:cNvSpPr txBox="1"/>
          <p:nvPr/>
        </p:nvSpPr>
        <p:spPr>
          <a:xfrm>
            <a:off x="704511" y="4799676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stemcells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FC0AD56-5D8B-D04F-AEC4-1FA5508E8EAC}"/>
              </a:ext>
            </a:extLst>
          </p:cNvPr>
          <p:cNvSpPr txBox="1"/>
          <p:nvPr/>
        </p:nvSpPr>
        <p:spPr>
          <a:xfrm>
            <a:off x="1064568" y="53038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63FE309-1A74-814B-BCB4-D7CD00A916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94" y="5234963"/>
            <a:ext cx="6984610" cy="126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Deploying KUBO on Openstack (6/9)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(6/6)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09" y="1243154"/>
            <a:ext cx="8857001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bosh -e </a:t>
            </a:r>
            <a:r>
              <a:rPr lang="en-US" sz="1200" b="1" dirty="0" err="1">
                <a:solidFill>
                  <a:srgbClr val="FFFFFF"/>
                </a:solidFill>
              </a:rPr>
              <a:t>kubo</a:t>
            </a:r>
            <a:r>
              <a:rPr lang="en-US" sz="1200" b="1" dirty="0">
                <a:solidFill>
                  <a:srgbClr val="FFFFFF"/>
                </a:solidFill>
              </a:rPr>
              <a:t> -d </a:t>
            </a:r>
            <a:r>
              <a:rPr lang="en-US" sz="1200" b="1" dirty="0" err="1">
                <a:solidFill>
                  <a:srgbClr val="FFFFFF"/>
                </a:solidFill>
              </a:rPr>
              <a:t>cfcr</a:t>
            </a:r>
            <a:r>
              <a:rPr lang="en-US" sz="1200" b="1" dirty="0">
                <a:solidFill>
                  <a:srgbClr val="FFFFFF"/>
                </a:solidFill>
              </a:rPr>
              <a:t> deploy /home/</a:t>
            </a:r>
            <a:r>
              <a:rPr lang="en-US" sz="1200" b="1" dirty="0" err="1">
                <a:solidFill>
                  <a:srgbClr val="FFFFFF"/>
                </a:solidFill>
              </a:rPr>
              <a:t>abhisr</a:t>
            </a:r>
            <a:r>
              <a:rPr lang="en-US" sz="1200" b="1" dirty="0">
                <a:solidFill>
                  <a:srgbClr val="FFFFFF"/>
                </a:solidFill>
              </a:rPr>
              <a:t>/workspace/</a:t>
            </a:r>
            <a:r>
              <a:rPr lang="en-US" sz="1200" b="1" dirty="0" err="1">
                <a:solidFill>
                  <a:srgbClr val="FFFFFF"/>
                </a:solidFill>
              </a:rPr>
              <a:t>kubo</a:t>
            </a:r>
            <a:r>
              <a:rPr lang="en-US" sz="1200" b="1" dirty="0">
                <a:solidFill>
                  <a:srgbClr val="FFFFFF"/>
                </a:solidFill>
              </a:rPr>
              <a:t>-deployment/manifests/</a:t>
            </a:r>
            <a:r>
              <a:rPr lang="en-US" sz="1200" b="1" dirty="0" err="1">
                <a:solidFill>
                  <a:srgbClr val="FFFFFF"/>
                </a:solidFill>
              </a:rPr>
              <a:t>cfcr.yml</a:t>
            </a:r>
            <a:r>
              <a:rPr lang="en-US" sz="1200" b="1" dirty="0">
                <a:solidFill>
                  <a:srgbClr val="FFFFFF"/>
                </a:solidFill>
              </a:rPr>
              <a:t> </a:t>
            </a:r>
            <a:endParaRPr lang="en-US" sz="1200" b="1" dirty="0" smtClean="0">
              <a:solidFill>
                <a:srgbClr val="FFFFFF"/>
              </a:solidFill>
            </a:endParaRPr>
          </a:p>
          <a:p>
            <a:r>
              <a:rPr lang="en-US" sz="1200" b="1" dirty="0">
                <a:solidFill>
                  <a:srgbClr val="FFFFFF"/>
                </a:solidFill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</a:rPr>
              <a:t>         </a:t>
            </a:r>
            <a:r>
              <a:rPr lang="en-US" sz="1200" b="1" dirty="0" smtClean="0">
                <a:solidFill>
                  <a:srgbClr val="FFFFFF"/>
                </a:solidFill>
              </a:rPr>
              <a:t>-</a:t>
            </a:r>
            <a:r>
              <a:rPr lang="en-US" sz="1200" b="1" dirty="0">
                <a:solidFill>
                  <a:srgbClr val="FFFFFF"/>
                </a:solidFill>
              </a:rPr>
              <a:t>o /</a:t>
            </a:r>
            <a:r>
              <a:rPr lang="en-US" sz="1200" b="1" dirty="0" smtClean="0">
                <a:solidFill>
                  <a:srgbClr val="FFFFFF"/>
                </a:solidFill>
              </a:rPr>
              <a:t>home/</a:t>
            </a:r>
            <a:r>
              <a:rPr lang="en-US" sz="1200" b="1" dirty="0" err="1" smtClean="0">
                <a:solidFill>
                  <a:srgbClr val="FFFFFF"/>
                </a:solidFill>
              </a:rPr>
              <a:t>abhisr</a:t>
            </a:r>
            <a:r>
              <a:rPr lang="en-US" sz="1200" b="1" dirty="0" smtClean="0">
                <a:solidFill>
                  <a:srgbClr val="FFFFFF"/>
                </a:solidFill>
              </a:rPr>
              <a:t>/workspace/</a:t>
            </a:r>
            <a:r>
              <a:rPr lang="en-US" sz="1200" b="1" dirty="0" err="1" smtClean="0">
                <a:solidFill>
                  <a:srgbClr val="FFFFFF"/>
                </a:solidFill>
              </a:rPr>
              <a:t>kubo</a:t>
            </a:r>
            <a:r>
              <a:rPr lang="en-US" sz="1200" b="1" dirty="0" smtClean="0">
                <a:solidFill>
                  <a:srgbClr val="FFFFFF"/>
                </a:solidFill>
              </a:rPr>
              <a:t>-deployment/manifests/ops-files/</a:t>
            </a:r>
            <a:r>
              <a:rPr lang="en-US" sz="1200" b="1" dirty="0" err="1" smtClean="0">
                <a:solidFill>
                  <a:srgbClr val="FFFFFF"/>
                </a:solidFill>
              </a:rPr>
              <a:t>iaas</a:t>
            </a:r>
            <a:r>
              <a:rPr lang="en-US" sz="1200" b="1" dirty="0" smtClean="0">
                <a:solidFill>
                  <a:srgbClr val="FFFFFF"/>
                </a:solidFill>
              </a:rPr>
              <a:t>/</a:t>
            </a:r>
            <a:r>
              <a:rPr lang="en-US" sz="1200" b="1" dirty="0" err="1" smtClean="0">
                <a:solidFill>
                  <a:srgbClr val="FFFFFF"/>
                </a:solidFill>
              </a:rPr>
              <a:t>openstack</a:t>
            </a:r>
            <a:r>
              <a:rPr lang="en-US" sz="1200" b="1" dirty="0" smtClean="0">
                <a:solidFill>
                  <a:srgbClr val="FFFFFF"/>
                </a:solidFill>
              </a:rPr>
              <a:t>/cloud-</a:t>
            </a:r>
            <a:r>
              <a:rPr lang="en-US" sz="1200" b="1" dirty="0" err="1" smtClean="0">
                <a:solidFill>
                  <a:srgbClr val="FFFFFF"/>
                </a:solidFill>
              </a:rPr>
              <a:t>provider.yml</a:t>
            </a:r>
            <a:r>
              <a:rPr lang="en-US" sz="1200" b="1" dirty="0" smtClean="0">
                <a:solidFill>
                  <a:srgbClr val="FFFFFF"/>
                </a:solidFill>
              </a:rPr>
              <a:t> \</a:t>
            </a:r>
          </a:p>
          <a:p>
            <a:r>
              <a:rPr lang="en-US" sz="1200" b="1" dirty="0" smtClean="0">
                <a:solidFill>
                  <a:srgbClr val="FFFFFF"/>
                </a:solidFill>
              </a:rPr>
              <a:t>         -</a:t>
            </a:r>
            <a:r>
              <a:rPr lang="en-US" sz="1200" b="1" dirty="0">
                <a:solidFill>
                  <a:srgbClr val="FFFFFF"/>
                </a:solidFill>
              </a:rPr>
              <a:t>v </a:t>
            </a:r>
            <a:r>
              <a:rPr lang="en-US" sz="1200" b="1" dirty="0" err="1">
                <a:solidFill>
                  <a:srgbClr val="FFFFFF"/>
                </a:solidFill>
              </a:rPr>
              <a:t>auth_url</a:t>
            </a:r>
            <a:r>
              <a:rPr lang="en-US" sz="1200" b="1" dirty="0">
                <a:solidFill>
                  <a:srgbClr val="FFFFFF"/>
                </a:solidFill>
              </a:rPr>
              <a:t>=http://</a:t>
            </a:r>
            <a:r>
              <a:rPr lang="en-US" sz="1200" b="1" dirty="0">
                <a:solidFill>
                  <a:srgbClr val="FF0000"/>
                </a:solidFill>
              </a:rPr>
              <a:t>your-openstack-identity-public-ip</a:t>
            </a:r>
            <a:r>
              <a:rPr lang="en-US" sz="1200" b="1" dirty="0">
                <a:solidFill>
                  <a:srgbClr val="FFFFFF"/>
                </a:solidFill>
              </a:rPr>
              <a:t>:5000/v3 </a:t>
            </a:r>
            <a:r>
              <a:rPr lang="en-US" sz="1200" b="1" dirty="0" smtClean="0">
                <a:solidFill>
                  <a:srgbClr val="FFFFFF"/>
                </a:solidFill>
              </a:rPr>
              <a:t>\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</a:rPr>
              <a:t>         </a:t>
            </a:r>
            <a:r>
              <a:rPr lang="en-US" sz="1200" b="1" dirty="0" smtClean="0">
                <a:solidFill>
                  <a:srgbClr val="FFFFFF"/>
                </a:solidFill>
              </a:rPr>
              <a:t>-</a:t>
            </a:r>
            <a:r>
              <a:rPr lang="en-US" sz="1200" b="1" dirty="0">
                <a:solidFill>
                  <a:srgbClr val="FFFFFF"/>
                </a:solidFill>
              </a:rPr>
              <a:t>v </a:t>
            </a:r>
            <a:r>
              <a:rPr lang="en-US" sz="1200" b="1" dirty="0" err="1">
                <a:solidFill>
                  <a:srgbClr val="FFFFFF"/>
                </a:solidFill>
              </a:rPr>
              <a:t>openstack_domain</a:t>
            </a:r>
            <a:r>
              <a:rPr lang="en-US" sz="1200" b="1" dirty="0">
                <a:solidFill>
                  <a:srgbClr val="FFFFFF"/>
                </a:solidFill>
              </a:rPr>
              <a:t>=default -v </a:t>
            </a:r>
            <a:r>
              <a:rPr lang="en-US" sz="1200" b="1" dirty="0" err="1">
                <a:solidFill>
                  <a:srgbClr val="FFFFFF"/>
                </a:solidFill>
              </a:rPr>
              <a:t>openstack_password</a:t>
            </a:r>
            <a:r>
              <a:rPr lang="en-US" sz="1200" b="1" dirty="0">
                <a:solidFill>
                  <a:srgbClr val="FFFFFF"/>
                </a:solidFill>
              </a:rPr>
              <a:t>=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Openstack</a:t>
            </a:r>
            <a:r>
              <a:rPr lang="en-US" sz="1200" b="1" dirty="0">
                <a:solidFill>
                  <a:srgbClr val="FF0000"/>
                </a:solidFill>
              </a:rPr>
              <a:t>-Tenant-Password</a:t>
            </a:r>
            <a:r>
              <a:rPr lang="en-US" sz="1200" b="1" dirty="0">
                <a:solidFill>
                  <a:srgbClr val="FFFFFF"/>
                </a:solidFill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</a:rPr>
              <a:t>\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</a:rPr>
              <a:t>         </a:t>
            </a:r>
            <a:r>
              <a:rPr lang="en-US" sz="1200" b="1" dirty="0" smtClean="0">
                <a:solidFill>
                  <a:srgbClr val="FFFFFF"/>
                </a:solidFill>
              </a:rPr>
              <a:t>-</a:t>
            </a:r>
            <a:r>
              <a:rPr lang="en-US" sz="1200" b="1" dirty="0">
                <a:solidFill>
                  <a:srgbClr val="FFFFFF"/>
                </a:solidFill>
              </a:rPr>
              <a:t>v region=</a:t>
            </a:r>
            <a:r>
              <a:rPr lang="en-US" sz="1200" b="1" dirty="0" err="1">
                <a:solidFill>
                  <a:srgbClr val="FFFFFF"/>
                </a:solidFill>
              </a:rPr>
              <a:t>RegionOne</a:t>
            </a:r>
            <a:r>
              <a:rPr lang="en-US" sz="1200" b="1" dirty="0">
                <a:solidFill>
                  <a:srgbClr val="FFFFFF"/>
                </a:solidFill>
              </a:rPr>
              <a:t> -v </a:t>
            </a:r>
            <a:r>
              <a:rPr lang="en-US" sz="1200" b="1" dirty="0" err="1">
                <a:solidFill>
                  <a:srgbClr val="FFFFFF"/>
                </a:solidFill>
              </a:rPr>
              <a:t>openstack_project_id</a:t>
            </a:r>
            <a:r>
              <a:rPr lang="en-US" sz="1200" b="1" dirty="0">
                <a:solidFill>
                  <a:srgbClr val="FFFFFF"/>
                </a:solidFill>
              </a:rPr>
              <a:t>=07435feff3104e61990545767f7b7471 </a:t>
            </a:r>
            <a:r>
              <a:rPr lang="en-US" sz="1200" b="1" dirty="0" smtClean="0">
                <a:solidFill>
                  <a:srgbClr val="FFFFFF"/>
                </a:solidFill>
              </a:rPr>
              <a:t>\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</a:rPr>
              <a:t>         </a:t>
            </a:r>
            <a:r>
              <a:rPr lang="en-US" sz="1200" b="1" dirty="0" smtClean="0">
                <a:solidFill>
                  <a:srgbClr val="FFFFFF"/>
                </a:solidFill>
              </a:rPr>
              <a:t>-</a:t>
            </a:r>
            <a:r>
              <a:rPr lang="en-US" sz="1200" b="1" dirty="0">
                <a:solidFill>
                  <a:srgbClr val="FFFFFF"/>
                </a:solidFill>
              </a:rPr>
              <a:t>v </a:t>
            </a:r>
            <a:r>
              <a:rPr lang="en-US" sz="1200" b="1" dirty="0" err="1">
                <a:solidFill>
                  <a:srgbClr val="FFFFFF"/>
                </a:solidFill>
              </a:rPr>
              <a:t>openstack_username</a:t>
            </a:r>
            <a:r>
              <a:rPr lang="en-US" sz="1200" b="1" dirty="0">
                <a:solidFill>
                  <a:srgbClr val="FFFFFF"/>
                </a:solidFill>
              </a:rPr>
              <a:t>=</a:t>
            </a:r>
            <a:r>
              <a:rPr lang="en-US" sz="1200" b="1" dirty="0">
                <a:solidFill>
                  <a:srgbClr val="FF0000"/>
                </a:solidFill>
              </a:rPr>
              <a:t>Openstack-Tenant-Username</a:t>
            </a:r>
            <a:r>
              <a:rPr lang="en-US" sz="1200" b="1" dirty="0">
                <a:solidFill>
                  <a:srgbClr val="FFFFFF"/>
                </a:solidFill>
              </a:rPr>
              <a:t> -v ignore-volume-</a:t>
            </a:r>
            <a:r>
              <a:rPr lang="en-US" sz="1200" b="1" dirty="0" err="1">
                <a:solidFill>
                  <a:srgbClr val="FFFFFF"/>
                </a:solidFill>
              </a:rPr>
              <a:t>az</a:t>
            </a:r>
            <a:r>
              <a:rPr lang="en-US" sz="1200" b="1" dirty="0">
                <a:solidFill>
                  <a:srgbClr val="FFFFFF"/>
                </a:solidFill>
              </a:rPr>
              <a:t>=false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908720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Deploy Kubo on Openstack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C98DC7-0F4F-8E45-9F32-9B04D17B3ED8}"/>
              </a:ext>
            </a:extLst>
          </p:cNvPr>
          <p:cNvSpPr txBox="1"/>
          <p:nvPr/>
        </p:nvSpPr>
        <p:spPr>
          <a:xfrm>
            <a:off x="272480" y="4221088"/>
            <a:ext cx="943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Deploy Kubernetes add-ons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3524F86-FF85-574D-8EF0-635160970D18}"/>
              </a:ext>
            </a:extLst>
          </p:cNvPr>
          <p:cNvSpPr txBox="1"/>
          <p:nvPr/>
        </p:nvSpPr>
        <p:spPr>
          <a:xfrm>
            <a:off x="704511" y="4564834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run-errand apply-specs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7888791-BFD4-DA45-A3C3-ACE3F1F5BA4E}"/>
              </a:ext>
            </a:extLst>
          </p:cNvPr>
          <p:cNvSpPr txBox="1"/>
          <p:nvPr/>
        </p:nvSpPr>
        <p:spPr>
          <a:xfrm>
            <a:off x="704528" y="2708920"/>
            <a:ext cx="73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Note:</a:t>
            </a:r>
            <a:r>
              <a:rPr lang="en-US" sz="1200" dirty="0"/>
              <a:t> Our </a:t>
            </a:r>
            <a:r>
              <a:rPr lang="en-US" sz="1200" dirty="0" err="1"/>
              <a:t>openstack</a:t>
            </a:r>
            <a:r>
              <a:rPr lang="en-US" sz="1200" dirty="0"/>
              <a:t> compute nodes are in </a:t>
            </a:r>
            <a:r>
              <a:rPr lang="en-US" sz="1200" dirty="0" err="1"/>
              <a:t>singlezone</a:t>
            </a:r>
            <a:r>
              <a:rPr lang="en-US" sz="1200" dirty="0"/>
              <a:t>. So we set “</a:t>
            </a:r>
            <a:r>
              <a:rPr lang="en-US" sz="1200" b="1" dirty="0">
                <a:solidFill>
                  <a:srgbClr val="0E6D47"/>
                </a:solidFill>
              </a:rPr>
              <a:t>ignore-volume-</a:t>
            </a:r>
            <a:r>
              <a:rPr lang="en-US" sz="1200" b="1" dirty="0" err="1">
                <a:solidFill>
                  <a:srgbClr val="0E6D47"/>
                </a:solidFill>
              </a:rPr>
              <a:t>az</a:t>
            </a:r>
            <a:r>
              <a:rPr lang="en-US" sz="1200" b="1" dirty="0">
                <a:solidFill>
                  <a:srgbClr val="0E6D47"/>
                </a:solidFill>
              </a:rPr>
              <a:t>=false</a:t>
            </a:r>
            <a:r>
              <a:rPr lang="en-US" sz="1200" dirty="0"/>
              <a:t>”.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30B6774-0803-B941-AB17-38AE8A8672F6}"/>
              </a:ext>
            </a:extLst>
          </p:cNvPr>
          <p:cNvSpPr txBox="1"/>
          <p:nvPr/>
        </p:nvSpPr>
        <p:spPr>
          <a:xfrm>
            <a:off x="704528" y="3026655"/>
            <a:ext cx="73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Note:</a:t>
            </a:r>
            <a:r>
              <a:rPr lang="en-US" sz="1200" dirty="0"/>
              <a:t> If </a:t>
            </a:r>
            <a:r>
              <a:rPr lang="en-US" sz="1200" dirty="0" smtClean="0"/>
              <a:t>You </a:t>
            </a:r>
            <a:r>
              <a:rPr lang="en-US" sz="1200" dirty="0" err="1"/>
              <a:t>openstack</a:t>
            </a:r>
            <a:r>
              <a:rPr lang="en-US" sz="1200" dirty="0"/>
              <a:t> compute nodes are in </a:t>
            </a:r>
            <a:r>
              <a:rPr lang="en-US" sz="1200" dirty="0" err="1"/>
              <a:t>MultiZone</a:t>
            </a:r>
            <a:r>
              <a:rPr lang="en-US" sz="1200" dirty="0"/>
              <a:t>. So we set “</a:t>
            </a:r>
            <a:r>
              <a:rPr lang="en-US" sz="1200" b="1" dirty="0">
                <a:solidFill>
                  <a:srgbClr val="0E6D47"/>
                </a:solidFill>
              </a:rPr>
              <a:t>ignore-volume-</a:t>
            </a:r>
            <a:r>
              <a:rPr lang="en-US" sz="1200" b="1" dirty="0" err="1">
                <a:solidFill>
                  <a:srgbClr val="0E6D47"/>
                </a:solidFill>
              </a:rPr>
              <a:t>az</a:t>
            </a:r>
            <a:r>
              <a:rPr lang="en-US" sz="1200" b="1" dirty="0">
                <a:solidFill>
                  <a:srgbClr val="0E6D47"/>
                </a:solidFill>
              </a:rPr>
              <a:t>=true</a:t>
            </a:r>
            <a:r>
              <a:rPr lang="en-US" sz="1200" dirty="0"/>
              <a:t>”.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30B6774-0803-B941-AB17-38AE8A8672F6}"/>
              </a:ext>
            </a:extLst>
          </p:cNvPr>
          <p:cNvSpPr txBox="1"/>
          <p:nvPr/>
        </p:nvSpPr>
        <p:spPr>
          <a:xfrm>
            <a:off x="632520" y="3356992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Note:</a:t>
            </a:r>
            <a:r>
              <a:rPr lang="en-US" sz="1200" dirty="0"/>
              <a:t> If </a:t>
            </a:r>
            <a:r>
              <a:rPr lang="en-US" sz="1200" dirty="0" smtClean="0"/>
              <a:t>You </a:t>
            </a:r>
            <a:r>
              <a:rPr lang="en-US" altLang="ko-KR" sz="1200" dirty="0" smtClean="0"/>
              <a:t>use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prometheus</a:t>
            </a:r>
            <a:r>
              <a:rPr lang="en-US" altLang="ko-KR" sz="1200" dirty="0" smtClean="0"/>
              <a:t> Monitoring you must use blow option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b="1" dirty="0" smtClean="0"/>
              <a:t>-</a:t>
            </a:r>
            <a:r>
              <a:rPr lang="en-US" altLang="ko-KR" sz="1200" b="1" dirty="0"/>
              <a:t>o /home/</a:t>
            </a:r>
            <a:r>
              <a:rPr lang="en-US" altLang="ko-KR" sz="1200" b="1" dirty="0" err="1"/>
              <a:t>ubuntu</a:t>
            </a:r>
            <a:r>
              <a:rPr lang="en-US" altLang="ko-KR" sz="1200" b="1" dirty="0"/>
              <a:t>/workspace/v0.21.0/</a:t>
            </a:r>
            <a:r>
              <a:rPr lang="en-US" altLang="ko-KR" sz="1200" b="1" dirty="0" err="1"/>
              <a:t>kubo</a:t>
            </a:r>
            <a:r>
              <a:rPr lang="en-US" altLang="ko-KR" sz="1200" b="1" dirty="0"/>
              <a:t>-deployment/manifests/ops-files/allow-privileged-</a:t>
            </a:r>
            <a:r>
              <a:rPr lang="en-US" altLang="ko-KR" sz="1200" b="1" dirty="0" err="1"/>
              <a:t>containers.yml</a:t>
            </a:r>
            <a:r>
              <a:rPr lang="en-US" altLang="ko-KR" sz="1200" b="1" dirty="0"/>
              <a:t> \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61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5"/>
          <p:cNvSpPr>
            <a:spLocks noChangeArrowheads="1"/>
          </p:cNvSpPr>
          <p:nvPr/>
        </p:nvSpPr>
        <p:spPr bwMode="auto">
          <a:xfrm>
            <a:off x="4335353" y="1691947"/>
            <a:ext cx="5055558" cy="1694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AutoNum type="arabicPeriod"/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Openstack Infrastructure Setting </a:t>
            </a:r>
          </a:p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Font typeface="+mj-lt"/>
              <a:buAutoNum type="arabicPeriod" startAt="2"/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Deploying Bosh Director on Openstack</a:t>
            </a:r>
          </a:p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Font typeface="+mj-lt"/>
              <a:buAutoNum type="arabicPeriod" startAt="2"/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Deploying </a:t>
            </a:r>
            <a:r>
              <a:rPr kumimoji="1" lang="en-US" altLang="ko-KR" sz="1600" b="1" spc="-50" dirty="0">
                <a:solidFill>
                  <a:srgbClr val="13476D"/>
                </a:solidFill>
                <a:latin typeface="맑은 고딕" pitchFamily="50" charset="-127"/>
                <a:ea typeface="맑은 고딕" pitchFamily="50" charset="-127"/>
              </a:rPr>
              <a:t>KUBO</a:t>
            </a: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 on Openstack</a:t>
            </a:r>
          </a:p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Font typeface="+mj-lt"/>
              <a:buAutoNum type="arabicPeriod" startAt="2"/>
            </a:pPr>
            <a:r>
              <a:rPr kumimoji="1" lang="en-US" altLang="ko-KR" sz="1600" b="1" spc="-50" dirty="0">
                <a:solidFill>
                  <a:srgbClr val="13476D"/>
                </a:solidFill>
                <a:latin typeface="맑은 고딕" pitchFamily="50" charset="-127"/>
                <a:ea typeface="맑은 고딕" pitchFamily="50" charset="-127"/>
              </a:rPr>
              <a:t>KUBO</a:t>
            </a: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 Deployment Architecture on Openstack</a:t>
            </a:r>
          </a:p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         </a:t>
            </a: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4225156" y="1556792"/>
            <a:ext cx="0" cy="35283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6536" y="548680"/>
            <a:ext cx="549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rgbClr val="7E0000"/>
                </a:solidFill>
                <a:latin typeface="맑은 고딕" pitchFamily="50" charset="-127"/>
                <a:ea typeface="맑은 고딕" pitchFamily="50" charset="-127"/>
              </a:rPr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A32E347-04DD-074B-9C50-E04B148B3C03}"/>
              </a:ext>
            </a:extLst>
          </p:cNvPr>
          <p:cNvSpPr txBox="1"/>
          <p:nvPr/>
        </p:nvSpPr>
        <p:spPr>
          <a:xfrm>
            <a:off x="1496616" y="6021288"/>
            <a:ext cx="770485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Note: This deployment Guide is targeted only Ubuntu 16.04 users. </a:t>
            </a:r>
          </a:p>
        </p:txBody>
      </p:sp>
    </p:spTree>
    <p:extLst>
      <p:ext uri="{BB962C8B-B14F-4D97-AF65-F5344CB8AC3E}">
        <p14:creationId xmlns:p14="http://schemas.microsoft.com/office/powerpoint/2010/main" val="241190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Deploying KUBO on Openstack (6/9)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(6/6)</a:t>
            </a:r>
            <a:endParaRPr kumimoji="1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CCAFB09-B2A3-574E-BD5D-8ADD47B32572}"/>
              </a:ext>
            </a:extLst>
          </p:cNvPr>
          <p:cNvSpPr txBox="1"/>
          <p:nvPr/>
        </p:nvSpPr>
        <p:spPr>
          <a:xfrm>
            <a:off x="704511" y="2924944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ssh</a:t>
            </a:r>
            <a:r>
              <a:rPr lang="en-US" sz="1400" b="1" dirty="0">
                <a:solidFill>
                  <a:srgbClr val="FFFFFF"/>
                </a:solidFill>
              </a:rPr>
              <a:t> master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A8D167D-A3FA-3F44-A511-FD6FBD64651E}"/>
              </a:ext>
            </a:extLst>
          </p:cNvPr>
          <p:cNvSpPr txBox="1"/>
          <p:nvPr/>
        </p:nvSpPr>
        <p:spPr>
          <a:xfrm>
            <a:off x="272480" y="1052736"/>
            <a:ext cx="943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Check Kubernetes Deployment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717A5E-B67B-B242-B285-EAE7B546628C}"/>
              </a:ext>
            </a:extLst>
          </p:cNvPr>
          <p:cNvSpPr txBox="1"/>
          <p:nvPr/>
        </p:nvSpPr>
        <p:spPr>
          <a:xfrm>
            <a:off x="704511" y="1344879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vms</a:t>
            </a:r>
            <a:r>
              <a:rPr lang="en-US" sz="1400" b="1" dirty="0">
                <a:solidFill>
                  <a:srgbClr val="FFFFFF"/>
                </a:solidFill>
              </a:rPr>
              <a:t>                 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D6876DF-F087-9D4A-B0C3-B2F4B1DB13C9}"/>
              </a:ext>
            </a:extLst>
          </p:cNvPr>
          <p:cNvSpPr txBox="1"/>
          <p:nvPr/>
        </p:nvSpPr>
        <p:spPr>
          <a:xfrm>
            <a:off x="920552" y="175134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     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1ED8A8D-5C48-9747-94E2-B03874C5B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710191"/>
            <a:ext cx="6696744" cy="8969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6B5E2BD-48B5-3748-A0DD-62BD80736EAE}"/>
              </a:ext>
            </a:extLst>
          </p:cNvPr>
          <p:cNvSpPr txBox="1"/>
          <p:nvPr/>
        </p:nvSpPr>
        <p:spPr>
          <a:xfrm>
            <a:off x="704510" y="3376737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ssh</a:t>
            </a:r>
            <a:r>
              <a:rPr lang="en-US" sz="1400" b="1" dirty="0">
                <a:solidFill>
                  <a:srgbClr val="FFFFFF"/>
                </a:solidFill>
              </a:rPr>
              <a:t> worker/61b51092-6a00-4c74-8c10-e3e6b479487e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B7AE72C-7B2A-FC42-8E36-DDDFAECB485A}"/>
              </a:ext>
            </a:extLst>
          </p:cNvPr>
          <p:cNvSpPr txBox="1"/>
          <p:nvPr/>
        </p:nvSpPr>
        <p:spPr>
          <a:xfrm>
            <a:off x="272480" y="2612137"/>
            <a:ext cx="943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/>
              <a:t>ssh</a:t>
            </a:r>
            <a:r>
              <a:rPr lang="en-US" sz="1400" dirty="0"/>
              <a:t> into master and work </a:t>
            </a:r>
            <a:r>
              <a:rPr lang="en-US" sz="1400" dirty="0" err="1"/>
              <a:t>vms</a:t>
            </a:r>
            <a:r>
              <a:rPr lang="en-US" sz="1400" dirty="0"/>
              <a:t> 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80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Deploying KUBO on Openstack (7/9)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Accessing Kubernetes (1/3)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356992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int</a:t>
            </a:r>
            <a:r>
              <a:rPr lang="en-US" sz="1400" b="1" dirty="0">
                <a:solidFill>
                  <a:srgbClr val="FFFFFF"/>
                </a:solidFill>
              </a:rPr>
              <a:t> &lt;(</a:t>
            </a:r>
            <a:r>
              <a:rPr lang="en-US" sz="1400" b="1" dirty="0" err="1">
                <a:solidFill>
                  <a:srgbClr val="FFFFFF"/>
                </a:solidFill>
              </a:rPr>
              <a:t>credhub</a:t>
            </a:r>
            <a:r>
              <a:rPr lang="en-US" sz="1400" b="1" dirty="0">
                <a:solidFill>
                  <a:srgbClr val="FFFFFF"/>
                </a:solidFill>
              </a:rPr>
              <a:t> get -n "/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tls-kubernetes</a:t>
            </a:r>
            <a:r>
              <a:rPr lang="en-US" sz="1400" b="1" dirty="0">
                <a:solidFill>
                  <a:srgbClr val="FFFFFF"/>
                </a:solidFill>
              </a:rPr>
              <a:t>" --output-</a:t>
            </a:r>
            <a:r>
              <a:rPr lang="en-US" sz="1400" b="1" dirty="0" err="1">
                <a:solidFill>
                  <a:srgbClr val="FFFFFF"/>
                </a:solidFill>
              </a:rPr>
              <a:t>json</a:t>
            </a:r>
            <a:r>
              <a:rPr lang="en-US" sz="1400" b="1" dirty="0">
                <a:solidFill>
                  <a:srgbClr val="FFFFFF"/>
                </a:solidFill>
              </a:rPr>
              <a:t>) --path=/value/ca &gt;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kubernetes.crt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908720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Download </a:t>
            </a:r>
            <a:r>
              <a:rPr lang="en-US" dirty="0" err="1"/>
              <a:t>tls-kubernetes</a:t>
            </a:r>
            <a:r>
              <a:rPr lang="en-US" dirty="0"/>
              <a:t> certificate from </a:t>
            </a:r>
            <a:r>
              <a:rPr lang="en-US" dirty="0" err="1"/>
              <a:t>credhub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C98DC7-0F4F-8E45-9F32-9B04D17B3ED8}"/>
              </a:ext>
            </a:extLst>
          </p:cNvPr>
          <p:cNvSpPr txBox="1"/>
          <p:nvPr/>
        </p:nvSpPr>
        <p:spPr>
          <a:xfrm>
            <a:off x="272480" y="1995772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Download </a:t>
            </a:r>
            <a:r>
              <a:rPr lang="en-US" dirty="0" err="1"/>
              <a:t>kubo</a:t>
            </a:r>
            <a:r>
              <a:rPr lang="en-US" dirty="0"/>
              <a:t>-admin-password password from </a:t>
            </a:r>
            <a:r>
              <a:rPr lang="en-US" dirty="0" err="1"/>
              <a:t>credhub</a:t>
            </a:r>
            <a:r>
              <a:rPr lang="en-US" dirty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3524F86-FF85-574D-8EF0-635160970D18}"/>
              </a:ext>
            </a:extLst>
          </p:cNvPr>
          <p:cNvSpPr txBox="1"/>
          <p:nvPr/>
        </p:nvSpPr>
        <p:spPr>
          <a:xfrm>
            <a:off x="704511" y="2463789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int</a:t>
            </a:r>
            <a:r>
              <a:rPr lang="en-US" sz="1400" b="1" dirty="0">
                <a:solidFill>
                  <a:srgbClr val="FFFFFF"/>
                </a:solidFill>
              </a:rPr>
              <a:t> &lt;(</a:t>
            </a:r>
            <a:r>
              <a:rPr lang="en-US" sz="1400" b="1" dirty="0" err="1">
                <a:solidFill>
                  <a:srgbClr val="FFFFFF"/>
                </a:solidFill>
              </a:rPr>
              <a:t>credhub</a:t>
            </a:r>
            <a:r>
              <a:rPr lang="en-US" sz="1400" b="1" dirty="0">
                <a:solidFill>
                  <a:srgbClr val="FFFFFF"/>
                </a:solidFill>
              </a:rPr>
              <a:t> get -n "/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-admin-password" --output-</a:t>
            </a:r>
            <a:r>
              <a:rPr lang="en-US" sz="1400" b="1" dirty="0" err="1">
                <a:solidFill>
                  <a:srgbClr val="FFFFFF"/>
                </a:solidFill>
              </a:rPr>
              <a:t>json</a:t>
            </a:r>
            <a:r>
              <a:rPr lang="en-US" sz="1400" b="1" dirty="0">
                <a:solidFill>
                  <a:srgbClr val="FFFFFF"/>
                </a:solidFill>
              </a:rPr>
              <a:t>) --path=/value &gt; 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kubernetes_pwd.crt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CCAFB09-B2A3-574E-BD5D-8ADD47B32572}"/>
              </a:ext>
            </a:extLst>
          </p:cNvPr>
          <p:cNvSpPr txBox="1"/>
          <p:nvPr/>
        </p:nvSpPr>
        <p:spPr>
          <a:xfrm>
            <a:off x="704511" y="4633391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config</a:t>
            </a:r>
            <a:r>
              <a:rPr lang="en-US" sz="1400" b="1" dirty="0">
                <a:solidFill>
                  <a:srgbClr val="FFFFFF"/>
                </a:solidFill>
              </a:rPr>
              <a:t> set-credentials "dev" --token=</a:t>
            </a:r>
            <a:r>
              <a:rPr lang="en-US" sz="1400" b="1" dirty="0">
                <a:solidFill>
                  <a:srgbClr val="FF0000"/>
                </a:solidFill>
              </a:rPr>
              <a:t>your-</a:t>
            </a:r>
            <a:r>
              <a:rPr lang="en-US" sz="1400" b="1" dirty="0" err="1">
                <a:solidFill>
                  <a:srgbClr val="FF0000"/>
                </a:solidFill>
              </a:rPr>
              <a:t>kubernetes_pwd.crt</a:t>
            </a:r>
            <a:r>
              <a:rPr lang="en-US" sz="1400" b="1" dirty="0">
                <a:solidFill>
                  <a:srgbClr val="FF0000"/>
                </a:solidFill>
              </a:rPr>
              <a:t>-password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A8D167D-A3FA-3F44-A511-FD6FBD64651E}"/>
              </a:ext>
            </a:extLst>
          </p:cNvPr>
          <p:cNvSpPr txBox="1"/>
          <p:nvPr/>
        </p:nvSpPr>
        <p:spPr>
          <a:xfrm>
            <a:off x="272480" y="3085254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Configure Kubernetes Cluster by using above Certificate (</a:t>
            </a:r>
            <a:r>
              <a:rPr lang="en-US" dirty="0" err="1"/>
              <a:t>kubernetes.crt</a:t>
            </a:r>
            <a:r>
              <a:rPr lang="en-US" dirty="0"/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717A5E-B67B-B242-B285-EAE7B546628C}"/>
              </a:ext>
            </a:extLst>
          </p:cNvPr>
          <p:cNvSpPr txBox="1"/>
          <p:nvPr/>
        </p:nvSpPr>
        <p:spPr>
          <a:xfrm>
            <a:off x="704511" y="3553271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config set-cluster "dev" --server https://</a:t>
            </a:r>
            <a:r>
              <a:rPr lang="en-US" sz="1400" b="1" dirty="0">
                <a:solidFill>
                  <a:srgbClr val="FF0000"/>
                </a:solidFill>
              </a:rPr>
              <a:t>you-lb-floating-ip</a:t>
            </a:r>
            <a:r>
              <a:rPr lang="en-US" sz="1400" b="1" dirty="0">
                <a:solidFill>
                  <a:srgbClr val="FFFFFF"/>
                </a:solidFill>
              </a:rPr>
              <a:t>:8443 --embed-certs=true --certificate-authority=~/workspace/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kubernetes.crt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6B5E2BD-48B5-3748-A0DD-62BD80736EAE}"/>
              </a:ext>
            </a:extLst>
          </p:cNvPr>
          <p:cNvSpPr txBox="1"/>
          <p:nvPr/>
        </p:nvSpPr>
        <p:spPr>
          <a:xfrm>
            <a:off x="704510" y="5147465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config</a:t>
            </a:r>
            <a:r>
              <a:rPr lang="en-US" sz="1400" b="1" dirty="0">
                <a:solidFill>
                  <a:srgbClr val="FFFFFF"/>
                </a:solidFill>
              </a:rPr>
              <a:t> set-context "dev" --cluster="dev" --user="dev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B7AE72C-7B2A-FC42-8E36-DDDFAECB485A}"/>
              </a:ext>
            </a:extLst>
          </p:cNvPr>
          <p:cNvSpPr txBox="1"/>
          <p:nvPr/>
        </p:nvSpPr>
        <p:spPr>
          <a:xfrm>
            <a:off x="272480" y="4201052"/>
            <a:ext cx="943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Configure Kubernetes User and Context (Note: Use </a:t>
            </a:r>
            <a:r>
              <a:rPr lang="en-US" sz="1400" dirty="0" err="1"/>
              <a:t>Kubernets</a:t>
            </a:r>
            <a:r>
              <a:rPr lang="en-US" sz="1400" dirty="0"/>
              <a:t> User Password from above </a:t>
            </a:r>
            <a:r>
              <a:rPr lang="en-US" sz="1400" dirty="0" err="1"/>
              <a:t>kubernetes_pwd.crt</a:t>
            </a:r>
            <a:r>
              <a:rPr lang="en-US" sz="1400" dirty="0"/>
              <a:t>)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4428729-1FD0-0742-AAA4-7130CBF399DE}"/>
              </a:ext>
            </a:extLst>
          </p:cNvPr>
          <p:cNvSpPr txBox="1"/>
          <p:nvPr/>
        </p:nvSpPr>
        <p:spPr>
          <a:xfrm>
            <a:off x="704510" y="5661539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config</a:t>
            </a:r>
            <a:r>
              <a:rPr lang="en-US" sz="1400" b="1" dirty="0">
                <a:solidFill>
                  <a:srgbClr val="FFFFFF"/>
                </a:solidFill>
              </a:rPr>
              <a:t> use-context "dev"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29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Deploying KUBO on Openstack (8/9)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Accessing Kubernetes (2/3)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212976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get node -o wide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764704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Obtain </a:t>
            </a:r>
            <a:r>
              <a:rPr lang="en-US" dirty="0" err="1"/>
              <a:t>kubernetes</a:t>
            </a:r>
            <a:r>
              <a:rPr lang="en-US" dirty="0"/>
              <a:t> node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C98DC7-0F4F-8E45-9F32-9B04D17B3ED8}"/>
              </a:ext>
            </a:extLst>
          </p:cNvPr>
          <p:cNvSpPr txBox="1"/>
          <p:nvPr/>
        </p:nvSpPr>
        <p:spPr>
          <a:xfrm>
            <a:off x="272480" y="3301859"/>
            <a:ext cx="943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Get all information regarding your Namespace</a:t>
            </a:r>
          </a:p>
          <a:p>
            <a:r>
              <a:rPr lang="en-US" dirty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3524F86-FF85-574D-8EF0-635160970D18}"/>
              </a:ext>
            </a:extLst>
          </p:cNvPr>
          <p:cNvSpPr txBox="1"/>
          <p:nvPr/>
        </p:nvSpPr>
        <p:spPr>
          <a:xfrm>
            <a:off x="704511" y="3769876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get pods --namespace=</a:t>
            </a:r>
            <a:r>
              <a:rPr lang="en-US" sz="1400" b="1" dirty="0" err="1">
                <a:solidFill>
                  <a:srgbClr val="FFFFFF"/>
                </a:solidFill>
              </a:rPr>
              <a:t>kube</a:t>
            </a:r>
            <a:r>
              <a:rPr lang="en-US" sz="1400" b="1" dirty="0">
                <a:solidFill>
                  <a:srgbClr val="FFFFFF"/>
                </a:solidFill>
              </a:rPr>
              <a:t>-system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kubectl</a:t>
            </a:r>
            <a:r>
              <a:rPr lang="en-US" sz="1400" b="1" dirty="0">
                <a:solidFill>
                  <a:schemeClr val="bg1"/>
                </a:solidFill>
              </a:rPr>
              <a:t> get all -n </a:t>
            </a:r>
            <a:r>
              <a:rPr lang="en-US" sz="1400" b="1" dirty="0" err="1">
                <a:solidFill>
                  <a:schemeClr val="bg1"/>
                </a:solidFill>
              </a:rPr>
              <a:t>kube</a:t>
            </a:r>
            <a:r>
              <a:rPr lang="en-US" sz="1400" b="1" dirty="0">
                <a:solidFill>
                  <a:schemeClr val="bg1"/>
                </a:solidFill>
              </a:rPr>
              <a:t>-system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A8D167D-A3FA-3F44-A511-FD6FBD64651E}"/>
              </a:ext>
            </a:extLst>
          </p:cNvPr>
          <p:cNvSpPr txBox="1"/>
          <p:nvPr/>
        </p:nvSpPr>
        <p:spPr>
          <a:xfrm>
            <a:off x="272480" y="4355812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8001 port is active on your notebook, if active kill the process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717A5E-B67B-B242-B285-EAE7B546628C}"/>
              </a:ext>
            </a:extLst>
          </p:cNvPr>
          <p:cNvSpPr txBox="1"/>
          <p:nvPr/>
        </p:nvSpPr>
        <p:spPr>
          <a:xfrm>
            <a:off x="704511" y="4777988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sudo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lsof</a:t>
            </a:r>
            <a:r>
              <a:rPr lang="en-US" sz="1400" b="1" dirty="0">
                <a:solidFill>
                  <a:srgbClr val="FFFFFF"/>
                </a:solidFill>
              </a:rPr>
              <a:t> -</a:t>
            </a:r>
            <a:r>
              <a:rPr lang="en-US" sz="1400" b="1" dirty="0" err="1">
                <a:solidFill>
                  <a:srgbClr val="FFFFFF"/>
                </a:solidFill>
              </a:rPr>
              <a:t>PiTCP</a:t>
            </a:r>
            <a:r>
              <a:rPr lang="en-US" sz="1400" b="1" dirty="0">
                <a:solidFill>
                  <a:srgbClr val="FFFFFF"/>
                </a:solidFill>
              </a:rPr>
              <a:t> -</a:t>
            </a:r>
            <a:r>
              <a:rPr lang="en-US" sz="1400" b="1" dirty="0" err="1">
                <a:solidFill>
                  <a:srgbClr val="FFFFFF"/>
                </a:solidFill>
              </a:rPr>
              <a:t>sTCP:LISTEN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sudo</a:t>
            </a:r>
            <a:r>
              <a:rPr lang="en-US" sz="1400" b="1" dirty="0">
                <a:solidFill>
                  <a:srgbClr val="FFFFFF"/>
                </a:solidFill>
              </a:rPr>
              <a:t> kill -9 your-</a:t>
            </a:r>
            <a:r>
              <a:rPr lang="en-US" sz="1400" b="1" dirty="0" err="1">
                <a:solidFill>
                  <a:srgbClr val="FFFFFF"/>
                </a:solidFill>
              </a:rPr>
              <a:t>pid</a:t>
            </a:r>
            <a:r>
              <a:rPr lang="en-US" sz="1400" b="1" dirty="0">
                <a:solidFill>
                  <a:srgbClr val="FFFFFF"/>
                </a:solidFill>
              </a:rPr>
              <a:t>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EE28370-DE88-C24C-88BB-D7DD4F1B5AD6}"/>
              </a:ext>
            </a:extLst>
          </p:cNvPr>
          <p:cNvSpPr txBox="1"/>
          <p:nvPr/>
        </p:nvSpPr>
        <p:spPr>
          <a:xfrm>
            <a:off x="848544" y="14575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22E23E0-E0ED-3C49-99AA-BF26835C90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51" y="1597657"/>
            <a:ext cx="7605442" cy="3259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3F1B3C3-E5D2-5F4D-A816-906BEC0B199A}"/>
              </a:ext>
            </a:extLst>
          </p:cNvPr>
          <p:cNvSpPr txBox="1"/>
          <p:nvPr/>
        </p:nvSpPr>
        <p:spPr>
          <a:xfrm>
            <a:off x="704511" y="2339771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cluster-info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8568BC1-807D-B44F-B409-80F185C727ED}"/>
              </a:ext>
            </a:extLst>
          </p:cNvPr>
          <p:cNvSpPr txBox="1"/>
          <p:nvPr/>
        </p:nvSpPr>
        <p:spPr>
          <a:xfrm>
            <a:off x="272480" y="1891499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Obtain </a:t>
            </a:r>
            <a:r>
              <a:rPr lang="en-US" dirty="0" err="1"/>
              <a:t>kubernetes</a:t>
            </a:r>
            <a:r>
              <a:rPr lang="en-US" dirty="0"/>
              <a:t> Cluster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E692FA8-7E93-C245-8359-5FCE2D241661}"/>
              </a:ext>
            </a:extLst>
          </p:cNvPr>
          <p:cNvSpPr txBox="1"/>
          <p:nvPr/>
        </p:nvSpPr>
        <p:spPr>
          <a:xfrm>
            <a:off x="713787" y="26162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D6D2356-4AAD-D54D-8A16-8386DDD9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742252"/>
            <a:ext cx="7857461" cy="5945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D98CD65-BA2D-6B4B-A29A-6B120EAC2DB2}"/>
              </a:ext>
            </a:extLst>
          </p:cNvPr>
          <p:cNvSpPr txBox="1"/>
          <p:nvPr/>
        </p:nvSpPr>
        <p:spPr>
          <a:xfrm>
            <a:off x="272480" y="5363924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Accessing to Kubernetes Dashboard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595C73E-3B4F-0940-800C-3D2CBD98844B}"/>
              </a:ext>
            </a:extLst>
          </p:cNvPr>
          <p:cNvSpPr txBox="1"/>
          <p:nvPr/>
        </p:nvSpPr>
        <p:spPr>
          <a:xfrm>
            <a:off x="704511" y="5786100"/>
            <a:ext cx="8857001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</a:t>
            </a:r>
            <a:r>
              <a:rPr lang="en-US" sz="1200" b="1" dirty="0" err="1">
                <a:solidFill>
                  <a:srgbClr val="FFFFFF"/>
                </a:solidFill>
              </a:rPr>
              <a:t>kubectl</a:t>
            </a:r>
            <a:r>
              <a:rPr lang="en-US" sz="1200" b="1" dirty="0">
                <a:solidFill>
                  <a:srgbClr val="FFFFFF"/>
                </a:solidFill>
              </a:rPr>
              <a:t> proxy 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Starting to serve on 127.0.0.1:8001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$ http://localhost:8001/</a:t>
            </a:r>
            <a:r>
              <a:rPr lang="en-US" sz="1200" b="1" dirty="0" err="1">
                <a:solidFill>
                  <a:srgbClr val="FFFFFF"/>
                </a:solidFill>
              </a:rPr>
              <a:t>api</a:t>
            </a:r>
            <a:r>
              <a:rPr lang="en-US" sz="1200" b="1" dirty="0">
                <a:solidFill>
                  <a:srgbClr val="FFFFFF"/>
                </a:solidFill>
              </a:rPr>
              <a:t>/v1/namespaces/</a:t>
            </a:r>
            <a:r>
              <a:rPr lang="en-US" sz="1200" b="1" dirty="0" err="1">
                <a:solidFill>
                  <a:srgbClr val="FFFFFF"/>
                </a:solidFill>
              </a:rPr>
              <a:t>kube</a:t>
            </a:r>
            <a:r>
              <a:rPr lang="en-US" sz="1200" b="1" dirty="0">
                <a:solidFill>
                  <a:srgbClr val="FFFFFF"/>
                </a:solidFill>
              </a:rPr>
              <a:t>-system/services/</a:t>
            </a:r>
            <a:r>
              <a:rPr lang="en-US" sz="1200" b="1" dirty="0" err="1">
                <a:solidFill>
                  <a:srgbClr val="FFFFFF"/>
                </a:solidFill>
              </a:rPr>
              <a:t>https:kubernetes-dashboard</a:t>
            </a:r>
            <a:r>
              <a:rPr lang="en-US" sz="1200" b="1" dirty="0">
                <a:solidFill>
                  <a:srgbClr val="FFFFFF"/>
                </a:solidFill>
              </a:rPr>
              <a:t>:/proxy/#!/login</a:t>
            </a:r>
          </a:p>
        </p:txBody>
      </p:sp>
    </p:spTree>
    <p:extLst>
      <p:ext uri="{BB962C8B-B14F-4D97-AF65-F5344CB8AC3E}">
        <p14:creationId xmlns:p14="http://schemas.microsoft.com/office/powerpoint/2010/main" val="663582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Deploying KUBO on Openstack (9/9)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Accessing Kubernetes (3/3)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212976"/>
            <a:ext cx="8857001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Select token option and paste above </a:t>
            </a:r>
            <a:r>
              <a:rPr lang="en-US" sz="1200" b="1" dirty="0" err="1">
                <a:solidFill>
                  <a:srgbClr val="FFFFFF"/>
                </a:solidFill>
              </a:rPr>
              <a:t>kubernetes_pwd.crt</a:t>
            </a:r>
            <a:r>
              <a:rPr lang="en-US" sz="1200" b="1" dirty="0">
                <a:solidFill>
                  <a:srgbClr val="FFFFFF"/>
                </a:solidFill>
              </a:rPr>
              <a:t> password to login into your </a:t>
            </a:r>
            <a:r>
              <a:rPr lang="en-US" sz="1200" b="1" dirty="0" err="1">
                <a:solidFill>
                  <a:srgbClr val="FFFFFF"/>
                </a:solidFill>
              </a:rPr>
              <a:t>kubernets</a:t>
            </a:r>
            <a:r>
              <a:rPr lang="en-US" sz="1200" b="1" dirty="0">
                <a:solidFill>
                  <a:srgbClr val="FFFFFF"/>
                </a:solidFill>
              </a:rPr>
              <a:t> cluster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764704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Accessing Kubernetes Dashboard in your Browser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8568BC1-807D-B44F-B409-80F185C727ED}"/>
              </a:ext>
            </a:extLst>
          </p:cNvPr>
          <p:cNvSpPr txBox="1"/>
          <p:nvPr/>
        </p:nvSpPr>
        <p:spPr>
          <a:xfrm>
            <a:off x="272480" y="3703059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Kubernetes Home Dashboard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E692FA8-7E93-C245-8359-5FCE2D241661}"/>
              </a:ext>
            </a:extLst>
          </p:cNvPr>
          <p:cNvSpPr txBox="1"/>
          <p:nvPr/>
        </p:nvSpPr>
        <p:spPr>
          <a:xfrm>
            <a:off x="632520" y="40050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A14BFEF-9B44-8642-B52D-AA1D2664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t="2314" r="24558" b="25575"/>
          <a:stretch/>
        </p:blipFill>
        <p:spPr>
          <a:xfrm>
            <a:off x="3296816" y="1492855"/>
            <a:ext cx="3480774" cy="22708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5CAB656-7F5E-BC4D-855E-C6A69D6E8E2E}"/>
              </a:ext>
            </a:extLst>
          </p:cNvPr>
          <p:cNvSpPr txBox="1"/>
          <p:nvPr/>
        </p:nvSpPr>
        <p:spPr>
          <a:xfrm>
            <a:off x="632520" y="150142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55321AD-1B1E-6048-87F1-840378CDA92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"/>
          <a:stretch/>
        </p:blipFill>
        <p:spPr>
          <a:xfrm>
            <a:off x="3800872" y="3887725"/>
            <a:ext cx="5400600" cy="25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41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1AB5EB63-2D91-1F49-BD28-668220454F40}"/>
              </a:ext>
            </a:extLst>
          </p:cNvPr>
          <p:cNvCxnSpPr>
            <a:cxnSpLocks/>
          </p:cNvCxnSpPr>
          <p:nvPr/>
        </p:nvCxnSpPr>
        <p:spPr>
          <a:xfrm>
            <a:off x="5385048" y="2492895"/>
            <a:ext cx="141571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4. </a:t>
            </a:r>
            <a:r>
              <a:rPr kumimoji="1" lang="en-US" altLang="ko-KR" dirty="0">
                <a:solidFill>
                  <a:srgbClr val="13476D"/>
                </a:solidFill>
              </a:rPr>
              <a:t>KUBO</a:t>
            </a:r>
            <a:r>
              <a:rPr kumimoji="1" lang="en-US" altLang="ko-KR" dirty="0"/>
              <a:t> Deployment Architecture on Openstack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Deployment Architecture</a:t>
            </a:r>
            <a:endParaRPr kumimoji="1" lang="en-US" altLang="ko-KR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4068C0A9-CF05-2D45-82A4-026CBCA6E99E}"/>
              </a:ext>
            </a:extLst>
          </p:cNvPr>
          <p:cNvCxnSpPr>
            <a:cxnSpLocks/>
          </p:cNvCxnSpPr>
          <p:nvPr/>
        </p:nvCxnSpPr>
        <p:spPr>
          <a:xfrm>
            <a:off x="5408190" y="2749767"/>
            <a:ext cx="2353122" cy="10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7A158E7-23AC-244F-911E-9DD73076C97F}"/>
              </a:ext>
            </a:extLst>
          </p:cNvPr>
          <p:cNvSpPr/>
          <p:nvPr/>
        </p:nvSpPr>
        <p:spPr>
          <a:xfrm>
            <a:off x="278256" y="949618"/>
            <a:ext cx="1944216" cy="3847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Openstack Console Services,</a:t>
            </a:r>
          </a:p>
          <a:p>
            <a:pPr algn="ctr"/>
            <a:r>
              <a:rPr lang="en-US" sz="1000" dirty="0"/>
              <a:t> Manual Setting</a:t>
            </a:r>
          </a:p>
          <a:p>
            <a:pPr algn="ctr"/>
            <a:endParaRPr lang="en-US" sz="12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49" name="타원 8">
            <a:extLst>
              <a:ext uri="{FF2B5EF4-FFF2-40B4-BE49-F238E27FC236}">
                <a16:creationId xmlns="" xmlns:a16="http://schemas.microsoft.com/office/drawing/2014/main" id="{93C0531E-404A-5A45-A2C9-CCF327B609C6}"/>
              </a:ext>
            </a:extLst>
          </p:cNvPr>
          <p:cNvSpPr/>
          <p:nvPr/>
        </p:nvSpPr>
        <p:spPr>
          <a:xfrm>
            <a:off x="116313" y="844726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="" xmlns:a16="http://schemas.microsoft.com/office/drawing/2014/main" id="{8B063FA6-0DB3-0B48-BB2E-64CB1022D55D}"/>
              </a:ext>
            </a:extLst>
          </p:cNvPr>
          <p:cNvSpPr/>
          <p:nvPr/>
        </p:nvSpPr>
        <p:spPr>
          <a:xfrm>
            <a:off x="566288" y="1539626"/>
            <a:ext cx="1362376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Login Openstack   Tenant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="" xmlns:a16="http://schemas.microsoft.com/office/drawing/2014/main" id="{241B2059-867F-6E49-84FE-EBAE010DFA1C}"/>
              </a:ext>
            </a:extLst>
          </p:cNvPr>
          <p:cNvSpPr/>
          <p:nvPr/>
        </p:nvSpPr>
        <p:spPr>
          <a:xfrm>
            <a:off x="2648744" y="2885537"/>
            <a:ext cx="5916221" cy="29627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Private Subnet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="" xmlns:a16="http://schemas.microsoft.com/office/drawing/2014/main" id="{FB9CCFB0-C09C-C940-80D3-443812F3BE8E}"/>
              </a:ext>
            </a:extLst>
          </p:cNvPr>
          <p:cNvCxnSpPr>
            <a:cxnSpLocks/>
            <a:stCxn id="81" idx="3"/>
            <a:endCxn id="54" idx="2"/>
          </p:cNvCxnSpPr>
          <p:nvPr/>
        </p:nvCxnSpPr>
        <p:spPr>
          <a:xfrm>
            <a:off x="1923822" y="2446509"/>
            <a:ext cx="3683033" cy="735306"/>
          </a:xfrm>
          <a:prstGeom prst="bentConnector4">
            <a:avLst>
              <a:gd name="adj1" fmla="val 9841"/>
              <a:gd name="adj2" fmla="val 216711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34A6A6C-0980-EF43-911A-2C6EB3C15318}"/>
              </a:ext>
            </a:extLst>
          </p:cNvPr>
          <p:cNvSpPr txBox="1"/>
          <p:nvPr/>
        </p:nvSpPr>
        <p:spPr>
          <a:xfrm>
            <a:off x="3044015" y="3639499"/>
            <a:ext cx="21370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Public Internet Access, Using </a:t>
            </a:r>
          </a:p>
          <a:p>
            <a:pPr algn="ctr"/>
            <a:r>
              <a:rPr lang="en-US" sz="1050" b="1" dirty="0"/>
              <a:t>Router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="" xmlns:a16="http://schemas.microsoft.com/office/drawing/2014/main" id="{7F8AC42A-736E-0B4A-8605-9022027D4312}"/>
              </a:ext>
            </a:extLst>
          </p:cNvPr>
          <p:cNvSpPr/>
          <p:nvPr/>
        </p:nvSpPr>
        <p:spPr>
          <a:xfrm>
            <a:off x="4586296" y="1821667"/>
            <a:ext cx="871183" cy="1042138"/>
          </a:xfrm>
          <a:prstGeom prst="roundRect">
            <a:avLst>
              <a:gd name="adj" fmla="val 11641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Micro </a:t>
            </a:r>
          </a:p>
          <a:p>
            <a:pPr algn="ctr"/>
            <a:r>
              <a:rPr lang="en-US" sz="1100" b="1" dirty="0"/>
              <a:t>Bosh VM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="" xmlns:a16="http://schemas.microsoft.com/office/drawing/2014/main" id="{E5ED8C56-D840-304D-87A3-81E225119074}"/>
              </a:ext>
            </a:extLst>
          </p:cNvPr>
          <p:cNvSpPr/>
          <p:nvPr/>
        </p:nvSpPr>
        <p:spPr>
          <a:xfrm>
            <a:off x="6775329" y="2284665"/>
            <a:ext cx="656254" cy="582580"/>
          </a:xfrm>
          <a:prstGeom prst="roundRect">
            <a:avLst>
              <a:gd name="adj" fmla="val 11641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Master  Node VM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="" xmlns:a16="http://schemas.microsoft.com/office/drawing/2014/main" id="{D402071E-F7C9-A24C-A826-56FC33E6B2A3}"/>
              </a:ext>
            </a:extLst>
          </p:cNvPr>
          <p:cNvSpPr/>
          <p:nvPr/>
        </p:nvSpPr>
        <p:spPr>
          <a:xfrm>
            <a:off x="7764695" y="2276385"/>
            <a:ext cx="656254" cy="582580"/>
          </a:xfrm>
          <a:prstGeom prst="roundRect">
            <a:avLst>
              <a:gd name="adj" fmla="val 11641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Worker Node  VMs</a:t>
            </a:r>
          </a:p>
        </p:txBody>
      </p:sp>
      <p:sp>
        <p:nvSpPr>
          <p:cNvPr id="61" name="타원 8">
            <a:extLst>
              <a:ext uri="{FF2B5EF4-FFF2-40B4-BE49-F238E27FC236}">
                <a16:creationId xmlns="" xmlns:a16="http://schemas.microsoft.com/office/drawing/2014/main" id="{850A2273-8959-354D-B696-523F801F9B09}"/>
              </a:ext>
            </a:extLst>
          </p:cNvPr>
          <p:cNvSpPr/>
          <p:nvPr/>
        </p:nvSpPr>
        <p:spPr>
          <a:xfrm>
            <a:off x="4467053" y="1741752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8">
            <a:extLst>
              <a:ext uri="{FF2B5EF4-FFF2-40B4-BE49-F238E27FC236}">
                <a16:creationId xmlns="" xmlns:a16="http://schemas.microsoft.com/office/drawing/2014/main" id="{CF92F546-3E9D-0F41-A7C7-5A5B2248E53C}"/>
              </a:ext>
            </a:extLst>
          </p:cNvPr>
          <p:cNvSpPr/>
          <p:nvPr/>
        </p:nvSpPr>
        <p:spPr>
          <a:xfrm>
            <a:off x="6615764" y="2216996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ACDFD72B-1446-0941-89F6-E4497F88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733" y="1148915"/>
            <a:ext cx="1256268" cy="396716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4ED618B1-6990-3F46-A0DF-79A50FE800D0}"/>
              </a:ext>
            </a:extLst>
          </p:cNvPr>
          <p:cNvCxnSpPr>
            <a:cxnSpLocks/>
            <a:stCxn id="66" idx="2"/>
            <a:endCxn id="59" idx="0"/>
          </p:cNvCxnSpPr>
          <p:nvPr/>
        </p:nvCxnSpPr>
        <p:spPr>
          <a:xfrm flipH="1">
            <a:off x="7103456" y="1545631"/>
            <a:ext cx="1411" cy="739034"/>
          </a:xfrm>
          <a:prstGeom prst="straightConnector1">
            <a:avLst/>
          </a:prstGeom>
          <a:ln w="28575">
            <a:solidFill>
              <a:srgbClr val="0E6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8">
            <a:extLst>
              <a:ext uri="{FF2B5EF4-FFF2-40B4-BE49-F238E27FC236}">
                <a16:creationId xmlns="" xmlns:a16="http://schemas.microsoft.com/office/drawing/2014/main" id="{E7FD76D0-E10D-7345-ACA8-CB055C277507}"/>
              </a:ext>
            </a:extLst>
          </p:cNvPr>
          <p:cNvSpPr/>
          <p:nvPr/>
        </p:nvSpPr>
        <p:spPr>
          <a:xfrm>
            <a:off x="6775329" y="102610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8">
            <a:extLst>
              <a:ext uri="{FF2B5EF4-FFF2-40B4-BE49-F238E27FC236}">
                <a16:creationId xmlns="" xmlns:a16="http://schemas.microsoft.com/office/drawing/2014/main" id="{7A336FE7-DA41-9A4D-B3E7-241C9A532044}"/>
              </a:ext>
            </a:extLst>
          </p:cNvPr>
          <p:cNvSpPr/>
          <p:nvPr/>
        </p:nvSpPr>
        <p:spPr>
          <a:xfrm>
            <a:off x="7626698" y="2239378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Elbow Connector 73">
            <a:extLst>
              <a:ext uri="{FF2B5EF4-FFF2-40B4-BE49-F238E27FC236}">
                <a16:creationId xmlns="" xmlns:a16="http://schemas.microsoft.com/office/drawing/2014/main" id="{A13D2159-AC33-D342-8F19-C0811C9C37F7}"/>
              </a:ext>
            </a:extLst>
          </p:cNvPr>
          <p:cNvCxnSpPr>
            <a:cxnSpLocks/>
            <a:stCxn id="60" idx="0"/>
            <a:endCxn id="66" idx="3"/>
          </p:cNvCxnSpPr>
          <p:nvPr/>
        </p:nvCxnSpPr>
        <p:spPr>
          <a:xfrm rot="16200000" flipV="1">
            <a:off x="7448356" y="1631918"/>
            <a:ext cx="929112" cy="359821"/>
          </a:xfrm>
          <a:prstGeom prst="bentConnector2">
            <a:avLst/>
          </a:prstGeom>
          <a:ln w="28575">
            <a:solidFill>
              <a:srgbClr val="0E6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E44F4133-4331-F84D-8459-A19C6C96A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31" y="1054509"/>
            <a:ext cx="560532" cy="560532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9007FC5A-A2EF-2E48-B6A0-2E5EC5EC8024}"/>
              </a:ext>
            </a:extLst>
          </p:cNvPr>
          <p:cNvCxnSpPr>
            <a:cxnSpLocks/>
            <a:stCxn id="77" idx="3"/>
            <a:endCxn id="66" idx="1"/>
          </p:cNvCxnSpPr>
          <p:nvPr/>
        </p:nvCxnSpPr>
        <p:spPr>
          <a:xfrm>
            <a:off x="5875763" y="1334775"/>
            <a:ext cx="600970" cy="12498"/>
          </a:xfrm>
          <a:prstGeom prst="straightConnector1">
            <a:avLst/>
          </a:prstGeom>
          <a:ln w="28575">
            <a:solidFill>
              <a:srgbClr val="0E6D4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8">
            <a:extLst>
              <a:ext uri="{FF2B5EF4-FFF2-40B4-BE49-F238E27FC236}">
                <a16:creationId xmlns="" xmlns:a16="http://schemas.microsoft.com/office/drawing/2014/main" id="{1ECD3AF6-6864-FE4F-B498-061562A797E1}"/>
              </a:ext>
            </a:extLst>
          </p:cNvPr>
          <p:cNvSpPr/>
          <p:nvPr/>
        </p:nvSpPr>
        <p:spPr>
          <a:xfrm>
            <a:off x="5181073" y="1054936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="" xmlns:a16="http://schemas.microsoft.com/office/drawing/2014/main" id="{C5A38906-EAB4-464F-B712-F692B94920A0}"/>
              </a:ext>
            </a:extLst>
          </p:cNvPr>
          <p:cNvSpPr/>
          <p:nvPr/>
        </p:nvSpPr>
        <p:spPr>
          <a:xfrm>
            <a:off x="561446" y="1955598"/>
            <a:ext cx="1362376" cy="24424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Create Private Network &amp; Subnet 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="" xmlns:a16="http://schemas.microsoft.com/office/drawing/2014/main" id="{72E93192-E779-DF44-B410-CD2A7BD1089B}"/>
              </a:ext>
            </a:extLst>
          </p:cNvPr>
          <p:cNvSpPr/>
          <p:nvPr/>
        </p:nvSpPr>
        <p:spPr>
          <a:xfrm>
            <a:off x="561446" y="2324385"/>
            <a:ext cx="1362376" cy="24424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Attach Private Subnet  Interface to Router 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="" xmlns:a16="http://schemas.microsoft.com/office/drawing/2014/main" id="{9C189CBC-9B71-4E42-BF36-C8D91F037414}"/>
              </a:ext>
            </a:extLst>
          </p:cNvPr>
          <p:cNvSpPr/>
          <p:nvPr/>
        </p:nvSpPr>
        <p:spPr>
          <a:xfrm>
            <a:off x="561482" y="2700674"/>
            <a:ext cx="1362376" cy="29627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Create and Configure  Security Groups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="" xmlns:a16="http://schemas.microsoft.com/office/drawing/2014/main" id="{0533DF91-CD1A-4C4B-830B-8536A8C31D6D}"/>
              </a:ext>
            </a:extLst>
          </p:cNvPr>
          <p:cNvSpPr/>
          <p:nvPr/>
        </p:nvSpPr>
        <p:spPr>
          <a:xfrm>
            <a:off x="561446" y="3112581"/>
            <a:ext cx="1362376" cy="29627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Create Keypair  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="" xmlns:a16="http://schemas.microsoft.com/office/drawing/2014/main" id="{D53E2216-BE23-D44A-96A5-5C28632B09D6}"/>
              </a:ext>
            </a:extLst>
          </p:cNvPr>
          <p:cNvSpPr/>
          <p:nvPr/>
        </p:nvSpPr>
        <p:spPr>
          <a:xfrm>
            <a:off x="554690" y="3542520"/>
            <a:ext cx="1362376" cy="29627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Create two Floating IPs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CC9EB97E-5190-554B-A1C5-DB3C8B729F89}"/>
              </a:ext>
            </a:extLst>
          </p:cNvPr>
          <p:cNvSpPr/>
          <p:nvPr/>
        </p:nvSpPr>
        <p:spPr>
          <a:xfrm>
            <a:off x="561446" y="3954391"/>
            <a:ext cx="1362376" cy="29627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Create LB and            Associate Floating IP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="" xmlns:a16="http://schemas.microsoft.com/office/drawing/2014/main" id="{4159712E-BF7A-7C49-8918-031B06973566}"/>
              </a:ext>
            </a:extLst>
          </p:cNvPr>
          <p:cNvSpPr/>
          <p:nvPr/>
        </p:nvSpPr>
        <p:spPr>
          <a:xfrm>
            <a:off x="554690" y="4387997"/>
            <a:ext cx="1362376" cy="31351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Create Inception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="" xmlns:a16="http://schemas.microsoft.com/office/drawing/2014/main" id="{F61FF063-69C9-6C48-80AF-D89C071F7C17}"/>
              </a:ext>
            </a:extLst>
          </p:cNvPr>
          <p:cNvSpPr/>
          <p:nvPr/>
        </p:nvSpPr>
        <p:spPr>
          <a:xfrm>
            <a:off x="2929698" y="1562202"/>
            <a:ext cx="908814" cy="1296763"/>
          </a:xfrm>
          <a:prstGeom prst="roundRect">
            <a:avLst>
              <a:gd name="adj" fmla="val 799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Inception</a:t>
            </a:r>
          </a:p>
        </p:txBody>
      </p:sp>
      <p:sp>
        <p:nvSpPr>
          <p:cNvPr id="95" name="타원 8">
            <a:extLst>
              <a:ext uri="{FF2B5EF4-FFF2-40B4-BE49-F238E27FC236}">
                <a16:creationId xmlns="" xmlns:a16="http://schemas.microsoft.com/office/drawing/2014/main" id="{07D3A1C8-05D4-6A4A-A424-EC2B436A1065}"/>
              </a:ext>
            </a:extLst>
          </p:cNvPr>
          <p:cNvSpPr/>
          <p:nvPr/>
        </p:nvSpPr>
        <p:spPr>
          <a:xfrm>
            <a:off x="2790499" y="1484921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Elbow Connector 97">
            <a:extLst>
              <a:ext uri="{FF2B5EF4-FFF2-40B4-BE49-F238E27FC236}">
                <a16:creationId xmlns="" xmlns:a16="http://schemas.microsoft.com/office/drawing/2014/main" id="{AD51F026-473D-EF42-AD04-011E330E1442}"/>
              </a:ext>
            </a:extLst>
          </p:cNvPr>
          <p:cNvCxnSpPr>
            <a:cxnSpLocks/>
            <a:stCxn id="86" idx="3"/>
            <a:endCxn id="66" idx="0"/>
          </p:cNvCxnSpPr>
          <p:nvPr/>
        </p:nvCxnSpPr>
        <p:spPr>
          <a:xfrm flipV="1">
            <a:off x="1923822" y="1148915"/>
            <a:ext cx="5181045" cy="2953615"/>
          </a:xfrm>
          <a:prstGeom prst="bentConnector4">
            <a:avLst>
              <a:gd name="adj1" fmla="val 10810"/>
              <a:gd name="adj2" fmla="val 107740"/>
            </a:avLst>
          </a:prstGeom>
          <a:ln w="28575">
            <a:solidFill>
              <a:srgbClr val="0E6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55E8084D-BD72-014E-A79F-C4CA73D803D6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838512" y="2342736"/>
            <a:ext cx="7477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5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76536" y="2492896"/>
            <a:ext cx="7645000" cy="1053801"/>
          </a:xfrm>
        </p:spPr>
        <p:txBody>
          <a:bodyPr anchor="ctr">
            <a:normAutofit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sz="3200" dirty="0"/>
              <a:t>				</a:t>
            </a:r>
            <a:r>
              <a:rPr kumimoji="1" lang="en-US" altLang="ko-KR" sz="3600" dirty="0"/>
              <a:t>THANK YOU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4348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Openstack Infrastructure Setting (1/4)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Install Pre-Requirements (1/4)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496" y="2780928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Follow Below link to create Openstack Infrastructure.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496" y="3686744"/>
            <a:ext cx="8784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Create </a:t>
            </a:r>
            <a:r>
              <a:rPr lang="en-US" sz="1600" dirty="0" err="1"/>
              <a:t>HaProxy</a:t>
            </a:r>
            <a:r>
              <a:rPr lang="en-US" sz="1600" dirty="0"/>
              <a:t> Load Balancer in Openstack. 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C9556EB-472B-C04E-8628-2A428C3CB9C5}"/>
              </a:ext>
            </a:extLst>
          </p:cNvPr>
          <p:cNvSpPr txBox="1"/>
          <p:nvPr/>
        </p:nvSpPr>
        <p:spPr>
          <a:xfrm>
            <a:off x="956556" y="1044943"/>
            <a:ext cx="7704856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Note: This installation Guide does not provide Deep Dive into Openstack Infrastructure Setting.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CFAAD3C-A6DA-FC4E-A83B-7F270E7E46DC}"/>
              </a:ext>
            </a:extLst>
          </p:cNvPr>
          <p:cNvSpPr txBox="1"/>
          <p:nvPr/>
        </p:nvSpPr>
        <p:spPr>
          <a:xfrm>
            <a:off x="956556" y="3180947"/>
            <a:ext cx="7704856" cy="36933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https://bosh.io/docs/init-openstack/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D4BFA1A-BF86-2F45-9470-BE20813EF6D3}"/>
              </a:ext>
            </a:extLst>
          </p:cNvPr>
          <p:cNvSpPr txBox="1"/>
          <p:nvPr/>
        </p:nvSpPr>
        <p:spPr>
          <a:xfrm>
            <a:off x="956556" y="1399551"/>
            <a:ext cx="7704856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Note: This installation Guide requires Openstack Load Balancer (</a:t>
            </a:r>
            <a:r>
              <a:rPr lang="en-US" sz="1200" b="1" dirty="0" err="1">
                <a:solidFill>
                  <a:srgbClr val="00B0F0"/>
                </a:solidFill>
              </a:rPr>
              <a:t>HaProxy</a:t>
            </a:r>
            <a:r>
              <a:rPr lang="en-US" sz="1200" b="1" dirty="0">
                <a:solidFill>
                  <a:srgbClr val="00B0F0"/>
                </a:solidFill>
              </a:rPr>
              <a:t> Provider).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0C0C5F9-4E01-9C4C-9DCB-6D4F387B973B}"/>
              </a:ext>
            </a:extLst>
          </p:cNvPr>
          <p:cNvSpPr txBox="1"/>
          <p:nvPr/>
        </p:nvSpPr>
        <p:spPr>
          <a:xfrm>
            <a:off x="956556" y="1777352"/>
            <a:ext cx="7704856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Note: This installation Guide is carried on Openstack OCATA version.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35CE744-4341-8A40-91C3-10087FB62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56" y="4275807"/>
            <a:ext cx="8675948" cy="1346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680D8CF-2F39-3849-8E64-080BC1CF0BEC}"/>
              </a:ext>
            </a:extLst>
          </p:cNvPr>
          <p:cNvSpPr txBox="1"/>
          <p:nvPr/>
        </p:nvSpPr>
        <p:spPr>
          <a:xfrm>
            <a:off x="848544" y="5295843"/>
            <a:ext cx="1296144" cy="32616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타원 8">
            <a:extLst>
              <a:ext uri="{FF2B5EF4-FFF2-40B4-BE49-F238E27FC236}">
                <a16:creationId xmlns="" xmlns:a16="http://schemas.microsoft.com/office/drawing/2014/main" id="{5E72D57F-750C-9941-8BC9-D6ACF79A9EE3}"/>
              </a:ext>
            </a:extLst>
          </p:cNvPr>
          <p:cNvSpPr/>
          <p:nvPr/>
        </p:nvSpPr>
        <p:spPr>
          <a:xfrm>
            <a:off x="726833" y="5190951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Freeform 23">
            <a:extLst>
              <a:ext uri="{FF2B5EF4-FFF2-40B4-BE49-F238E27FC236}">
                <a16:creationId xmlns="" xmlns:a16="http://schemas.microsoft.com/office/drawing/2014/main" id="{C452BCEE-0B1D-5445-9FE5-C2CE95E149AC}"/>
              </a:ext>
            </a:extLst>
          </p:cNvPr>
          <p:cNvSpPr>
            <a:spLocks/>
          </p:cNvSpPr>
          <p:nvPr/>
        </p:nvSpPr>
        <p:spPr bwMode="auto">
          <a:xfrm>
            <a:off x="1945100" y="5557211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5A8476-D3EE-F14D-A3CC-D5548786F63C}"/>
              </a:ext>
            </a:extLst>
          </p:cNvPr>
          <p:cNvSpPr txBox="1"/>
          <p:nvPr/>
        </p:nvSpPr>
        <p:spPr>
          <a:xfrm>
            <a:off x="990160" y="4252617"/>
            <a:ext cx="1154528" cy="28580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타원 8">
            <a:extLst>
              <a:ext uri="{FF2B5EF4-FFF2-40B4-BE49-F238E27FC236}">
                <a16:creationId xmlns="" xmlns:a16="http://schemas.microsoft.com/office/drawing/2014/main" id="{0D145053-C0A6-2142-A154-BF3DEBFF7C2D}"/>
              </a:ext>
            </a:extLst>
          </p:cNvPr>
          <p:cNvSpPr/>
          <p:nvPr/>
        </p:nvSpPr>
        <p:spPr>
          <a:xfrm>
            <a:off x="868449" y="4147725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="" xmlns:a16="http://schemas.microsoft.com/office/drawing/2014/main" id="{7CB55EFB-F8B6-B046-A7B1-2DD39031D42D}"/>
              </a:ext>
            </a:extLst>
          </p:cNvPr>
          <p:cNvSpPr>
            <a:spLocks/>
          </p:cNvSpPr>
          <p:nvPr/>
        </p:nvSpPr>
        <p:spPr bwMode="auto">
          <a:xfrm>
            <a:off x="1945100" y="4384496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0F24F2C-9B17-2443-8BED-318642B04A1A}"/>
              </a:ext>
            </a:extLst>
          </p:cNvPr>
          <p:cNvSpPr txBox="1"/>
          <p:nvPr/>
        </p:nvSpPr>
        <p:spPr>
          <a:xfrm>
            <a:off x="7524547" y="4395517"/>
            <a:ext cx="1154528" cy="28580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타원 8">
            <a:extLst>
              <a:ext uri="{FF2B5EF4-FFF2-40B4-BE49-F238E27FC236}">
                <a16:creationId xmlns="" xmlns:a16="http://schemas.microsoft.com/office/drawing/2014/main" id="{CE3A7596-15C1-834E-B7FE-053A76B04F3B}"/>
              </a:ext>
            </a:extLst>
          </p:cNvPr>
          <p:cNvSpPr/>
          <p:nvPr/>
        </p:nvSpPr>
        <p:spPr>
          <a:xfrm>
            <a:off x="7402836" y="4290625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="" xmlns:a16="http://schemas.microsoft.com/office/drawing/2014/main" id="{EA579EEB-B57C-904D-9CEF-1F8D5D5E3D9F}"/>
              </a:ext>
            </a:extLst>
          </p:cNvPr>
          <p:cNvSpPr>
            <a:spLocks/>
          </p:cNvSpPr>
          <p:nvPr/>
        </p:nvSpPr>
        <p:spPr bwMode="auto">
          <a:xfrm>
            <a:off x="8479487" y="4527396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70BF025-F4C4-A94B-BAC1-F391254F17C1}"/>
              </a:ext>
            </a:extLst>
          </p:cNvPr>
          <p:cNvSpPr txBox="1"/>
          <p:nvPr/>
        </p:nvSpPr>
        <p:spPr>
          <a:xfrm>
            <a:off x="956556" y="2232046"/>
            <a:ext cx="8532948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Note: This installation Guide assumes your Openstack Tenant has preconfigured Private and Public Networks . </a:t>
            </a:r>
          </a:p>
        </p:txBody>
      </p:sp>
    </p:spTree>
    <p:extLst>
      <p:ext uri="{BB962C8B-B14F-4D97-AF65-F5344CB8AC3E}">
        <p14:creationId xmlns:p14="http://schemas.microsoft.com/office/powerpoint/2010/main" val="22042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Openstack Infrastructure Setting (2/4)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Install Pre-Requirements (2/4)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5B3207E-6E5E-954C-B73C-3F77662ECB45}"/>
              </a:ext>
            </a:extLst>
          </p:cNvPr>
          <p:cNvSpPr txBox="1"/>
          <p:nvPr/>
        </p:nvSpPr>
        <p:spPr>
          <a:xfrm>
            <a:off x="416496" y="836712"/>
            <a:ext cx="8784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Create </a:t>
            </a:r>
            <a:r>
              <a:rPr lang="en-US" sz="1600" dirty="0" err="1"/>
              <a:t>HaProxy</a:t>
            </a:r>
            <a:r>
              <a:rPr lang="en-US" sz="1600" dirty="0"/>
              <a:t> Load Balancer in Openstack (</a:t>
            </a:r>
            <a:r>
              <a:rPr lang="en-US" sz="1600" b="1" dirty="0">
                <a:solidFill>
                  <a:srgbClr val="FF0000"/>
                </a:solidFill>
              </a:rPr>
              <a:t>Continuing</a:t>
            </a:r>
            <a:r>
              <a:rPr lang="en-US" sz="1600" dirty="0"/>
              <a:t>) .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E95AE85-EE2B-BC46-986B-39DE7C953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124744"/>
            <a:ext cx="7056784" cy="24989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25C805E-7BEF-DC41-9D88-096520BD9C66}"/>
              </a:ext>
            </a:extLst>
          </p:cNvPr>
          <p:cNvSpPr txBox="1"/>
          <p:nvPr/>
        </p:nvSpPr>
        <p:spPr>
          <a:xfrm>
            <a:off x="1280592" y="1597396"/>
            <a:ext cx="1584176" cy="3194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타원 8">
            <a:extLst>
              <a:ext uri="{FF2B5EF4-FFF2-40B4-BE49-F238E27FC236}">
                <a16:creationId xmlns="" xmlns:a16="http://schemas.microsoft.com/office/drawing/2014/main" id="{6B6A5D83-FCE5-BA4A-A70F-807DAF7AA838}"/>
              </a:ext>
            </a:extLst>
          </p:cNvPr>
          <p:cNvSpPr/>
          <p:nvPr/>
        </p:nvSpPr>
        <p:spPr>
          <a:xfrm>
            <a:off x="1139697" y="1492504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="" xmlns:a16="http://schemas.microsoft.com/office/drawing/2014/main" id="{172AE014-381F-8949-AB5A-612AE9502A80}"/>
              </a:ext>
            </a:extLst>
          </p:cNvPr>
          <p:cNvSpPr>
            <a:spLocks/>
          </p:cNvSpPr>
          <p:nvPr/>
        </p:nvSpPr>
        <p:spPr bwMode="auto">
          <a:xfrm>
            <a:off x="2534479" y="1779762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46118A3-63DA-8444-9B38-F55BB34C7961}"/>
              </a:ext>
            </a:extLst>
          </p:cNvPr>
          <p:cNvSpPr txBox="1"/>
          <p:nvPr/>
        </p:nvSpPr>
        <p:spPr>
          <a:xfrm>
            <a:off x="3002542" y="1779762"/>
            <a:ext cx="2526521" cy="4839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타원 8">
            <a:extLst>
              <a:ext uri="{FF2B5EF4-FFF2-40B4-BE49-F238E27FC236}">
                <a16:creationId xmlns="" xmlns:a16="http://schemas.microsoft.com/office/drawing/2014/main" id="{E1CA126A-50AD-E64E-BD27-CFAA91DE2F0A}"/>
              </a:ext>
            </a:extLst>
          </p:cNvPr>
          <p:cNvSpPr/>
          <p:nvPr/>
        </p:nvSpPr>
        <p:spPr>
          <a:xfrm>
            <a:off x="2897650" y="1603005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="" xmlns:a16="http://schemas.microsoft.com/office/drawing/2014/main" id="{B36E5BD5-04F0-5C46-83A3-0A03A633DC4A}"/>
              </a:ext>
            </a:extLst>
          </p:cNvPr>
          <p:cNvSpPr>
            <a:spLocks/>
          </p:cNvSpPr>
          <p:nvPr/>
        </p:nvSpPr>
        <p:spPr bwMode="auto">
          <a:xfrm>
            <a:off x="5129887" y="2070074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D204840-5CBF-634C-941D-EC5D42CB5971}"/>
              </a:ext>
            </a:extLst>
          </p:cNvPr>
          <p:cNvSpPr txBox="1"/>
          <p:nvPr/>
        </p:nvSpPr>
        <p:spPr>
          <a:xfrm>
            <a:off x="5673081" y="2301998"/>
            <a:ext cx="2592287" cy="504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타원 8">
            <a:extLst>
              <a:ext uri="{FF2B5EF4-FFF2-40B4-BE49-F238E27FC236}">
                <a16:creationId xmlns="" xmlns:a16="http://schemas.microsoft.com/office/drawing/2014/main" id="{FF7186ED-110F-2045-B5E1-80E1CACCD07C}"/>
              </a:ext>
            </a:extLst>
          </p:cNvPr>
          <p:cNvSpPr/>
          <p:nvPr/>
        </p:nvSpPr>
        <p:spPr>
          <a:xfrm>
            <a:off x="5568189" y="2174886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="" xmlns:a16="http://schemas.microsoft.com/office/drawing/2014/main" id="{953A57C5-C606-FB42-8C43-FF8B835EF0DC}"/>
              </a:ext>
            </a:extLst>
          </p:cNvPr>
          <p:cNvSpPr>
            <a:spLocks/>
          </p:cNvSpPr>
          <p:nvPr/>
        </p:nvSpPr>
        <p:spPr bwMode="auto">
          <a:xfrm>
            <a:off x="8010210" y="2636912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E42EF8E-BE5D-C346-99B0-A9AD969494AE}"/>
              </a:ext>
            </a:extLst>
          </p:cNvPr>
          <p:cNvSpPr txBox="1"/>
          <p:nvPr/>
        </p:nvSpPr>
        <p:spPr>
          <a:xfrm>
            <a:off x="6393160" y="3284984"/>
            <a:ext cx="504056" cy="33869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타원 8">
            <a:extLst>
              <a:ext uri="{FF2B5EF4-FFF2-40B4-BE49-F238E27FC236}">
                <a16:creationId xmlns="" xmlns:a16="http://schemas.microsoft.com/office/drawing/2014/main" id="{FF60E575-BE38-714B-B389-B746480B6E52}"/>
              </a:ext>
            </a:extLst>
          </p:cNvPr>
          <p:cNvSpPr/>
          <p:nvPr/>
        </p:nvSpPr>
        <p:spPr>
          <a:xfrm>
            <a:off x="6282441" y="3125789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="" xmlns:a16="http://schemas.microsoft.com/office/drawing/2014/main" id="{B7A7821C-E3A9-B742-874D-9152086C27DF}"/>
              </a:ext>
            </a:extLst>
          </p:cNvPr>
          <p:cNvSpPr>
            <a:spLocks/>
          </p:cNvSpPr>
          <p:nvPr/>
        </p:nvSpPr>
        <p:spPr bwMode="auto">
          <a:xfrm>
            <a:off x="6808347" y="3470516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73F7409-F042-4B47-9FC0-E4BF4213FC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80" y="3881525"/>
            <a:ext cx="6965418" cy="24415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5F59194-DC81-444F-B5EC-B34D9E277693}"/>
              </a:ext>
            </a:extLst>
          </p:cNvPr>
          <p:cNvSpPr txBox="1"/>
          <p:nvPr/>
        </p:nvSpPr>
        <p:spPr>
          <a:xfrm>
            <a:off x="1418366" y="4614012"/>
            <a:ext cx="1584176" cy="3194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타원 8">
            <a:extLst>
              <a:ext uri="{FF2B5EF4-FFF2-40B4-BE49-F238E27FC236}">
                <a16:creationId xmlns="" xmlns:a16="http://schemas.microsoft.com/office/drawing/2014/main" id="{15EE9959-F30F-CD46-8A7F-70209280310A}"/>
              </a:ext>
            </a:extLst>
          </p:cNvPr>
          <p:cNvSpPr/>
          <p:nvPr/>
        </p:nvSpPr>
        <p:spPr>
          <a:xfrm>
            <a:off x="1277471" y="4509120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="" xmlns:a16="http://schemas.microsoft.com/office/drawing/2014/main" id="{A2FF0E35-FB55-C14C-8608-1A5E186C820B}"/>
              </a:ext>
            </a:extLst>
          </p:cNvPr>
          <p:cNvSpPr>
            <a:spLocks/>
          </p:cNvSpPr>
          <p:nvPr/>
        </p:nvSpPr>
        <p:spPr bwMode="auto">
          <a:xfrm>
            <a:off x="2370144" y="4777593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E6C4D7A-2BE8-024A-98E5-A5937462CA42}"/>
              </a:ext>
            </a:extLst>
          </p:cNvPr>
          <p:cNvSpPr txBox="1"/>
          <p:nvPr/>
        </p:nvSpPr>
        <p:spPr>
          <a:xfrm>
            <a:off x="3146560" y="4509120"/>
            <a:ext cx="2526521" cy="4839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타원 8">
            <a:extLst>
              <a:ext uri="{FF2B5EF4-FFF2-40B4-BE49-F238E27FC236}">
                <a16:creationId xmlns="" xmlns:a16="http://schemas.microsoft.com/office/drawing/2014/main" id="{A11D58CE-D35F-BD4E-BCAA-80783823A034}"/>
              </a:ext>
            </a:extLst>
          </p:cNvPr>
          <p:cNvSpPr/>
          <p:nvPr/>
        </p:nvSpPr>
        <p:spPr>
          <a:xfrm>
            <a:off x="3041668" y="433236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="" xmlns:a16="http://schemas.microsoft.com/office/drawing/2014/main" id="{896A61EC-B70C-8E47-804F-8CE322A7C33A}"/>
              </a:ext>
            </a:extLst>
          </p:cNvPr>
          <p:cNvSpPr>
            <a:spLocks/>
          </p:cNvSpPr>
          <p:nvPr/>
        </p:nvSpPr>
        <p:spPr bwMode="auto">
          <a:xfrm>
            <a:off x="5273905" y="4799432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1BDD74B-1ADC-9C41-ABBA-2D296D29CD0C}"/>
              </a:ext>
            </a:extLst>
          </p:cNvPr>
          <p:cNvSpPr txBox="1"/>
          <p:nvPr/>
        </p:nvSpPr>
        <p:spPr>
          <a:xfrm>
            <a:off x="3123120" y="5060873"/>
            <a:ext cx="2526521" cy="4839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타원 8">
            <a:extLst>
              <a:ext uri="{FF2B5EF4-FFF2-40B4-BE49-F238E27FC236}">
                <a16:creationId xmlns="" xmlns:a16="http://schemas.microsoft.com/office/drawing/2014/main" id="{543AE374-33DB-CF49-B8CB-CE28916BE9A7}"/>
              </a:ext>
            </a:extLst>
          </p:cNvPr>
          <p:cNvSpPr/>
          <p:nvPr/>
        </p:nvSpPr>
        <p:spPr>
          <a:xfrm>
            <a:off x="2824042" y="5439905"/>
            <a:ext cx="435251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="" xmlns:a16="http://schemas.microsoft.com/office/drawing/2014/main" id="{1505C829-DD72-E14C-9F05-0C76A344190C}"/>
              </a:ext>
            </a:extLst>
          </p:cNvPr>
          <p:cNvSpPr>
            <a:spLocks/>
          </p:cNvSpPr>
          <p:nvPr/>
        </p:nvSpPr>
        <p:spPr bwMode="auto">
          <a:xfrm>
            <a:off x="5250465" y="5351185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A4FBED1-ED8C-DB41-905F-71C8F87799C5}"/>
              </a:ext>
            </a:extLst>
          </p:cNvPr>
          <p:cNvSpPr txBox="1"/>
          <p:nvPr/>
        </p:nvSpPr>
        <p:spPr>
          <a:xfrm>
            <a:off x="5747376" y="5021837"/>
            <a:ext cx="2592287" cy="504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="" xmlns:a16="http://schemas.microsoft.com/office/drawing/2014/main" id="{632F7002-F275-314B-B940-D15EEDB974F4}"/>
              </a:ext>
            </a:extLst>
          </p:cNvPr>
          <p:cNvSpPr>
            <a:spLocks/>
          </p:cNvSpPr>
          <p:nvPr/>
        </p:nvSpPr>
        <p:spPr bwMode="auto">
          <a:xfrm>
            <a:off x="8115101" y="5344431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45" name="타원 8">
            <a:extLst>
              <a:ext uri="{FF2B5EF4-FFF2-40B4-BE49-F238E27FC236}">
                <a16:creationId xmlns="" xmlns:a16="http://schemas.microsoft.com/office/drawing/2014/main" id="{ED67D994-B050-5243-AC8D-DD5F0F9DD8CD}"/>
              </a:ext>
            </a:extLst>
          </p:cNvPr>
          <p:cNvSpPr/>
          <p:nvPr/>
        </p:nvSpPr>
        <p:spPr>
          <a:xfrm>
            <a:off x="8154226" y="4955981"/>
            <a:ext cx="435251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188D1F5-7707-0C4E-ABB8-8C7F419893E1}"/>
              </a:ext>
            </a:extLst>
          </p:cNvPr>
          <p:cNvSpPr txBox="1"/>
          <p:nvPr/>
        </p:nvSpPr>
        <p:spPr>
          <a:xfrm>
            <a:off x="6465168" y="5993984"/>
            <a:ext cx="504056" cy="33869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Freeform 46">
            <a:extLst>
              <a:ext uri="{FF2B5EF4-FFF2-40B4-BE49-F238E27FC236}">
                <a16:creationId xmlns="" xmlns:a16="http://schemas.microsoft.com/office/drawing/2014/main" id="{288769E9-B052-774F-9F6F-8BF683F3524A}"/>
              </a:ext>
            </a:extLst>
          </p:cNvPr>
          <p:cNvSpPr>
            <a:spLocks/>
          </p:cNvSpPr>
          <p:nvPr/>
        </p:nvSpPr>
        <p:spPr bwMode="auto">
          <a:xfrm>
            <a:off x="6880355" y="6179516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48" name="타원 8">
            <a:extLst>
              <a:ext uri="{FF2B5EF4-FFF2-40B4-BE49-F238E27FC236}">
                <a16:creationId xmlns="" xmlns:a16="http://schemas.microsoft.com/office/drawing/2014/main" id="{95F69945-799A-F345-BC62-E8BFCCDD6271}"/>
              </a:ext>
            </a:extLst>
          </p:cNvPr>
          <p:cNvSpPr/>
          <p:nvPr/>
        </p:nvSpPr>
        <p:spPr>
          <a:xfrm>
            <a:off x="6169706" y="5825287"/>
            <a:ext cx="435251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02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Openstack Infrastructure Setting (3/4)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Install Pre-Requirements (3/4)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5B3207E-6E5E-954C-B73C-3F77662ECB45}"/>
              </a:ext>
            </a:extLst>
          </p:cNvPr>
          <p:cNvSpPr txBox="1"/>
          <p:nvPr/>
        </p:nvSpPr>
        <p:spPr>
          <a:xfrm>
            <a:off x="416496" y="836712"/>
            <a:ext cx="8784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Create </a:t>
            </a:r>
            <a:r>
              <a:rPr lang="en-US" sz="1600" dirty="0" err="1"/>
              <a:t>HaProxy</a:t>
            </a:r>
            <a:r>
              <a:rPr lang="en-US" sz="1600" dirty="0"/>
              <a:t> Load Balancer in Openstack (</a:t>
            </a:r>
            <a:r>
              <a:rPr lang="en-US" sz="1600" b="1" dirty="0">
                <a:solidFill>
                  <a:srgbClr val="FF0000"/>
                </a:solidFill>
              </a:rPr>
              <a:t>Continuing</a:t>
            </a:r>
            <a:r>
              <a:rPr lang="en-US" sz="1600" dirty="0"/>
              <a:t>) .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E95AE85-EE2B-BC46-986B-39DE7C953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131584"/>
            <a:ext cx="7056784" cy="24852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25C805E-7BEF-DC41-9D88-096520BD9C66}"/>
              </a:ext>
            </a:extLst>
          </p:cNvPr>
          <p:cNvSpPr txBox="1"/>
          <p:nvPr/>
        </p:nvSpPr>
        <p:spPr>
          <a:xfrm>
            <a:off x="1277471" y="2184752"/>
            <a:ext cx="1587297" cy="2675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="" xmlns:a16="http://schemas.microsoft.com/office/drawing/2014/main" id="{172AE014-381F-8949-AB5A-612AE9502A80}"/>
              </a:ext>
            </a:extLst>
          </p:cNvPr>
          <p:cNvSpPr>
            <a:spLocks/>
          </p:cNvSpPr>
          <p:nvPr/>
        </p:nvSpPr>
        <p:spPr bwMode="auto">
          <a:xfrm>
            <a:off x="2534479" y="2315222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46118A3-63DA-8444-9B38-F55BB34C7961}"/>
              </a:ext>
            </a:extLst>
          </p:cNvPr>
          <p:cNvSpPr txBox="1"/>
          <p:nvPr/>
        </p:nvSpPr>
        <p:spPr>
          <a:xfrm>
            <a:off x="3002542" y="1779762"/>
            <a:ext cx="2526521" cy="4839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="" xmlns:a16="http://schemas.microsoft.com/office/drawing/2014/main" id="{B36E5BD5-04F0-5C46-83A3-0A03A633DC4A}"/>
              </a:ext>
            </a:extLst>
          </p:cNvPr>
          <p:cNvSpPr>
            <a:spLocks/>
          </p:cNvSpPr>
          <p:nvPr/>
        </p:nvSpPr>
        <p:spPr bwMode="auto">
          <a:xfrm>
            <a:off x="5129887" y="2070074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E42EF8E-BE5D-C346-99B0-A9AD969494AE}"/>
              </a:ext>
            </a:extLst>
          </p:cNvPr>
          <p:cNvSpPr txBox="1"/>
          <p:nvPr/>
        </p:nvSpPr>
        <p:spPr>
          <a:xfrm>
            <a:off x="6393160" y="3284984"/>
            <a:ext cx="504056" cy="33869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="" xmlns:a16="http://schemas.microsoft.com/office/drawing/2014/main" id="{B7A7821C-E3A9-B742-874D-9152086C27DF}"/>
              </a:ext>
            </a:extLst>
          </p:cNvPr>
          <p:cNvSpPr>
            <a:spLocks/>
          </p:cNvSpPr>
          <p:nvPr/>
        </p:nvSpPr>
        <p:spPr bwMode="auto">
          <a:xfrm>
            <a:off x="6808347" y="3470516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73F7409-F042-4B47-9FC0-E4BF4213FC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46" y="3881525"/>
            <a:ext cx="6949086" cy="24415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5F59194-DC81-444F-B5EC-B34D9E277693}"/>
              </a:ext>
            </a:extLst>
          </p:cNvPr>
          <p:cNvSpPr txBox="1"/>
          <p:nvPr/>
        </p:nvSpPr>
        <p:spPr>
          <a:xfrm>
            <a:off x="1418366" y="5517799"/>
            <a:ext cx="1530140" cy="3074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="" xmlns:a16="http://schemas.microsoft.com/office/drawing/2014/main" id="{A2FF0E35-FB55-C14C-8608-1A5E186C820B}"/>
              </a:ext>
            </a:extLst>
          </p:cNvPr>
          <p:cNvSpPr>
            <a:spLocks/>
          </p:cNvSpPr>
          <p:nvPr/>
        </p:nvSpPr>
        <p:spPr bwMode="auto">
          <a:xfrm>
            <a:off x="2766494" y="5637777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E6C4D7A-2BE8-024A-98E5-A5937462CA42}"/>
              </a:ext>
            </a:extLst>
          </p:cNvPr>
          <p:cNvSpPr txBox="1"/>
          <p:nvPr/>
        </p:nvSpPr>
        <p:spPr>
          <a:xfrm>
            <a:off x="3146560" y="4509120"/>
            <a:ext cx="2526521" cy="4839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Freeform 38">
            <a:extLst>
              <a:ext uri="{FF2B5EF4-FFF2-40B4-BE49-F238E27FC236}">
                <a16:creationId xmlns="" xmlns:a16="http://schemas.microsoft.com/office/drawing/2014/main" id="{896A61EC-B70C-8E47-804F-8CE322A7C33A}"/>
              </a:ext>
            </a:extLst>
          </p:cNvPr>
          <p:cNvSpPr>
            <a:spLocks/>
          </p:cNvSpPr>
          <p:nvPr/>
        </p:nvSpPr>
        <p:spPr bwMode="auto">
          <a:xfrm>
            <a:off x="5391838" y="4647530"/>
            <a:ext cx="569274" cy="308451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1BDD74B-1ADC-9C41-ABBA-2D296D29CD0C}"/>
              </a:ext>
            </a:extLst>
          </p:cNvPr>
          <p:cNvSpPr txBox="1"/>
          <p:nvPr/>
        </p:nvSpPr>
        <p:spPr>
          <a:xfrm>
            <a:off x="3123120" y="5060873"/>
            <a:ext cx="5244332" cy="4839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타원 8">
            <a:extLst>
              <a:ext uri="{FF2B5EF4-FFF2-40B4-BE49-F238E27FC236}">
                <a16:creationId xmlns="" xmlns:a16="http://schemas.microsoft.com/office/drawing/2014/main" id="{543AE374-33DB-CF49-B8CB-CE28916BE9A7}"/>
              </a:ext>
            </a:extLst>
          </p:cNvPr>
          <p:cNvSpPr/>
          <p:nvPr/>
        </p:nvSpPr>
        <p:spPr>
          <a:xfrm>
            <a:off x="2784915" y="5014007"/>
            <a:ext cx="435251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="" xmlns:a16="http://schemas.microsoft.com/office/drawing/2014/main" id="{632F7002-F275-314B-B940-D15EEDB974F4}"/>
              </a:ext>
            </a:extLst>
          </p:cNvPr>
          <p:cNvSpPr>
            <a:spLocks/>
          </p:cNvSpPr>
          <p:nvPr/>
        </p:nvSpPr>
        <p:spPr bwMode="auto">
          <a:xfrm>
            <a:off x="8115101" y="5344431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188D1F5-7707-0C4E-ABB8-8C7F419893E1}"/>
              </a:ext>
            </a:extLst>
          </p:cNvPr>
          <p:cNvSpPr txBox="1"/>
          <p:nvPr/>
        </p:nvSpPr>
        <p:spPr>
          <a:xfrm>
            <a:off x="6951788" y="5984435"/>
            <a:ext cx="1313580" cy="33869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Freeform 46">
            <a:extLst>
              <a:ext uri="{FF2B5EF4-FFF2-40B4-BE49-F238E27FC236}">
                <a16:creationId xmlns="" xmlns:a16="http://schemas.microsoft.com/office/drawing/2014/main" id="{288769E9-B052-774F-9F6F-8BF683F3524A}"/>
              </a:ext>
            </a:extLst>
          </p:cNvPr>
          <p:cNvSpPr>
            <a:spLocks/>
          </p:cNvSpPr>
          <p:nvPr/>
        </p:nvSpPr>
        <p:spPr bwMode="auto">
          <a:xfrm>
            <a:off x="8107144" y="6186026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48" name="타원 8">
            <a:extLst>
              <a:ext uri="{FF2B5EF4-FFF2-40B4-BE49-F238E27FC236}">
                <a16:creationId xmlns="" xmlns:a16="http://schemas.microsoft.com/office/drawing/2014/main" id="{95F69945-799A-F345-BC62-E8BFCCDD6271}"/>
              </a:ext>
            </a:extLst>
          </p:cNvPr>
          <p:cNvSpPr/>
          <p:nvPr/>
        </p:nvSpPr>
        <p:spPr>
          <a:xfrm>
            <a:off x="6590721" y="5867799"/>
            <a:ext cx="435251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8">
            <a:extLst>
              <a:ext uri="{FF2B5EF4-FFF2-40B4-BE49-F238E27FC236}">
                <a16:creationId xmlns="" xmlns:a16="http://schemas.microsoft.com/office/drawing/2014/main" id="{0CC7A055-DF87-1246-9E26-F433AD6EE4BB}"/>
              </a:ext>
            </a:extLst>
          </p:cNvPr>
          <p:cNvSpPr/>
          <p:nvPr/>
        </p:nvSpPr>
        <p:spPr>
          <a:xfrm>
            <a:off x="914229" y="2094056"/>
            <a:ext cx="435251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8">
            <a:extLst>
              <a:ext uri="{FF2B5EF4-FFF2-40B4-BE49-F238E27FC236}">
                <a16:creationId xmlns="" xmlns:a16="http://schemas.microsoft.com/office/drawing/2014/main" id="{F63BAEC3-6AA1-AC43-BCDC-CDC3DC887C09}"/>
              </a:ext>
            </a:extLst>
          </p:cNvPr>
          <p:cNvSpPr/>
          <p:nvPr/>
        </p:nvSpPr>
        <p:spPr>
          <a:xfrm>
            <a:off x="2669168" y="1616849"/>
            <a:ext cx="435251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8">
            <a:extLst>
              <a:ext uri="{FF2B5EF4-FFF2-40B4-BE49-F238E27FC236}">
                <a16:creationId xmlns="" xmlns:a16="http://schemas.microsoft.com/office/drawing/2014/main" id="{B1C81845-8128-F347-A3CA-0587EF096532}"/>
              </a:ext>
            </a:extLst>
          </p:cNvPr>
          <p:cNvSpPr/>
          <p:nvPr/>
        </p:nvSpPr>
        <p:spPr>
          <a:xfrm>
            <a:off x="6081110" y="3122954"/>
            <a:ext cx="435251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C36E48B5-CC26-D94C-BA6B-703CDA424D78}"/>
              </a:ext>
            </a:extLst>
          </p:cNvPr>
          <p:cNvSpPr txBox="1"/>
          <p:nvPr/>
        </p:nvSpPr>
        <p:spPr>
          <a:xfrm>
            <a:off x="3002542" y="2294724"/>
            <a:ext cx="2526521" cy="4839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Freeform 49">
            <a:extLst>
              <a:ext uri="{FF2B5EF4-FFF2-40B4-BE49-F238E27FC236}">
                <a16:creationId xmlns="" xmlns:a16="http://schemas.microsoft.com/office/drawing/2014/main" id="{968E7E10-5E5D-CE41-9931-A1DFD1FE74DD}"/>
              </a:ext>
            </a:extLst>
          </p:cNvPr>
          <p:cNvSpPr>
            <a:spLocks/>
          </p:cNvSpPr>
          <p:nvPr/>
        </p:nvSpPr>
        <p:spPr bwMode="auto">
          <a:xfrm>
            <a:off x="5129887" y="2585036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51" name="타원 8">
            <a:extLst>
              <a:ext uri="{FF2B5EF4-FFF2-40B4-BE49-F238E27FC236}">
                <a16:creationId xmlns="" xmlns:a16="http://schemas.microsoft.com/office/drawing/2014/main" id="{334B25DA-D174-C044-80A1-4F3F544DDF9E}"/>
              </a:ext>
            </a:extLst>
          </p:cNvPr>
          <p:cNvSpPr/>
          <p:nvPr/>
        </p:nvSpPr>
        <p:spPr>
          <a:xfrm>
            <a:off x="2668915" y="2655516"/>
            <a:ext cx="435251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8">
            <a:extLst>
              <a:ext uri="{FF2B5EF4-FFF2-40B4-BE49-F238E27FC236}">
                <a16:creationId xmlns="" xmlns:a16="http://schemas.microsoft.com/office/drawing/2014/main" id="{E60FE901-42F7-3344-B90E-5A9C7F1E0A25}"/>
              </a:ext>
            </a:extLst>
          </p:cNvPr>
          <p:cNvSpPr/>
          <p:nvPr/>
        </p:nvSpPr>
        <p:spPr>
          <a:xfrm>
            <a:off x="1026126" y="5412907"/>
            <a:ext cx="435251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8">
            <a:extLst>
              <a:ext uri="{FF2B5EF4-FFF2-40B4-BE49-F238E27FC236}">
                <a16:creationId xmlns="" xmlns:a16="http://schemas.microsoft.com/office/drawing/2014/main" id="{98E848D6-C701-A24C-9ED5-E12B9559A1D3}"/>
              </a:ext>
            </a:extLst>
          </p:cNvPr>
          <p:cNvSpPr/>
          <p:nvPr/>
        </p:nvSpPr>
        <p:spPr>
          <a:xfrm>
            <a:off x="2784916" y="4390238"/>
            <a:ext cx="435251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08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607647-FB07-CA4E-8BDB-0B93ED506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634" y="3316197"/>
            <a:ext cx="6286500" cy="2260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Openstack Infrastructure Setting (4/4)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Install Pre-Requirements (4/4)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5B3207E-6E5E-954C-B73C-3F77662ECB45}"/>
              </a:ext>
            </a:extLst>
          </p:cNvPr>
          <p:cNvSpPr txBox="1"/>
          <p:nvPr/>
        </p:nvSpPr>
        <p:spPr>
          <a:xfrm>
            <a:off x="416496" y="908720"/>
            <a:ext cx="8784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Assign Floating IP (Public IP) </a:t>
            </a:r>
            <a:r>
              <a:rPr lang="en-US" sz="1600" dirty="0" err="1"/>
              <a:t>HaProxy</a:t>
            </a:r>
            <a:r>
              <a:rPr lang="en-US" sz="1600" dirty="0"/>
              <a:t> Load Balancer in Openstack. 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B398876-4FEB-144B-91D8-0AEB5A904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7" y="1916832"/>
            <a:ext cx="9184175" cy="120457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E1C8A83-B653-A240-BBBE-AF635350AE9C}"/>
              </a:ext>
            </a:extLst>
          </p:cNvPr>
          <p:cNvSpPr txBox="1"/>
          <p:nvPr/>
        </p:nvSpPr>
        <p:spPr>
          <a:xfrm>
            <a:off x="704527" y="2780928"/>
            <a:ext cx="936105" cy="18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타원 8">
            <a:extLst>
              <a:ext uri="{FF2B5EF4-FFF2-40B4-BE49-F238E27FC236}">
                <a16:creationId xmlns="" xmlns:a16="http://schemas.microsoft.com/office/drawing/2014/main" id="{E57FEBA5-1D5C-754A-BB3B-755D885B5647}"/>
              </a:ext>
            </a:extLst>
          </p:cNvPr>
          <p:cNvSpPr/>
          <p:nvPr/>
        </p:nvSpPr>
        <p:spPr>
          <a:xfrm>
            <a:off x="599635" y="2661145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D373484-AA0A-0B4D-B7E6-35F0A5FA0D56}"/>
              </a:ext>
            </a:extLst>
          </p:cNvPr>
          <p:cNvSpPr txBox="1"/>
          <p:nvPr/>
        </p:nvSpPr>
        <p:spPr>
          <a:xfrm>
            <a:off x="9057456" y="2838748"/>
            <a:ext cx="720081" cy="13035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타원 8">
            <a:extLst>
              <a:ext uri="{FF2B5EF4-FFF2-40B4-BE49-F238E27FC236}">
                <a16:creationId xmlns="" xmlns:a16="http://schemas.microsoft.com/office/drawing/2014/main" id="{CE852614-A04A-CC47-85A3-D61EE812C8B0}"/>
              </a:ext>
            </a:extLst>
          </p:cNvPr>
          <p:cNvSpPr/>
          <p:nvPr/>
        </p:nvSpPr>
        <p:spPr>
          <a:xfrm>
            <a:off x="8946291" y="2780928"/>
            <a:ext cx="163611" cy="162711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="" xmlns:a16="http://schemas.microsoft.com/office/drawing/2014/main" id="{BD61B3C6-81E5-7547-AF7B-824A5CC08653}"/>
              </a:ext>
            </a:extLst>
          </p:cNvPr>
          <p:cNvSpPr>
            <a:spLocks/>
          </p:cNvSpPr>
          <p:nvPr/>
        </p:nvSpPr>
        <p:spPr bwMode="auto">
          <a:xfrm>
            <a:off x="9659866" y="2870928"/>
            <a:ext cx="222563" cy="30829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A88E315-F42D-3C42-9455-891E2A307215}"/>
              </a:ext>
            </a:extLst>
          </p:cNvPr>
          <p:cNvSpPr txBox="1"/>
          <p:nvPr/>
        </p:nvSpPr>
        <p:spPr>
          <a:xfrm>
            <a:off x="1818730" y="4341606"/>
            <a:ext cx="3062262" cy="5275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타원 8">
            <a:extLst>
              <a:ext uri="{FF2B5EF4-FFF2-40B4-BE49-F238E27FC236}">
                <a16:creationId xmlns="" xmlns:a16="http://schemas.microsoft.com/office/drawing/2014/main" id="{C7649616-828E-224D-B0D6-C73B6A555682}"/>
              </a:ext>
            </a:extLst>
          </p:cNvPr>
          <p:cNvSpPr/>
          <p:nvPr/>
        </p:nvSpPr>
        <p:spPr>
          <a:xfrm>
            <a:off x="1679756" y="4236714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="" xmlns:a16="http://schemas.microsoft.com/office/drawing/2014/main" id="{A5B2B006-A315-1C42-8D95-DC9F8E349A5D}"/>
              </a:ext>
            </a:extLst>
          </p:cNvPr>
          <p:cNvSpPr>
            <a:spLocks/>
          </p:cNvSpPr>
          <p:nvPr/>
        </p:nvSpPr>
        <p:spPr bwMode="auto">
          <a:xfrm>
            <a:off x="4609396" y="4693336"/>
            <a:ext cx="399176" cy="48392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9B1CA9E-C40A-8F4B-A73B-C46125A0D14C}"/>
              </a:ext>
            </a:extLst>
          </p:cNvPr>
          <p:cNvSpPr txBox="1"/>
          <p:nvPr/>
        </p:nvSpPr>
        <p:spPr>
          <a:xfrm>
            <a:off x="7162346" y="5209633"/>
            <a:ext cx="882310" cy="3075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9" name="타원 8">
            <a:extLst>
              <a:ext uri="{FF2B5EF4-FFF2-40B4-BE49-F238E27FC236}">
                <a16:creationId xmlns="" xmlns:a16="http://schemas.microsoft.com/office/drawing/2014/main" id="{5F61A202-824E-DC41-B323-4D438D831A69}"/>
              </a:ext>
            </a:extLst>
          </p:cNvPr>
          <p:cNvSpPr/>
          <p:nvPr/>
        </p:nvSpPr>
        <p:spPr>
          <a:xfrm>
            <a:off x="7064114" y="5090408"/>
            <a:ext cx="196463" cy="176898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="" xmlns:a16="http://schemas.microsoft.com/office/drawing/2014/main" id="{37F7AD3D-1E40-E043-AC79-5DA52FF4BABE}"/>
              </a:ext>
            </a:extLst>
          </p:cNvPr>
          <p:cNvSpPr>
            <a:spLocks/>
          </p:cNvSpPr>
          <p:nvPr/>
        </p:nvSpPr>
        <p:spPr bwMode="auto">
          <a:xfrm>
            <a:off x="7954407" y="5358922"/>
            <a:ext cx="382969" cy="446342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55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Deploying Bosh Director on Openstack (1/6)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Bosh-Director (1/6)</a:t>
            </a:r>
            <a:endParaRPr kumimoji="1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3834" y="1340768"/>
            <a:ext cx="88836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/>
              <a:t>ssh</a:t>
            </a:r>
            <a:r>
              <a:rPr lang="en-US" sz="1400" dirty="0"/>
              <a:t> into inception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Next clone the bosh-deployment and </a:t>
            </a:r>
            <a:r>
              <a:rPr lang="en-US" sz="1400" dirty="0" err="1"/>
              <a:t>kubo</a:t>
            </a:r>
            <a:r>
              <a:rPr lang="en-US" sz="1400" dirty="0"/>
              <a:t>-deployment repositories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712381" y="2727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82C4F54-92DE-424F-BB14-F6FD8B9A9589}"/>
              </a:ext>
            </a:extLst>
          </p:cNvPr>
          <p:cNvSpPr txBox="1"/>
          <p:nvPr/>
        </p:nvSpPr>
        <p:spPr>
          <a:xfrm>
            <a:off x="920553" y="1736812"/>
            <a:ext cx="748883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</a:t>
            </a:r>
            <a:r>
              <a:rPr lang="en-US" sz="1200" b="1" dirty="0" err="1">
                <a:solidFill>
                  <a:srgbClr val="FFFFFF"/>
                </a:solidFill>
              </a:rPr>
              <a:t>ssh</a:t>
            </a:r>
            <a:r>
              <a:rPr lang="en-US" sz="1200" b="1" dirty="0">
                <a:solidFill>
                  <a:srgbClr val="FFFFFF"/>
                </a:solidFill>
              </a:rPr>
              <a:t> -</a:t>
            </a:r>
            <a:r>
              <a:rPr lang="en-US" sz="1200" b="1" dirty="0" err="1">
                <a:solidFill>
                  <a:srgbClr val="FFFFFF"/>
                </a:solidFill>
              </a:rPr>
              <a:t>i</a:t>
            </a:r>
            <a:r>
              <a:rPr lang="en-US" sz="1200" b="1" dirty="0">
                <a:solidFill>
                  <a:srgbClr val="FFFFFF"/>
                </a:solidFill>
              </a:rPr>
              <a:t> </a:t>
            </a:r>
            <a:r>
              <a:rPr lang="en-US" sz="1200" b="1" dirty="0">
                <a:solidFill>
                  <a:srgbClr val="FF0000"/>
                </a:solidFill>
              </a:rPr>
              <a:t>your-key</a:t>
            </a:r>
            <a:r>
              <a:rPr lang="en-US" sz="1200" b="1" dirty="0">
                <a:solidFill>
                  <a:srgbClr val="FFFFFF"/>
                </a:solidFill>
              </a:rPr>
              <a:t> </a:t>
            </a:r>
            <a:r>
              <a:rPr lang="en-US" sz="1200" b="1" dirty="0" err="1">
                <a:solidFill>
                  <a:srgbClr val="FFFFFF"/>
                </a:solidFill>
              </a:rPr>
              <a:t>ubuntu@</a:t>
            </a:r>
            <a:r>
              <a:rPr lang="en-US" sz="1200" b="1" dirty="0" err="1">
                <a:solidFill>
                  <a:srgbClr val="FF0000"/>
                </a:solidFill>
              </a:rPr>
              <a:t>yours-instance-public-ip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FFFF"/>
                </a:solidFill>
              </a:rPr>
              <a:t>$ </a:t>
            </a:r>
            <a:r>
              <a:rPr lang="en-US" sz="1200" b="1" dirty="0" err="1">
                <a:solidFill>
                  <a:srgbClr val="FFFFFF"/>
                </a:solidFill>
              </a:rPr>
              <a:t>mkdir</a:t>
            </a:r>
            <a:r>
              <a:rPr lang="en-US" sz="1200" b="1" dirty="0">
                <a:solidFill>
                  <a:srgbClr val="FFFFFF"/>
                </a:solidFill>
              </a:rPr>
              <a:t> ~/workspace &amp;&amp; cd ~/workspace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A852A6E-CC0F-8443-962E-926481B6F39F}"/>
              </a:ext>
            </a:extLst>
          </p:cNvPr>
          <p:cNvSpPr txBox="1"/>
          <p:nvPr/>
        </p:nvSpPr>
        <p:spPr>
          <a:xfrm>
            <a:off x="920551" y="2504652"/>
            <a:ext cx="748883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$ </a:t>
            </a:r>
            <a:r>
              <a:rPr lang="en-US" sz="1200" b="1" dirty="0" err="1" smtClean="0">
                <a:solidFill>
                  <a:srgbClr val="FFFFFF"/>
                </a:solidFill>
              </a:rPr>
              <a:t>git</a:t>
            </a:r>
            <a:r>
              <a:rPr lang="en-US" sz="1200" b="1" dirty="0" smtClean="0">
                <a:solidFill>
                  <a:srgbClr val="FFFFFF"/>
                </a:solidFill>
              </a:rPr>
              <a:t> clone https</a:t>
            </a:r>
            <a:r>
              <a:rPr lang="en-US" sz="1200" b="1" dirty="0">
                <a:solidFill>
                  <a:srgbClr val="FFFFFF"/>
                </a:solidFill>
              </a:rPr>
              <a:t>://</a:t>
            </a:r>
            <a:r>
              <a:rPr lang="en-US" sz="1200" b="1" dirty="0" smtClean="0">
                <a:solidFill>
                  <a:srgbClr val="FFFFFF"/>
                </a:solidFill>
              </a:rPr>
              <a:t>github.com/cloudfoundry/bosh-deployment</a:t>
            </a:r>
            <a:endParaRPr lang="en-US" sz="1200" b="1" dirty="0">
              <a:solidFill>
                <a:srgbClr val="FFFFFF"/>
              </a:solidFill>
            </a:endParaRPr>
          </a:p>
          <a:p>
            <a:r>
              <a:rPr lang="en-US" sz="1200" b="1" dirty="0" smtClean="0">
                <a:solidFill>
                  <a:srgbClr val="FFFFFF"/>
                </a:solidFill>
              </a:rPr>
              <a:t>$ </a:t>
            </a:r>
            <a:r>
              <a:rPr lang="en-US" sz="1200" b="1" dirty="0" err="1" smtClean="0">
                <a:solidFill>
                  <a:srgbClr val="FFFFFF"/>
                </a:solidFill>
              </a:rPr>
              <a:t>git</a:t>
            </a:r>
            <a:r>
              <a:rPr lang="en-US" sz="1200" b="1" dirty="0" smtClean="0">
                <a:solidFill>
                  <a:srgbClr val="FFFFFF"/>
                </a:solidFill>
              </a:rPr>
              <a:t> clone https</a:t>
            </a:r>
            <a:r>
              <a:rPr lang="en-US" sz="1200" b="1" dirty="0">
                <a:solidFill>
                  <a:srgbClr val="FFFFFF"/>
                </a:solidFill>
              </a:rPr>
              <a:t>://</a:t>
            </a:r>
            <a:r>
              <a:rPr lang="en-US" sz="1200" b="1" dirty="0" smtClean="0">
                <a:solidFill>
                  <a:srgbClr val="FFFFFF"/>
                </a:solidFill>
              </a:rPr>
              <a:t>github.com/cloudfoundry-incubator/kubo-deployment</a:t>
            </a:r>
          </a:p>
          <a:p>
            <a:r>
              <a:rPr lang="en-US" sz="1200" b="1" dirty="0" smtClean="0">
                <a:solidFill>
                  <a:srgbClr val="FFFFFF"/>
                </a:solidFill>
              </a:rPr>
              <a:t>$ cd bosh-deployment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7D35462-4F49-194A-BB86-40DBB73A9281}"/>
              </a:ext>
            </a:extLst>
          </p:cNvPr>
          <p:cNvSpPr txBox="1"/>
          <p:nvPr/>
        </p:nvSpPr>
        <p:spPr>
          <a:xfrm>
            <a:off x="533834" y="3429000"/>
            <a:ext cx="888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Edit Openstack </a:t>
            </a:r>
            <a:r>
              <a:rPr lang="en-US" sz="1400" dirty="0" err="1"/>
              <a:t>cpi.yml</a:t>
            </a:r>
            <a:r>
              <a:rPr lang="en-US" sz="1400" dirty="0"/>
              <a:t> file to configure Nat VM.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163023A-B90D-1742-BE42-F0554238548C}"/>
              </a:ext>
            </a:extLst>
          </p:cNvPr>
          <p:cNvSpPr txBox="1"/>
          <p:nvPr/>
        </p:nvSpPr>
        <p:spPr>
          <a:xfrm>
            <a:off x="920551" y="908720"/>
            <a:ext cx="7704856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Note: </a:t>
            </a:r>
            <a:r>
              <a:rPr lang="en-US" sz="1600" b="1" dirty="0" err="1">
                <a:solidFill>
                  <a:srgbClr val="FF0000"/>
                </a:solidFill>
              </a:rPr>
              <a:t>Perfrom</a:t>
            </a:r>
            <a:r>
              <a:rPr lang="en-US" sz="1600" b="1" dirty="0">
                <a:solidFill>
                  <a:srgbClr val="FF0000"/>
                </a:solidFill>
              </a:rPr>
              <a:t> below steps in your </a:t>
            </a:r>
            <a:r>
              <a:rPr lang="en-US" sz="1600" b="1" dirty="0">
                <a:solidFill>
                  <a:srgbClr val="13476D"/>
                </a:solidFill>
              </a:rPr>
              <a:t>Inception</a:t>
            </a:r>
            <a:r>
              <a:rPr lang="en-US" sz="1600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37FD823-9525-6644-A19A-E66729AE0CE8}"/>
              </a:ext>
            </a:extLst>
          </p:cNvPr>
          <p:cNvSpPr txBox="1"/>
          <p:nvPr/>
        </p:nvSpPr>
        <p:spPr>
          <a:xfrm>
            <a:off x="1541028" y="401331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Before Editing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FA35C61-622E-4248-851A-3F6AD72FB95B}"/>
              </a:ext>
            </a:extLst>
          </p:cNvPr>
          <p:cNvSpPr txBox="1"/>
          <p:nvPr/>
        </p:nvSpPr>
        <p:spPr>
          <a:xfrm>
            <a:off x="6617592" y="4031059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Editing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38B2554-A59B-C344-A428-D396337A5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74" y="4508635"/>
            <a:ext cx="3360688" cy="10031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1BAB2F9-7D5D-5E4C-99FA-363D6909C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89" y="4527186"/>
            <a:ext cx="3947195" cy="9846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E081880-E59B-D34B-B7A0-4207300933F4}"/>
              </a:ext>
            </a:extLst>
          </p:cNvPr>
          <p:cNvSpPr txBox="1"/>
          <p:nvPr/>
        </p:nvSpPr>
        <p:spPr>
          <a:xfrm>
            <a:off x="928959" y="3736777"/>
            <a:ext cx="74888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vi ~/workspace/bosh-deployment/</a:t>
            </a:r>
            <a:r>
              <a:rPr lang="en-US" sz="1200" b="1" dirty="0" err="1">
                <a:solidFill>
                  <a:srgbClr val="FFFFFF"/>
                </a:solidFill>
              </a:rPr>
              <a:t>openstack</a:t>
            </a:r>
            <a:r>
              <a:rPr lang="en-US" sz="1200" b="1" dirty="0">
                <a:solidFill>
                  <a:srgbClr val="FFFFFF"/>
                </a:solidFill>
              </a:rPr>
              <a:t>/</a:t>
            </a:r>
            <a:r>
              <a:rPr lang="en-US" sz="1200" b="1" dirty="0" err="1">
                <a:solidFill>
                  <a:srgbClr val="FFFFFF"/>
                </a:solidFill>
              </a:rPr>
              <a:t>cpi.yml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5C01781-AFC6-274B-83AD-0ED2CF335EEB}"/>
              </a:ext>
            </a:extLst>
          </p:cNvPr>
          <p:cNvSpPr txBox="1"/>
          <p:nvPr/>
        </p:nvSpPr>
        <p:spPr>
          <a:xfrm>
            <a:off x="1352600" y="5170577"/>
            <a:ext cx="1584176" cy="1675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CB8F82A-4825-154D-B657-2935D403A9A7}"/>
              </a:ext>
            </a:extLst>
          </p:cNvPr>
          <p:cNvSpPr txBox="1"/>
          <p:nvPr/>
        </p:nvSpPr>
        <p:spPr>
          <a:xfrm>
            <a:off x="5385048" y="5170577"/>
            <a:ext cx="1944216" cy="1675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Deploying Bosh Director on Openstack (2/6)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Bosh-Director (2/6)</a:t>
            </a:r>
            <a:endParaRPr kumimoji="1"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-712381" y="3661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D086E8-C54D-9048-BA38-68E2C6F1D43F}"/>
              </a:ext>
            </a:extLst>
          </p:cNvPr>
          <p:cNvSpPr txBox="1"/>
          <p:nvPr/>
        </p:nvSpPr>
        <p:spPr>
          <a:xfrm>
            <a:off x="1541028" y="170080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Before Editing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509690E-AD59-DD4E-AAE6-18468C47746D}"/>
              </a:ext>
            </a:extLst>
          </p:cNvPr>
          <p:cNvSpPr txBox="1"/>
          <p:nvPr/>
        </p:nvSpPr>
        <p:spPr>
          <a:xfrm>
            <a:off x="6617592" y="171855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Editing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D992425-8ADF-2F41-8689-EE50FF333158}"/>
              </a:ext>
            </a:extLst>
          </p:cNvPr>
          <p:cNvSpPr txBox="1"/>
          <p:nvPr/>
        </p:nvSpPr>
        <p:spPr>
          <a:xfrm>
            <a:off x="533834" y="900008"/>
            <a:ext cx="888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Edit Openstack </a:t>
            </a:r>
            <a:r>
              <a:rPr lang="en-US" sz="1400" dirty="0" err="1"/>
              <a:t>cpi.yml</a:t>
            </a:r>
            <a:r>
              <a:rPr lang="en-US" sz="1400" dirty="0"/>
              <a:t> file to configure Cinder Availability Zone 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0B9AA89-D5AF-D14C-9B21-267E79AEFE71}"/>
              </a:ext>
            </a:extLst>
          </p:cNvPr>
          <p:cNvSpPr txBox="1"/>
          <p:nvPr/>
        </p:nvSpPr>
        <p:spPr>
          <a:xfrm>
            <a:off x="928959" y="1279793"/>
            <a:ext cx="74888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vi ~/workspace/bosh-deployment/</a:t>
            </a:r>
            <a:r>
              <a:rPr lang="en-US" sz="1200" b="1" dirty="0" err="1">
                <a:solidFill>
                  <a:srgbClr val="FFFFFF"/>
                </a:solidFill>
              </a:rPr>
              <a:t>openstack</a:t>
            </a:r>
            <a:r>
              <a:rPr lang="en-US" sz="1200" b="1" dirty="0">
                <a:solidFill>
                  <a:srgbClr val="FFFFFF"/>
                </a:solidFill>
              </a:rPr>
              <a:t>/</a:t>
            </a:r>
            <a:r>
              <a:rPr lang="en-US" sz="1200" b="1" dirty="0" err="1">
                <a:solidFill>
                  <a:srgbClr val="FFFFFF"/>
                </a:solidFill>
              </a:rPr>
              <a:t>cpi.yml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A0828E8-A11C-4245-B7FF-301AC8CDCCBF}"/>
              </a:ext>
            </a:extLst>
          </p:cNvPr>
          <p:cNvSpPr txBox="1"/>
          <p:nvPr/>
        </p:nvSpPr>
        <p:spPr>
          <a:xfrm>
            <a:off x="5115907" y="4158481"/>
            <a:ext cx="4390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Note:</a:t>
            </a:r>
            <a:r>
              <a:rPr lang="en-US" sz="1200" dirty="0"/>
              <a:t> enable “</a:t>
            </a:r>
            <a:r>
              <a:rPr lang="en-US" sz="1200" b="1" dirty="0" err="1">
                <a:solidFill>
                  <a:srgbClr val="0E6D47"/>
                </a:solidFill>
              </a:rPr>
              <a:t>ignore_server_availability_zone</a:t>
            </a:r>
            <a:r>
              <a:rPr lang="en-US" sz="1200" b="1" dirty="0">
                <a:solidFill>
                  <a:srgbClr val="0E6D47"/>
                </a:solidFill>
              </a:rPr>
              <a:t>: true</a:t>
            </a:r>
            <a:r>
              <a:rPr lang="en-US" sz="1200" dirty="0"/>
              <a:t>” only  when your </a:t>
            </a:r>
            <a:r>
              <a:rPr lang="en-US" sz="1200" dirty="0" err="1"/>
              <a:t>openstack</a:t>
            </a:r>
            <a:r>
              <a:rPr lang="en-US" sz="1200" dirty="0"/>
              <a:t> compute nodes are in multizone. If    not set “</a:t>
            </a:r>
            <a:r>
              <a:rPr lang="en-US" sz="1200" b="1" dirty="0" err="1">
                <a:solidFill>
                  <a:srgbClr val="0E6D47"/>
                </a:solidFill>
              </a:rPr>
              <a:t>ignore_server_availability_zone</a:t>
            </a:r>
            <a:r>
              <a:rPr lang="en-US" sz="1200" b="1" dirty="0">
                <a:solidFill>
                  <a:srgbClr val="0E6D47"/>
                </a:solidFill>
              </a:rPr>
              <a:t>: false</a:t>
            </a:r>
            <a:r>
              <a:rPr lang="en-US" sz="1200" dirty="0"/>
              <a:t>”.</a:t>
            </a:r>
          </a:p>
          <a:p>
            <a:r>
              <a:rPr lang="en-US" sz="1200" dirty="0"/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6EC1503-D3E3-E342-BF8C-BBFC4EFECA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80" y="1941487"/>
            <a:ext cx="3602327" cy="2089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8E46E5F-079B-4748-800D-8E196810D5AC}"/>
              </a:ext>
            </a:extLst>
          </p:cNvPr>
          <p:cNvSpPr txBox="1"/>
          <p:nvPr/>
        </p:nvSpPr>
        <p:spPr>
          <a:xfrm>
            <a:off x="1640632" y="3849212"/>
            <a:ext cx="2016224" cy="1816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A94A545A-F4E6-E84D-969B-ED261A0A7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07" y="1941487"/>
            <a:ext cx="4320479" cy="20578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9C6D683-B268-5B4A-9B19-03C83F97C826}"/>
              </a:ext>
            </a:extLst>
          </p:cNvPr>
          <p:cNvSpPr txBox="1"/>
          <p:nvPr/>
        </p:nvSpPr>
        <p:spPr>
          <a:xfrm>
            <a:off x="5313040" y="3789040"/>
            <a:ext cx="4123346" cy="216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307AA50-E746-0741-ABC0-4F7E453A057C}"/>
              </a:ext>
            </a:extLst>
          </p:cNvPr>
          <p:cNvSpPr txBox="1"/>
          <p:nvPr/>
        </p:nvSpPr>
        <p:spPr>
          <a:xfrm>
            <a:off x="5123886" y="4797152"/>
            <a:ext cx="439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Note:</a:t>
            </a:r>
            <a:r>
              <a:rPr lang="en-US" sz="1200" dirty="0"/>
              <a:t> Our </a:t>
            </a:r>
            <a:r>
              <a:rPr lang="en-US" sz="1200" dirty="0" err="1"/>
              <a:t>openstack</a:t>
            </a:r>
            <a:r>
              <a:rPr lang="en-US" sz="1200" dirty="0"/>
              <a:t> compute nodes are in </a:t>
            </a:r>
            <a:r>
              <a:rPr lang="en-US" sz="1200" dirty="0" err="1"/>
              <a:t>singlezone</a:t>
            </a:r>
            <a:r>
              <a:rPr lang="en-US" sz="1200" dirty="0"/>
              <a:t>. So    we set “</a:t>
            </a:r>
            <a:r>
              <a:rPr lang="en-US" sz="1200" b="1" dirty="0" err="1">
                <a:solidFill>
                  <a:srgbClr val="0E6D47"/>
                </a:solidFill>
              </a:rPr>
              <a:t>ignore_server_availability_zone</a:t>
            </a:r>
            <a:r>
              <a:rPr lang="en-US" sz="1200" b="1" dirty="0">
                <a:solidFill>
                  <a:srgbClr val="0E6D47"/>
                </a:solidFill>
              </a:rPr>
              <a:t>: false</a:t>
            </a:r>
            <a:r>
              <a:rPr lang="en-US" sz="1200" dirty="0"/>
              <a:t>”.</a:t>
            </a:r>
          </a:p>
          <a:p>
            <a:r>
              <a:rPr lang="en-US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4803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Deploying Bosh Director on Openstack (3/6)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Bosh-Director (3/6)</a:t>
            </a:r>
            <a:endParaRPr kumimoji="1"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-712381" y="3661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D086E8-C54D-9048-BA38-68E2C6F1D43F}"/>
              </a:ext>
            </a:extLst>
          </p:cNvPr>
          <p:cNvSpPr txBox="1"/>
          <p:nvPr/>
        </p:nvSpPr>
        <p:spPr>
          <a:xfrm>
            <a:off x="1541028" y="170080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Before Editing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509690E-AD59-DD4E-AAE6-18468C47746D}"/>
              </a:ext>
            </a:extLst>
          </p:cNvPr>
          <p:cNvSpPr txBox="1"/>
          <p:nvPr/>
        </p:nvSpPr>
        <p:spPr>
          <a:xfrm>
            <a:off x="6617592" y="171855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Editing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B044703-A338-EC45-96E7-C9B23B9AB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77" y="2234744"/>
            <a:ext cx="2246560" cy="2138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40F7900-8825-F547-9C77-0302A4861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30" y="2223770"/>
            <a:ext cx="2621444" cy="21926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0A8B74D-CFAC-2D4A-8AF2-85EB07B409F1}"/>
              </a:ext>
            </a:extLst>
          </p:cNvPr>
          <p:cNvSpPr txBox="1"/>
          <p:nvPr/>
        </p:nvSpPr>
        <p:spPr>
          <a:xfrm>
            <a:off x="533834" y="4932456"/>
            <a:ext cx="888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Create directory to store director deployment state and credentials.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B4B9E8B-36E7-2E40-9963-10B650D93532}"/>
              </a:ext>
            </a:extLst>
          </p:cNvPr>
          <p:cNvSpPr txBox="1"/>
          <p:nvPr/>
        </p:nvSpPr>
        <p:spPr>
          <a:xfrm>
            <a:off x="928959" y="5312241"/>
            <a:ext cx="74888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cd ~/workspace/bosh-deployment/ &amp;&amp; </a:t>
            </a:r>
            <a:r>
              <a:rPr lang="en-US" sz="1200" b="1" dirty="0" err="1">
                <a:solidFill>
                  <a:srgbClr val="FFFFFF"/>
                </a:solidFill>
              </a:rPr>
              <a:t>mkdir</a:t>
            </a:r>
            <a:r>
              <a:rPr lang="en-US" sz="1200" b="1" dirty="0">
                <a:solidFill>
                  <a:srgbClr val="FFFFFF"/>
                </a:solidFill>
              </a:rPr>
              <a:t> </a:t>
            </a:r>
            <a:r>
              <a:rPr lang="en-US" sz="1200" b="1" dirty="0" err="1">
                <a:solidFill>
                  <a:srgbClr val="FFFFFF"/>
                </a:solidFill>
              </a:rPr>
              <a:t>kubo</a:t>
            </a:r>
            <a:r>
              <a:rPr lang="en-US" sz="1200" b="1" dirty="0">
                <a:solidFill>
                  <a:srgbClr val="FFFFFF"/>
                </a:solidFill>
              </a:rPr>
              <a:t> &amp;&amp; cd </a:t>
            </a:r>
            <a:r>
              <a:rPr lang="en-US" sz="1200" b="1" dirty="0" err="1">
                <a:solidFill>
                  <a:srgbClr val="FFFFFF"/>
                </a:solidFill>
              </a:rPr>
              <a:t>kubo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D992425-8ADF-2F41-8689-EE50FF333158}"/>
              </a:ext>
            </a:extLst>
          </p:cNvPr>
          <p:cNvSpPr txBox="1"/>
          <p:nvPr/>
        </p:nvSpPr>
        <p:spPr>
          <a:xfrm>
            <a:off x="533834" y="900008"/>
            <a:ext cx="888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Edit Bosh </a:t>
            </a:r>
            <a:r>
              <a:rPr lang="en-US" sz="1400" dirty="0" err="1"/>
              <a:t>bosh.yml</a:t>
            </a:r>
            <a:r>
              <a:rPr lang="en-US" sz="1400" dirty="0"/>
              <a:t> file to configure Gateway.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0B9AA89-D5AF-D14C-9B21-267E79AEFE71}"/>
              </a:ext>
            </a:extLst>
          </p:cNvPr>
          <p:cNvSpPr txBox="1"/>
          <p:nvPr/>
        </p:nvSpPr>
        <p:spPr>
          <a:xfrm>
            <a:off x="928959" y="1279793"/>
            <a:ext cx="74888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vi ~/workspace/bosh-deployment/</a:t>
            </a:r>
            <a:r>
              <a:rPr lang="en-US" sz="1200" b="1" dirty="0" err="1">
                <a:solidFill>
                  <a:srgbClr val="FFFFFF"/>
                </a:solidFill>
              </a:rPr>
              <a:t>bosh.yml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9C6D683-B268-5B4A-9B19-03C83F97C826}"/>
              </a:ext>
            </a:extLst>
          </p:cNvPr>
          <p:cNvSpPr txBox="1"/>
          <p:nvPr/>
        </p:nvSpPr>
        <p:spPr>
          <a:xfrm>
            <a:off x="6563083" y="4185782"/>
            <a:ext cx="1414253" cy="230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8E46E5F-079B-4748-800D-8E196810D5AC}"/>
              </a:ext>
            </a:extLst>
          </p:cNvPr>
          <p:cNvSpPr txBox="1"/>
          <p:nvPr/>
        </p:nvSpPr>
        <p:spPr>
          <a:xfrm>
            <a:off x="1502860" y="4195814"/>
            <a:ext cx="936104" cy="19658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A0828E8-A11C-4245-B7FF-301AC8CDCCBF}"/>
              </a:ext>
            </a:extLst>
          </p:cNvPr>
          <p:cNvSpPr txBox="1"/>
          <p:nvPr/>
        </p:nvSpPr>
        <p:spPr>
          <a:xfrm>
            <a:off x="5169024" y="4407507"/>
            <a:ext cx="4390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Your Private Subnet Gateway IP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0462681-2202-FD4A-BAC3-062A5A661CD0}"/>
              </a:ext>
            </a:extLst>
          </p:cNvPr>
          <p:cNvSpPr txBox="1"/>
          <p:nvPr/>
        </p:nvSpPr>
        <p:spPr>
          <a:xfrm>
            <a:off x="1302728" y="2558043"/>
            <a:ext cx="1224136" cy="2035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48FB095-3594-A346-9F3C-A40CA0101938}"/>
              </a:ext>
            </a:extLst>
          </p:cNvPr>
          <p:cNvSpPr txBox="1"/>
          <p:nvPr/>
        </p:nvSpPr>
        <p:spPr>
          <a:xfrm>
            <a:off x="6390090" y="2595949"/>
            <a:ext cx="1515238" cy="2569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1346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53744</TotalTime>
  <Words>1615</Words>
  <Application>Microsoft Office PowerPoint</Application>
  <PresentationFormat>A4 용지(210x297mm)</PresentationFormat>
  <Paragraphs>376</Paragraphs>
  <Slides>25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디자인 사용자 지정</vt:lpstr>
      <vt:lpstr>PowerPoint 프레젠테이션</vt:lpstr>
      <vt:lpstr>PowerPoint 프레젠테이션</vt:lpstr>
      <vt:lpstr>1. Openstack Infrastructure Setting (1/4) - Install Pre-Requirements (1/4)</vt:lpstr>
      <vt:lpstr>1. Openstack Infrastructure Setting (2/4) - Install Pre-Requirements (2/4)</vt:lpstr>
      <vt:lpstr>1. Openstack Infrastructure Setting (3/4) - Install Pre-Requirements (3/4)</vt:lpstr>
      <vt:lpstr>1. Openstack Infrastructure Setting (4/4) - Install Pre-Requirements (4/4)</vt:lpstr>
      <vt:lpstr>2. Deploying Bosh Director on Openstack (1/6) - Deploying Bosh-Director (1/6)</vt:lpstr>
      <vt:lpstr>2. Deploying Bosh Director on Openstack (2/6) - Deploying Bosh-Director (2/6)</vt:lpstr>
      <vt:lpstr>2. Deploying Bosh Director on Openstack (3/6) - Deploying Bosh-Director (3/6)</vt:lpstr>
      <vt:lpstr>2. Deploying Bosh Director on Openstack (4/6) - Deploying Bosh-Director (4/6)</vt:lpstr>
      <vt:lpstr>2. Deploying Bosh Director on Openstack (5/6) - Deploying Bosh-Director (5/6)</vt:lpstr>
      <vt:lpstr>2. Deploying Bosh Director on Openstack (6/6) - Deploying Bosh-Director (6/6)</vt:lpstr>
      <vt:lpstr>4. Deploying KUBO on Openstack (1/9) - Deploying Kubo (1/6)</vt:lpstr>
      <vt:lpstr>4. Deploying KUBO on Openstack (2/9) - Deploying Kubo (2/6)</vt:lpstr>
      <vt:lpstr>4. Deploying KUBO on Openstack (2/9) - Deploying Kubo (2/6)</vt:lpstr>
      <vt:lpstr>4. Deploying KUBO on Openstack (3/9) - Deploying Kubo (3/6)</vt:lpstr>
      <vt:lpstr>3. Deploying KUBO on Openstack (4/9) - Deploying Kubo (4/6)</vt:lpstr>
      <vt:lpstr>3. Deploying KUBO on Openstack (5/9) - Deploying Kubo (5/6)</vt:lpstr>
      <vt:lpstr>3. Deploying KUBO on Openstack (6/9) - Deploying Kubo (6/6)</vt:lpstr>
      <vt:lpstr>3. Deploying KUBO on Openstack (6/9) - Deploying Kubo (6/6)</vt:lpstr>
      <vt:lpstr>3. Deploying KUBO on Openstack (7/9) - Accessing Kubernetes (1/3)</vt:lpstr>
      <vt:lpstr>3. Deploying KUBO on Openstack (8/9) - Accessing Kubernetes (2/3)</vt:lpstr>
      <vt:lpstr>3. Deploying KUBO on Openstack (9/9) - Accessing Kubernetes (3/3)</vt:lpstr>
      <vt:lpstr>4. KUBO Deployment Architecture on Openstack - Deployment Architecture</vt:lpstr>
      <vt:lpstr>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접근방법</dc:title>
  <dc:creator>최도철짱</dc:creator>
  <cp:lastModifiedBy>csupshin</cp:lastModifiedBy>
  <cp:revision>2846</cp:revision>
  <cp:lastPrinted>2018-07-04T00:35:43Z</cp:lastPrinted>
  <dcterms:created xsi:type="dcterms:W3CDTF">2012-02-24T05:38:30Z</dcterms:created>
  <dcterms:modified xsi:type="dcterms:W3CDTF">2018-09-17T01:00:07Z</dcterms:modified>
</cp:coreProperties>
</file>