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2" r:id="rId8"/>
    <p:sldId id="265" r:id="rId9"/>
    <p:sldId id="264" r:id="rId10"/>
    <p:sldId id="270" r:id="rId11"/>
    <p:sldId id="259" r:id="rId12"/>
    <p:sldId id="260" r:id="rId13"/>
    <p:sldId id="263" r:id="rId14"/>
    <p:sldId id="26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0704" autoAdjust="0"/>
  </p:normalViewPr>
  <p:slideViewPr>
    <p:cSldViewPr snapToGrid="0">
      <p:cViewPr varScale="1">
        <p:scale>
          <a:sx n="81" d="100"/>
          <a:sy n="81" d="100"/>
        </p:scale>
        <p:origin x="72" y="13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587" y="3132814"/>
            <a:ext cx="7072061" cy="1988300"/>
          </a:xfrm>
        </p:spPr>
        <p:txBody>
          <a:bodyPr/>
          <a:lstStyle/>
          <a:p>
            <a:pPr algn="r"/>
            <a:r>
              <a:rPr lang="en-US" dirty="0"/>
              <a:t>Charting New Heights:</a:t>
            </a:r>
            <a:r>
              <a:rPr lang="en-US" sz="3200" dirty="0"/>
              <a:t> </a:t>
            </a:r>
            <a:r>
              <a:rPr lang="en-US" sz="1600" dirty="0"/>
              <a:t>Perspective on Aircraft Investment &amp; Risk Mitigation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52" y="5326144"/>
            <a:ext cx="2312726" cy="1060058"/>
          </a:xfrm>
        </p:spPr>
        <p:txBody>
          <a:bodyPr>
            <a:normAutofit/>
          </a:bodyPr>
          <a:lstStyle/>
          <a:p>
            <a:r>
              <a:rPr lang="en-US" dirty="0"/>
              <a:t>Jacob </a:t>
            </a:r>
            <a:r>
              <a:rPr lang="en-US" dirty="0" err="1"/>
              <a:t>Ambert</a:t>
            </a:r>
            <a:endParaRPr lang="en-US" dirty="0"/>
          </a:p>
          <a:p>
            <a:r>
              <a:rPr lang="en-US" dirty="0" err="1"/>
              <a:t>Juvenson</a:t>
            </a:r>
            <a:r>
              <a:rPr lang="en-US" dirty="0"/>
              <a:t> Edouard</a:t>
            </a:r>
          </a:p>
          <a:p>
            <a:r>
              <a:rPr lang="en-US" dirty="0"/>
              <a:t>Katie Pegg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142" y="399196"/>
            <a:ext cx="3458818" cy="88891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42B02C5-FE29-188B-9830-F2636DAA46B5}"/>
              </a:ext>
            </a:extLst>
          </p:cNvPr>
          <p:cNvSpPr txBox="1"/>
          <p:nvPr/>
        </p:nvSpPr>
        <p:spPr>
          <a:xfrm>
            <a:off x="1484242" y="1270215"/>
            <a:ext cx="5983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smaller airplanes, invest in Cessna or Piper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Larger airplanes, go with Boeing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Focus on extra safety measures during cruise, approach, &amp; takeoff</a:t>
            </a:r>
          </a:p>
        </p:txBody>
      </p:sp>
      <p:pic>
        <p:nvPicPr>
          <p:cNvPr id="328" name="Picture 327" descr="A group of airplanes flying in the sky&#10;&#10;Description automatically generated">
            <a:extLst>
              <a:ext uri="{FF2B5EF4-FFF2-40B4-BE49-F238E27FC236}">
                <a16:creationId xmlns:a16="http://schemas.microsoft.com/office/drawing/2014/main" id="{DA03C357-BEEF-04FF-AD93-4A8CB4B2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97" y="3429000"/>
            <a:ext cx="5462546" cy="30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ROI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7"/>
            <a:ext cx="2882475" cy="920274"/>
          </a:xfrm>
        </p:spPr>
        <p:txBody>
          <a:bodyPr>
            <a:normAutofit/>
          </a:bodyPr>
          <a:lstStyle/>
          <a:p>
            <a:r>
              <a:rPr lang="en-US" sz="1400" dirty="0"/>
              <a:t>Find ROI for smaller &amp; larger airplanes for our company’s entrance into the market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Risk Mitigation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en-US" sz="1400" dirty="0"/>
              <a:t>Develop extra training programs at high-risk flight phase points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sz="1400" dirty="0"/>
              <a:t>Analyze cost of repairs for planes involved in accidents</a:t>
            </a:r>
          </a:p>
          <a:p>
            <a:r>
              <a:rPr lang="en-US" sz="1400" dirty="0"/>
              <a:t>Analyze occurrence of accidents due to pilot error</a:t>
            </a:r>
          </a:p>
          <a:p>
            <a:r>
              <a:rPr lang="en-US" sz="1400" dirty="0"/>
              <a:t>Investigate airplanes equipped with fail-safes to correct for pilot error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4765483" cy="18745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Jacob </a:t>
            </a:r>
            <a:r>
              <a:rPr lang="en-US" dirty="0" err="1"/>
              <a:t>Ambert</a:t>
            </a:r>
            <a:br>
              <a:rPr lang="en-US" dirty="0"/>
            </a:br>
            <a:r>
              <a:rPr lang="en-US" dirty="0"/>
              <a:t>(jaambert@gmail.com)</a:t>
            </a:r>
          </a:p>
          <a:p>
            <a:r>
              <a:rPr lang="en-US" dirty="0" err="1"/>
              <a:t>Juvenson</a:t>
            </a:r>
            <a:r>
              <a:rPr lang="en-US" dirty="0"/>
              <a:t> Edouard</a:t>
            </a:r>
            <a:br>
              <a:rPr lang="en-US" dirty="0"/>
            </a:br>
            <a:r>
              <a:rPr lang="en-US" dirty="0"/>
              <a:t>(juvensonedouard@gmail.com)</a:t>
            </a:r>
          </a:p>
          <a:p>
            <a:r>
              <a:rPr lang="en-US" dirty="0"/>
              <a:t>Katie Pegg</a:t>
            </a:r>
            <a:br>
              <a:rPr lang="en-US" dirty="0"/>
            </a:br>
            <a:r>
              <a:rPr lang="en-US" dirty="0"/>
              <a:t>(kpegg916@gmail.com)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53801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303887"/>
            <a:ext cx="3667870" cy="2250226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effectLst/>
                <a:latin typeface="inherit"/>
              </a:rPr>
              <a:t>Our project assessed risks associated with expanding into aviation. We identified low-risk aircraft based on safety records. These findings offer actionable insights for the head of the business division to guide aircraft purchases, ensuring a strategic and secure market entry.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043485"/>
            <a:ext cx="5111750" cy="817163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140765"/>
            <a:ext cx="5111750" cy="147894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Business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&amp;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Cessna Citation X+ | Business Jet Traveler">
            <a:extLst>
              <a:ext uri="{FF2B5EF4-FFF2-40B4-BE49-F238E27FC236}">
                <a16:creationId xmlns:a16="http://schemas.microsoft.com/office/drawing/2014/main" id="{B9220B85-F9B4-9FA5-30EC-CC798095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31" y="2338118"/>
            <a:ext cx="5465197" cy="240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66066-0BA3-CB09-C36F-AA77C0C928E9}"/>
              </a:ext>
            </a:extLst>
          </p:cNvPr>
          <p:cNvSpPr txBox="1"/>
          <p:nvPr/>
        </p:nvSpPr>
        <p:spPr>
          <a:xfrm>
            <a:off x="9030029" y="4742663"/>
            <a:ext cx="26477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https://bjtonline.com/aircraft/cessna-citation-x-0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4391374"/>
            <a:ext cx="4617554" cy="13892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Diversify their portfolio &amp; expand in to private and commercial aviation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 in the lowest risk aircraft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BDEE1"/>
                </a:solidFill>
                <a:latin typeface="gg sans"/>
              </a:rPr>
              <a:t>T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ranslate research findings into actionable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297" y="209800"/>
            <a:ext cx="3124863" cy="69665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&amp;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8233" y="2029570"/>
            <a:ext cx="7028622" cy="27988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Analyzed aircraft accident data from NTSB (1962-2022)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Selected top 10 major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Identified high risk flight phases for added safety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000" dirty="0"/>
              <a:t>Just kidding, Daniel!!!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01448C-258E-A52B-D225-6E4814A4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735" y="550271"/>
            <a:ext cx="2615282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40939-926C-CF48-CFC8-7971F5994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88" y="954157"/>
            <a:ext cx="6359930" cy="44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4C6D1C2-C9FA-C343-43F5-B1C58BB3C928}"/>
              </a:ext>
            </a:extLst>
          </p:cNvPr>
          <p:cNvSpPr txBox="1"/>
          <p:nvPr/>
        </p:nvSpPr>
        <p:spPr>
          <a:xfrm>
            <a:off x="628153" y="3138551"/>
            <a:ext cx="42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results here.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Actual Results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59824-5F1C-926B-AFBF-ECF8E36A19F2}"/>
              </a:ext>
            </a:extLst>
          </p:cNvPr>
          <p:cNvSpPr txBox="1"/>
          <p:nvPr/>
        </p:nvSpPr>
        <p:spPr>
          <a:xfrm>
            <a:off x="636103" y="2770910"/>
            <a:ext cx="4834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Uninjured vs. Accidents per 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Cessna – 47%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Piper – 26%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Boeing – 8%</a:t>
            </a:r>
          </a:p>
        </p:txBody>
      </p:sp>
      <p:pic>
        <p:nvPicPr>
          <p:cNvPr id="13" name="Picture 12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47DD1706-80C7-5B0E-B119-6CBDD488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505" y="1382953"/>
            <a:ext cx="5184427" cy="39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867" y="356977"/>
            <a:ext cx="1698266" cy="58578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E5652C-EC4B-2C2D-3E23-D8890791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83" y="935103"/>
            <a:ext cx="10795555" cy="333392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383D59-DCF4-5CE5-ABFF-F12B8A5D57D3}"/>
              </a:ext>
            </a:extLst>
          </p:cNvPr>
          <p:cNvSpPr txBox="1"/>
          <p:nvPr/>
        </p:nvSpPr>
        <p:spPr>
          <a:xfrm>
            <a:off x="548640" y="5295239"/>
            <a:ext cx="454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flights have highest uninjured when involved in an accident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784" y="391244"/>
            <a:ext cx="2854518" cy="1325563"/>
          </a:xfrm>
        </p:spPr>
        <p:txBody>
          <a:bodyPr/>
          <a:lstStyle/>
          <a:p>
            <a:r>
              <a:rPr lang="en-US" dirty="0"/>
              <a:t>More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2170" y="2831566"/>
            <a:ext cx="3924300" cy="1637067"/>
          </a:xfrm>
        </p:spPr>
        <p:txBody>
          <a:bodyPr>
            <a:normAutofit/>
          </a:bodyPr>
          <a:lstStyle/>
          <a:p>
            <a:r>
              <a:rPr lang="en-US" dirty="0"/>
              <a:t>Fatalities vs. Phase of Flight</a:t>
            </a:r>
          </a:p>
          <a:p>
            <a:r>
              <a:rPr lang="en-US" dirty="0"/>
              <a:t>Cruise, Approach, &amp; Takeoff have highest injury rate</a:t>
            </a:r>
          </a:p>
          <a:p>
            <a:r>
              <a:rPr lang="en-US" dirty="0"/>
              <a:t>Gives insight on additional training &amp; safety measures at high-risk points of the flight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17" descr="A graph with multiple colored bars&#10;&#10;Description automatically generated">
            <a:extLst>
              <a:ext uri="{FF2B5EF4-FFF2-40B4-BE49-F238E27FC236}">
                <a16:creationId xmlns:a16="http://schemas.microsoft.com/office/drawing/2014/main" id="{9A14FBC7-47B0-9680-6014-A1151D54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043" y="2180307"/>
            <a:ext cx="6134714" cy="24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{3F04682D-CC2E-473C-B8B3-B631AEA1C39A}tf67328976_win32</Template>
  <TotalTime>332</TotalTime>
  <Words>334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gg sans</vt:lpstr>
      <vt:lpstr>inherit</vt:lpstr>
      <vt:lpstr>Tenorite</vt:lpstr>
      <vt:lpstr>Office Theme</vt:lpstr>
      <vt:lpstr>Charting New Heights: Perspective on Aircraft Investment &amp; Risk Mitigation</vt:lpstr>
      <vt:lpstr>Summary</vt:lpstr>
      <vt:lpstr>Outline</vt:lpstr>
      <vt:lpstr>Business Problem</vt:lpstr>
      <vt:lpstr>Data &amp; Methods</vt:lpstr>
      <vt:lpstr>Results</vt:lpstr>
      <vt:lpstr>Actual Results </vt:lpstr>
      <vt:lpstr>Results</vt:lpstr>
      <vt:lpstr>More Results</vt:lpstr>
      <vt:lpstr>Conclusions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katie pegg</dc:creator>
  <cp:lastModifiedBy>katie pegg</cp:lastModifiedBy>
  <cp:revision>6</cp:revision>
  <dcterms:created xsi:type="dcterms:W3CDTF">2023-11-15T17:54:13Z</dcterms:created>
  <dcterms:modified xsi:type="dcterms:W3CDTF">2023-11-16T21:46:09Z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