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65" r:id="rId9"/>
    <p:sldId id="270" r:id="rId10"/>
    <p:sldId id="259" r:id="rId11"/>
    <p:sldId id="260" r:id="rId12"/>
    <p:sldId id="263" r:id="rId13"/>
    <p:sldId id="261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0701" autoAdjust="0"/>
  </p:normalViewPr>
  <p:slideViewPr>
    <p:cSldViewPr snapToGrid="0">
      <p:cViewPr varScale="1">
        <p:scale>
          <a:sx n="81" d="100"/>
          <a:sy n="81" d="100"/>
        </p:scale>
        <p:origin x="72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2587" y="3132814"/>
            <a:ext cx="7072061" cy="1988300"/>
          </a:xfrm>
        </p:spPr>
        <p:txBody>
          <a:bodyPr/>
          <a:lstStyle/>
          <a:p>
            <a:pPr algn="r"/>
            <a:r>
              <a:rPr lang="en-US" dirty="0"/>
              <a:t>Charting New Heights:</a:t>
            </a:r>
            <a:r>
              <a:rPr lang="en-US" sz="3200" dirty="0"/>
              <a:t> </a:t>
            </a:r>
            <a:r>
              <a:rPr lang="en-US" sz="1600" dirty="0"/>
              <a:t>Perspective on Aircraft Investment &amp; Risk Mitigation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52" y="5326144"/>
            <a:ext cx="2312726" cy="1060058"/>
          </a:xfrm>
        </p:spPr>
        <p:txBody>
          <a:bodyPr>
            <a:normAutofit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endParaRPr lang="en-US" dirty="0"/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</a:p>
          <a:p>
            <a:r>
              <a:rPr lang="en-US" dirty="0"/>
              <a:t>Katie Pegg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ROI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7"/>
            <a:ext cx="2882475" cy="92027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Find ROI </a:t>
            </a:r>
            <a:r>
              <a:rPr lang="en-US" dirty="0"/>
              <a:t>comparing</a:t>
            </a:r>
            <a:r>
              <a:rPr lang="en-US" sz="1400" dirty="0"/>
              <a:t> smaller &amp; larger airplanes for our company’s entrance into the market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/>
          <a:p>
            <a:r>
              <a:rPr lang="en-US" sz="1400" dirty="0"/>
              <a:t>Develop extra training programs at high-risk flight phase points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1400" dirty="0"/>
              <a:t>ost of repair or replacement</a:t>
            </a:r>
          </a:p>
          <a:p>
            <a:r>
              <a:rPr lang="en-US" dirty="0"/>
              <a:t>O</a:t>
            </a:r>
            <a:r>
              <a:rPr lang="en-US" sz="1400" dirty="0"/>
              <a:t>ccurrence of accidents &amp; why</a:t>
            </a:r>
          </a:p>
          <a:p>
            <a:r>
              <a:rPr lang="en-US" sz="1400" dirty="0"/>
              <a:t>Investigate airplanes equipped with extra safety features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4765483" cy="18745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Jacob </a:t>
            </a:r>
            <a:r>
              <a:rPr lang="en-US" dirty="0" err="1"/>
              <a:t>Ambert</a:t>
            </a:r>
            <a:br>
              <a:rPr lang="en-US" dirty="0"/>
            </a:br>
            <a:r>
              <a:rPr lang="en-US" dirty="0"/>
              <a:t>(jaambert@gmail.com)</a:t>
            </a:r>
          </a:p>
          <a:p>
            <a:r>
              <a:rPr lang="en-US" dirty="0" err="1"/>
              <a:t>Juvenson</a:t>
            </a:r>
            <a:r>
              <a:rPr lang="en-US" dirty="0"/>
              <a:t> Edouard</a:t>
            </a:r>
            <a:br>
              <a:rPr lang="en-US" dirty="0"/>
            </a:br>
            <a:r>
              <a:rPr lang="en-US" dirty="0"/>
              <a:t>(juvensonedouard@gmail.com)</a:t>
            </a:r>
          </a:p>
          <a:p>
            <a:r>
              <a:rPr lang="en-US" dirty="0"/>
              <a:t>Katie Pegg</a:t>
            </a:r>
            <a:br>
              <a:rPr lang="en-US" dirty="0"/>
            </a:br>
            <a:r>
              <a:rPr lang="en-US" dirty="0"/>
              <a:t>(kpegg916@gmail.com)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538011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303887"/>
            <a:ext cx="3667870" cy="2250226"/>
          </a:xfrm>
        </p:spPr>
        <p:txBody>
          <a:bodyPr>
            <a:norm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Our project assessed risks associated with expanding into aviation. We identified low-risk aircraft based on safety records. These findings offer actionable insights for the head of the business division to guide aircraft purchases, ensuring a strategic and secure market entry.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43485"/>
            <a:ext cx="5111750" cy="817163"/>
          </a:xfrm>
        </p:spPr>
        <p:txBody>
          <a:bodyPr>
            <a:normAutofit/>
          </a:bodyPr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140765"/>
            <a:ext cx="5111750" cy="147894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Business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&amp;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Conclusions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Cessna Citation X+ | Business Jet Traveler">
            <a:extLst>
              <a:ext uri="{FF2B5EF4-FFF2-40B4-BE49-F238E27FC236}">
                <a16:creationId xmlns:a16="http://schemas.microsoft.com/office/drawing/2014/main" id="{B9220B85-F9B4-9FA5-30EC-CC798095A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31" y="2338118"/>
            <a:ext cx="5465197" cy="240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66066-0BA3-CB09-C36F-AA77C0C928E9}"/>
              </a:ext>
            </a:extLst>
          </p:cNvPr>
          <p:cNvSpPr txBox="1"/>
          <p:nvPr/>
        </p:nvSpPr>
        <p:spPr>
          <a:xfrm>
            <a:off x="9030029" y="4742663"/>
            <a:ext cx="264778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/>
              <a:t>https://bjtonline.com/aircraft/cessna-citation-x-0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4391374"/>
            <a:ext cx="4617554" cy="13892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Diversify their portfolio &amp; expand in to private and commercial aviation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the lowest risk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BDEE1"/>
                </a:solidFill>
                <a:latin typeface="gg sans"/>
              </a:rPr>
              <a:t>T</a:t>
            </a:r>
            <a:r>
              <a:rPr lang="en-US" b="0" i="0" dirty="0">
                <a:solidFill>
                  <a:srgbClr val="DBDEE1"/>
                </a:solidFill>
                <a:effectLst/>
                <a:latin typeface="gg sans"/>
              </a:rPr>
              <a:t>ranslate research findings into actionable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97" y="209800"/>
            <a:ext cx="3124863" cy="69665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8233" y="2029570"/>
            <a:ext cx="7028622" cy="279885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Analyzed aircraft accident data </a:t>
            </a:r>
            <a:r>
              <a:rPr lang="en-US" sz="2400"/>
              <a:t>from National </a:t>
            </a:r>
            <a:r>
              <a:rPr lang="en-US" sz="2400" dirty="0"/>
              <a:t>Transportation Safety Board (1962-2022)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 10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Identified high risk flight phases for added safety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4"/>
            <a:ext cx="10515600" cy="549275"/>
          </a:xfrm>
        </p:spPr>
        <p:txBody>
          <a:bodyPr/>
          <a:lstStyle/>
          <a:p>
            <a:r>
              <a:rPr lang="en-US" dirty="0"/>
              <a:t>Accidents vs. Uninjured per Make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 descr="Diagram showing Accidents vs. Uninjured per Make">
            <a:extLst>
              <a:ext uri="{FF2B5EF4-FFF2-40B4-BE49-F238E27FC236}">
                <a16:creationId xmlns:a16="http://schemas.microsoft.com/office/drawing/2014/main" id="{016A9887-C237-2739-B56E-57FFC9D5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27" y="580709"/>
            <a:ext cx="7677545" cy="614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546" y="312450"/>
            <a:ext cx="7352908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Purpose of flight vs. Average Uninjured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383D59-DCF4-5CE5-ABFF-F12B8A5D57D3}"/>
              </a:ext>
            </a:extLst>
          </p:cNvPr>
          <p:cNvSpPr txBox="1"/>
          <p:nvPr/>
        </p:nvSpPr>
        <p:spPr>
          <a:xfrm>
            <a:off x="7729978" y="3105834"/>
            <a:ext cx="419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 flights have a relatively low average of uninjured passengers when involved in an accident</a:t>
            </a:r>
          </a:p>
        </p:txBody>
      </p:sp>
      <p:pic>
        <p:nvPicPr>
          <p:cNvPr id="6" name="Picture 5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D4657AE6-6A40-ABFE-A49F-0A985EC9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24" y="1786746"/>
            <a:ext cx="7110076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643" y="469132"/>
            <a:ext cx="6134714" cy="782833"/>
          </a:xfrm>
        </p:spPr>
        <p:txBody>
          <a:bodyPr/>
          <a:lstStyle/>
          <a:p>
            <a:r>
              <a:rPr lang="en-US" dirty="0"/>
              <a:t>Fatalities vs. Phase of Flight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31687" y="2766218"/>
            <a:ext cx="2683331" cy="1325563"/>
          </a:xfrm>
        </p:spPr>
        <p:txBody>
          <a:bodyPr>
            <a:normAutofit/>
          </a:bodyPr>
          <a:lstStyle/>
          <a:p>
            <a:r>
              <a:rPr lang="en-US" dirty="0"/>
              <a:t>Cruise, Approach, &amp; Takeoff have highest injury rate</a:t>
            </a:r>
          </a:p>
          <a:p>
            <a:r>
              <a:rPr lang="en-US" dirty="0"/>
              <a:t>Insight on additional training &amp; safety measures at high-risk points of the flight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Bar chart showing fatalities vs. phase of flight">
            <a:extLst>
              <a:ext uri="{FF2B5EF4-FFF2-40B4-BE49-F238E27FC236}">
                <a16:creationId xmlns:a16="http://schemas.microsoft.com/office/drawing/2014/main" id="{D5AF37D3-8F8B-749D-8D2D-64BECEA76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72" y="1251965"/>
            <a:ext cx="6709591" cy="510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0E59-4C68-4F87-9821-23C69713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142" y="399196"/>
            <a:ext cx="3458818" cy="888915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E1900601-8B04-4FF3-B06F-6BEFAC655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A42B02C5-FE29-188B-9830-F2636DAA46B5}"/>
              </a:ext>
            </a:extLst>
          </p:cNvPr>
          <p:cNvSpPr txBox="1"/>
          <p:nvPr/>
        </p:nvSpPr>
        <p:spPr>
          <a:xfrm>
            <a:off x="1484242" y="1270215"/>
            <a:ext cx="59833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smaller airplanes, invest in Cessna or Piper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larger airplanes, invest in Boeing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 on extra safety measures during cruise, approach, &amp; takeoff</a:t>
            </a:r>
          </a:p>
        </p:txBody>
      </p:sp>
      <p:pic>
        <p:nvPicPr>
          <p:cNvPr id="328" name="Picture 327" descr="A group of airplanes flying in the sky&#10;&#10;Description automatically generated">
            <a:extLst>
              <a:ext uri="{FF2B5EF4-FFF2-40B4-BE49-F238E27FC236}">
                <a16:creationId xmlns:a16="http://schemas.microsoft.com/office/drawing/2014/main" id="{DA03C357-BEEF-04FF-AD93-4A8CB4B2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97" y="3429000"/>
            <a:ext cx="5462546" cy="30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purl.org/dc/terms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71af3243-3dd4-4a8d-8c0d-dd76da1f02a5"/>
    <ds:schemaRef ds:uri="http://www.w3.org/XML/1998/namespace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{3F04682D-CC2E-473C-B8B3-B631AEA1C39A}tf67328976_win32</Template>
  <TotalTime>409</TotalTime>
  <Words>307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gg sans</vt:lpstr>
      <vt:lpstr>inherit</vt:lpstr>
      <vt:lpstr>Tenorite</vt:lpstr>
      <vt:lpstr>Office Theme</vt:lpstr>
      <vt:lpstr>Charting New Heights: Perspective on Aircraft Investment &amp; Risk Mitigation</vt:lpstr>
      <vt:lpstr>Summary</vt:lpstr>
      <vt:lpstr>Outline</vt:lpstr>
      <vt:lpstr>Business Problem</vt:lpstr>
      <vt:lpstr>Data &amp; Methods</vt:lpstr>
      <vt:lpstr>Accidents vs. Uninjured per Make</vt:lpstr>
      <vt:lpstr>Purpose of flight vs. Average Uninjured</vt:lpstr>
      <vt:lpstr>Fatalities vs. Phase of Flight</vt:lpstr>
      <vt:lpstr>Conclusions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katie pegg</dc:creator>
  <cp:lastModifiedBy>katie pegg</cp:lastModifiedBy>
  <cp:revision>10</cp:revision>
  <dcterms:created xsi:type="dcterms:W3CDTF">2023-11-15T17:54:13Z</dcterms:created>
  <dcterms:modified xsi:type="dcterms:W3CDTF">2023-11-17T21:39:29Z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