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9" r:id="rId2"/>
    <p:sldId id="281" r:id="rId3"/>
    <p:sldId id="282" r:id="rId4"/>
    <p:sldId id="311" r:id="rId5"/>
    <p:sldId id="312" r:id="rId6"/>
    <p:sldId id="269" r:id="rId7"/>
    <p:sldId id="270" r:id="rId8"/>
    <p:sldId id="271" r:id="rId9"/>
    <p:sldId id="280" r:id="rId10"/>
    <p:sldId id="272" r:id="rId11"/>
    <p:sldId id="273" r:id="rId12"/>
    <p:sldId id="278" r:id="rId13"/>
    <p:sldId id="350" r:id="rId14"/>
    <p:sldId id="279" r:id="rId15"/>
    <p:sldId id="277" r:id="rId16"/>
    <p:sldId id="349" r:id="rId17"/>
    <p:sldId id="292" r:id="rId18"/>
    <p:sldId id="293" r:id="rId19"/>
    <p:sldId id="299" r:id="rId20"/>
    <p:sldId id="346" r:id="rId21"/>
    <p:sldId id="347" r:id="rId22"/>
    <p:sldId id="294" r:id="rId23"/>
    <p:sldId id="295" r:id="rId24"/>
    <p:sldId id="309" r:id="rId25"/>
    <p:sldId id="296" r:id="rId26"/>
    <p:sldId id="297" r:id="rId27"/>
    <p:sldId id="348" r:id="rId28"/>
    <p:sldId id="298" r:id="rId29"/>
    <p:sldId id="351" r:id="rId30"/>
    <p:sldId id="352" r:id="rId31"/>
    <p:sldId id="353" r:id="rId32"/>
    <p:sldId id="354" r:id="rId33"/>
    <p:sldId id="355" r:id="rId34"/>
    <p:sldId id="326" r:id="rId35"/>
    <p:sldId id="327" r:id="rId36"/>
    <p:sldId id="357" r:id="rId37"/>
    <p:sldId id="356" r:id="rId38"/>
    <p:sldId id="320" r:id="rId39"/>
    <p:sldId id="321"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4" autoAdjust="0"/>
    <p:restoredTop sz="94671" autoAdjust="0"/>
  </p:normalViewPr>
  <p:slideViewPr>
    <p:cSldViewPr>
      <p:cViewPr>
        <p:scale>
          <a:sx n="60" d="100"/>
          <a:sy n="60" d="100"/>
        </p:scale>
        <p:origin x="-1764" y="-210"/>
      </p:cViewPr>
      <p:guideLst>
        <p:guide orient="horz" pos="2160"/>
        <p:guide pos="2880"/>
      </p:guideLst>
    </p:cSldViewPr>
  </p:slideViewPr>
  <p:outlineViewPr>
    <p:cViewPr>
      <p:scale>
        <a:sx n="33" d="100"/>
        <a:sy n="33" d="100"/>
      </p:scale>
      <p:origin x="0" y="432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7C5D7FD-D63E-4BBD-808E-3516DAD67868}" type="datetimeFigureOut">
              <a:rPr lang="en-US"/>
              <a:pPr>
                <a:defRPr/>
              </a:pPr>
              <a:t>3/15/2019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8DDE7AC-183A-4252-98DA-0E568E6DE4ED}" type="slidenum">
              <a:rPr lang="en-US"/>
              <a:pPr>
                <a:defRPr/>
              </a:pPr>
              <a:t>‹#›</a:t>
            </a:fld>
            <a:endParaRPr lang="en-US"/>
          </a:p>
        </p:txBody>
      </p:sp>
    </p:spTree>
    <p:extLst>
      <p:ext uri="{BB962C8B-B14F-4D97-AF65-F5344CB8AC3E}">
        <p14:creationId xmlns:p14="http://schemas.microsoft.com/office/powerpoint/2010/main" val="4158357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40DBC103-7780-4373-BC12-E4E73F191D07}" type="slidenum">
              <a:rPr lang="ar-SA" smtClean="0"/>
              <a:pPr>
                <a:defRPr/>
              </a:pPr>
              <a:t>4</a:t>
            </a:fld>
            <a:endParaRPr lang="en-US" smtClean="0"/>
          </a:p>
        </p:txBody>
      </p:sp>
      <p:sp>
        <p:nvSpPr>
          <p:cNvPr id="66563" name="Rectangle 2"/>
          <p:cNvSpPr>
            <a:spLocks noChangeArrowheads="1" noTextEdit="1"/>
          </p:cNvSpPr>
          <p:nvPr>
            <p:ph type="sldImg"/>
          </p:nvPr>
        </p:nvSpPr>
        <p:spPr bwMode="auto">
          <a:xfrm>
            <a:off x="1165225" y="703263"/>
            <a:ext cx="4529138" cy="3397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ChangeArrowheads="1"/>
          </p:cNvSpPr>
          <p:nvPr>
            <p:ph type="body" idx="1"/>
          </p:nvPr>
        </p:nvSpPr>
        <p:spPr bwMode="auto">
          <a:xfrm>
            <a:off x="927100" y="4340225"/>
            <a:ext cx="5003800"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95E1226-C649-4974-9729-15883727652F}" type="datetime1">
              <a:rPr lang="en-US"/>
              <a:pPr>
                <a:defRPr/>
              </a:pPr>
              <a:t>3/15/2019</a:t>
            </a:fld>
            <a:endParaRPr lang="en-US"/>
          </a:p>
        </p:txBody>
      </p:sp>
      <p:sp>
        <p:nvSpPr>
          <p:cNvPr id="5" name="Slide Number Placeholder 5"/>
          <p:cNvSpPr>
            <a:spLocks noGrp="1"/>
          </p:cNvSpPr>
          <p:nvPr>
            <p:ph type="sldNum" sz="quarter" idx="11"/>
          </p:nvPr>
        </p:nvSpPr>
        <p:spPr/>
        <p:txBody>
          <a:bodyPr/>
          <a:lstStyle>
            <a:lvl1pPr>
              <a:defRPr/>
            </a:lvl1pPr>
          </a:lstStyle>
          <a:p>
            <a:pPr>
              <a:defRPr/>
            </a:pPr>
            <a:fld id="{BEF0092D-2A83-4409-A3CF-9EAFDAA052C5}" type="slidenum">
              <a:rPr lang="en-US"/>
              <a:pPr>
                <a:defRPr/>
              </a:pPr>
              <a:t>‹#›</a:t>
            </a:fld>
            <a:endParaRPr lang="en-US"/>
          </a:p>
        </p:txBody>
      </p:sp>
    </p:spTree>
    <p:extLst>
      <p:ext uri="{BB962C8B-B14F-4D97-AF65-F5344CB8AC3E}">
        <p14:creationId xmlns:p14="http://schemas.microsoft.com/office/powerpoint/2010/main" val="353460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B6CD91-FC8E-46FA-B961-46F5760950AB}" type="datetime1">
              <a:rPr lang="en-US"/>
              <a:pPr>
                <a:defRPr/>
              </a:pPr>
              <a:t>3/15/2019</a:t>
            </a:fld>
            <a:endParaRPr lang="en-US"/>
          </a:p>
        </p:txBody>
      </p:sp>
      <p:sp>
        <p:nvSpPr>
          <p:cNvPr id="5" name="Slide Number Placeholder 5"/>
          <p:cNvSpPr>
            <a:spLocks noGrp="1"/>
          </p:cNvSpPr>
          <p:nvPr>
            <p:ph type="sldNum" sz="quarter" idx="11"/>
          </p:nvPr>
        </p:nvSpPr>
        <p:spPr/>
        <p:txBody>
          <a:bodyPr/>
          <a:lstStyle>
            <a:lvl1pPr>
              <a:defRPr/>
            </a:lvl1pPr>
          </a:lstStyle>
          <a:p>
            <a:pPr>
              <a:defRPr/>
            </a:pPr>
            <a:fld id="{89096DBE-15A1-41F3-BFE0-2B8FBFA1E1E8}" type="slidenum">
              <a:rPr lang="en-US"/>
              <a:pPr>
                <a:defRPr/>
              </a:pPr>
              <a:t>‹#›</a:t>
            </a:fld>
            <a:endParaRPr lang="en-US"/>
          </a:p>
        </p:txBody>
      </p:sp>
    </p:spTree>
    <p:extLst>
      <p:ext uri="{BB962C8B-B14F-4D97-AF65-F5344CB8AC3E}">
        <p14:creationId xmlns:p14="http://schemas.microsoft.com/office/powerpoint/2010/main" val="144027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BAF653-541E-496A-8A2F-5D832BC46F64}" type="datetime1">
              <a:rPr lang="en-US"/>
              <a:pPr>
                <a:defRPr/>
              </a:pPr>
              <a:t>3/15/2019</a:t>
            </a:fld>
            <a:endParaRPr lang="en-US"/>
          </a:p>
        </p:txBody>
      </p:sp>
      <p:sp>
        <p:nvSpPr>
          <p:cNvPr id="5" name="Slide Number Placeholder 5"/>
          <p:cNvSpPr>
            <a:spLocks noGrp="1"/>
          </p:cNvSpPr>
          <p:nvPr>
            <p:ph type="sldNum" sz="quarter" idx="11"/>
          </p:nvPr>
        </p:nvSpPr>
        <p:spPr/>
        <p:txBody>
          <a:bodyPr/>
          <a:lstStyle>
            <a:lvl1pPr>
              <a:defRPr/>
            </a:lvl1pPr>
          </a:lstStyle>
          <a:p>
            <a:pPr>
              <a:defRPr/>
            </a:pPr>
            <a:fld id="{6073F86B-471A-4A1B-8BDC-1560E6890560}" type="slidenum">
              <a:rPr lang="en-US"/>
              <a:pPr>
                <a:defRPr/>
              </a:pPr>
              <a:t>‹#›</a:t>
            </a:fld>
            <a:endParaRPr lang="en-US"/>
          </a:p>
        </p:txBody>
      </p:sp>
    </p:spTree>
    <p:extLst>
      <p:ext uri="{BB962C8B-B14F-4D97-AF65-F5344CB8AC3E}">
        <p14:creationId xmlns:p14="http://schemas.microsoft.com/office/powerpoint/2010/main" val="230314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A4CFEA-7104-4244-AE31-B30E2984B011}" type="datetime1">
              <a:rPr lang="en-US"/>
              <a:pPr>
                <a:defRPr/>
              </a:pPr>
              <a:t>3/15/2019</a:t>
            </a:fld>
            <a:endParaRPr lang="en-US"/>
          </a:p>
        </p:txBody>
      </p:sp>
      <p:sp>
        <p:nvSpPr>
          <p:cNvPr id="5" name="Slide Number Placeholder 5"/>
          <p:cNvSpPr>
            <a:spLocks noGrp="1"/>
          </p:cNvSpPr>
          <p:nvPr>
            <p:ph type="sldNum" sz="quarter" idx="11"/>
          </p:nvPr>
        </p:nvSpPr>
        <p:spPr/>
        <p:txBody>
          <a:bodyPr/>
          <a:lstStyle>
            <a:lvl1pPr>
              <a:defRPr/>
            </a:lvl1pPr>
          </a:lstStyle>
          <a:p>
            <a:pPr>
              <a:defRPr/>
            </a:pPr>
            <a:fld id="{DD2929A5-4BF7-485B-B03F-698100C8D23D}" type="slidenum">
              <a:rPr lang="en-US"/>
              <a:pPr>
                <a:defRPr/>
              </a:pPr>
              <a:t>‹#›</a:t>
            </a:fld>
            <a:endParaRPr lang="en-US"/>
          </a:p>
        </p:txBody>
      </p:sp>
    </p:spTree>
    <p:extLst>
      <p:ext uri="{BB962C8B-B14F-4D97-AF65-F5344CB8AC3E}">
        <p14:creationId xmlns:p14="http://schemas.microsoft.com/office/powerpoint/2010/main" val="301524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02790A-8A30-44F0-8B40-F6CE3DFBE44D}" type="datetime1">
              <a:rPr lang="en-US"/>
              <a:pPr>
                <a:defRPr/>
              </a:pPr>
              <a:t>3/15/2019</a:t>
            </a:fld>
            <a:endParaRPr lang="en-US"/>
          </a:p>
        </p:txBody>
      </p:sp>
      <p:sp>
        <p:nvSpPr>
          <p:cNvPr id="5" name="Slide Number Placeholder 5"/>
          <p:cNvSpPr>
            <a:spLocks noGrp="1"/>
          </p:cNvSpPr>
          <p:nvPr>
            <p:ph type="sldNum" sz="quarter" idx="11"/>
          </p:nvPr>
        </p:nvSpPr>
        <p:spPr/>
        <p:txBody>
          <a:bodyPr/>
          <a:lstStyle>
            <a:lvl1pPr>
              <a:defRPr/>
            </a:lvl1pPr>
          </a:lstStyle>
          <a:p>
            <a:pPr>
              <a:defRPr/>
            </a:pPr>
            <a:fld id="{4A9B1A95-FC91-4853-B9BD-0360F2484716}" type="slidenum">
              <a:rPr lang="en-US"/>
              <a:pPr>
                <a:defRPr/>
              </a:pPr>
              <a:t>‹#›</a:t>
            </a:fld>
            <a:endParaRPr lang="en-US"/>
          </a:p>
        </p:txBody>
      </p:sp>
    </p:spTree>
    <p:extLst>
      <p:ext uri="{BB962C8B-B14F-4D97-AF65-F5344CB8AC3E}">
        <p14:creationId xmlns:p14="http://schemas.microsoft.com/office/powerpoint/2010/main" val="349170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CE4ECDC-E881-43A0-9B41-933C5094C19B}" type="datetime1">
              <a:rPr lang="en-US"/>
              <a:pPr>
                <a:defRPr/>
              </a:pPr>
              <a:t>3/15/2019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064A8A4-8F49-4171-ABA7-B74AD1A47872}" type="slidenum">
              <a:rPr lang="en-US"/>
              <a:pPr>
                <a:defRPr/>
              </a:pPr>
              <a:t>‹#›</a:t>
            </a:fld>
            <a:endParaRPr lang="en-US"/>
          </a:p>
        </p:txBody>
      </p:sp>
    </p:spTree>
    <p:extLst>
      <p:ext uri="{BB962C8B-B14F-4D97-AF65-F5344CB8AC3E}">
        <p14:creationId xmlns:p14="http://schemas.microsoft.com/office/powerpoint/2010/main" val="34189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9C953EA-098D-4D9F-8888-8CE1004409F2}" type="datetime1">
              <a:rPr lang="en-US"/>
              <a:pPr>
                <a:defRPr/>
              </a:pPr>
              <a:t>3/15/2019</a:t>
            </a:fld>
            <a:endParaRPr lang="en-US"/>
          </a:p>
        </p:txBody>
      </p:sp>
      <p:sp>
        <p:nvSpPr>
          <p:cNvPr id="8" name="Slide Number Placeholder 5"/>
          <p:cNvSpPr>
            <a:spLocks noGrp="1"/>
          </p:cNvSpPr>
          <p:nvPr>
            <p:ph type="sldNum" sz="quarter" idx="11"/>
          </p:nvPr>
        </p:nvSpPr>
        <p:spPr/>
        <p:txBody>
          <a:bodyPr/>
          <a:lstStyle>
            <a:lvl1pPr>
              <a:defRPr/>
            </a:lvl1pPr>
          </a:lstStyle>
          <a:p>
            <a:pPr>
              <a:defRPr/>
            </a:pPr>
            <a:fld id="{04553F3B-571D-426C-95CF-1E83011B6F1E}" type="slidenum">
              <a:rPr lang="en-US"/>
              <a:pPr>
                <a:defRPr/>
              </a:pPr>
              <a:t>‹#›</a:t>
            </a:fld>
            <a:endParaRPr lang="en-US"/>
          </a:p>
        </p:txBody>
      </p:sp>
    </p:spTree>
    <p:extLst>
      <p:ext uri="{BB962C8B-B14F-4D97-AF65-F5344CB8AC3E}">
        <p14:creationId xmlns:p14="http://schemas.microsoft.com/office/powerpoint/2010/main" val="181049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B2D6AED-8A82-4B5E-939F-70FEC6FED05E}" type="datetime1">
              <a:rPr lang="en-US"/>
              <a:pPr>
                <a:defRPr/>
              </a:pPr>
              <a:t>3/15/2019</a:t>
            </a:fld>
            <a:endParaRPr lang="en-US"/>
          </a:p>
        </p:txBody>
      </p:sp>
      <p:sp>
        <p:nvSpPr>
          <p:cNvPr id="4" name="Slide Number Placeholder 5"/>
          <p:cNvSpPr>
            <a:spLocks noGrp="1"/>
          </p:cNvSpPr>
          <p:nvPr>
            <p:ph type="sldNum" sz="quarter" idx="11"/>
          </p:nvPr>
        </p:nvSpPr>
        <p:spPr/>
        <p:txBody>
          <a:bodyPr/>
          <a:lstStyle>
            <a:lvl1pPr>
              <a:defRPr/>
            </a:lvl1pPr>
          </a:lstStyle>
          <a:p>
            <a:pPr>
              <a:defRPr/>
            </a:pPr>
            <a:fld id="{7F8B92CD-0A47-49F0-B724-F7CBCF42B777}" type="slidenum">
              <a:rPr lang="en-US"/>
              <a:pPr>
                <a:defRPr/>
              </a:pPr>
              <a:t>‹#›</a:t>
            </a:fld>
            <a:endParaRPr lang="en-US"/>
          </a:p>
        </p:txBody>
      </p:sp>
    </p:spTree>
    <p:extLst>
      <p:ext uri="{BB962C8B-B14F-4D97-AF65-F5344CB8AC3E}">
        <p14:creationId xmlns:p14="http://schemas.microsoft.com/office/powerpoint/2010/main" val="341708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408C96-0335-4AE4-8F0D-53DCE04AC594}" type="datetime1">
              <a:rPr lang="en-US"/>
              <a:pPr>
                <a:defRPr/>
              </a:pPr>
              <a:t>3/15/2019</a:t>
            </a:fld>
            <a:endParaRPr lang="en-US"/>
          </a:p>
        </p:txBody>
      </p:sp>
      <p:sp>
        <p:nvSpPr>
          <p:cNvPr id="3" name="Slide Number Placeholder 5"/>
          <p:cNvSpPr>
            <a:spLocks noGrp="1"/>
          </p:cNvSpPr>
          <p:nvPr>
            <p:ph type="sldNum" sz="quarter" idx="11"/>
          </p:nvPr>
        </p:nvSpPr>
        <p:spPr/>
        <p:txBody>
          <a:bodyPr/>
          <a:lstStyle>
            <a:lvl1pPr>
              <a:defRPr/>
            </a:lvl1pPr>
          </a:lstStyle>
          <a:p>
            <a:pPr>
              <a:defRPr/>
            </a:pPr>
            <a:fld id="{DE480E79-093B-43B3-8592-5654DB9469F1}" type="slidenum">
              <a:rPr lang="en-US"/>
              <a:pPr>
                <a:defRPr/>
              </a:pPr>
              <a:t>‹#›</a:t>
            </a:fld>
            <a:endParaRPr lang="en-US"/>
          </a:p>
        </p:txBody>
      </p:sp>
    </p:spTree>
    <p:extLst>
      <p:ext uri="{BB962C8B-B14F-4D97-AF65-F5344CB8AC3E}">
        <p14:creationId xmlns:p14="http://schemas.microsoft.com/office/powerpoint/2010/main" val="193916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C48513F-477D-46F3-AB28-4EBC0BB26B23}" type="datetime1">
              <a:rPr lang="en-US"/>
              <a:pPr>
                <a:defRPr/>
              </a:pPr>
              <a:t>3/15/2019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A35EC04D-0870-4B8F-AE1B-6FAD21A8C2F4}" type="slidenum">
              <a:rPr lang="en-US"/>
              <a:pPr>
                <a:defRPr/>
              </a:pPr>
              <a:t>‹#›</a:t>
            </a:fld>
            <a:endParaRPr lang="en-US"/>
          </a:p>
        </p:txBody>
      </p:sp>
    </p:spTree>
    <p:extLst>
      <p:ext uri="{BB962C8B-B14F-4D97-AF65-F5344CB8AC3E}">
        <p14:creationId xmlns:p14="http://schemas.microsoft.com/office/powerpoint/2010/main" val="76651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8973C9-F9EC-4B5A-9DA3-3964CB363BB6}" type="datetime1">
              <a:rPr lang="en-US"/>
              <a:pPr>
                <a:defRPr/>
              </a:pPr>
              <a:t>3/15/2019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E140BEF-569B-440E-BF4D-D806B165332F}" type="slidenum">
              <a:rPr lang="en-US"/>
              <a:pPr>
                <a:defRPr/>
              </a:pPr>
              <a:t>‹#›</a:t>
            </a:fld>
            <a:endParaRPr lang="en-US"/>
          </a:p>
        </p:txBody>
      </p:sp>
    </p:spTree>
    <p:extLst>
      <p:ext uri="{BB962C8B-B14F-4D97-AF65-F5344CB8AC3E}">
        <p14:creationId xmlns:p14="http://schemas.microsoft.com/office/powerpoint/2010/main" val="309518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019ACD1-98E9-4561-AF71-90A5D4CFE7C0}" type="datetime1">
              <a:rPr lang="en-US"/>
              <a:pPr>
                <a:defRPr/>
              </a:pPr>
              <a:t>3/15/2019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JDBC-II-CSE-'C'_SEC_2017-18</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3DE8C8A-BE12-40C9-A72A-9079196113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technowlogeek.com/programming/java/jdbc/working-with-jdbc-resultset-objec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altLang="en-US" smtClean="0"/>
              <a:t>Design of JDBC – Configuration</a:t>
            </a:r>
          </a:p>
        </p:txBody>
      </p:sp>
      <p:sp>
        <p:nvSpPr>
          <p:cNvPr id="3" name="Subtitle 2"/>
          <p:cNvSpPr>
            <a:spLocks noGrp="1"/>
          </p:cNvSpPr>
          <p:nvPr>
            <p:ph type="subTitle" idx="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76200" y="685800"/>
            <a:ext cx="9144000" cy="5334000"/>
          </a:xfrm>
        </p:spPr>
        <p:txBody>
          <a:bodyPr/>
          <a:lstStyle/>
          <a:p>
            <a:pPr eaLnBrk="1" hangingPunct="1">
              <a:buFont typeface="Arial" charset="0"/>
              <a:buNone/>
            </a:pPr>
            <a:r>
              <a:rPr lang="en-US" altLang="en-US" b="1" smtClean="0"/>
              <a:t>3. Create the Statement object</a:t>
            </a:r>
          </a:p>
          <a:p>
            <a:pPr eaLnBrk="1" hangingPunct="1">
              <a:buFont typeface="Arial" charset="0"/>
              <a:buNone/>
            </a:pPr>
            <a:r>
              <a:rPr lang="en-US" altLang="en-US" sz="2400" smtClean="0"/>
              <a:t>To transfer sql commands from java program to database we need statement object. </a:t>
            </a:r>
          </a:p>
          <a:p>
            <a:pPr eaLnBrk="1" hangingPunct="1">
              <a:buFont typeface="Arial" charset="0"/>
              <a:buNone/>
            </a:pPr>
            <a:r>
              <a:rPr lang="en-US" altLang="en-US" sz="2400" smtClean="0"/>
              <a:t>To create a statement object we call createStatement() method of connection interface. </a:t>
            </a:r>
          </a:p>
          <a:p>
            <a:pPr eaLnBrk="1" hangingPunct="1">
              <a:buFont typeface="Arial" charset="0"/>
              <a:buNone/>
            </a:pPr>
            <a:r>
              <a:rPr lang="en-US" altLang="en-US" sz="2400" smtClean="0"/>
              <a:t>The object of statement is responsible to execute queries with the database.</a:t>
            </a:r>
          </a:p>
          <a:p>
            <a:pPr eaLnBrk="1" hangingPunct="1"/>
            <a:r>
              <a:rPr lang="en-US" altLang="en-US" sz="2400" b="1" smtClean="0"/>
              <a:t>Syntax of createStatement() method</a:t>
            </a:r>
          </a:p>
          <a:p>
            <a:pPr eaLnBrk="1" hangingPunct="1">
              <a:buFont typeface="Arial" charset="0"/>
              <a:buNone/>
            </a:pPr>
            <a:r>
              <a:rPr lang="en-US" altLang="en-US" sz="2400" smtClean="0"/>
              <a:t>       public Statement createStatement()throws SQLException </a:t>
            </a:r>
          </a:p>
          <a:p>
            <a:pPr eaLnBrk="1" hangingPunct="1"/>
            <a:r>
              <a:rPr lang="en-US" altLang="en-US" sz="2400" b="1" smtClean="0"/>
              <a:t>Example to create the statement object</a:t>
            </a:r>
          </a:p>
          <a:p>
            <a:pPr eaLnBrk="1" hangingPunct="1">
              <a:buFont typeface="Arial" charset="0"/>
              <a:buNone/>
            </a:pPr>
            <a:r>
              <a:rPr lang="en-US" altLang="en-US" sz="2400" smtClean="0"/>
              <a:t>       Statement stmt=con.createStatement(); </a:t>
            </a:r>
          </a:p>
          <a:p>
            <a:pPr eaLnBrk="1" hangingPunct="1">
              <a:buFont typeface="Arial" charset="0"/>
              <a:buNone/>
            </a:pPr>
            <a:endParaRPr lang="en-US" altLang="en-US" sz="2400" smtClean="0"/>
          </a:p>
          <a:p>
            <a:pPr eaLnBrk="1" hangingPunct="1">
              <a:buFont typeface="Arial" charset="0"/>
              <a:buNone/>
            </a:pPr>
            <a:endParaRPr lang="en-US" altLang="en-US" sz="2400" smtClean="0"/>
          </a:p>
          <a:p>
            <a:pPr eaLnBrk="1" hangingPunct="1">
              <a:buFont typeface="Arial" charset="0"/>
              <a:buNone/>
            </a:pPr>
            <a:endParaRPr lang="en-US" altLang="en-US"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152400" y="304800"/>
            <a:ext cx="8839200" cy="3581400"/>
          </a:xfrm>
        </p:spPr>
        <p:txBody>
          <a:bodyPr/>
          <a:lstStyle/>
          <a:p>
            <a:pPr eaLnBrk="1" hangingPunct="1">
              <a:buFont typeface="Arial" charset="0"/>
              <a:buNone/>
            </a:pPr>
            <a:r>
              <a:rPr lang="en-US" altLang="en-US" b="1" smtClean="0"/>
              <a:t>4. </a:t>
            </a:r>
            <a:r>
              <a:rPr lang="en-US" altLang="en-US" sz="2800" b="1" smtClean="0"/>
              <a:t>Executing queries</a:t>
            </a:r>
          </a:p>
          <a:p>
            <a:pPr eaLnBrk="1" hangingPunct="1"/>
            <a:r>
              <a:rPr lang="en-US" altLang="en-US" sz="2800" smtClean="0"/>
              <a:t>Call any one of the following three methods of Statement interface is used to execute queries to the database and to get the output.</a:t>
            </a:r>
          </a:p>
          <a:p>
            <a:pPr eaLnBrk="1" hangingPunct="1"/>
            <a:r>
              <a:rPr lang="en-US" altLang="en-US" sz="2800" b="1" smtClean="0"/>
              <a:t>executeUpdate(): </a:t>
            </a:r>
            <a:r>
              <a:rPr lang="en-US" altLang="en-US" sz="2800" smtClean="0"/>
              <a:t>Used for non-select operations.</a:t>
            </a:r>
          </a:p>
          <a:p>
            <a:pPr eaLnBrk="1" hangingPunct="1"/>
            <a:r>
              <a:rPr lang="en-US" altLang="en-US" sz="2800" b="1" smtClean="0"/>
              <a:t>executeQuery(): </a:t>
            </a:r>
            <a:r>
              <a:rPr lang="en-US" altLang="en-US" sz="2800" smtClean="0"/>
              <a:t>Used for select operation.</a:t>
            </a:r>
          </a:p>
          <a:p>
            <a:pPr eaLnBrk="1" hangingPunct="1"/>
            <a:r>
              <a:rPr lang="en-US" altLang="en-US" sz="2800" b="1" smtClean="0"/>
              <a:t>execute(): </a:t>
            </a:r>
            <a:r>
              <a:rPr lang="en-US" altLang="en-US" sz="2800" smtClean="0"/>
              <a:t>Used for both select or non-select operation.</a:t>
            </a:r>
          </a:p>
          <a:p>
            <a:pPr eaLnBrk="1" hangingPunct="1">
              <a:buFont typeface="Arial" charset="0"/>
              <a:buNone/>
            </a:pPr>
            <a:endParaRPr lang="en-US" altLang="en-US" sz="2800" smtClean="0"/>
          </a:p>
        </p:txBody>
      </p:sp>
      <p:sp>
        <p:nvSpPr>
          <p:cNvPr id="4" name="Footer Placeholder 3"/>
          <p:cNvSpPr>
            <a:spLocks noGrp="1"/>
          </p:cNvSpPr>
          <p:nvPr>
            <p:ph type="ftr" sz="quarter" idx="4294967295"/>
          </p:nvPr>
        </p:nvSpPr>
        <p:spPr/>
        <p:txBody>
          <a:bodyPr/>
          <a:lstStyle/>
          <a:p>
            <a:pPr>
              <a:defRPr/>
            </a:pPr>
            <a:r>
              <a:rPr lang="en-US"/>
              <a:t>JDBC-II-CSE-'C'_SEC_2017-18</a:t>
            </a:r>
          </a:p>
        </p:txBody>
      </p:sp>
      <p:pic>
        <p:nvPicPr>
          <p:cNvPr id="2355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83058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304800" y="457200"/>
            <a:ext cx="8534400" cy="6408738"/>
          </a:xfrm>
        </p:spPr>
        <p:txBody>
          <a:bodyPr/>
          <a:lstStyle/>
          <a:p>
            <a:pPr eaLnBrk="1" hangingPunct="1"/>
            <a:r>
              <a:rPr lang="en-US" altLang="en-US" sz="2400" b="1" smtClean="0"/>
              <a:t>executeQuery()</a:t>
            </a:r>
            <a:r>
              <a:rPr lang="en-US" altLang="en-US" sz="2400" smtClean="0"/>
              <a:t>, </a:t>
            </a:r>
            <a:r>
              <a:rPr lang="en-US" altLang="en-US" sz="2400" b="1" smtClean="0"/>
              <a:t>executeUpdate()</a:t>
            </a:r>
            <a:r>
              <a:rPr lang="en-US" altLang="en-US" sz="2400" smtClean="0"/>
              <a:t> and </a:t>
            </a:r>
            <a:r>
              <a:rPr lang="en-US" altLang="en-US" sz="2400" b="1" smtClean="0"/>
              <a:t>execute()</a:t>
            </a:r>
            <a:r>
              <a:rPr lang="en-US" altLang="en-US" sz="2400" smtClean="0"/>
              <a:t> are the methods of </a:t>
            </a:r>
            <a:r>
              <a:rPr lang="en-US" altLang="en-US" sz="2400" b="1" smtClean="0"/>
              <a:t>java.sql.Statement</a:t>
            </a:r>
            <a:r>
              <a:rPr lang="en-US" altLang="en-US" sz="2400" smtClean="0"/>
              <a:t> interface of JDBC API which are used to execute the SQL statements.</a:t>
            </a:r>
          </a:p>
          <a:p>
            <a:pPr eaLnBrk="1" hangingPunct="1"/>
            <a:endParaRPr lang="en-US" altLang="en-US" sz="2400" smtClean="0"/>
          </a:p>
          <a:p>
            <a:pPr eaLnBrk="1" hangingPunct="1"/>
            <a:r>
              <a:rPr lang="en-US" altLang="en-US" sz="2400" b="1" smtClean="0"/>
              <a:t>ResultSet  executeQuery(String sql) throws SQLException </a:t>
            </a:r>
          </a:p>
          <a:p>
            <a:pPr algn="just" eaLnBrk="1" hangingPunct="1">
              <a:buFont typeface="Arial" charset="0"/>
              <a:buNone/>
            </a:pPr>
            <a:r>
              <a:rPr lang="en-US" altLang="en-US" sz="2400" smtClean="0"/>
              <a:t>	This method is used for SQL statements which retrieve some data from the database. For example is </a:t>
            </a:r>
            <a:r>
              <a:rPr lang="en-US" altLang="en-US" sz="2400" b="1" smtClean="0"/>
              <a:t>SELECT</a:t>
            </a:r>
            <a:r>
              <a:rPr lang="en-US" altLang="en-US" sz="2400" smtClean="0"/>
              <a:t> statement. This method is meant to be used for select queries which fetch some data from the database. This method returns one </a:t>
            </a:r>
            <a:r>
              <a:rPr lang="en-US" altLang="en-US" sz="2400" b="1" smtClean="0"/>
              <a:t>java.sql.ResultSet</a:t>
            </a:r>
            <a:r>
              <a:rPr lang="en-US" altLang="en-US" sz="2400" smtClean="0"/>
              <a:t> object which contains the data returned by the query.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57200" y="685800"/>
            <a:ext cx="8229600" cy="5440363"/>
          </a:xfrm>
        </p:spPr>
        <p:txBody>
          <a:bodyPr/>
          <a:lstStyle/>
          <a:p>
            <a:pPr eaLnBrk="1" hangingPunct="1"/>
            <a:r>
              <a:rPr lang="en-US" altLang="en-US" sz="2000" b="1" smtClean="0"/>
              <a:t>int  executeUpdate(String sql) throws SQLException :</a:t>
            </a:r>
          </a:p>
          <a:p>
            <a:pPr eaLnBrk="1" hangingPunct="1">
              <a:buFont typeface="Arial" charset="0"/>
              <a:buNone/>
            </a:pPr>
            <a:r>
              <a:rPr lang="en-US" altLang="en-US" sz="2000" smtClean="0"/>
              <a:t>     This method is used for SQL statements which update the database in some way. For example </a:t>
            </a:r>
            <a:r>
              <a:rPr lang="en-US" altLang="en-US" sz="2000" b="1" smtClean="0"/>
              <a:t>INSERT</a:t>
            </a:r>
            <a:r>
              <a:rPr lang="en-US" altLang="en-US" sz="2000" smtClean="0"/>
              <a:t>, </a:t>
            </a:r>
            <a:r>
              <a:rPr lang="en-US" altLang="en-US" sz="2000" b="1" smtClean="0"/>
              <a:t>UPDATE</a:t>
            </a:r>
            <a:r>
              <a:rPr lang="en-US" altLang="en-US" sz="2000" smtClean="0"/>
              <a:t> and </a:t>
            </a:r>
            <a:r>
              <a:rPr lang="en-US" altLang="en-US" sz="2000" b="1" smtClean="0"/>
              <a:t>DELETE</a:t>
            </a:r>
            <a:r>
              <a:rPr lang="en-US" altLang="en-US" sz="2000" smtClean="0"/>
              <a:t> statements. All these statements are DML(Data Manipulation Language) statements. This method can also be used for DDL(Data Definition Language) statements which return nothing. For example </a:t>
            </a:r>
            <a:r>
              <a:rPr lang="en-US" altLang="en-US" sz="2000" b="1" smtClean="0"/>
              <a:t>CREATE</a:t>
            </a:r>
            <a:r>
              <a:rPr lang="en-US" altLang="en-US" sz="2000" smtClean="0"/>
              <a:t> and </a:t>
            </a:r>
            <a:r>
              <a:rPr lang="en-US" altLang="en-US" sz="2000" b="1" smtClean="0"/>
              <a:t>ALTER</a:t>
            </a:r>
            <a:r>
              <a:rPr lang="en-US" altLang="en-US" sz="2000" smtClean="0"/>
              <a:t> statements. This method returns an </a:t>
            </a:r>
            <a:r>
              <a:rPr lang="en-US" altLang="en-US" sz="2000" b="1" smtClean="0"/>
              <a:t>int value</a:t>
            </a:r>
            <a:r>
              <a:rPr lang="en-US" altLang="en-US" sz="2000" smtClean="0"/>
              <a:t> which represents the number of rows affected by the query. This value will be </a:t>
            </a:r>
            <a:r>
              <a:rPr lang="en-US" altLang="en-US" sz="2000" b="1" smtClean="0"/>
              <a:t>0</a:t>
            </a:r>
            <a:r>
              <a:rPr lang="en-US" altLang="en-US" sz="2000" smtClean="0"/>
              <a:t> for the statements which return nothing.</a:t>
            </a:r>
          </a:p>
          <a:p>
            <a:pPr eaLnBrk="1" hangingPunct="1"/>
            <a:r>
              <a:rPr lang="en-US" altLang="en-US" sz="2000" b="1" smtClean="0"/>
              <a:t>boolean execute(String sql) throws SQLException :</a:t>
            </a:r>
          </a:p>
          <a:p>
            <a:pPr eaLnBrk="1" hangingPunct="1">
              <a:buFont typeface="Arial" charset="0"/>
              <a:buNone/>
            </a:pPr>
            <a:r>
              <a:rPr lang="en-US" altLang="en-US" sz="2000" smtClean="0"/>
              <a:t>	This method allows us to execute any kind of query like select, update. It returns boolean. If the return value is true, then it executed select query, get the ResultSet object and read the resulted records. If it returns false, then it can be update query, call getUpdateCount() method to get total records updated.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p:txBody>
          <a:bodyPr/>
          <a:lstStyle/>
          <a:p>
            <a:pPr>
              <a:defRPr/>
            </a:pPr>
            <a:r>
              <a:rPr lang="en-US"/>
              <a:t>JDBC-II-CSE-'C'_SEC_2017-18</a:t>
            </a:r>
          </a:p>
        </p:txBody>
      </p:sp>
      <p:pic>
        <p:nvPicPr>
          <p:cNvPr id="266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609600"/>
            <a:ext cx="8839200" cy="6027738"/>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5875" y="762000"/>
            <a:ext cx="9144000" cy="4724400"/>
          </a:xfrm>
        </p:spPr>
        <p:txBody>
          <a:bodyPr/>
          <a:lstStyle/>
          <a:p>
            <a:pPr eaLnBrk="1" hangingPunct="1">
              <a:buFont typeface="Arial" charset="0"/>
              <a:buNone/>
            </a:pPr>
            <a:r>
              <a:rPr lang="en-US" altLang="en-US" b="1" smtClean="0"/>
              <a:t>5.Closing connection : </a:t>
            </a:r>
            <a:r>
              <a:rPr lang="en-US" altLang="en-US" smtClean="0"/>
              <a:t>Close the connection.</a:t>
            </a:r>
          </a:p>
          <a:p>
            <a:pPr eaLnBrk="1" hangingPunct="1">
              <a:buFont typeface="Arial" charset="0"/>
              <a:buNone/>
            </a:pPr>
            <a:r>
              <a:rPr lang="en-US" altLang="en-US" smtClean="0"/>
              <a:t>The close() method of Connection interface is used to close the connection.</a:t>
            </a:r>
          </a:p>
          <a:p>
            <a:pPr eaLnBrk="1" hangingPunct="1"/>
            <a:r>
              <a:rPr lang="en-US" altLang="en-US" b="1" smtClean="0"/>
              <a:t>Syntax of close() method</a:t>
            </a:r>
          </a:p>
          <a:p>
            <a:pPr eaLnBrk="1" hangingPunct="1">
              <a:buFont typeface="Arial" charset="0"/>
              <a:buNone/>
            </a:pPr>
            <a:r>
              <a:rPr lang="en-US" altLang="en-US" smtClean="0"/>
              <a:t>public void close()throws SQLException</a:t>
            </a:r>
          </a:p>
          <a:p>
            <a:pPr eaLnBrk="1" hangingPunct="1"/>
            <a:r>
              <a:rPr lang="en-US" altLang="en-US" b="1" smtClean="0"/>
              <a:t>Example for close connection</a:t>
            </a:r>
          </a:p>
          <a:p>
            <a:pPr eaLnBrk="1" hangingPunct="1">
              <a:buFont typeface="Arial" charset="0"/>
              <a:buNone/>
            </a:pPr>
            <a:r>
              <a:rPr lang="en-US" altLang="en-US" smtClean="0"/>
              <a:t>       con.close(); </a:t>
            </a:r>
          </a:p>
          <a:p>
            <a:pPr eaLnBrk="1" hangingPunct="1">
              <a:buFont typeface="Arial" charset="0"/>
              <a:buNone/>
            </a:pPr>
            <a:r>
              <a:rPr lang="en-US" altLang="en-US" smtClean="0"/>
              <a:t> </a:t>
            </a:r>
          </a:p>
          <a:p>
            <a:pPr eaLnBrk="1" hangingPunct="1">
              <a:buFont typeface="Arial" charset="0"/>
              <a:buNone/>
            </a:pPr>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4000" smtClean="0"/>
              <a:t>Embedded Derby  - Network Derby</a:t>
            </a:r>
          </a:p>
        </p:txBody>
      </p:sp>
      <p:pic>
        <p:nvPicPr>
          <p:cNvPr id="28675" name="Picture 3" descr="embed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304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network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32448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5"/>
          <p:cNvSpPr txBox="1">
            <a:spLocks noChangeArrowheads="1"/>
          </p:cNvSpPr>
          <p:nvPr/>
        </p:nvSpPr>
        <p:spPr bwMode="auto">
          <a:xfrm>
            <a:off x="288925" y="4724400"/>
            <a:ext cx="336867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Arial" charset="0"/>
              </a:rPr>
              <a:t>The Derby engine does not run in a separate process,  and there are no separate database processes to start up and shut down. </a:t>
            </a:r>
          </a:p>
          <a:p>
            <a:pPr eaLnBrk="1" hangingPunct="1">
              <a:spcBef>
                <a:spcPct val="0"/>
              </a:spcBef>
              <a:buFontTx/>
              <a:buNone/>
            </a:pPr>
            <a:r>
              <a:rPr lang="en-US" altLang="en-US" sz="1400">
                <a:latin typeface="Arial" charset="0"/>
              </a:rPr>
              <a:t>The Derby database engine runs inside the same Java Virtual Machine (JVM) as the application.</a:t>
            </a:r>
          </a:p>
          <a:p>
            <a:pPr eaLnBrk="1" hangingPunct="1">
              <a:spcBef>
                <a:spcPct val="0"/>
              </a:spcBef>
              <a:buFontTx/>
              <a:buNone/>
            </a:pPr>
            <a:r>
              <a:rPr lang="en-US" altLang="en-US" sz="1400">
                <a:latin typeface="Arial" charset="0"/>
              </a:rPr>
              <a:t> </a:t>
            </a:r>
          </a:p>
        </p:txBody>
      </p:sp>
      <p:sp>
        <p:nvSpPr>
          <p:cNvPr id="28678" name="Text Box 6"/>
          <p:cNvSpPr txBox="1">
            <a:spLocks noChangeArrowheads="1"/>
          </p:cNvSpPr>
          <p:nvPr/>
        </p:nvSpPr>
        <p:spPr bwMode="auto">
          <a:xfrm>
            <a:off x="4319588" y="5154613"/>
            <a:ext cx="4648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Arial" charset="0"/>
              </a:rPr>
              <a:t>An application can also access a Derby database using the client/server mode.  This is achieved </a:t>
            </a:r>
            <a:r>
              <a:rPr lang="en-US" altLang="en-US" sz="1400" i="1">
                <a:latin typeface="Arial" charset="0"/>
              </a:rPr>
              <a:t>via</a:t>
            </a:r>
            <a:r>
              <a:rPr lang="en-US" altLang="en-US" sz="1400">
                <a:latin typeface="Arial" charset="0"/>
              </a:rPr>
              <a:t> a framework (Derby Network Server) that embeds Derby and handles database requests from applications, including applications running in different JVMs on the same machine or on remote machines.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52400"/>
            <a:ext cx="9448800" cy="6248400"/>
          </a:xfrm>
        </p:spPr>
        <p:txBody>
          <a:bodyPr/>
          <a:lstStyle/>
          <a:p>
            <a:pPr marL="91440">
              <a:spcBef>
                <a:spcPts val="0"/>
              </a:spcBef>
              <a:buFont typeface="Arial" charset="0"/>
              <a:buNone/>
              <a:defRPr/>
            </a:pPr>
            <a:r>
              <a:rPr lang="en-US" b="1" dirty="0" smtClean="0">
                <a:latin typeface="Times New Roman" pitchFamily="18" charset="0"/>
                <a:cs typeface="Times New Roman" pitchFamily="18" charset="0"/>
              </a:rPr>
              <a:t>1.Register the driver class</a:t>
            </a:r>
            <a:r>
              <a:rPr lang="en-US" dirty="0" smtClean="0">
                <a:latin typeface="Times New Roman" pitchFamily="18" charset="0"/>
                <a:cs typeface="Times New Roman" pitchFamily="18" charset="0"/>
              </a:rPr>
              <a:t>(load the Driver)</a:t>
            </a:r>
          </a:p>
          <a:p>
            <a:pPr marL="91440">
              <a:spcBef>
                <a:spcPts val="0"/>
              </a:spcBef>
              <a:buFont typeface="Arial" charset="0"/>
              <a:buNone/>
              <a:defRPr/>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load the driver class into JVM.</a:t>
            </a:r>
          </a:p>
          <a:p>
            <a:pPr marL="91440">
              <a:spcBef>
                <a:spcPts val="0"/>
              </a:spcBef>
              <a:buFont typeface="Wingdings" pitchFamily="2" charset="2"/>
              <a:buChar char="Ø"/>
              <a:defRPr/>
            </a:pPr>
            <a:r>
              <a:rPr lang="en-US" sz="2800" dirty="0" smtClean="0">
                <a:latin typeface="Times New Roman" pitchFamily="18" charset="0"/>
                <a:cs typeface="Times New Roman" pitchFamily="18" charset="0"/>
              </a:rPr>
              <a:t>Class.forName("</a:t>
            </a:r>
            <a:r>
              <a:rPr lang="en-US" sz="2800" dirty="0" err="1" smtClean="0">
                <a:latin typeface="Times New Roman" pitchFamily="18" charset="0"/>
                <a:cs typeface="Times New Roman" pitchFamily="18" charset="0"/>
              </a:rPr>
              <a:t>org.apache.derby.jdbc.EmbeddedDriver</a:t>
            </a:r>
            <a:r>
              <a:rPr lang="en-US" sz="2800" dirty="0" smtClean="0">
                <a:latin typeface="Times New Roman" pitchFamily="18" charset="0"/>
                <a:cs typeface="Times New Roman" pitchFamily="18" charset="0"/>
              </a:rPr>
              <a:t>");</a:t>
            </a:r>
          </a:p>
          <a:p>
            <a:pPr marL="91440">
              <a:spcBef>
                <a:spcPts val="0"/>
              </a:spcBef>
              <a:buFont typeface="Wingdings" pitchFamily="2" charset="2"/>
              <a:buChar char="Ø"/>
              <a:defRPr/>
            </a:pPr>
            <a:r>
              <a:rPr lang="en-US" sz="2400" b="1" dirty="0" smtClean="0">
                <a:latin typeface="Times New Roman" pitchFamily="18" charset="0"/>
                <a:cs typeface="Times New Roman" pitchFamily="18" charset="0"/>
              </a:rPr>
              <a:t>derbyrun.jar</a:t>
            </a:r>
            <a:r>
              <a:rPr lang="en-US" sz="2400" dirty="0" smtClean="0">
                <a:latin typeface="Times New Roman" pitchFamily="18" charset="0"/>
                <a:cs typeface="Times New Roman" pitchFamily="18" charset="0"/>
              </a:rPr>
              <a:t>-in which the driver for  derby database is located</a:t>
            </a:r>
          </a:p>
          <a:p>
            <a:pPr marL="91440">
              <a:spcBef>
                <a:spcPts val="0"/>
              </a:spcBef>
              <a:buFont typeface="Arial" charset="0"/>
              <a:buNone/>
              <a:defRPr/>
            </a:pPr>
            <a:r>
              <a:rPr lang="en-US" sz="2400" dirty="0" smtClean="0">
                <a:latin typeface="Times New Roman" pitchFamily="18" charset="0"/>
                <a:cs typeface="Times New Roman" pitchFamily="18" charset="0"/>
              </a:rPr>
              <a:t>              we have to set the </a:t>
            </a:r>
            <a:r>
              <a:rPr lang="en-US" sz="2400" dirty="0" err="1" smtClean="0">
                <a:latin typeface="Times New Roman" pitchFamily="18" charset="0"/>
                <a:cs typeface="Times New Roman" pitchFamily="18" charset="0"/>
              </a:rPr>
              <a:t>classpath</a:t>
            </a:r>
            <a:r>
              <a:rPr lang="en-US" sz="2400" dirty="0" smtClean="0">
                <a:latin typeface="Times New Roman" pitchFamily="18" charset="0"/>
                <a:cs typeface="Times New Roman" pitchFamily="18" charset="0"/>
              </a:rPr>
              <a:t> for derbyclient.jar</a:t>
            </a:r>
          </a:p>
          <a:p>
            <a:pPr marL="91440">
              <a:spcBef>
                <a:spcPts val="0"/>
              </a:spcBef>
              <a:buFont typeface="Arial" charset="0"/>
              <a:buNone/>
              <a:defRPr/>
            </a:pPr>
            <a:r>
              <a:rPr lang="en-US" b="1" dirty="0" smtClean="0">
                <a:latin typeface="Times New Roman" pitchFamily="18" charset="0"/>
                <a:cs typeface="Times New Roman" pitchFamily="18" charset="0"/>
              </a:rPr>
              <a:t>2.Create the connection object</a:t>
            </a:r>
          </a:p>
          <a:p>
            <a:pPr marL="91440">
              <a:spcBef>
                <a:spcPts val="0"/>
              </a:spcBef>
              <a:buFont typeface="Arial" charset="0"/>
              <a:buNone/>
              <a:defRPr/>
            </a:pPr>
            <a:r>
              <a:rPr lang="en-US" sz="2000" dirty="0" smtClean="0"/>
              <a:t>connection between a java program and a database will be opened.</a:t>
            </a:r>
            <a:endParaRPr lang="en-US" sz="2000" b="1" dirty="0" smtClean="0">
              <a:latin typeface="Times New Roman" pitchFamily="18" charset="0"/>
              <a:cs typeface="Times New Roman" pitchFamily="18" charset="0"/>
            </a:endParaRPr>
          </a:p>
          <a:p>
            <a:pPr marL="91440">
              <a:spcBef>
                <a:spcPts val="0"/>
              </a:spcBef>
              <a:buFont typeface="Wingdings" pitchFamily="2" charset="2"/>
              <a:buChar char="Ø"/>
              <a:defRPr/>
            </a:pPr>
            <a:r>
              <a:rPr lang="en-US" sz="2200" dirty="0" smtClean="0">
                <a:latin typeface="Times New Roman" pitchFamily="18" charset="0"/>
                <a:cs typeface="Times New Roman" pitchFamily="18" charset="0"/>
              </a:rPr>
              <a:t>Connection </a:t>
            </a:r>
            <a:r>
              <a:rPr lang="en-US" sz="2200" dirty="0" err="1" smtClean="0">
                <a:latin typeface="Times New Roman" pitchFamily="18" charset="0"/>
                <a:cs typeface="Times New Roman" pitchFamily="18" charset="0"/>
              </a:rPr>
              <a:t>conn</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DriverManager.getConnection</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url</a:t>
            </a:r>
            <a:r>
              <a:rPr lang="en-US" sz="2200" dirty="0" smtClean="0">
                <a:latin typeface="Times New Roman" pitchFamily="18" charset="0"/>
                <a:cs typeface="Times New Roman" pitchFamily="18" charset="0"/>
              </a:rPr>
              <a:t>, username, password);</a:t>
            </a:r>
          </a:p>
          <a:p>
            <a:pPr marL="91440">
              <a:spcBef>
                <a:spcPts val="0"/>
              </a:spcBef>
              <a:buFont typeface="Arial" charset="0"/>
              <a:buNone/>
              <a:defRPr/>
            </a:pPr>
            <a:r>
              <a:rPr lang="en-US" sz="2200" dirty="0" smtClean="0">
                <a:latin typeface="Times New Roman" pitchFamily="18" charset="0"/>
                <a:cs typeface="Times New Roman" pitchFamily="18" charset="0"/>
              </a:rPr>
              <a:t>The JDBC URL general syntax is: </a:t>
            </a:r>
            <a:r>
              <a:rPr lang="en-US" sz="2200" b="1" dirty="0" err="1">
                <a:latin typeface="Times New Roman" pitchFamily="18" charset="0"/>
                <a:cs typeface="Times New Roman" pitchFamily="18" charset="0"/>
              </a:rPr>
              <a:t>j</a:t>
            </a:r>
            <a:r>
              <a:rPr lang="en-US" sz="2200" b="1" dirty="0" err="1" smtClean="0">
                <a:latin typeface="Times New Roman" pitchFamily="18" charset="0"/>
                <a:cs typeface="Times New Roman" pitchFamily="18" charset="0"/>
              </a:rPr>
              <a:t>dbc:subprotocol:other</a:t>
            </a:r>
            <a:r>
              <a:rPr lang="en-US" sz="2200" b="1" dirty="0" smtClean="0">
                <a:latin typeface="Times New Roman" pitchFamily="18" charset="0"/>
                <a:cs typeface="Times New Roman" pitchFamily="18" charset="0"/>
              </a:rPr>
              <a:t> stuff</a:t>
            </a:r>
          </a:p>
          <a:p>
            <a:pPr marL="91440">
              <a:spcBef>
                <a:spcPts val="0"/>
              </a:spcBef>
              <a:buFont typeface="Arial" charset="0"/>
              <a:buNone/>
              <a:defRPr/>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jdbc:derby</a:t>
            </a:r>
            <a:r>
              <a:rPr lang="en-US" sz="2400" dirty="0" smtClean="0">
                <a:latin typeface="Times New Roman" pitchFamily="18" charset="0"/>
                <a:cs typeface="Times New Roman" pitchFamily="18" charset="0"/>
              </a:rPr>
              <a:t>://localhost:1527/COREJAVA";</a:t>
            </a:r>
          </a:p>
          <a:p>
            <a:pPr marL="91440">
              <a:spcBef>
                <a:spcPts val="0"/>
              </a:spcBef>
              <a:buFont typeface="Arial" charset="0"/>
              <a:buNone/>
              <a:defRPr/>
            </a:pPr>
            <a:r>
              <a:rPr lang="en-US" sz="2200" dirty="0" err="1" smtClean="0">
                <a:latin typeface="Times New Roman" pitchFamily="18" charset="0"/>
                <a:cs typeface="Times New Roman" pitchFamily="18" charset="0"/>
              </a:rPr>
              <a:t>Subprotocol:derby</a:t>
            </a:r>
            <a:endParaRPr lang="en-US" sz="2200" dirty="0" smtClean="0">
              <a:latin typeface="Times New Roman" pitchFamily="18" charset="0"/>
              <a:cs typeface="Times New Roman" pitchFamily="18" charset="0"/>
            </a:endParaRPr>
          </a:p>
          <a:p>
            <a:pPr marL="91440">
              <a:spcBef>
                <a:spcPts val="0"/>
              </a:spcBef>
              <a:buFont typeface="Arial" charset="0"/>
              <a:buNone/>
              <a:defRPr/>
            </a:pPr>
            <a:r>
              <a:rPr lang="en-US" sz="2200" dirty="0" smtClean="0">
                <a:latin typeface="Times New Roman" pitchFamily="18" charset="0"/>
                <a:cs typeface="Times New Roman" pitchFamily="18" charset="0"/>
              </a:rPr>
              <a:t>Here a </a:t>
            </a:r>
            <a:r>
              <a:rPr lang="en-US" sz="2200" dirty="0" err="1" smtClean="0">
                <a:latin typeface="Times New Roman" pitchFamily="18" charset="0"/>
                <a:cs typeface="Times New Roman" pitchFamily="18" charset="0"/>
              </a:rPr>
              <a:t>subprotocol</a:t>
            </a:r>
            <a:r>
              <a:rPr lang="en-US" sz="2200" dirty="0" smtClean="0">
                <a:latin typeface="Times New Roman" pitchFamily="18" charset="0"/>
                <a:cs typeface="Times New Roman" pitchFamily="18" charset="0"/>
              </a:rPr>
              <a:t> selects the specific driver for connecting to the database</a:t>
            </a:r>
          </a:p>
          <a:p>
            <a:pPr marL="91440">
              <a:spcBef>
                <a:spcPts val="0"/>
              </a:spcBef>
              <a:buFont typeface="Arial" charset="0"/>
              <a:buNone/>
              <a:defRPr/>
            </a:pPr>
            <a:r>
              <a:rPr lang="en-US" sz="2200" dirty="0" err="1" smtClean="0">
                <a:latin typeface="Times New Roman" pitchFamily="18" charset="0"/>
                <a:cs typeface="Times New Roman" pitchFamily="18" charset="0"/>
              </a:rPr>
              <a:t>Databaseserver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ip</a:t>
            </a:r>
            <a:r>
              <a:rPr lang="en-US" sz="2200" dirty="0" smtClean="0">
                <a:latin typeface="Times New Roman" pitchFamily="18" charset="0"/>
                <a:cs typeface="Times New Roman" pitchFamily="18" charset="0"/>
              </a:rPr>
              <a:t> address: </a:t>
            </a:r>
            <a:r>
              <a:rPr lang="en-US" sz="2200" dirty="0" err="1" smtClean="0">
                <a:latin typeface="Times New Roman" pitchFamily="18" charset="0"/>
                <a:cs typeface="Times New Roman" pitchFamily="18" charset="0"/>
              </a:rPr>
              <a:t>localhost</a:t>
            </a:r>
            <a:endParaRPr lang="en-US" sz="2200" dirty="0" smtClean="0">
              <a:latin typeface="Times New Roman" pitchFamily="18" charset="0"/>
              <a:cs typeface="Times New Roman" pitchFamily="18" charset="0"/>
            </a:endParaRPr>
          </a:p>
          <a:p>
            <a:pPr marL="91440">
              <a:spcBef>
                <a:spcPts val="0"/>
              </a:spcBef>
              <a:buFont typeface="Arial" charset="0"/>
              <a:buNone/>
              <a:defRPr/>
            </a:pPr>
            <a:r>
              <a:rPr lang="en-US" sz="2200" dirty="0" err="1" smtClean="0">
                <a:latin typeface="Times New Roman" pitchFamily="18" charset="0"/>
                <a:cs typeface="Times New Roman" pitchFamily="18" charset="0"/>
              </a:rPr>
              <a:t>Databaseserver</a:t>
            </a:r>
            <a:r>
              <a:rPr lang="en-US" sz="2200" dirty="0" smtClean="0">
                <a:latin typeface="Times New Roman" pitchFamily="18" charset="0"/>
                <a:cs typeface="Times New Roman" pitchFamily="18" charset="0"/>
              </a:rPr>
              <a:t> port number: (by default  1527)</a:t>
            </a:r>
          </a:p>
          <a:p>
            <a:pPr marL="91440">
              <a:spcBef>
                <a:spcPts val="0"/>
              </a:spcBef>
              <a:buFont typeface="Arial" charset="0"/>
              <a:buNone/>
              <a:defRPr/>
            </a:pPr>
            <a:r>
              <a:rPr lang="en-US" sz="2200" dirty="0" err="1" smtClean="0">
                <a:latin typeface="Times New Roman" pitchFamily="18" charset="0"/>
                <a:cs typeface="Times New Roman" pitchFamily="18" charset="0"/>
              </a:rPr>
              <a:t>Databasename:COREJAVA</a:t>
            </a:r>
            <a:r>
              <a:rPr lang="en-US" sz="2200" dirty="0" smtClean="0">
                <a:latin typeface="Times New Roman" pitchFamily="18" charset="0"/>
                <a:cs typeface="Times New Roman" pitchFamily="18" charset="0"/>
              </a:rPr>
              <a:t>(we can give any name)</a:t>
            </a:r>
          </a:p>
          <a:p>
            <a:pPr>
              <a:spcBef>
                <a:spcPts val="0"/>
              </a:spcBef>
              <a:buFont typeface="Arial" charset="0"/>
              <a:buNone/>
              <a:defRPr/>
            </a:pPr>
            <a:endParaRPr lang="en-US" sz="2200" dirty="0" smtClean="0"/>
          </a:p>
          <a:p>
            <a:pPr>
              <a:spcBef>
                <a:spcPts val="0"/>
              </a:spcBef>
              <a:buFont typeface="Arial" charset="0"/>
              <a:buNone/>
              <a:defRPr/>
            </a:pP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0" y="0"/>
            <a:ext cx="9144000" cy="7239000"/>
          </a:xfrm>
        </p:spPr>
        <p:txBody>
          <a:bodyPr/>
          <a:lstStyle/>
          <a:p>
            <a:pPr eaLnBrk="1" hangingPunct="1">
              <a:buFont typeface="Arial" charset="0"/>
              <a:buNone/>
            </a:pPr>
            <a:r>
              <a:rPr lang="en-US" altLang="en-US" b="1" smtClean="0">
                <a:latin typeface="Times New Roman" pitchFamily="18" charset="0"/>
                <a:cs typeface="Times New Roman" pitchFamily="18" charset="0"/>
              </a:rPr>
              <a:t>3. Create the Statement object</a:t>
            </a:r>
          </a:p>
          <a:p>
            <a:pPr eaLnBrk="1" hangingPunct="1">
              <a:buFont typeface="Arial" charset="0"/>
              <a:buNone/>
            </a:pPr>
            <a:r>
              <a:rPr lang="en-US" altLang="en-US" sz="2000" smtClean="0">
                <a:latin typeface="Times New Roman" pitchFamily="18" charset="0"/>
                <a:cs typeface="Times New Roman" pitchFamily="18" charset="0"/>
              </a:rPr>
              <a:t>To transfer sql commands from java program to database we need statement object. </a:t>
            </a:r>
          </a:p>
          <a:p>
            <a:pPr>
              <a:buFont typeface="Arial" charset="0"/>
              <a:buNone/>
            </a:pPr>
            <a:r>
              <a:rPr lang="en-US" altLang="en-US" sz="2200" smtClean="0">
                <a:latin typeface="Times New Roman" pitchFamily="18" charset="0"/>
                <a:cs typeface="Times New Roman" pitchFamily="18" charset="0"/>
              </a:rPr>
              <a:t>        Statement stat = conn.createStatement();</a:t>
            </a:r>
          </a:p>
          <a:p>
            <a:pPr>
              <a:buFont typeface="Arial" charset="0"/>
              <a:buNone/>
            </a:pPr>
            <a:r>
              <a:rPr lang="en-US" altLang="en-US" b="1" smtClean="0"/>
              <a:t>4. Executing queries</a:t>
            </a:r>
          </a:p>
          <a:p>
            <a:pPr>
              <a:buFont typeface="Arial" charset="0"/>
              <a:buNone/>
            </a:pPr>
            <a:r>
              <a:rPr lang="en-US" altLang="en-US" sz="2200" b="1" smtClean="0">
                <a:latin typeface="Times New Roman" pitchFamily="18" charset="0"/>
                <a:cs typeface="Times New Roman" pitchFamily="18" charset="0"/>
              </a:rPr>
              <a:t>Example:</a:t>
            </a:r>
          </a:p>
          <a:p>
            <a:pPr>
              <a:buFont typeface="Arial" charset="0"/>
              <a:buNone/>
            </a:pPr>
            <a:r>
              <a:rPr lang="en-US" altLang="en-US" sz="1800" b="1" smtClean="0">
                <a:latin typeface="Times New Roman" pitchFamily="18" charset="0"/>
                <a:cs typeface="Times New Roman" pitchFamily="18" charset="0"/>
              </a:rPr>
              <a:t>stat.execute("CREATE TABLE FIRSTTABLE(ID INT ,NAME VARCHAR(12))");</a:t>
            </a:r>
          </a:p>
          <a:p>
            <a:pPr>
              <a:buFont typeface="Arial" charset="0"/>
              <a:buNone/>
            </a:pPr>
            <a:r>
              <a:rPr lang="en-US" altLang="en-US" sz="1800" b="1" smtClean="0">
                <a:latin typeface="Times New Roman" pitchFamily="18" charset="0"/>
                <a:cs typeface="Times New Roman" pitchFamily="18" charset="0"/>
              </a:rPr>
              <a:t>stat.execute("INSERT INTO FIRSTTABLE VALUES (10,'TEN'),(20,'TWENTY'),(30,'THIRTY')");</a:t>
            </a:r>
          </a:p>
          <a:p>
            <a:pPr>
              <a:buFont typeface="Arial" charset="0"/>
              <a:buNone/>
            </a:pPr>
            <a:r>
              <a:rPr lang="en-US" altLang="en-US" sz="1800" b="1" smtClean="0">
                <a:latin typeface="Times New Roman" pitchFamily="18" charset="0"/>
                <a:cs typeface="Times New Roman" pitchFamily="18" charset="0"/>
              </a:rPr>
              <a:t>ResultSet result = stat.executeQuery("SELECT * FROM FIRSTTABLE ");</a:t>
            </a:r>
          </a:p>
          <a:p>
            <a:pPr>
              <a:buFont typeface="Arial" charset="0"/>
              <a:buNone/>
            </a:pPr>
            <a:r>
              <a:rPr lang="en-US" altLang="en-US" sz="2200" smtClean="0">
                <a:latin typeface="Times New Roman" pitchFamily="18" charset="0"/>
                <a:cs typeface="Times New Roman" pitchFamily="18" charset="0"/>
              </a:rPr>
              <a:t>while (result.next())</a:t>
            </a:r>
          </a:p>
          <a:p>
            <a:pPr>
              <a:buFont typeface="Arial" charset="0"/>
              <a:buNone/>
            </a:pPr>
            <a:r>
              <a:rPr lang="en-US" altLang="en-US" sz="2200" smtClean="0">
                <a:latin typeface="Times New Roman" pitchFamily="18" charset="0"/>
                <a:cs typeface="Times New Roman" pitchFamily="18" charset="0"/>
              </a:rPr>
              <a:t>{   System.out.println(result.getString(1)+" "+result.getString(2));   }</a:t>
            </a:r>
          </a:p>
          <a:p>
            <a:pPr>
              <a:buFont typeface="Arial" charset="0"/>
              <a:buNone/>
            </a:pPr>
            <a:r>
              <a:rPr lang="en-US" altLang="en-US" sz="2200" smtClean="0">
                <a:latin typeface="Times New Roman" pitchFamily="18" charset="0"/>
                <a:cs typeface="Times New Roman" pitchFamily="18" charset="0"/>
              </a:rPr>
              <a:t>  </a:t>
            </a:r>
            <a:r>
              <a:rPr lang="en-US" altLang="en-US" sz="2200" b="1" smtClean="0">
                <a:latin typeface="Times New Roman" pitchFamily="18" charset="0"/>
                <a:cs typeface="Times New Roman" pitchFamily="18" charset="0"/>
              </a:rPr>
              <a:t>stat.execute("DROP TABLE FIRSTTABLE");      </a:t>
            </a:r>
          </a:p>
          <a:p>
            <a:pPr>
              <a:buFont typeface="Arial" charset="0"/>
              <a:buNone/>
            </a:pPr>
            <a:r>
              <a:rPr lang="en-US" altLang="en-US" sz="2200" smtClean="0">
                <a:latin typeface="Times New Roman" pitchFamily="18" charset="0"/>
                <a:cs typeface="Times New Roman" pitchFamily="18" charset="0"/>
              </a:rPr>
              <a:t>    conn.close();</a:t>
            </a:r>
          </a:p>
          <a:p>
            <a:pPr>
              <a:buFont typeface="Arial" charset="0"/>
              <a:buNone/>
            </a:pPr>
            <a:r>
              <a:rPr lang="en-US" altLang="en-US" sz="2200" smtClean="0">
                <a:latin typeface="Times New Roman" pitchFamily="18" charset="0"/>
                <a:cs typeface="Times New Roman" pitchFamily="18" charset="0"/>
              </a:rPr>
              <a:t>   }</a:t>
            </a:r>
          </a:p>
          <a:p>
            <a:pPr>
              <a:buFont typeface="Arial" charset="0"/>
              <a:buNone/>
            </a:pPr>
            <a:r>
              <a:rPr lang="en-US" altLang="en-US" b="1" smtClean="0">
                <a:latin typeface="Times New Roman" pitchFamily="18" charset="0"/>
                <a:cs typeface="Times New Roman" pitchFamily="18" charset="0"/>
              </a:rPr>
              <a:t>5.Closing connection : </a:t>
            </a:r>
            <a:r>
              <a:rPr lang="en-US" altLang="en-US" smtClean="0">
                <a:latin typeface="Times New Roman" pitchFamily="18" charset="0"/>
                <a:cs typeface="Times New Roman" pitchFamily="18" charset="0"/>
              </a:rPr>
              <a:t>Close the connection.</a:t>
            </a:r>
          </a:p>
          <a:p>
            <a:pPr>
              <a:buFont typeface="Arial" charset="0"/>
              <a:buNone/>
            </a:pPr>
            <a:r>
              <a:rPr lang="en-US" altLang="en-US" sz="2200" smtClean="0">
                <a:latin typeface="Times New Roman" pitchFamily="18" charset="0"/>
                <a:cs typeface="Times New Roman" pitchFamily="18" charset="0"/>
              </a:rPr>
              <a:t>  conn.close();</a:t>
            </a:r>
          </a:p>
          <a:p>
            <a:pPr>
              <a:buFont typeface="Arial" charset="0"/>
              <a:buNone/>
            </a:pPr>
            <a:endParaRPr lang="en-US" altLang="en-US" sz="22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0" y="-76200"/>
            <a:ext cx="9144000" cy="6858000"/>
          </a:xfrm>
        </p:spPr>
        <p:txBody>
          <a:bodyPr/>
          <a:lstStyle/>
          <a:p>
            <a:pPr>
              <a:buFont typeface="Arial" charset="0"/>
              <a:buNone/>
            </a:pPr>
            <a:r>
              <a:rPr lang="en-US" altLang="en-US" sz="2000" smtClean="0"/>
              <a:t>import java.sql.*;</a:t>
            </a:r>
          </a:p>
          <a:p>
            <a:pPr>
              <a:buFont typeface="Arial" charset="0"/>
              <a:buNone/>
            </a:pPr>
            <a:r>
              <a:rPr lang="en-US" altLang="en-US" sz="2000" smtClean="0"/>
              <a:t>public class TestDB</a:t>
            </a:r>
          </a:p>
          <a:p>
            <a:pPr>
              <a:buFont typeface="Arial" charset="0"/>
              <a:buNone/>
            </a:pPr>
            <a:r>
              <a:rPr lang="en-US" altLang="en-US" sz="2000" smtClean="0"/>
              <a:t>{     public static void main (String args[])</a:t>
            </a:r>
          </a:p>
          <a:p>
            <a:pPr>
              <a:buFont typeface="Arial" charset="0"/>
              <a:buNone/>
            </a:pPr>
            <a:r>
              <a:rPr lang="en-US" altLang="en-US" sz="2000" smtClean="0"/>
              <a:t>   { Connection conn;</a:t>
            </a:r>
          </a:p>
          <a:p>
            <a:pPr>
              <a:buFont typeface="Arial" charset="0"/>
              <a:buNone/>
            </a:pPr>
            <a:r>
              <a:rPr lang="en-US" altLang="en-US" sz="2000" smtClean="0"/>
              <a:t>          try{            Class.forName("org.apache.derby.jdbc.EmbeddedDriver");</a:t>
            </a:r>
          </a:p>
          <a:p>
            <a:pPr>
              <a:buFont typeface="Arial" charset="0"/>
              <a:buNone/>
            </a:pPr>
            <a:r>
              <a:rPr lang="en-US" altLang="en-US" sz="2000" smtClean="0"/>
              <a:t>      	String url = "jdbc:derby://localhost:1527/COREJAVA2";</a:t>
            </a:r>
          </a:p>
          <a:p>
            <a:pPr>
              <a:buFont typeface="Arial" charset="0"/>
              <a:buNone/>
            </a:pPr>
            <a:r>
              <a:rPr lang="en-US" altLang="en-US" sz="2000" smtClean="0"/>
              <a:t>      	 String username = "xx“;      String password = "xx";</a:t>
            </a:r>
          </a:p>
          <a:p>
            <a:pPr>
              <a:buFont typeface="Arial" charset="0"/>
              <a:buNone/>
            </a:pPr>
            <a:r>
              <a:rPr lang="en-US" altLang="en-US" sz="2000" smtClean="0"/>
              <a:t>       conn = DriverManager.getConnection(url, username, password);</a:t>
            </a:r>
          </a:p>
          <a:p>
            <a:pPr>
              <a:buFont typeface="Arial" charset="0"/>
              <a:buNone/>
            </a:pPr>
            <a:r>
              <a:rPr lang="en-US" altLang="en-US" sz="2000" smtClean="0"/>
              <a:t>       Statement stat = conn.createStatement();</a:t>
            </a:r>
          </a:p>
          <a:p>
            <a:pPr>
              <a:buFont typeface="Arial" charset="0"/>
              <a:buNone/>
            </a:pPr>
            <a:r>
              <a:rPr lang="en-US" altLang="en-US" sz="2000" smtClean="0"/>
              <a:t>        stat.execute("CREATE TABLE FIRSTTABLE(ID INT ,NAME VARCHAR(12))");</a:t>
            </a:r>
          </a:p>
          <a:p>
            <a:pPr>
              <a:buFont typeface="Arial" charset="0"/>
              <a:buNone/>
            </a:pPr>
            <a:r>
              <a:rPr lang="en-US" altLang="en-US" sz="2000" smtClean="0"/>
              <a:t>        stat.execute("</a:t>
            </a:r>
            <a:r>
              <a:rPr lang="en-US" altLang="en-US" sz="1800" smtClean="0"/>
              <a:t>INSERT INTO FIRSTTABLE VALUES  (10,'TEN'),(20,'TWENTY'),(30,'THIRTY</a:t>
            </a:r>
            <a:r>
              <a:rPr lang="en-US" altLang="en-US" sz="2000" smtClean="0"/>
              <a:t>')");</a:t>
            </a:r>
          </a:p>
          <a:p>
            <a:pPr>
              <a:buFont typeface="Arial" charset="0"/>
              <a:buNone/>
            </a:pPr>
            <a:r>
              <a:rPr lang="en-US" altLang="en-US" sz="2000" smtClean="0"/>
              <a:t>       ResultSet result = stat.executeQuery("SELECT * FROM FIRSTTABLE ");</a:t>
            </a:r>
          </a:p>
          <a:p>
            <a:pPr>
              <a:buFont typeface="Arial" charset="0"/>
              <a:buNone/>
            </a:pPr>
            <a:r>
              <a:rPr lang="en-US" altLang="en-US" sz="2000" smtClean="0"/>
              <a:t>       while (result.next())</a:t>
            </a:r>
          </a:p>
          <a:p>
            <a:pPr>
              <a:buFont typeface="Arial" charset="0"/>
              <a:buNone/>
            </a:pPr>
            <a:r>
              <a:rPr lang="en-US" altLang="en-US" sz="2000" smtClean="0"/>
              <a:t>       {System.out.println(result.getString(1)+" "+result.getString(2));         }</a:t>
            </a:r>
          </a:p>
          <a:p>
            <a:pPr>
              <a:buFont typeface="Arial" charset="0"/>
              <a:buNone/>
            </a:pPr>
            <a:r>
              <a:rPr lang="en-US" altLang="en-US" sz="2000" smtClean="0"/>
              <a:t>       stat.execute("DROP TABLE FIRSTTABLE");      </a:t>
            </a:r>
          </a:p>
          <a:p>
            <a:pPr>
              <a:buFont typeface="Arial" charset="0"/>
              <a:buNone/>
            </a:pPr>
            <a:r>
              <a:rPr lang="en-US" altLang="en-US" sz="2000" smtClean="0"/>
              <a:t>       conn.close();}</a:t>
            </a:r>
          </a:p>
          <a:p>
            <a:pPr>
              <a:buFont typeface="Arial" charset="0"/>
              <a:buNone/>
            </a:pPr>
            <a:r>
              <a:rPr lang="en-US" altLang="en-US" sz="2000" smtClean="0"/>
              <a:t>      catch (Exception ex)</a:t>
            </a:r>
          </a:p>
          <a:p>
            <a:pPr>
              <a:buFont typeface="Arial" charset="0"/>
              <a:buNone/>
            </a:pPr>
            <a:r>
              <a:rPr lang="en-US" altLang="en-US" sz="2000" smtClean="0"/>
              <a:t>      {           ex.printStackTrace();      }</a:t>
            </a:r>
          </a:p>
          <a:p>
            <a:pPr>
              <a:buFont typeface="Arial" charset="0"/>
              <a:buNone/>
            </a:pPr>
            <a:r>
              <a:rPr lang="en-US" altLang="en-US" sz="2000" smtClean="0"/>
              <a:t>   }   }</a:t>
            </a:r>
          </a:p>
          <a:p>
            <a:pPr>
              <a:buFont typeface="Arial" charset="0"/>
              <a:buNone/>
            </a:pPr>
            <a:endParaRPr lang="en-US" altLang="en-US" sz="2000" smtClean="0"/>
          </a:p>
          <a:p>
            <a:pPr>
              <a:buFont typeface="Arial" charset="0"/>
              <a:buNone/>
            </a:pPr>
            <a:endParaRPr lang="en-US" altLang="en-US" sz="2000" smtClean="0"/>
          </a:p>
          <a:p>
            <a:pPr>
              <a:buFont typeface="Arial" charset="0"/>
              <a:buNone/>
            </a:pPr>
            <a:endParaRPr lang="en-US" altLang="en-US" sz="2000" smtClean="0"/>
          </a:p>
          <a:p>
            <a:pPr>
              <a:buFont typeface="Arial" charset="0"/>
              <a:buNone/>
            </a:pPr>
            <a:endParaRPr lang="en-US" altLang="en-US"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endParaRPr lang="en-US" altLang="en-US" smtClean="0"/>
          </a:p>
        </p:txBody>
      </p:sp>
      <p:sp>
        <p:nvSpPr>
          <p:cNvPr id="14339" name="AutoShape 2" descr="jdbc tutorial"/>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pic>
        <p:nvPicPr>
          <p:cNvPr id="14340"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8505825" cy="3009900"/>
          </a:xfrm>
          <a:noFill/>
        </p:spPr>
      </p:pic>
      <p:sp>
        <p:nvSpPr>
          <p:cNvPr id="14341" name="Rectangle 7"/>
          <p:cNvSpPr>
            <a:spLocks noChangeArrowheads="1"/>
          </p:cNvSpPr>
          <p:nvPr/>
        </p:nvSpPr>
        <p:spPr bwMode="auto">
          <a:xfrm>
            <a:off x="0" y="3048000"/>
            <a:ext cx="8915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Wingdings" pitchFamily="2" charset="2"/>
              <a:buChar char="§"/>
            </a:pPr>
            <a:r>
              <a:rPr lang="en-US" altLang="en-US" sz="2400" b="1">
                <a:latin typeface="Times New Roman" pitchFamily="18" charset="0"/>
                <a:cs typeface="Times New Roman" pitchFamily="18" charset="0"/>
              </a:rPr>
              <a:t>JDBC (Java Database Connectivity)</a:t>
            </a:r>
            <a:r>
              <a:rPr lang="en-US" altLang="en-US" sz="2400">
                <a:latin typeface="Times New Roman" pitchFamily="18" charset="0"/>
                <a:cs typeface="Times New Roman" pitchFamily="18" charset="0"/>
              </a:rPr>
              <a:t> is uses for connect java application with database, which is installed automatically with the JDK software. </a:t>
            </a:r>
          </a:p>
          <a:p>
            <a:pPr eaLnBrk="1" hangingPunct="1">
              <a:spcBef>
                <a:spcPct val="0"/>
              </a:spcBef>
              <a:buFont typeface="Wingdings" pitchFamily="2" charset="2"/>
              <a:buChar char="§"/>
            </a:pPr>
            <a:r>
              <a:rPr lang="en-US" altLang="en-US" sz="2400">
                <a:latin typeface="Times New Roman" pitchFamily="18" charset="0"/>
                <a:cs typeface="Times New Roman" pitchFamily="18" charset="0"/>
              </a:rPr>
              <a:t>It provides classes and interfaces to connect or communicate Java application with database.</a:t>
            </a:r>
          </a:p>
          <a:p>
            <a:pPr eaLnBrk="1" hangingPunct="1">
              <a:spcBef>
                <a:spcPct val="0"/>
              </a:spcBef>
              <a:buFont typeface="Wingdings" pitchFamily="2" charset="2"/>
              <a:buChar char="§"/>
            </a:pPr>
            <a:r>
              <a:rPr lang="en-US" altLang="en-US" sz="2400">
                <a:latin typeface="Times New Roman" pitchFamily="18" charset="0"/>
                <a:cs typeface="Times New Roman" pitchFamily="18" charset="0"/>
              </a:rPr>
              <a:t>JDBC API is a Java API that can access any kind of data stored in a Relational Database. It enables Java programs to execute SQL statements. </a:t>
            </a:r>
          </a:p>
          <a:p>
            <a:pPr eaLnBrk="1" hangingPunct="1">
              <a:spcBef>
                <a:spcPct val="0"/>
              </a:spcBef>
              <a:buFont typeface="Wingdings" pitchFamily="2" charset="2"/>
              <a:buChar char="§"/>
            </a:pPr>
            <a:r>
              <a:rPr lang="en-US" altLang="en-US" sz="2400" b="1">
                <a:latin typeface="Times New Roman" pitchFamily="18" charset="0"/>
                <a:cs typeface="Times New Roman" pitchFamily="18" charset="0"/>
              </a:rPr>
              <a:t>java.sql package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0" y="0"/>
            <a:ext cx="8915400" cy="7696200"/>
          </a:xfrm>
        </p:spPr>
        <p:txBody>
          <a:bodyPr/>
          <a:lstStyle/>
          <a:p>
            <a:pPr>
              <a:buFont typeface="Arial" charset="0"/>
              <a:buNone/>
            </a:pPr>
            <a:r>
              <a:rPr lang="en-US" altLang="en-US" sz="1600" smtClean="0"/>
              <a:t>D:\javadb2019&gt;java TestDB</a:t>
            </a:r>
          </a:p>
          <a:p>
            <a:pPr>
              <a:buFont typeface="Arial" charset="0"/>
              <a:buNone/>
            </a:pPr>
            <a:r>
              <a:rPr lang="en-US" altLang="en-US" sz="1600" smtClean="0"/>
              <a:t>java.sql.SQLNonTransientConnectionException: The connection was refused because</a:t>
            </a:r>
          </a:p>
          <a:p>
            <a:pPr>
              <a:buFont typeface="Arial" charset="0"/>
              <a:buNone/>
            </a:pPr>
            <a:r>
              <a:rPr lang="en-US" altLang="en-US" sz="1600" smtClean="0"/>
              <a:t>the database COREJAVA2 was not found.</a:t>
            </a:r>
          </a:p>
          <a:p>
            <a:pPr>
              <a:buFont typeface="Arial" charset="0"/>
              <a:buNone/>
            </a:pPr>
            <a:r>
              <a:rPr lang="en-US" altLang="en-US" sz="1600" smtClean="0"/>
              <a:t>        at org.apache.derby.client.am.SQLExceptionFactory.getSQLException(Unknown Source)</a:t>
            </a:r>
          </a:p>
          <a:p>
            <a:pPr>
              <a:buFont typeface="Arial" charset="0"/>
              <a:buNone/>
            </a:pPr>
            <a:r>
              <a:rPr lang="en-US" altLang="en-US" sz="1600" smtClean="0"/>
              <a:t>        at org.apache.derby.client.am.SqlException.getSQLException(Unknown Source)</a:t>
            </a:r>
          </a:p>
          <a:p>
            <a:pPr>
              <a:buFont typeface="Arial" charset="0"/>
              <a:buNone/>
            </a:pPr>
            <a:r>
              <a:rPr lang="en-US" altLang="en-US" sz="1600" smtClean="0"/>
              <a:t>        at org.apache.derby.jdbc.ClientDriver.connect(Unknown Source)</a:t>
            </a:r>
          </a:p>
          <a:p>
            <a:pPr>
              <a:buFont typeface="Arial" charset="0"/>
              <a:buNone/>
            </a:pPr>
            <a:r>
              <a:rPr lang="en-US" altLang="en-US" sz="1600" smtClean="0"/>
              <a:t>        at java.sql.DriverManager.getConnection(Unknown Source)</a:t>
            </a:r>
          </a:p>
          <a:p>
            <a:pPr>
              <a:buFont typeface="Arial" charset="0"/>
              <a:buNone/>
            </a:pPr>
            <a:r>
              <a:rPr lang="en-US" altLang="en-US" sz="1600" smtClean="0"/>
              <a:t>        at java.sql.DriverManager.getConnection(Unknown Source)</a:t>
            </a:r>
          </a:p>
          <a:p>
            <a:pPr>
              <a:buFont typeface="Arial" charset="0"/>
              <a:buNone/>
            </a:pPr>
            <a:r>
              <a:rPr lang="en-US" altLang="en-US" sz="1600" smtClean="0"/>
              <a:t>        at TestDB.main(TestDB.java:8)</a:t>
            </a:r>
          </a:p>
          <a:p>
            <a:pPr>
              <a:buFont typeface="Arial" charset="0"/>
              <a:buNone/>
            </a:pPr>
            <a:endParaRPr lang="en-US" altLang="en-US" sz="1600" smtClean="0"/>
          </a:p>
          <a:p>
            <a:pPr>
              <a:buFont typeface="Arial" charset="0"/>
              <a:buNone/>
            </a:pPr>
            <a:endParaRPr lang="en-US" altLang="en-US" sz="16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0" y="0"/>
            <a:ext cx="8915400" cy="6858000"/>
          </a:xfrm>
        </p:spPr>
        <p:txBody>
          <a:bodyPr/>
          <a:lstStyle/>
          <a:p>
            <a:pPr>
              <a:buFont typeface="Arial" charset="0"/>
              <a:buNone/>
            </a:pPr>
            <a:r>
              <a:rPr lang="en-US" altLang="en-US" sz="1400" dirty="0" smtClean="0"/>
              <a:t>import </a:t>
            </a:r>
            <a:r>
              <a:rPr lang="en-US" altLang="en-US" sz="1400" dirty="0" err="1" smtClean="0"/>
              <a:t>java.sql</a:t>
            </a:r>
            <a:r>
              <a:rPr lang="en-US" altLang="en-US" sz="1400" dirty="0" smtClean="0"/>
              <a:t>.*;</a:t>
            </a:r>
          </a:p>
          <a:p>
            <a:pPr>
              <a:buFont typeface="Arial" charset="0"/>
              <a:buNone/>
            </a:pPr>
            <a:r>
              <a:rPr lang="en-US" altLang="en-US" sz="1400" dirty="0" smtClean="0"/>
              <a:t>public class </a:t>
            </a:r>
            <a:r>
              <a:rPr lang="en-US" altLang="en-US" sz="1400" dirty="0" err="1" smtClean="0"/>
              <a:t>TestDB</a:t>
            </a:r>
            <a:endParaRPr lang="en-US" altLang="en-US" sz="1400" dirty="0" smtClean="0"/>
          </a:p>
          <a:p>
            <a:pPr>
              <a:buFont typeface="Arial" charset="0"/>
              <a:buNone/>
            </a:pPr>
            <a:r>
              <a:rPr lang="en-US" altLang="en-US" sz="1400" dirty="0" smtClean="0"/>
              <a:t>{     public static void main (String </a:t>
            </a:r>
            <a:r>
              <a:rPr lang="en-US" altLang="en-US" sz="1400" dirty="0" err="1" smtClean="0"/>
              <a:t>args</a:t>
            </a:r>
            <a:r>
              <a:rPr lang="en-US" altLang="en-US" sz="1400" dirty="0" smtClean="0"/>
              <a:t>[])</a:t>
            </a:r>
          </a:p>
          <a:p>
            <a:pPr>
              <a:buFont typeface="Arial" charset="0"/>
              <a:buNone/>
            </a:pPr>
            <a:r>
              <a:rPr lang="en-US" altLang="en-US" sz="1400" dirty="0" smtClean="0"/>
              <a:t>   { Connection conn;</a:t>
            </a:r>
          </a:p>
          <a:p>
            <a:pPr>
              <a:buFont typeface="Arial" charset="0"/>
              <a:buNone/>
            </a:pPr>
            <a:r>
              <a:rPr lang="en-US" altLang="en-US" sz="1400" dirty="0" smtClean="0"/>
              <a:t>          try{            </a:t>
            </a:r>
            <a:r>
              <a:rPr lang="en-US" altLang="en-US" sz="1400" dirty="0" err="1" smtClean="0"/>
              <a:t>Class.forName</a:t>
            </a:r>
            <a:r>
              <a:rPr lang="en-US" altLang="en-US" sz="1400" dirty="0" smtClean="0"/>
              <a:t>("</a:t>
            </a:r>
            <a:r>
              <a:rPr lang="en-US" altLang="en-US" sz="1400" dirty="0" err="1" smtClean="0"/>
              <a:t>org.apache.derby.jdbc.ClientDriver</a:t>
            </a:r>
            <a:r>
              <a:rPr lang="en-US" altLang="en-US" sz="1400" dirty="0" smtClean="0"/>
              <a:t>");</a:t>
            </a:r>
          </a:p>
          <a:p>
            <a:pPr>
              <a:buFont typeface="Arial" charset="0"/>
              <a:buNone/>
            </a:pPr>
            <a:r>
              <a:rPr lang="en-US" altLang="en-US" sz="1400" dirty="0" smtClean="0"/>
              <a:t>      	String </a:t>
            </a:r>
            <a:r>
              <a:rPr lang="en-US" altLang="en-US" sz="1400" dirty="0" err="1" smtClean="0"/>
              <a:t>url</a:t>
            </a:r>
            <a:r>
              <a:rPr lang="en-US" altLang="en-US" sz="1400" dirty="0" smtClean="0"/>
              <a:t> = "</a:t>
            </a:r>
            <a:r>
              <a:rPr lang="en-US" altLang="en-US" sz="1400" dirty="0" err="1" smtClean="0"/>
              <a:t>jdbc:derby</a:t>
            </a:r>
            <a:r>
              <a:rPr lang="en-US" altLang="en-US" sz="1400" dirty="0" smtClean="0"/>
              <a:t>://localhost:1527/COREJAVA2;</a:t>
            </a:r>
            <a:r>
              <a:rPr lang="en-US" altLang="en-US" sz="1600" dirty="0" smtClean="0">
                <a:solidFill>
                  <a:srgbClr val="FF0000"/>
                </a:solidFill>
              </a:rPr>
              <a:t>cr</a:t>
            </a:r>
            <a:r>
              <a:rPr lang="en-US" altLang="en-US" sz="1400" dirty="0" smtClean="0">
                <a:solidFill>
                  <a:srgbClr val="FF0000"/>
                </a:solidFill>
              </a:rPr>
              <a:t>eate=true</a:t>
            </a:r>
            <a:r>
              <a:rPr lang="en-US" altLang="en-US" sz="1400" dirty="0" smtClean="0"/>
              <a:t>";</a:t>
            </a:r>
          </a:p>
          <a:p>
            <a:pPr>
              <a:buFont typeface="Arial" charset="0"/>
              <a:buNone/>
            </a:pPr>
            <a:r>
              <a:rPr lang="en-US" altLang="en-US" sz="1400" dirty="0" smtClean="0"/>
              <a:t>      	</a:t>
            </a:r>
          </a:p>
          <a:p>
            <a:pPr>
              <a:buFont typeface="Arial" charset="0"/>
              <a:buNone/>
            </a:pPr>
            <a:r>
              <a:rPr lang="en-US" altLang="en-US" sz="1400" dirty="0" smtClean="0"/>
              <a:t>       conn = </a:t>
            </a:r>
            <a:r>
              <a:rPr lang="en-US" altLang="en-US" sz="1400" dirty="0" err="1" smtClean="0"/>
              <a:t>DriverManager.getConnection</a:t>
            </a:r>
            <a:r>
              <a:rPr lang="en-US" altLang="en-US" sz="1400" dirty="0" smtClean="0"/>
              <a:t>(</a:t>
            </a:r>
            <a:r>
              <a:rPr lang="en-US" altLang="en-US" sz="1400" dirty="0" err="1" smtClean="0"/>
              <a:t>url</a:t>
            </a:r>
            <a:r>
              <a:rPr lang="en-US" altLang="en-US" sz="1400" dirty="0" smtClean="0"/>
              <a:t>);</a:t>
            </a:r>
          </a:p>
          <a:p>
            <a:pPr>
              <a:buFont typeface="Arial" charset="0"/>
              <a:buNone/>
            </a:pPr>
            <a:r>
              <a:rPr lang="en-US" altLang="en-US" sz="1400" dirty="0" smtClean="0"/>
              <a:t>       Statement stat = </a:t>
            </a:r>
            <a:r>
              <a:rPr lang="en-US" altLang="en-US" sz="1400" dirty="0" err="1" smtClean="0"/>
              <a:t>conn.createStatement</a:t>
            </a:r>
            <a:r>
              <a:rPr lang="en-US" altLang="en-US" sz="1400" dirty="0" smtClean="0"/>
              <a:t>();</a:t>
            </a:r>
          </a:p>
          <a:p>
            <a:pPr>
              <a:buFont typeface="Arial" charset="0"/>
              <a:buNone/>
            </a:pPr>
            <a:r>
              <a:rPr lang="en-US" altLang="en-US" sz="1400" dirty="0" smtClean="0"/>
              <a:t>        </a:t>
            </a:r>
            <a:r>
              <a:rPr lang="en-US" altLang="en-US" sz="1400" dirty="0" err="1" smtClean="0"/>
              <a:t>stat.execute</a:t>
            </a:r>
            <a:r>
              <a:rPr lang="en-US" altLang="en-US" sz="1400" dirty="0" smtClean="0"/>
              <a:t>("CREATE TABLE </a:t>
            </a:r>
            <a:r>
              <a:rPr lang="en-US" altLang="en-US" sz="1400" dirty="0" err="1" smtClean="0"/>
              <a:t>FIRSTTABLE</a:t>
            </a:r>
            <a:r>
              <a:rPr lang="en-US" altLang="en-US" sz="1400" dirty="0" smtClean="0"/>
              <a:t>(ID INT ,NAME VARCHAR(12))");</a:t>
            </a:r>
          </a:p>
          <a:p>
            <a:pPr>
              <a:buFont typeface="Arial" charset="0"/>
              <a:buNone/>
            </a:pPr>
            <a:r>
              <a:rPr lang="en-US" altLang="en-US" sz="1400" dirty="0" smtClean="0"/>
              <a:t>   </a:t>
            </a:r>
            <a:r>
              <a:rPr lang="en-US" altLang="en-US" sz="1400" dirty="0" err="1" smtClean="0"/>
              <a:t>stat.execute</a:t>
            </a:r>
            <a:r>
              <a:rPr lang="en-US" altLang="en-US" sz="1400" dirty="0" smtClean="0"/>
              <a:t>("INSERT INTO </a:t>
            </a:r>
            <a:r>
              <a:rPr lang="en-US" altLang="en-US" sz="1400" dirty="0" err="1" smtClean="0"/>
              <a:t>FIRSTTABLE</a:t>
            </a:r>
            <a:r>
              <a:rPr lang="en-US" altLang="en-US" sz="1400" dirty="0" smtClean="0"/>
              <a:t> VALUES  (10,'TEN'),(20,'TWENTY'),(30,'THIRTY')");</a:t>
            </a:r>
          </a:p>
          <a:p>
            <a:pPr>
              <a:buFont typeface="Arial" charset="0"/>
              <a:buNone/>
            </a:pPr>
            <a:r>
              <a:rPr lang="en-US" altLang="en-US" sz="1400" dirty="0" smtClean="0"/>
              <a:t>       </a:t>
            </a:r>
            <a:r>
              <a:rPr lang="en-US" altLang="en-US" sz="1400" dirty="0" err="1" smtClean="0"/>
              <a:t>ResultSet</a:t>
            </a:r>
            <a:r>
              <a:rPr lang="en-US" altLang="en-US" sz="1400" dirty="0" smtClean="0"/>
              <a:t> result = </a:t>
            </a:r>
            <a:r>
              <a:rPr lang="en-US" altLang="en-US" sz="1400" dirty="0" err="1" smtClean="0"/>
              <a:t>stat.executeQuery</a:t>
            </a:r>
            <a:r>
              <a:rPr lang="en-US" altLang="en-US" sz="1400" dirty="0" smtClean="0"/>
              <a:t>("SELECT * FROM </a:t>
            </a:r>
            <a:r>
              <a:rPr lang="en-US" altLang="en-US" sz="1400" dirty="0" err="1" smtClean="0"/>
              <a:t>FIRSTTABLE</a:t>
            </a:r>
            <a:r>
              <a:rPr lang="en-US" altLang="en-US" sz="1400" dirty="0" smtClean="0"/>
              <a:t> ");</a:t>
            </a:r>
          </a:p>
          <a:p>
            <a:pPr>
              <a:buFont typeface="Arial" charset="0"/>
              <a:buNone/>
            </a:pPr>
            <a:r>
              <a:rPr lang="en-US" altLang="en-US" sz="1400" dirty="0" smtClean="0"/>
              <a:t>       while (</a:t>
            </a:r>
            <a:r>
              <a:rPr lang="en-US" altLang="en-US" sz="1400" dirty="0" err="1" smtClean="0"/>
              <a:t>result.next</a:t>
            </a:r>
            <a:r>
              <a:rPr lang="en-US" altLang="en-US" sz="1400" dirty="0" smtClean="0"/>
              <a:t>())</a:t>
            </a:r>
          </a:p>
          <a:p>
            <a:pPr>
              <a:buFont typeface="Arial" charset="0"/>
              <a:buNone/>
            </a:pPr>
            <a:r>
              <a:rPr lang="en-US" altLang="en-US" sz="1400" dirty="0" smtClean="0"/>
              <a:t>       {</a:t>
            </a:r>
            <a:r>
              <a:rPr lang="en-US" altLang="en-US" sz="1400" dirty="0" err="1" smtClean="0"/>
              <a:t>System.out.println</a:t>
            </a:r>
            <a:r>
              <a:rPr lang="en-US" altLang="en-US" sz="1400" dirty="0" smtClean="0"/>
              <a:t>(</a:t>
            </a:r>
            <a:r>
              <a:rPr lang="en-US" altLang="en-US" sz="1400" dirty="0" err="1" smtClean="0"/>
              <a:t>result.getString</a:t>
            </a:r>
            <a:r>
              <a:rPr lang="en-US" altLang="en-US" sz="1400" dirty="0" smtClean="0"/>
              <a:t>(1)+" "+</a:t>
            </a:r>
            <a:r>
              <a:rPr lang="en-US" altLang="en-US" sz="1400" dirty="0" err="1" smtClean="0"/>
              <a:t>result.getString</a:t>
            </a:r>
            <a:r>
              <a:rPr lang="en-US" altLang="en-US" sz="1400" dirty="0" smtClean="0"/>
              <a:t>(2));         }</a:t>
            </a:r>
          </a:p>
          <a:p>
            <a:pPr>
              <a:buFont typeface="Arial" charset="0"/>
              <a:buNone/>
            </a:pPr>
            <a:r>
              <a:rPr lang="en-US" altLang="en-US" sz="1400" dirty="0" smtClean="0"/>
              <a:t>       </a:t>
            </a:r>
            <a:r>
              <a:rPr lang="en-US" altLang="en-US" sz="1400" dirty="0" err="1" smtClean="0"/>
              <a:t>stat.execute</a:t>
            </a:r>
            <a:r>
              <a:rPr lang="en-US" altLang="en-US" sz="1400" dirty="0" smtClean="0"/>
              <a:t>("DROP TABLE </a:t>
            </a:r>
            <a:r>
              <a:rPr lang="en-US" altLang="en-US" sz="1400" dirty="0" err="1" smtClean="0"/>
              <a:t>FIRSTTABLE</a:t>
            </a:r>
            <a:r>
              <a:rPr lang="en-US" altLang="en-US" sz="1400" dirty="0" smtClean="0"/>
              <a:t>");      </a:t>
            </a:r>
          </a:p>
          <a:p>
            <a:pPr>
              <a:buFont typeface="Arial" charset="0"/>
              <a:buNone/>
            </a:pPr>
            <a:r>
              <a:rPr lang="en-US" altLang="en-US" sz="1400" dirty="0" smtClean="0"/>
              <a:t>       </a:t>
            </a:r>
            <a:r>
              <a:rPr lang="en-US" altLang="en-US" sz="1400" dirty="0" err="1" smtClean="0"/>
              <a:t>conn.close</a:t>
            </a:r>
            <a:r>
              <a:rPr lang="en-US" altLang="en-US" sz="1400" dirty="0" smtClean="0"/>
              <a:t>();}</a:t>
            </a:r>
          </a:p>
          <a:p>
            <a:pPr>
              <a:buFont typeface="Arial" charset="0"/>
              <a:buNone/>
            </a:pPr>
            <a:r>
              <a:rPr lang="en-US" altLang="en-US" sz="1400" dirty="0" smtClean="0"/>
              <a:t>      catch (Exception ex)</a:t>
            </a:r>
          </a:p>
          <a:p>
            <a:pPr>
              <a:buFont typeface="Arial" charset="0"/>
              <a:buNone/>
            </a:pPr>
            <a:r>
              <a:rPr lang="en-US" altLang="en-US" sz="1400" dirty="0" smtClean="0"/>
              <a:t>      {           </a:t>
            </a:r>
            <a:r>
              <a:rPr lang="en-US" altLang="en-US" sz="1400" dirty="0" err="1" smtClean="0"/>
              <a:t>ex.printStackTrace</a:t>
            </a:r>
            <a:r>
              <a:rPr lang="en-US" altLang="en-US" sz="1400" dirty="0" smtClean="0"/>
              <a:t>();      }</a:t>
            </a:r>
          </a:p>
          <a:p>
            <a:pPr>
              <a:buFont typeface="Arial" charset="0"/>
              <a:buNone/>
            </a:pPr>
            <a:r>
              <a:rPr lang="en-US" altLang="en-US" sz="1400" dirty="0" smtClean="0"/>
              <a:t>   }   }</a:t>
            </a:r>
          </a:p>
          <a:p>
            <a:pPr>
              <a:buFont typeface="Arial" charset="0"/>
              <a:buNone/>
            </a:pPr>
            <a:r>
              <a:rPr lang="en-US" altLang="en-US" sz="1400" dirty="0" smtClean="0"/>
              <a:t>D:\java2019&gt;javac TestDB.java</a:t>
            </a:r>
          </a:p>
          <a:p>
            <a:pPr>
              <a:buFont typeface="Arial" charset="0"/>
              <a:buNone/>
            </a:pPr>
            <a:endParaRPr lang="en-US" altLang="en-US" sz="1400" dirty="0" smtClean="0"/>
          </a:p>
          <a:p>
            <a:pPr>
              <a:buFont typeface="Arial" charset="0"/>
              <a:buNone/>
            </a:pPr>
            <a:r>
              <a:rPr lang="en-US" altLang="en-US" sz="1400" dirty="0" smtClean="0"/>
              <a:t>D:\java2019&gt;java </a:t>
            </a:r>
            <a:r>
              <a:rPr lang="en-US" altLang="en-US" sz="1400" dirty="0" err="1" smtClean="0"/>
              <a:t>TestDB</a:t>
            </a:r>
            <a:endParaRPr lang="en-US" altLang="en-US" sz="1400" dirty="0" smtClean="0"/>
          </a:p>
          <a:p>
            <a:pPr>
              <a:buFont typeface="Arial" charset="0"/>
              <a:buNone/>
            </a:pPr>
            <a:r>
              <a:rPr lang="en-US" altLang="en-US" sz="1400" dirty="0" smtClean="0"/>
              <a:t>10 TEN</a:t>
            </a:r>
          </a:p>
          <a:p>
            <a:pPr>
              <a:buFont typeface="Arial" charset="0"/>
              <a:buNone/>
            </a:pPr>
            <a:r>
              <a:rPr lang="en-US" altLang="en-US" sz="1400" dirty="0" smtClean="0"/>
              <a:t>20 TWENTY</a:t>
            </a:r>
          </a:p>
          <a:p>
            <a:pPr>
              <a:buFont typeface="Arial" charset="0"/>
              <a:buNone/>
            </a:pPr>
            <a:r>
              <a:rPr lang="en-US" altLang="en-US" sz="1400" dirty="0" smtClean="0"/>
              <a:t>30 THIRTY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0" y="0"/>
            <a:ext cx="9144000" cy="6507163"/>
          </a:xfrm>
        </p:spPr>
        <p:txBody>
          <a:bodyPr/>
          <a:lstStyle/>
          <a:p>
            <a:pPr algn="ctr">
              <a:buFont typeface="Arial" charset="0"/>
              <a:buNone/>
            </a:pPr>
            <a:r>
              <a:rPr lang="en-US" altLang="en-US" sz="2800" b="1" smtClean="0"/>
              <a:t>To execute the database program</a:t>
            </a:r>
          </a:p>
          <a:p>
            <a:pPr>
              <a:buFont typeface="Arial" charset="0"/>
              <a:buNone/>
            </a:pPr>
            <a:r>
              <a:rPr lang="en-US" altLang="en-US" sz="2400" b="1" smtClean="0"/>
              <a:t>Step 1:  First database server needs to be started</a:t>
            </a:r>
          </a:p>
          <a:p>
            <a:pPr>
              <a:buFont typeface="Arial" charset="0"/>
              <a:buNone/>
            </a:pPr>
            <a:r>
              <a:rPr lang="en-US" altLang="en-US" sz="2000" smtClean="0">
                <a:latin typeface="Times New Roman" pitchFamily="18" charset="0"/>
                <a:cs typeface="Times New Roman" pitchFamily="18" charset="0"/>
              </a:rPr>
              <a:t>Open a command shell and change to a directory that will hold the database files(in this following example the database going to stored in D:\java2019\Database)</a:t>
            </a:r>
          </a:p>
          <a:p>
            <a:pPr>
              <a:buFont typeface="Arial" charset="0"/>
              <a:buNone/>
            </a:pPr>
            <a:r>
              <a:rPr lang="en-US" altLang="en-US" sz="1800" b="1" smtClean="0"/>
              <a:t>D:\java2019\Database&gt;"C:\Program Files\Java\jdk1.8.0_60\db\bin\startNetworkServer“</a:t>
            </a:r>
          </a:p>
          <a:p>
            <a:pPr>
              <a:buFont typeface="Arial" charset="0"/>
              <a:buNone/>
            </a:pPr>
            <a:endParaRPr lang="en-US" altLang="en-US" sz="1800" smtClean="0"/>
          </a:p>
          <a:p>
            <a:pPr>
              <a:buFont typeface="Arial" charset="0"/>
              <a:buNone/>
            </a:pPr>
            <a:r>
              <a:rPr lang="en-US" altLang="en-US" sz="1800" smtClean="0"/>
              <a:t>Wed Mar 13 10:36:36 IST 2019 : Security manager installed using the Basic server security policy.</a:t>
            </a:r>
          </a:p>
          <a:p>
            <a:pPr>
              <a:buFont typeface="Arial" charset="0"/>
              <a:buNone/>
            </a:pPr>
            <a:r>
              <a:rPr lang="en-US" altLang="en-US" sz="1800" smtClean="0"/>
              <a:t>Wed Mar 13 10:36:37 IST 2019 : Apache Derby Network Server - 10.11.1.2 - (1629631) started and ready to accept connections on   port 1527</a:t>
            </a:r>
          </a:p>
          <a:p>
            <a:pPr>
              <a:buFont typeface="Arial" charset="0"/>
              <a:buNone/>
            </a:pPr>
            <a:endParaRPr lang="en-US" altLang="en-US" sz="1800" smtClean="0"/>
          </a:p>
          <a:p>
            <a:pPr>
              <a:buFont typeface="Arial" charset="0"/>
              <a:buNone/>
            </a:pPr>
            <a:r>
              <a:rPr lang="en-US" altLang="en-US" sz="1800" b="1" smtClean="0"/>
              <a:t>The default port number is 1527 we can also change the port number by the following  cmd</a:t>
            </a:r>
          </a:p>
          <a:p>
            <a:pPr>
              <a:buFont typeface="Arial" charset="0"/>
              <a:buNone/>
            </a:pPr>
            <a:r>
              <a:rPr lang="en-US" altLang="en-US" sz="1700" b="1" smtClean="0"/>
              <a:t>D:\java2019\Database&gt;"C:\Program Files\Java\jdk1.8.0_60\db\bin\startNetworkServer" -p  1567</a:t>
            </a:r>
          </a:p>
          <a:p>
            <a:pPr>
              <a:buFont typeface="Arial" charset="0"/>
              <a:buNone/>
            </a:pPr>
            <a:endParaRPr lang="en-US" altLang="en-US" sz="1700" b="1" smtClean="0"/>
          </a:p>
          <a:p>
            <a:pPr>
              <a:buFont typeface="Arial" charset="0"/>
              <a:buNone/>
            </a:pPr>
            <a:r>
              <a:rPr lang="en-US" altLang="en-US" sz="1800" smtClean="0"/>
              <a:t>Wed Mar 13 10:46:33 IST 2019 : Security manager installed using the Basic server security policy.</a:t>
            </a:r>
          </a:p>
          <a:p>
            <a:pPr>
              <a:buFont typeface="Arial" charset="0"/>
              <a:buNone/>
            </a:pPr>
            <a:r>
              <a:rPr lang="en-US" altLang="en-US" sz="1800" smtClean="0"/>
              <a:t>Wed Mar 13 10:46:33 IST 2019 : Apache Derby Network Server - 10.11.1.2 - (1629631) started and ready to accept connections on port 1567</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304800" y="381000"/>
            <a:ext cx="8534400" cy="5638800"/>
          </a:xfrm>
        </p:spPr>
        <p:txBody>
          <a:bodyPr/>
          <a:lstStyle/>
          <a:p>
            <a:pPr>
              <a:buFont typeface="Arial" charset="0"/>
              <a:buNone/>
            </a:pPr>
            <a:r>
              <a:rPr lang="en-US" altLang="en-US" b="1" smtClean="0"/>
              <a:t>Step2:compile and execute the java program</a:t>
            </a:r>
          </a:p>
          <a:p>
            <a:pPr>
              <a:buFont typeface="Arial" charset="0"/>
              <a:buNone/>
            </a:pPr>
            <a:r>
              <a:rPr lang="en-US" altLang="en-US" sz="2000" smtClean="0">
                <a:cs typeface="Times New Roman" pitchFamily="18" charset="0"/>
              </a:rPr>
              <a:t>Open another command shell and change to a directory that will hold the database files. set the classpath for derbyrun.jar</a:t>
            </a:r>
          </a:p>
          <a:p>
            <a:pPr>
              <a:buFont typeface="Arial" charset="0"/>
              <a:buNone/>
            </a:pPr>
            <a:endParaRPr lang="en-US" altLang="en-US" sz="2000" b="1" smtClean="0"/>
          </a:p>
          <a:p>
            <a:pPr>
              <a:buFont typeface="Arial" charset="0"/>
              <a:buNone/>
            </a:pPr>
            <a:r>
              <a:rPr lang="en-US" altLang="en-US" sz="2000" b="1" smtClean="0"/>
              <a:t>set classpath=".;C:\Program Files\Java\jdk1.8.0_66\db\lib\derbyrun.jar”</a:t>
            </a:r>
          </a:p>
          <a:p>
            <a:pPr>
              <a:buFont typeface="Arial" charset="0"/>
              <a:buNone/>
            </a:pPr>
            <a:endParaRPr lang="en-US" altLang="en-US" sz="2000" b="1" smtClean="0"/>
          </a:p>
          <a:p>
            <a:pPr>
              <a:buFont typeface="Arial" charset="0"/>
              <a:buNone/>
            </a:pPr>
            <a:r>
              <a:rPr lang="en-US" altLang="en-US" sz="2000" b="1" smtClean="0"/>
              <a:t>Output:</a:t>
            </a:r>
          </a:p>
          <a:p>
            <a:pPr>
              <a:buFont typeface="Arial" charset="0"/>
              <a:buNone/>
            </a:pPr>
            <a:r>
              <a:rPr lang="en-US" altLang="en-US" sz="2000" smtClean="0"/>
              <a:t>10 TEN</a:t>
            </a:r>
          </a:p>
          <a:p>
            <a:pPr>
              <a:buFont typeface="Arial" charset="0"/>
              <a:buNone/>
            </a:pPr>
            <a:r>
              <a:rPr lang="en-US" altLang="en-US" sz="2000" smtClean="0"/>
              <a:t>20 TWENTY</a:t>
            </a:r>
          </a:p>
          <a:p>
            <a:pPr>
              <a:buFont typeface="Arial" charset="0"/>
              <a:buNone/>
            </a:pPr>
            <a:r>
              <a:rPr lang="en-US" altLang="en-US" sz="2000" smtClean="0"/>
              <a:t>30 THIRTY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228600" y="533400"/>
            <a:ext cx="8686800" cy="5592763"/>
          </a:xfrm>
        </p:spPr>
        <p:txBody>
          <a:bodyPr/>
          <a:lstStyle/>
          <a:p>
            <a:pPr>
              <a:buFont typeface="Arial" charset="0"/>
              <a:buNone/>
            </a:pPr>
            <a:r>
              <a:rPr lang="en-US" altLang="en-US" b="1" smtClean="0">
                <a:latin typeface="Times New Roman" pitchFamily="18" charset="0"/>
                <a:cs typeface="Times New Roman" pitchFamily="18" charset="0"/>
              </a:rPr>
              <a:t>Step3:Finally the database server needs to be stopped</a:t>
            </a:r>
          </a:p>
          <a:p>
            <a:pPr>
              <a:buFont typeface="Arial" charset="0"/>
              <a:buNone/>
            </a:pPr>
            <a:r>
              <a:rPr lang="en-US" altLang="en-US" smtClean="0">
                <a:latin typeface="Times New Roman" pitchFamily="18" charset="0"/>
                <a:cs typeface="Times New Roman" pitchFamily="18" charset="0"/>
              </a:rPr>
              <a:t>Open another command shell and change</a:t>
            </a:r>
          </a:p>
          <a:p>
            <a:pPr>
              <a:buFont typeface="Arial" charset="0"/>
              <a:buNone/>
            </a:pPr>
            <a:r>
              <a:rPr lang="en-US" altLang="en-US" sz="2000" b="1" smtClean="0">
                <a:latin typeface="Times New Roman" pitchFamily="18" charset="0"/>
                <a:cs typeface="Times New Roman" pitchFamily="18" charset="0"/>
              </a:rPr>
              <a:t>D:\java2019\Database&gt;"C:\Program Files\Java\jdk1.8.0_60\db\bin\stopNetworkServer"</a:t>
            </a:r>
          </a:p>
          <a:p>
            <a:pPr>
              <a:buFont typeface="Arial" charset="0"/>
              <a:buNone/>
            </a:pPr>
            <a:r>
              <a:rPr lang="en-US" altLang="en-US" sz="2000" smtClean="0">
                <a:latin typeface="Times New Roman" pitchFamily="18" charset="0"/>
                <a:cs typeface="Times New Roman" pitchFamily="18" charset="0"/>
              </a:rPr>
              <a:t>Wed Mar 13 10:56:04 IST 2019 : Apache Derby Network Server - 10.11.1.2 - (1629631) shutdown</a:t>
            </a:r>
          </a:p>
          <a:p>
            <a:pPr>
              <a:buFont typeface="Arial" charset="0"/>
              <a:buNone/>
            </a:pPr>
            <a:endParaRPr lang="en-US" altLang="en-US" smtClean="0">
              <a:latin typeface="Times New Roman" pitchFamily="18" charset="0"/>
              <a:cs typeface="Times New Roman" pitchFamily="18" charset="0"/>
            </a:endParaRPr>
          </a:p>
          <a:p>
            <a:pPr>
              <a:buFont typeface="Arial" charset="0"/>
              <a:buNone/>
            </a:pPr>
            <a:endParaRPr lang="en-US" altLang="en-US" smtClean="0"/>
          </a:p>
          <a:p>
            <a:pPr>
              <a:buFont typeface="Arial" charset="0"/>
              <a:buNone/>
            </a:pPr>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81000" y="152400"/>
            <a:ext cx="8305800" cy="685800"/>
          </a:xfrm>
        </p:spPr>
        <p:txBody>
          <a:bodyPr/>
          <a:lstStyle/>
          <a:p>
            <a:r>
              <a:rPr lang="en-US" altLang="en-US" sz="3200" b="1" smtClean="0"/>
              <a:t/>
            </a:r>
            <a:br>
              <a:rPr lang="en-US" altLang="en-US" sz="3200" b="1" smtClean="0"/>
            </a:br>
            <a:r>
              <a:rPr lang="en-US" altLang="en-US" sz="3200" b="1" smtClean="0"/>
              <a:t>Using Derby from the command line (ij)</a:t>
            </a:r>
            <a:br>
              <a:rPr lang="en-US" altLang="en-US" sz="3200" b="1" smtClean="0"/>
            </a:br>
            <a:endParaRPr lang="en-US" altLang="en-US" sz="3200" smtClean="0"/>
          </a:p>
        </p:txBody>
      </p:sp>
      <p:sp>
        <p:nvSpPr>
          <p:cNvPr id="37891" name="Content Placeholder 2"/>
          <p:cNvSpPr>
            <a:spLocks noGrp="1"/>
          </p:cNvSpPr>
          <p:nvPr>
            <p:ph idx="1"/>
          </p:nvPr>
        </p:nvSpPr>
        <p:spPr>
          <a:xfrm>
            <a:off x="0" y="1143000"/>
            <a:ext cx="9525000" cy="5211763"/>
          </a:xfrm>
        </p:spPr>
        <p:txBody>
          <a:bodyPr/>
          <a:lstStyle/>
          <a:p>
            <a:r>
              <a:rPr lang="en-US" altLang="en-US" sz="2000" smtClean="0"/>
              <a:t>ij is Derby’s interactive JDBC scripting tool.It is a simple utility for running scripts or interactive queries against a Derby database. </a:t>
            </a:r>
          </a:p>
          <a:p>
            <a:r>
              <a:rPr lang="en-US" altLang="en-US" sz="2000" smtClean="0"/>
              <a:t>In ij every line needs to get terminated with ;.</a:t>
            </a:r>
          </a:p>
          <a:p>
            <a:pPr>
              <a:buFont typeface="Arial" charset="0"/>
              <a:buNone/>
            </a:pPr>
            <a:r>
              <a:rPr lang="en-US" altLang="en-US" sz="2400" b="1" smtClean="0"/>
              <a:t>Step 1: create  a file ij.properties </a:t>
            </a:r>
          </a:p>
          <a:p>
            <a:pPr>
              <a:buFont typeface="Wingdings" pitchFamily="2" charset="2"/>
              <a:buChar char="Ø"/>
            </a:pPr>
            <a:r>
              <a:rPr lang="en-US" altLang="en-US" sz="2000" smtClean="0">
                <a:latin typeface="Times New Roman" pitchFamily="18" charset="0"/>
                <a:cs typeface="Times New Roman" pitchFamily="18" charset="0"/>
              </a:rPr>
              <a:t>that contains following statement</a:t>
            </a:r>
          </a:p>
          <a:p>
            <a:pPr>
              <a:buFont typeface="Arial" charset="0"/>
              <a:buNone/>
            </a:pPr>
            <a:r>
              <a:rPr lang="en-US" altLang="en-US" sz="2000" smtClean="0">
                <a:latin typeface="Times New Roman" pitchFamily="18" charset="0"/>
                <a:cs typeface="Times New Roman" pitchFamily="18" charset="0"/>
              </a:rPr>
              <a:t>ij.driver=org.apache.derby.jdbc.EmbeddedDriver</a:t>
            </a:r>
          </a:p>
          <a:p>
            <a:pPr>
              <a:buFont typeface="Arial" charset="0"/>
              <a:buNone/>
            </a:pPr>
            <a:r>
              <a:rPr lang="en-US" altLang="en-US" sz="2000" smtClean="0">
                <a:latin typeface="Times New Roman" pitchFamily="18" charset="0"/>
                <a:cs typeface="Times New Roman" pitchFamily="18" charset="0"/>
              </a:rPr>
              <a:t>ij.protocol=jdbc:derby://localhost:1527/</a:t>
            </a:r>
          </a:p>
          <a:p>
            <a:pPr>
              <a:buFont typeface="Arial" charset="0"/>
              <a:buNone/>
            </a:pPr>
            <a:r>
              <a:rPr lang="en-US" altLang="en-US" sz="2000" smtClean="0">
                <a:latin typeface="Times New Roman" pitchFamily="18" charset="0"/>
                <a:cs typeface="Times New Roman" pitchFamily="18" charset="0"/>
              </a:rPr>
              <a:t>ij.database=COREJAVA;create=true  (or) ij.database=COREJAVA;</a:t>
            </a:r>
          </a:p>
          <a:p>
            <a:pPr>
              <a:buFont typeface="Wingdings" pitchFamily="2" charset="2"/>
              <a:buChar char="Ø"/>
            </a:pPr>
            <a:r>
              <a:rPr lang="en-US" altLang="en-US" sz="2000" smtClean="0">
                <a:latin typeface="Times New Roman" pitchFamily="18" charset="0"/>
                <a:cs typeface="Times New Roman" pitchFamily="18" charset="0"/>
              </a:rPr>
              <a:t>Save this file in the directory that will hold the database files </a:t>
            </a:r>
          </a:p>
          <a:p>
            <a:pPr>
              <a:buFont typeface="Arial" charset="0"/>
              <a:buNone/>
            </a:pPr>
            <a:r>
              <a:rPr lang="en-US" altLang="en-US" sz="2000" smtClean="0">
                <a:latin typeface="Times New Roman" pitchFamily="18" charset="0"/>
                <a:cs typeface="Times New Roman" pitchFamily="18" charset="0"/>
              </a:rPr>
              <a:t>(in our example it is D:\java2019\Database)</a:t>
            </a:r>
          </a:p>
          <a:p>
            <a:pPr>
              <a:buFont typeface="Wingdings" pitchFamily="2" charset="2"/>
              <a:buChar char="Ø"/>
            </a:pPr>
            <a:r>
              <a:rPr lang="en-US" altLang="en-US" sz="2000" smtClean="0">
                <a:latin typeface="Times New Roman" pitchFamily="18" charset="0"/>
                <a:cs typeface="Times New Roman" pitchFamily="18" charset="0"/>
              </a:rPr>
              <a:t>Open a command shell and change to a directory that will hold the database files and execute the ij.properties</a:t>
            </a:r>
          </a:p>
          <a:p>
            <a:pPr>
              <a:buFont typeface="Arial" charset="0"/>
              <a:buNone/>
            </a:pPr>
            <a:r>
              <a:rPr lang="en-US" altLang="en-US" sz="1600" b="1" smtClean="0">
                <a:latin typeface="Times New Roman" pitchFamily="18" charset="0"/>
                <a:cs typeface="Times New Roman" pitchFamily="18" charset="0"/>
              </a:rPr>
              <a:t>D:\java2019\Database&gt;java -jar "C:\Program Files\Java\jdk1.8.0_60\db\lib\derbyrun.jar” ij -p ij.properties</a:t>
            </a:r>
          </a:p>
          <a:p>
            <a:pPr>
              <a:buFont typeface="Arial" charset="0"/>
              <a:buNone/>
            </a:pPr>
            <a:endParaRPr lang="en-US" altLang="en-US" sz="2400" smtClean="0"/>
          </a:p>
          <a:p>
            <a:pPr>
              <a:buFont typeface="Arial" charset="0"/>
              <a:buNone/>
            </a:pPr>
            <a:endParaRPr lang="en-US" altLang="en-US" sz="2400" b="1" smtClean="0"/>
          </a:p>
          <a:p>
            <a:pPr>
              <a:buFont typeface="Arial" charset="0"/>
              <a:buNone/>
            </a:pPr>
            <a:endParaRPr lang="en-US" altLang="en-US" sz="2000" b="1" smtClean="0"/>
          </a:p>
          <a:p>
            <a:pPr>
              <a:buFont typeface="Arial" charset="0"/>
              <a:buNone/>
            </a:pPr>
            <a:endParaRPr lang="en-US" altLang="en-US" sz="2000" smtClean="0"/>
          </a:p>
        </p:txBody>
      </p:sp>
      <p:sp>
        <p:nvSpPr>
          <p:cNvPr id="4" name="Footer Placeholder 3"/>
          <p:cNvSpPr>
            <a:spLocks noGrp="1"/>
          </p:cNvSpPr>
          <p:nvPr>
            <p:ph type="ftr" sz="quarter" idx="4294967295"/>
          </p:nvPr>
        </p:nvSpPr>
        <p:spPr/>
        <p:txBody>
          <a:bodyPr/>
          <a:lstStyle/>
          <a:p>
            <a:pPr>
              <a:defRPr/>
            </a:pPr>
            <a:r>
              <a:rPr lang="en-US"/>
              <a:t>JDBC-II-CSE-'C'_SEC_2017-18</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76200" y="304800"/>
            <a:ext cx="8915400" cy="6019800"/>
          </a:xfrm>
        </p:spPr>
        <p:txBody>
          <a:bodyPr/>
          <a:lstStyle/>
          <a:p>
            <a:pPr>
              <a:buFont typeface="Arial" charset="0"/>
              <a:buNone/>
            </a:pPr>
            <a:r>
              <a:rPr lang="en-US" altLang="en-US" sz="2000" b="1" smtClean="0"/>
              <a:t>Example:</a:t>
            </a:r>
          </a:p>
          <a:p>
            <a:pPr>
              <a:buFont typeface="Arial" charset="0"/>
              <a:buNone/>
            </a:pPr>
            <a:r>
              <a:rPr lang="en-US" altLang="en-US" sz="2000" smtClean="0"/>
              <a:t>D:\java2019\Database&gt;java -jar "C:\Program Files\Java\jdk1.8.0_60\db\lib\derbyrun.jar" ij -p ij.properties</a:t>
            </a:r>
          </a:p>
          <a:p>
            <a:pPr>
              <a:buFont typeface="Arial" charset="0"/>
              <a:buNone/>
            </a:pPr>
            <a:r>
              <a:rPr lang="en-US" altLang="en-US" sz="2000" smtClean="0"/>
              <a:t>ij version 10.11</a:t>
            </a:r>
          </a:p>
          <a:p>
            <a:pPr>
              <a:buFont typeface="Arial" charset="0"/>
              <a:buNone/>
            </a:pPr>
            <a:r>
              <a:rPr lang="en-US" altLang="en-US" sz="2000" smtClean="0"/>
              <a:t>CONNECTION0* -  jdbc:derby://localhost:1527/COREJAVA2</a:t>
            </a:r>
          </a:p>
          <a:p>
            <a:pPr>
              <a:buFont typeface="Arial" charset="0"/>
              <a:buNone/>
            </a:pPr>
            <a:r>
              <a:rPr lang="en-US" altLang="en-US" sz="2000" smtClean="0"/>
              <a:t>* = current connection</a:t>
            </a:r>
          </a:p>
          <a:p>
            <a:pPr>
              <a:buFont typeface="Arial" charset="0"/>
              <a:buNone/>
            </a:pPr>
            <a:r>
              <a:rPr lang="en-US" altLang="en-US" sz="2000" smtClean="0"/>
              <a:t>ij&gt; SELECT * FROM FIRSTTABLE ;</a:t>
            </a:r>
          </a:p>
          <a:p>
            <a:pPr>
              <a:buFont typeface="Arial" charset="0"/>
              <a:buNone/>
            </a:pPr>
            <a:r>
              <a:rPr lang="en-US" altLang="en-US" sz="2000" smtClean="0"/>
              <a:t>ID         |NAME</a:t>
            </a:r>
          </a:p>
          <a:p>
            <a:pPr>
              <a:buFont typeface="Arial" charset="0"/>
              <a:buNone/>
            </a:pPr>
            <a:r>
              <a:rPr lang="en-US" altLang="en-US" sz="2000" smtClean="0"/>
              <a:t>------------------------</a:t>
            </a:r>
          </a:p>
          <a:p>
            <a:pPr>
              <a:buFont typeface="Arial" charset="0"/>
              <a:buNone/>
            </a:pPr>
            <a:r>
              <a:rPr lang="en-US" altLang="en-US" sz="2000" smtClean="0"/>
              <a:t>10         |TEN</a:t>
            </a:r>
          </a:p>
          <a:p>
            <a:pPr>
              <a:buFont typeface="Arial" charset="0"/>
              <a:buNone/>
            </a:pPr>
            <a:r>
              <a:rPr lang="en-US" altLang="en-US" sz="2000" smtClean="0"/>
              <a:t>20         |TWENTY</a:t>
            </a:r>
          </a:p>
          <a:p>
            <a:pPr>
              <a:buFont typeface="Arial" charset="0"/>
              <a:buNone/>
            </a:pPr>
            <a:r>
              <a:rPr lang="en-US" altLang="en-US" sz="2000" smtClean="0"/>
              <a:t>30         |THIRTY</a:t>
            </a:r>
          </a:p>
          <a:p>
            <a:pPr>
              <a:buFont typeface="Arial" charset="0"/>
              <a:buNone/>
            </a:pPr>
            <a:endParaRPr lang="en-US" altLang="en-US" sz="2000" smtClean="0"/>
          </a:p>
          <a:p>
            <a:pPr>
              <a:buFont typeface="Arial" charset="0"/>
              <a:buNone/>
            </a:pPr>
            <a:r>
              <a:rPr lang="en-US" altLang="en-US" sz="2000" smtClean="0"/>
              <a:t>3 rows selected</a:t>
            </a:r>
          </a:p>
          <a:p>
            <a:pPr>
              <a:buFont typeface="Arial" charset="0"/>
              <a:buNone/>
            </a:pPr>
            <a:r>
              <a:rPr lang="en-US" altLang="en-US" sz="2000" smtClean="0"/>
              <a:t>ij&gt; exit;</a:t>
            </a:r>
          </a:p>
        </p:txBody>
      </p:sp>
      <p:sp>
        <p:nvSpPr>
          <p:cNvPr id="4" name="Footer Placeholder 3"/>
          <p:cNvSpPr>
            <a:spLocks noGrp="1"/>
          </p:cNvSpPr>
          <p:nvPr>
            <p:ph type="ftr" sz="quarter" idx="4294967295"/>
          </p:nvPr>
        </p:nvSpPr>
        <p:spPr/>
        <p:txBody>
          <a:bodyPr/>
          <a:lstStyle/>
          <a:p>
            <a:pPr>
              <a:defRPr/>
            </a:pPr>
            <a:r>
              <a:rPr lang="en-US"/>
              <a:t>JDBC-II-CSE-'C'_SEC_2017-18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228600" y="304800"/>
            <a:ext cx="8686800" cy="6172200"/>
          </a:xfrm>
        </p:spPr>
        <p:txBody>
          <a:bodyPr/>
          <a:lstStyle/>
          <a:p>
            <a:pPr>
              <a:buFont typeface="Arial" charset="0"/>
              <a:buNone/>
            </a:pPr>
            <a:r>
              <a:rPr lang="en-US" altLang="en-US" sz="1400" smtClean="0"/>
              <a:t>D:\java2019&gt;java -jar "C:\Program Files (x86)\Java\jdk1.8.0_152\db\li</a:t>
            </a:r>
          </a:p>
          <a:p>
            <a:pPr>
              <a:buFont typeface="Arial" charset="0"/>
              <a:buNone/>
            </a:pPr>
            <a:r>
              <a:rPr lang="en-US" altLang="en-US" sz="1400" smtClean="0"/>
              <a:t>b\derbyrun.jar" ij -p ij.properties</a:t>
            </a:r>
          </a:p>
          <a:p>
            <a:pPr>
              <a:buFont typeface="Arial" charset="0"/>
              <a:buNone/>
            </a:pPr>
            <a:r>
              <a:rPr lang="en-US" altLang="en-US" sz="1400" smtClean="0"/>
              <a:t>ij version 10.11</a:t>
            </a:r>
          </a:p>
          <a:p>
            <a:pPr>
              <a:buFont typeface="Arial" charset="0"/>
              <a:buNone/>
            </a:pPr>
            <a:r>
              <a:rPr lang="en-US" altLang="en-US" sz="1400" smtClean="0"/>
              <a:t>CONNECTION0* -  jdbc:derby://localhost:1527/COREJAVA2;create=true</a:t>
            </a:r>
          </a:p>
          <a:p>
            <a:pPr>
              <a:buFont typeface="Arial" charset="0"/>
              <a:buNone/>
            </a:pPr>
            <a:r>
              <a:rPr lang="en-US" altLang="en-US" sz="1400" smtClean="0"/>
              <a:t>*= current connection</a:t>
            </a:r>
          </a:p>
          <a:p>
            <a:pPr>
              <a:buFont typeface="Arial" charset="0"/>
              <a:buNone/>
            </a:pPr>
            <a:r>
              <a:rPr lang="en-US" altLang="en-US" sz="1400" smtClean="0"/>
              <a:t>ij&gt; create table ourtable(ID int,Name varchar(12));</a:t>
            </a:r>
          </a:p>
          <a:p>
            <a:pPr>
              <a:buFont typeface="Arial" charset="0"/>
              <a:buNone/>
            </a:pPr>
            <a:r>
              <a:rPr lang="en-US" altLang="en-US" sz="1400" smtClean="0"/>
              <a:t>0 rows inserted/updated/deleted</a:t>
            </a:r>
          </a:p>
          <a:p>
            <a:pPr>
              <a:buFont typeface="Arial" charset="0"/>
              <a:buNone/>
            </a:pPr>
            <a:r>
              <a:rPr lang="en-US" altLang="en-US" sz="1400" smtClean="0"/>
              <a:t>ij&gt; insert into ourtable values(10,'sastra'),(20,'VIT');</a:t>
            </a:r>
          </a:p>
          <a:p>
            <a:pPr>
              <a:buFont typeface="Arial" charset="0"/>
              <a:buNone/>
            </a:pPr>
            <a:r>
              <a:rPr lang="en-US" altLang="en-US" sz="1400" smtClean="0"/>
              <a:t>2 rows inserted/updated/deleted</a:t>
            </a:r>
          </a:p>
          <a:p>
            <a:pPr>
              <a:buFont typeface="Arial" charset="0"/>
              <a:buNone/>
            </a:pPr>
            <a:r>
              <a:rPr lang="en-US" altLang="en-US" sz="1400" smtClean="0"/>
              <a:t>ij&gt; select * from ourtable;</a:t>
            </a:r>
          </a:p>
          <a:p>
            <a:pPr>
              <a:buFont typeface="Arial" charset="0"/>
              <a:buNone/>
            </a:pPr>
            <a:r>
              <a:rPr lang="en-US" altLang="en-US" sz="1400" smtClean="0"/>
              <a:t>ID         |NAME</a:t>
            </a:r>
          </a:p>
          <a:p>
            <a:pPr>
              <a:buFont typeface="Arial" charset="0"/>
              <a:buNone/>
            </a:pPr>
            <a:r>
              <a:rPr lang="en-US" altLang="en-US" sz="1400" smtClean="0"/>
              <a:t>------------------------</a:t>
            </a:r>
          </a:p>
          <a:p>
            <a:pPr>
              <a:buFont typeface="Arial" charset="0"/>
              <a:buNone/>
            </a:pPr>
            <a:r>
              <a:rPr lang="en-US" altLang="en-US" sz="1400" smtClean="0"/>
              <a:t>10         |sastra</a:t>
            </a:r>
          </a:p>
          <a:p>
            <a:pPr>
              <a:buFont typeface="Arial" charset="0"/>
              <a:buNone/>
            </a:pPr>
            <a:r>
              <a:rPr lang="en-US" altLang="en-US" sz="1400" smtClean="0"/>
              <a:t>20         |VIT</a:t>
            </a:r>
          </a:p>
          <a:p>
            <a:pPr>
              <a:buFont typeface="Arial" charset="0"/>
              <a:buNone/>
            </a:pPr>
            <a:endParaRPr lang="en-US" altLang="en-US" sz="1400" smtClean="0"/>
          </a:p>
          <a:p>
            <a:pPr>
              <a:buFont typeface="Arial" charset="0"/>
              <a:buNone/>
            </a:pPr>
            <a:r>
              <a:rPr lang="en-US" altLang="en-US" sz="1400" smtClean="0"/>
              <a:t>2 rows selected</a:t>
            </a:r>
          </a:p>
        </p:txBody>
      </p:sp>
      <p:sp>
        <p:nvSpPr>
          <p:cNvPr id="4" name="Footer Placeholder 3"/>
          <p:cNvSpPr>
            <a:spLocks noGrp="1"/>
          </p:cNvSpPr>
          <p:nvPr>
            <p:ph type="ftr" sz="quarter" idx="4294967295"/>
          </p:nvPr>
        </p:nvSpPr>
        <p:spPr/>
        <p:txBody>
          <a:bodyPr/>
          <a:lstStyle/>
          <a:p>
            <a:pPr>
              <a:defRPr/>
            </a:pPr>
            <a:r>
              <a:rPr lang="en-US" smtClean="0"/>
              <a:t>JDBC-II-CSE-'C'_SEC_2017-18</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type="body" idx="4294967295"/>
          </p:nvPr>
        </p:nvSpPr>
        <p:spPr>
          <a:xfrm>
            <a:off x="457200" y="762000"/>
            <a:ext cx="8229600" cy="5486400"/>
          </a:xfrm>
        </p:spPr>
        <p:txBody>
          <a:bodyPr/>
          <a:lstStyle/>
          <a:p>
            <a:pPr marL="0" indent="0">
              <a:buFont typeface="Arial" charset="0"/>
              <a:buNone/>
            </a:pPr>
            <a:r>
              <a:rPr lang="en-US" altLang="en-US" sz="1600" smtClean="0"/>
              <a:t>D:\java2019\Database&gt; java –jar “C:\Program Files\java\jdk1.8.0_60\db\lib\derbyrun.jar” ij –p 					ij.properties </a:t>
            </a:r>
          </a:p>
          <a:p>
            <a:pPr marL="0" indent="0">
              <a:buFont typeface="Arial" charset="0"/>
              <a:buNone/>
            </a:pPr>
            <a:r>
              <a:rPr lang="en-US" altLang="en-US" sz="1600" smtClean="0"/>
              <a:t>ij version 10.11</a:t>
            </a:r>
          </a:p>
          <a:p>
            <a:pPr marL="0" indent="0">
              <a:buFont typeface="Arial" charset="0"/>
              <a:buNone/>
            </a:pPr>
            <a:r>
              <a:rPr lang="en-US" altLang="en-US" sz="1600" smtClean="0"/>
              <a:t>CONNECTION*- jdbc:derby://localhost:1527/COREJAVA2</a:t>
            </a:r>
          </a:p>
          <a:p>
            <a:pPr marL="0" indent="0">
              <a:buFont typeface="Arial" charset="0"/>
              <a:buNone/>
            </a:pPr>
            <a:r>
              <a:rPr lang="en-US" altLang="en-US" sz="1600" smtClean="0"/>
              <a:t>* = current connection</a:t>
            </a:r>
          </a:p>
          <a:p>
            <a:pPr marL="0" indent="0">
              <a:buFont typeface="Arial" charset="0"/>
              <a:buNone/>
            </a:pPr>
            <a:r>
              <a:rPr lang="en-US" altLang="en-US" sz="1600" smtClean="0"/>
              <a:t>Ij&gt; SELECT * FROM FIRSTTABLE;</a:t>
            </a:r>
          </a:p>
          <a:p>
            <a:pPr marL="0" indent="0">
              <a:buFont typeface="Arial" charset="0"/>
              <a:buNone/>
            </a:pPr>
            <a:r>
              <a:rPr lang="en-US" altLang="en-US" sz="1600" smtClean="0"/>
              <a:t>ID      NAME</a:t>
            </a:r>
          </a:p>
          <a:p>
            <a:pPr marL="0" indent="0">
              <a:buFont typeface="Arial" charset="0"/>
              <a:buNone/>
            </a:pPr>
            <a:r>
              <a:rPr lang="en-US" altLang="en-US" sz="1600" smtClean="0"/>
              <a:t>------------------</a:t>
            </a:r>
          </a:p>
          <a:p>
            <a:pPr marL="0" indent="0">
              <a:buFont typeface="Arial" charset="0"/>
              <a:buNone/>
            </a:pPr>
            <a:r>
              <a:rPr lang="en-US" altLang="en-US" sz="1600" smtClean="0"/>
              <a:t>10		|TEN</a:t>
            </a:r>
          </a:p>
          <a:p>
            <a:pPr marL="0" indent="0">
              <a:buFont typeface="Arial" charset="0"/>
              <a:buNone/>
            </a:pPr>
            <a:r>
              <a:rPr lang="en-US" altLang="en-US" sz="1600" smtClean="0"/>
              <a:t>20		|TWENTY</a:t>
            </a:r>
          </a:p>
          <a:p>
            <a:pPr marL="0" indent="0">
              <a:buFont typeface="Arial" charset="0"/>
              <a:buNone/>
            </a:pPr>
            <a:r>
              <a:rPr lang="en-US" altLang="en-US" sz="1600" smtClean="0"/>
              <a:t>30		|THIRTY</a:t>
            </a:r>
          </a:p>
          <a:p>
            <a:pPr marL="0" indent="0">
              <a:buFont typeface="Arial" charset="0"/>
              <a:buNone/>
            </a:pPr>
            <a:endParaRPr lang="en-US" altLang="en-US" sz="1600" smtClean="0"/>
          </a:p>
          <a:p>
            <a:pPr marL="0" indent="0">
              <a:buFont typeface="Arial" charset="0"/>
              <a:buNone/>
            </a:pPr>
            <a:r>
              <a:rPr lang="en-US" altLang="en-US" sz="1600" smtClean="0"/>
              <a:t>3 rows selected</a:t>
            </a:r>
          </a:p>
          <a:p>
            <a:pPr marL="0" indent="0">
              <a:buFont typeface="Arial" charset="0"/>
              <a:buNone/>
            </a:pPr>
            <a:r>
              <a:rPr lang="en-US" altLang="en-US" sz="1600" smtClean="0"/>
              <a:t>Ij&gt;exit;</a:t>
            </a:r>
          </a:p>
          <a:p>
            <a:pPr marL="0" indent="0">
              <a:buFont typeface="Arial" charset="0"/>
              <a:buNone/>
            </a:pPr>
            <a:r>
              <a:rPr lang="en-US" altLang="en-US" sz="1600" smtClean="0"/>
              <a:t>D:\java2019\Database&gt;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229600" cy="563562"/>
          </a:xfrm>
        </p:spPr>
        <p:txBody>
          <a:bodyPr/>
          <a:lstStyle/>
          <a:p>
            <a:r>
              <a:rPr lang="en-US" altLang="en-US" dirty="0" err="1" smtClean="0"/>
              <a:t>JDBC</a:t>
            </a:r>
            <a:r>
              <a:rPr lang="en-US" altLang="en-US" dirty="0" smtClean="0"/>
              <a:t> Driver Types</a:t>
            </a:r>
          </a:p>
        </p:txBody>
      </p:sp>
      <p:sp>
        <p:nvSpPr>
          <p:cNvPr id="41987" name="Content Placeholder 2"/>
          <p:cNvSpPr>
            <a:spLocks noGrp="1"/>
          </p:cNvSpPr>
          <p:nvPr>
            <p:ph idx="1"/>
          </p:nvPr>
        </p:nvSpPr>
        <p:spPr>
          <a:xfrm>
            <a:off x="304800" y="914400"/>
            <a:ext cx="8610600" cy="5791200"/>
          </a:xfrm>
        </p:spPr>
        <p:txBody>
          <a:bodyPr/>
          <a:lstStyle/>
          <a:p>
            <a:r>
              <a:rPr lang="en-US" altLang="en-US" sz="1800" dirty="0" smtClean="0"/>
              <a:t>Type 1 </a:t>
            </a:r>
          </a:p>
          <a:p>
            <a:pPr lvl="1"/>
            <a:r>
              <a:rPr lang="en-US" altLang="en-US" sz="1800" dirty="0" smtClean="0"/>
              <a:t>Translates </a:t>
            </a:r>
            <a:r>
              <a:rPr lang="en-US" altLang="en-US" sz="1800" dirty="0" err="1" smtClean="0"/>
              <a:t>JDBC</a:t>
            </a:r>
            <a:r>
              <a:rPr lang="en-US" altLang="en-US" sz="1800" dirty="0" smtClean="0"/>
              <a:t> to ODBC and relies on an ODBC driver to communicate with the database. Sun includes one such driver, the </a:t>
            </a:r>
            <a:r>
              <a:rPr lang="en-US" altLang="en-US" sz="1800" dirty="0" err="1" smtClean="0"/>
              <a:t>JDBC</a:t>
            </a:r>
            <a:r>
              <a:rPr lang="en-US" altLang="en-US" sz="1800" dirty="0" smtClean="0"/>
              <a:t>/ODBC bridge, with the </a:t>
            </a:r>
            <a:r>
              <a:rPr lang="en-US" altLang="en-US" sz="1800" dirty="0" err="1" smtClean="0"/>
              <a:t>JDK</a:t>
            </a:r>
            <a:r>
              <a:rPr lang="en-US" altLang="en-US" sz="1800" dirty="0" smtClean="0"/>
              <a:t>.</a:t>
            </a:r>
          </a:p>
          <a:p>
            <a:pPr lvl="1"/>
            <a:r>
              <a:rPr lang="en-US" altLang="en-US" sz="1800" dirty="0" smtClean="0"/>
              <a:t>The bridge requires deployment and proper configuration of an ODBC driver.</a:t>
            </a:r>
          </a:p>
          <a:p>
            <a:pPr lvl="1"/>
            <a:r>
              <a:rPr lang="en-US" altLang="en-US" sz="1800" dirty="0" smtClean="0"/>
              <a:t>Type1 is not advisable for use.</a:t>
            </a:r>
          </a:p>
          <a:p>
            <a:r>
              <a:rPr lang="en-US" altLang="en-US" sz="1800" dirty="0" smtClean="0"/>
              <a:t>Type 2 </a:t>
            </a:r>
          </a:p>
          <a:p>
            <a:pPr lvl="1"/>
            <a:r>
              <a:rPr lang="en-US" altLang="en-US" sz="1800" dirty="0" smtClean="0"/>
              <a:t>written partly in the Java programming language and partly in native code, that communicates with the client API of a database. </a:t>
            </a:r>
          </a:p>
          <a:p>
            <a:pPr lvl="1"/>
            <a:r>
              <a:rPr lang="en-US" altLang="en-US" sz="1800" dirty="0" smtClean="0"/>
              <a:t>platform-specific code  must be installed in addition to a Java library.  </a:t>
            </a:r>
          </a:p>
          <a:p>
            <a:r>
              <a:rPr lang="en-US" altLang="en-US" sz="1800" dirty="0" smtClean="0"/>
              <a:t>Type 3 </a:t>
            </a:r>
          </a:p>
          <a:p>
            <a:pPr lvl="1"/>
            <a:r>
              <a:rPr lang="en-US" altLang="en-US" sz="1800" dirty="0" smtClean="0"/>
              <a:t>A pure Java client library that uses a database-independent protocol to communicate database requests to a server component, which then translates the requests into a database-specific protocol. </a:t>
            </a:r>
          </a:p>
          <a:p>
            <a:pPr lvl="1"/>
            <a:r>
              <a:rPr lang="en-US" altLang="en-US" sz="1800" dirty="0" smtClean="0"/>
              <a:t>The client library is independent of the actual database, thus simplifying deployment.  </a:t>
            </a:r>
          </a:p>
          <a:p>
            <a:r>
              <a:rPr lang="en-US" altLang="en-US" sz="1800" dirty="0" smtClean="0"/>
              <a:t>Type 4 </a:t>
            </a:r>
          </a:p>
          <a:p>
            <a:pPr lvl="1"/>
            <a:r>
              <a:rPr lang="en-US" altLang="en-US" sz="1800" dirty="0" smtClean="0"/>
              <a:t>A pure Java library that translates </a:t>
            </a:r>
            <a:r>
              <a:rPr lang="en-US" altLang="en-US" sz="1800" dirty="0" err="1" smtClean="0"/>
              <a:t>JDBC</a:t>
            </a:r>
            <a:r>
              <a:rPr lang="en-US" altLang="en-US" sz="1800" dirty="0" smtClean="0"/>
              <a:t> requests directly to a database-specific protocol.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685800" y="533400"/>
            <a:ext cx="7086600" cy="5943600"/>
          </a:xfrm>
        </p:spPr>
        <p:txBody>
          <a:bodyPr/>
          <a:lstStyle/>
          <a:p>
            <a:pPr eaLnBrk="1" hangingPunct="1"/>
            <a:r>
              <a:rPr lang="en-US" altLang="en-US" sz="1800" b="1" smtClean="0"/>
              <a:t>Classes  in Jdbc</a:t>
            </a:r>
          </a:p>
          <a:p>
            <a:pPr eaLnBrk="1" hangingPunct="1">
              <a:buFont typeface="Arial" charset="0"/>
              <a:buNone/>
            </a:pPr>
            <a:r>
              <a:rPr lang="en-US" altLang="en-US" sz="1800" smtClean="0"/>
              <a:t>DriverManager</a:t>
            </a:r>
          </a:p>
          <a:p>
            <a:pPr eaLnBrk="1" hangingPunct="1">
              <a:buFont typeface="Arial" charset="0"/>
              <a:buNone/>
            </a:pPr>
            <a:r>
              <a:rPr lang="en-US" altLang="en-US" sz="1800" smtClean="0"/>
              <a:t>SQLException</a:t>
            </a:r>
          </a:p>
          <a:p>
            <a:pPr eaLnBrk="1" hangingPunct="1">
              <a:buFont typeface="Arial" charset="0"/>
              <a:buNone/>
            </a:pPr>
            <a:r>
              <a:rPr lang="en-US" altLang="en-US" sz="1800" smtClean="0"/>
              <a:t>Types</a:t>
            </a:r>
          </a:p>
          <a:p>
            <a:pPr eaLnBrk="1" hangingPunct="1">
              <a:buFont typeface="Arial" charset="0"/>
              <a:buNone/>
            </a:pPr>
            <a:r>
              <a:rPr lang="en-US" altLang="en-US" sz="1800" smtClean="0"/>
              <a:t>Date</a:t>
            </a:r>
          </a:p>
          <a:p>
            <a:pPr eaLnBrk="1" hangingPunct="1">
              <a:buFont typeface="Arial" charset="0"/>
              <a:buNone/>
            </a:pPr>
            <a:r>
              <a:rPr lang="en-US" altLang="en-US" sz="1800" smtClean="0"/>
              <a:t>Time</a:t>
            </a:r>
          </a:p>
          <a:p>
            <a:pPr eaLnBrk="1" hangingPunct="1"/>
            <a:r>
              <a:rPr lang="en-US" altLang="en-US" sz="1800" b="1" smtClean="0"/>
              <a:t>Interfaces in Jdbc</a:t>
            </a:r>
          </a:p>
          <a:p>
            <a:pPr eaLnBrk="1" hangingPunct="1">
              <a:buFont typeface="Arial" charset="0"/>
              <a:buNone/>
            </a:pPr>
            <a:r>
              <a:rPr lang="en-US" altLang="en-US" sz="1800" smtClean="0"/>
              <a:t>Connection</a:t>
            </a:r>
          </a:p>
          <a:p>
            <a:pPr eaLnBrk="1" hangingPunct="1">
              <a:buFont typeface="Arial" charset="0"/>
              <a:buNone/>
            </a:pPr>
            <a:r>
              <a:rPr lang="en-US" altLang="en-US" sz="1800" smtClean="0"/>
              <a:t>Statement</a:t>
            </a:r>
          </a:p>
          <a:p>
            <a:pPr eaLnBrk="1" hangingPunct="1">
              <a:buFont typeface="Arial" charset="0"/>
              <a:buNone/>
            </a:pPr>
            <a:r>
              <a:rPr lang="en-US" altLang="en-US" sz="1800" smtClean="0"/>
              <a:t>PreparedStatement</a:t>
            </a:r>
          </a:p>
          <a:p>
            <a:pPr eaLnBrk="1" hangingPunct="1">
              <a:buFont typeface="Arial" charset="0"/>
              <a:buNone/>
            </a:pPr>
            <a:r>
              <a:rPr lang="en-US" altLang="en-US" sz="1800" smtClean="0"/>
              <a:t>CallableStatement</a:t>
            </a:r>
          </a:p>
          <a:p>
            <a:pPr eaLnBrk="1" hangingPunct="1">
              <a:buFont typeface="Arial" charset="0"/>
              <a:buNone/>
            </a:pPr>
            <a:r>
              <a:rPr lang="en-US" altLang="en-US" sz="1800" smtClean="0"/>
              <a:t>Resultset</a:t>
            </a:r>
          </a:p>
          <a:p>
            <a:pPr eaLnBrk="1" hangingPunct="1">
              <a:buFont typeface="Arial" charset="0"/>
              <a:buNone/>
            </a:pPr>
            <a:r>
              <a:rPr lang="en-US" altLang="en-US" sz="1800" smtClean="0"/>
              <a:t>ResultSetMetaData</a:t>
            </a:r>
          </a:p>
          <a:p>
            <a:pPr eaLnBrk="1" hangingPunct="1">
              <a:buFont typeface="Arial" charset="0"/>
              <a:buNone/>
            </a:pPr>
            <a:r>
              <a:rPr lang="en-US" altLang="en-US" sz="1800" smtClean="0"/>
              <a:t>DatabaseMetaData</a:t>
            </a:r>
          </a:p>
          <a:p>
            <a:pPr eaLnBrk="1" hangingPunct="1">
              <a:buFont typeface="Arial" charset="0"/>
              <a:buNone/>
            </a:pPr>
            <a:r>
              <a:rPr lang="en-US" altLang="en-US" sz="1800" smtClean="0"/>
              <a:t>Driver</a:t>
            </a:r>
          </a:p>
          <a:p>
            <a:pPr eaLnBrk="1" hangingPunct="1">
              <a:buFont typeface="Arial" charset="0"/>
              <a:buNone/>
            </a:pPr>
            <a:r>
              <a:rPr lang="en-US" altLang="en-US" sz="1800" smtClean="0"/>
              <a:t>Blob</a:t>
            </a:r>
          </a:p>
          <a:p>
            <a:pPr eaLnBrk="1" hangingPunct="1">
              <a:buFont typeface="Arial" charset="0"/>
              <a:buNone/>
            </a:pPr>
            <a:r>
              <a:rPr lang="en-US" altLang="en-US" sz="1800" smtClean="0"/>
              <a:t>Clob</a:t>
            </a:r>
          </a:p>
          <a:p>
            <a:pPr eaLnBrk="1" hangingPunct="1">
              <a:buFont typeface="Arial" charset="0"/>
              <a:buNone/>
            </a:pPr>
            <a:endParaRPr lang="en-US" altLang="en-US" sz="1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Properties File</a:t>
            </a:r>
          </a:p>
        </p:txBody>
      </p:sp>
      <p:sp>
        <p:nvSpPr>
          <p:cNvPr id="3" name="Content Placeholder 2"/>
          <p:cNvSpPr>
            <a:spLocks noGrp="1"/>
          </p:cNvSpPr>
          <p:nvPr>
            <p:ph idx="1"/>
          </p:nvPr>
        </p:nvSpPr>
        <p:spPr/>
        <p:txBody>
          <a:bodyPr/>
          <a:lstStyle/>
          <a:p>
            <a:pPr>
              <a:defRPr/>
            </a:pPr>
            <a:r>
              <a:rPr lang="en-US" sz="2800" dirty="0" smtClean="0"/>
              <a:t>#</a:t>
            </a:r>
            <a:r>
              <a:rPr lang="en-US" sz="2800" dirty="0" err="1" smtClean="0"/>
              <a:t>db.properties</a:t>
            </a:r>
            <a:endParaRPr lang="en-US" sz="2800" dirty="0" smtClean="0"/>
          </a:p>
          <a:p>
            <a:pPr marL="0" indent="0">
              <a:buFont typeface="Arial" charset="0"/>
              <a:buNone/>
              <a:defRPr/>
            </a:pPr>
            <a:r>
              <a:rPr lang="en-US" sz="2800" dirty="0" err="1" smtClean="0"/>
              <a:t>jdbc.drivers</a:t>
            </a:r>
            <a:r>
              <a:rPr lang="en-US" sz="2800" dirty="0" smtClean="0"/>
              <a:t>= </a:t>
            </a:r>
            <a:r>
              <a:rPr lang="en-US" sz="2800" dirty="0" err="1" smtClean="0"/>
              <a:t>org.apache.derby.jdbc.EmbeddedDriver</a:t>
            </a:r>
            <a:endParaRPr lang="en-US" sz="2800" dirty="0" smtClean="0"/>
          </a:p>
          <a:p>
            <a:pPr marL="0" indent="0">
              <a:buFont typeface="Arial" charset="0"/>
              <a:buNone/>
              <a:defRPr/>
            </a:pPr>
            <a:r>
              <a:rPr lang="en-US" sz="2800" dirty="0" smtClean="0"/>
              <a:t>jdbc.url=</a:t>
            </a:r>
            <a:r>
              <a:rPr lang="en-US" sz="2800" dirty="0" err="1" smtClean="0"/>
              <a:t>jdbc:derby:COREJAVA</a:t>
            </a:r>
            <a:endParaRPr lang="en-US" sz="2800" dirty="0" smtClean="0"/>
          </a:p>
          <a:p>
            <a:pPr marL="0" indent="0">
              <a:buFont typeface="Arial" charset="0"/>
              <a:buNone/>
              <a:defRPr/>
            </a:pPr>
            <a:r>
              <a:rPr lang="en-US" sz="2800" dirty="0" err="1" smtClean="0"/>
              <a:t>jdbc.username</a:t>
            </a:r>
            <a:r>
              <a:rPr lang="en-US" sz="2800" dirty="0" smtClean="0"/>
              <a:t>=xxx</a:t>
            </a:r>
          </a:p>
          <a:p>
            <a:pPr marL="0" indent="0">
              <a:buFont typeface="Arial" charset="0"/>
              <a:buNone/>
              <a:defRPr/>
            </a:pPr>
            <a:r>
              <a:rPr lang="en-US" sz="2800" dirty="0" err="1" smtClean="0"/>
              <a:t>jdbc.password</a:t>
            </a:r>
            <a:r>
              <a:rPr lang="en-US" sz="2800" dirty="0" smtClean="0"/>
              <a:t>=xxx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457200" y="228600"/>
            <a:ext cx="8229600" cy="6324600"/>
          </a:xfrm>
        </p:spPr>
        <p:txBody>
          <a:bodyPr/>
          <a:lstStyle/>
          <a:p>
            <a:pPr marL="0" indent="0">
              <a:buNone/>
            </a:pPr>
            <a:r>
              <a:rPr lang="en-US" altLang="en-US" sz="2800" b="1" dirty="0" smtClean="0"/>
              <a:t>SQL data type 		                Java data type </a:t>
            </a:r>
          </a:p>
          <a:p>
            <a:pPr marL="0" indent="0">
              <a:buNone/>
            </a:pPr>
            <a:r>
              <a:rPr lang="en-US" altLang="en-US" sz="2000" dirty="0" smtClean="0"/>
              <a:t>INTEGER or INT 					</a:t>
            </a:r>
            <a:r>
              <a:rPr lang="en-US" altLang="en-US" sz="2000" dirty="0" err="1" smtClean="0"/>
              <a:t>int</a:t>
            </a:r>
            <a:r>
              <a:rPr lang="en-US" altLang="en-US" sz="2000" dirty="0" smtClean="0"/>
              <a:t> </a:t>
            </a:r>
          </a:p>
          <a:p>
            <a:pPr marL="0" indent="0">
              <a:buNone/>
            </a:pPr>
            <a:r>
              <a:rPr lang="en-US" altLang="en-US" sz="2000" dirty="0" err="1" smtClean="0"/>
              <a:t>SMALLINT</a:t>
            </a:r>
            <a:r>
              <a:rPr lang="en-US" altLang="en-US" sz="2000" dirty="0" smtClean="0"/>
              <a:t> 					short </a:t>
            </a:r>
          </a:p>
          <a:p>
            <a:pPr marL="0" indent="0">
              <a:buNone/>
            </a:pPr>
            <a:r>
              <a:rPr lang="en-US" altLang="en-US" sz="2000" dirty="0" smtClean="0"/>
              <a:t>NUMERIC(</a:t>
            </a:r>
            <a:r>
              <a:rPr lang="en-US" altLang="en-US" sz="2000" dirty="0" err="1" smtClean="0"/>
              <a:t>m,n</a:t>
            </a:r>
            <a:r>
              <a:rPr lang="en-US" altLang="en-US" sz="2000" dirty="0" smtClean="0"/>
              <a:t>), </a:t>
            </a:r>
            <a:r>
              <a:rPr lang="en-US" altLang="en-US" sz="2000" dirty="0" smtClean="0"/>
              <a:t>DECIMAL(</a:t>
            </a:r>
            <a:r>
              <a:rPr lang="en-US" altLang="en-US" sz="2000" dirty="0" err="1" smtClean="0"/>
              <a:t>m,n</a:t>
            </a:r>
            <a:r>
              <a:rPr lang="en-US" altLang="en-US" sz="2000" dirty="0" smtClean="0"/>
              <a:t>)or DEC(</a:t>
            </a:r>
            <a:r>
              <a:rPr lang="en-US" altLang="en-US" sz="2000" dirty="0" err="1" smtClean="0"/>
              <a:t>m,n</a:t>
            </a:r>
            <a:r>
              <a:rPr lang="en-US" altLang="en-US" sz="2000" dirty="0" smtClean="0"/>
              <a:t>) </a:t>
            </a:r>
            <a:r>
              <a:rPr lang="en-US" altLang="en-US" sz="2000" dirty="0" smtClean="0"/>
              <a:t>		</a:t>
            </a:r>
            <a:r>
              <a:rPr lang="en-US" altLang="en-US" sz="2000" dirty="0" err="1" smtClean="0"/>
              <a:t>java.sql.Numeric</a:t>
            </a:r>
            <a:r>
              <a:rPr lang="en-US" altLang="en-US" sz="2000" dirty="0" smtClean="0"/>
              <a:t> </a:t>
            </a:r>
            <a:endParaRPr lang="en-US" altLang="en-US" sz="2000" dirty="0" smtClean="0"/>
          </a:p>
          <a:p>
            <a:pPr marL="0" indent="0">
              <a:buNone/>
            </a:pPr>
            <a:r>
              <a:rPr lang="en-US" altLang="en-US" sz="2000" dirty="0" smtClean="0"/>
              <a:t>FLOAT(n) 					double </a:t>
            </a:r>
          </a:p>
          <a:p>
            <a:pPr marL="0" indent="0">
              <a:buNone/>
            </a:pPr>
            <a:r>
              <a:rPr lang="en-US" altLang="en-US" sz="2000" dirty="0" smtClean="0"/>
              <a:t>REAL 						float </a:t>
            </a:r>
          </a:p>
          <a:p>
            <a:pPr marL="0" indent="0">
              <a:buNone/>
            </a:pPr>
            <a:r>
              <a:rPr lang="en-US" altLang="en-US" sz="2000" dirty="0" smtClean="0"/>
              <a:t>DOUBLE 						double </a:t>
            </a:r>
          </a:p>
          <a:p>
            <a:pPr marL="0" indent="0">
              <a:buNone/>
            </a:pPr>
            <a:r>
              <a:rPr lang="en-US" altLang="en-US" sz="2000" dirty="0" smtClean="0"/>
              <a:t>CHARACTER(n)or CHAR(n) 				String </a:t>
            </a:r>
          </a:p>
          <a:p>
            <a:pPr marL="0" indent="0">
              <a:buNone/>
            </a:pPr>
            <a:r>
              <a:rPr lang="en-US" altLang="en-US" sz="2000" dirty="0" smtClean="0"/>
              <a:t>VARCHAR(n) 					String </a:t>
            </a:r>
          </a:p>
          <a:p>
            <a:pPr marL="0" indent="0">
              <a:buNone/>
            </a:pPr>
            <a:r>
              <a:rPr lang="en-US" altLang="en-US" sz="2000" dirty="0" smtClean="0"/>
              <a:t>BOOLEAN 					</a:t>
            </a:r>
            <a:r>
              <a:rPr lang="en-US" altLang="en-US" sz="2000" dirty="0" err="1" smtClean="0"/>
              <a:t>boolean</a:t>
            </a:r>
            <a:r>
              <a:rPr lang="en-US" altLang="en-US" sz="2000" dirty="0" smtClean="0"/>
              <a:t> </a:t>
            </a:r>
          </a:p>
          <a:p>
            <a:pPr marL="0" indent="0">
              <a:buNone/>
            </a:pPr>
            <a:r>
              <a:rPr lang="en-US" altLang="en-US" sz="2000" dirty="0" smtClean="0"/>
              <a:t>DATE 						</a:t>
            </a:r>
            <a:r>
              <a:rPr lang="en-US" altLang="en-US" sz="2000" dirty="0" err="1" smtClean="0"/>
              <a:t>java.sql.Date</a:t>
            </a:r>
            <a:r>
              <a:rPr lang="en-US" altLang="en-US" sz="2000" dirty="0" smtClean="0"/>
              <a:t> </a:t>
            </a:r>
          </a:p>
          <a:p>
            <a:pPr marL="0" indent="0">
              <a:buNone/>
            </a:pPr>
            <a:r>
              <a:rPr lang="en-US" altLang="en-US" sz="2000" dirty="0" smtClean="0"/>
              <a:t>TIME 						</a:t>
            </a:r>
            <a:r>
              <a:rPr lang="en-US" altLang="en-US" sz="2000" dirty="0" err="1" smtClean="0"/>
              <a:t>java.sql.Time</a:t>
            </a:r>
            <a:r>
              <a:rPr lang="en-US" altLang="en-US" sz="2000" dirty="0" smtClean="0"/>
              <a:t> </a:t>
            </a:r>
          </a:p>
          <a:p>
            <a:pPr marL="0" indent="0">
              <a:buNone/>
            </a:pPr>
            <a:r>
              <a:rPr lang="en-US" altLang="en-US" sz="2000" dirty="0" smtClean="0"/>
              <a:t>TIMESTAMP 					</a:t>
            </a:r>
            <a:r>
              <a:rPr lang="en-US" altLang="en-US" sz="2000" dirty="0" err="1" smtClean="0"/>
              <a:t>java.sql.Timestamp</a:t>
            </a:r>
            <a:r>
              <a:rPr lang="en-US" altLang="en-US" sz="2000" dirty="0" smtClean="0"/>
              <a:t> </a:t>
            </a:r>
          </a:p>
          <a:p>
            <a:pPr marL="0" indent="0">
              <a:buNone/>
            </a:pPr>
            <a:r>
              <a:rPr lang="en-US" altLang="en-US" sz="2000" dirty="0" smtClean="0"/>
              <a:t>BLOB 						</a:t>
            </a:r>
            <a:r>
              <a:rPr lang="en-US" altLang="en-US" sz="2000" dirty="0" err="1" smtClean="0"/>
              <a:t>java.sql.Blob</a:t>
            </a:r>
            <a:r>
              <a:rPr lang="en-US" altLang="en-US" sz="2000" dirty="0" smtClean="0"/>
              <a:t> </a:t>
            </a:r>
          </a:p>
          <a:p>
            <a:pPr marL="0" indent="0">
              <a:buNone/>
            </a:pPr>
            <a:r>
              <a:rPr lang="en-US" altLang="en-US" sz="2000" dirty="0" err="1" smtClean="0"/>
              <a:t>CLOB</a:t>
            </a:r>
            <a:r>
              <a:rPr lang="en-US" altLang="en-US" sz="2000" dirty="0" smtClean="0"/>
              <a:t> 						</a:t>
            </a:r>
            <a:r>
              <a:rPr lang="en-US" altLang="en-US" sz="2000" dirty="0" err="1" smtClean="0"/>
              <a:t>java.sql.Clob</a:t>
            </a:r>
            <a:r>
              <a:rPr lang="en-US" altLang="en-US" sz="2000" dirty="0" smtClean="0"/>
              <a:t> </a:t>
            </a:r>
          </a:p>
          <a:p>
            <a:pPr marL="0" indent="0">
              <a:buNone/>
            </a:pPr>
            <a:r>
              <a:rPr lang="en-US" altLang="en-US" sz="2000" dirty="0" smtClean="0"/>
              <a:t>ARRAY 						</a:t>
            </a:r>
            <a:r>
              <a:rPr lang="en-US" altLang="en-US" sz="2000" dirty="0" err="1" smtClean="0"/>
              <a:t>java.sql.Array</a:t>
            </a:r>
            <a:r>
              <a:rPr lang="en-US" altLang="en-US" sz="2000" dirty="0" smtClean="0"/>
              <a:t> </a:t>
            </a:r>
            <a:endParaRPr lang="en-US" altLang="en-US" sz="20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5867400"/>
          </a:xfrm>
        </p:spPr>
        <p:txBody>
          <a:bodyPr/>
          <a:lstStyle/>
          <a:p>
            <a:r>
              <a:rPr lang="en-US" sz="2800" dirty="0" err="1" smtClean="0"/>
              <a:t>java.sql.DriverManager</a:t>
            </a:r>
            <a:r>
              <a:rPr lang="en-US" sz="2800" dirty="0" smtClean="0"/>
              <a:t> </a:t>
            </a:r>
          </a:p>
          <a:p>
            <a:pPr lvl="1"/>
            <a:r>
              <a:rPr lang="en-US" sz="2400" dirty="0" smtClean="0"/>
              <a:t>static Connection </a:t>
            </a:r>
            <a:r>
              <a:rPr lang="en-US" sz="2400" dirty="0" err="1" smtClean="0"/>
              <a:t>getConnection</a:t>
            </a:r>
            <a:r>
              <a:rPr lang="en-US" sz="2400" dirty="0" smtClean="0"/>
              <a:t>(String </a:t>
            </a:r>
            <a:r>
              <a:rPr lang="en-US" sz="2400" dirty="0" err="1" smtClean="0"/>
              <a:t>url</a:t>
            </a:r>
            <a:r>
              <a:rPr lang="en-US" sz="2400" dirty="0" smtClean="0"/>
              <a:t>, String user, String password) </a:t>
            </a:r>
          </a:p>
          <a:p>
            <a:pPr lvl="1"/>
            <a:r>
              <a:rPr lang="en-US" sz="2400" dirty="0" smtClean="0"/>
              <a:t>Statement </a:t>
            </a:r>
            <a:r>
              <a:rPr lang="en-US" sz="2400" dirty="0" err="1" smtClean="0"/>
              <a:t>createStatement</a:t>
            </a:r>
            <a:r>
              <a:rPr lang="en-US" sz="2400" dirty="0" smtClean="0"/>
              <a:t>()</a:t>
            </a:r>
          </a:p>
          <a:p>
            <a:pPr lvl="1"/>
            <a:r>
              <a:rPr lang="en-US" sz="2400" dirty="0" smtClean="0"/>
              <a:t>void close() </a:t>
            </a:r>
          </a:p>
          <a:p>
            <a:r>
              <a:rPr lang="en-US" sz="2800" dirty="0" err="1" smtClean="0"/>
              <a:t>java.sql.Statement</a:t>
            </a:r>
            <a:r>
              <a:rPr lang="en-US" sz="2800" dirty="0" smtClean="0"/>
              <a:t> </a:t>
            </a:r>
          </a:p>
          <a:p>
            <a:pPr lvl="1"/>
            <a:r>
              <a:rPr lang="en-US" sz="2400" dirty="0" err="1" smtClean="0"/>
              <a:t>ResultSet</a:t>
            </a:r>
            <a:r>
              <a:rPr lang="en-US" sz="2400" dirty="0" smtClean="0"/>
              <a:t> </a:t>
            </a:r>
            <a:r>
              <a:rPr lang="en-US" sz="2400" dirty="0" err="1" smtClean="0"/>
              <a:t>executeQuery</a:t>
            </a:r>
            <a:r>
              <a:rPr lang="en-US" sz="2400" dirty="0" smtClean="0"/>
              <a:t>(String </a:t>
            </a:r>
            <a:r>
              <a:rPr lang="en-US" sz="2400" dirty="0" err="1" smtClean="0"/>
              <a:t>sql</a:t>
            </a:r>
            <a:r>
              <a:rPr lang="en-US" sz="2400" dirty="0" smtClean="0"/>
              <a:t>) </a:t>
            </a:r>
          </a:p>
          <a:p>
            <a:pPr lvl="1"/>
            <a:r>
              <a:rPr lang="en-US" sz="2400" dirty="0" err="1" smtClean="0"/>
              <a:t>int</a:t>
            </a:r>
            <a:r>
              <a:rPr lang="en-US" sz="2400" dirty="0" smtClean="0"/>
              <a:t> </a:t>
            </a:r>
            <a:r>
              <a:rPr lang="en-US" sz="2400" dirty="0" err="1" smtClean="0"/>
              <a:t>executeUpdate</a:t>
            </a:r>
            <a:r>
              <a:rPr lang="en-US" sz="2400" dirty="0" smtClean="0"/>
              <a:t>(String </a:t>
            </a:r>
            <a:r>
              <a:rPr lang="en-US" sz="2400" dirty="0" err="1" smtClean="0"/>
              <a:t>sql</a:t>
            </a:r>
            <a:r>
              <a:rPr lang="en-US" sz="2400" dirty="0" smtClean="0"/>
              <a:t>) </a:t>
            </a:r>
          </a:p>
          <a:p>
            <a:pPr lvl="1"/>
            <a:r>
              <a:rPr lang="en-US" sz="2400" dirty="0" err="1" smtClean="0"/>
              <a:t>boolean</a:t>
            </a:r>
            <a:r>
              <a:rPr lang="en-US" sz="2400" dirty="0" smtClean="0"/>
              <a:t> execute(String </a:t>
            </a:r>
            <a:r>
              <a:rPr lang="en-US" sz="2400" dirty="0" err="1" smtClean="0"/>
              <a:t>sql</a:t>
            </a:r>
            <a:r>
              <a:rPr lang="en-US" sz="2400" dirty="0" smtClean="0"/>
              <a:t>) </a:t>
            </a:r>
          </a:p>
          <a:p>
            <a:pPr lvl="1"/>
            <a:r>
              <a:rPr lang="en-US" sz="2400" dirty="0" err="1" smtClean="0"/>
              <a:t>int</a:t>
            </a:r>
            <a:r>
              <a:rPr lang="en-US" sz="2400" dirty="0" smtClean="0"/>
              <a:t> </a:t>
            </a:r>
            <a:r>
              <a:rPr lang="en-US" sz="2400" dirty="0" err="1" smtClean="0"/>
              <a:t>getUpdateCount</a:t>
            </a:r>
            <a:r>
              <a:rPr lang="en-US" sz="2400" dirty="0" smtClean="0"/>
              <a:t>() </a:t>
            </a:r>
          </a:p>
          <a:p>
            <a:pPr lvl="1"/>
            <a:r>
              <a:rPr lang="en-US" sz="2400" dirty="0" err="1" smtClean="0"/>
              <a:t>ResultSet</a:t>
            </a:r>
            <a:r>
              <a:rPr lang="en-US" sz="2400" dirty="0" smtClean="0"/>
              <a:t> </a:t>
            </a:r>
            <a:r>
              <a:rPr lang="en-US" sz="2400" dirty="0" err="1" smtClean="0"/>
              <a:t>getResultSet</a:t>
            </a:r>
            <a:r>
              <a:rPr lang="en-US" sz="2400" dirty="0" smtClean="0"/>
              <a:t>()</a:t>
            </a:r>
            <a:endParaRPr lang="en-US" sz="2400" dirty="0"/>
          </a:p>
        </p:txBody>
      </p:sp>
    </p:spTree>
    <p:extLst>
      <p:ext uri="{BB962C8B-B14F-4D97-AF65-F5344CB8AC3E}">
        <p14:creationId xmlns:p14="http://schemas.microsoft.com/office/powerpoint/2010/main" val="183656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r>
              <a:rPr lang="en-US" dirty="0" err="1" smtClean="0"/>
              <a:t>java.sql.ResultSet</a:t>
            </a:r>
            <a:r>
              <a:rPr lang="en-US" dirty="0" smtClean="0"/>
              <a:t> </a:t>
            </a:r>
          </a:p>
          <a:p>
            <a:pPr lvl="1"/>
            <a:r>
              <a:rPr lang="en-US" dirty="0" err="1" smtClean="0"/>
              <a:t>boolean</a:t>
            </a:r>
            <a:r>
              <a:rPr lang="en-US" dirty="0" smtClean="0"/>
              <a:t> next() </a:t>
            </a:r>
          </a:p>
          <a:p>
            <a:pPr lvl="1"/>
            <a:r>
              <a:rPr lang="en-US" dirty="0" smtClean="0"/>
              <a:t>Xxx </a:t>
            </a:r>
            <a:r>
              <a:rPr lang="en-US" dirty="0" err="1" smtClean="0"/>
              <a:t>getXxx</a:t>
            </a:r>
            <a:r>
              <a:rPr lang="en-US" dirty="0" smtClean="0"/>
              <a:t>(</a:t>
            </a:r>
            <a:r>
              <a:rPr lang="en-US" dirty="0" err="1" smtClean="0"/>
              <a:t>int</a:t>
            </a:r>
            <a:r>
              <a:rPr lang="en-US" dirty="0" smtClean="0"/>
              <a:t> </a:t>
            </a:r>
            <a:r>
              <a:rPr lang="en-US" dirty="0" err="1" smtClean="0"/>
              <a:t>columnNumber</a:t>
            </a:r>
            <a:r>
              <a:rPr lang="en-US" dirty="0" smtClean="0"/>
              <a:t>)  </a:t>
            </a:r>
          </a:p>
          <a:p>
            <a:pPr lvl="1"/>
            <a:r>
              <a:rPr lang="en-US" dirty="0" smtClean="0"/>
              <a:t>Xxx </a:t>
            </a:r>
            <a:r>
              <a:rPr lang="en-US" dirty="0" err="1" smtClean="0"/>
              <a:t>getXxx</a:t>
            </a:r>
            <a:r>
              <a:rPr lang="en-US" dirty="0" smtClean="0"/>
              <a:t>(String </a:t>
            </a:r>
            <a:r>
              <a:rPr lang="en-US" dirty="0" err="1" smtClean="0"/>
              <a:t>columnName</a:t>
            </a:r>
            <a:r>
              <a:rPr lang="en-US" dirty="0" smtClean="0"/>
              <a:t>) </a:t>
            </a:r>
          </a:p>
          <a:p>
            <a:pPr lvl="1"/>
            <a:r>
              <a:rPr lang="en-US" dirty="0" err="1" smtClean="0"/>
              <a:t>int</a:t>
            </a:r>
            <a:r>
              <a:rPr lang="en-US" dirty="0" smtClean="0"/>
              <a:t> </a:t>
            </a:r>
            <a:r>
              <a:rPr lang="en-US" dirty="0" err="1" smtClean="0"/>
              <a:t>findColumn</a:t>
            </a:r>
            <a:r>
              <a:rPr lang="en-US" dirty="0" smtClean="0"/>
              <a:t>(String </a:t>
            </a:r>
            <a:r>
              <a:rPr lang="en-US" dirty="0" err="1" smtClean="0"/>
              <a:t>columnName</a:t>
            </a:r>
            <a:r>
              <a:rPr lang="en-US" dirty="0" smtClean="0"/>
              <a:t>) </a:t>
            </a:r>
          </a:p>
          <a:p>
            <a:pPr lvl="1"/>
            <a:r>
              <a:rPr lang="en-US" dirty="0" smtClean="0"/>
              <a:t>void close() </a:t>
            </a:r>
          </a:p>
        </p:txBody>
      </p:sp>
    </p:spTree>
    <p:extLst>
      <p:ext uri="{BB962C8B-B14F-4D97-AF65-F5344CB8AC3E}">
        <p14:creationId xmlns:p14="http://schemas.microsoft.com/office/powerpoint/2010/main" val="1373558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p:txBody>
          <a:bodyPr/>
          <a:lstStyle/>
          <a:p>
            <a:r>
              <a:rPr lang="en-US" altLang="en-US" smtClean="0"/>
              <a:t>Prepared Statement</a:t>
            </a:r>
          </a:p>
        </p:txBody>
      </p:sp>
      <p:sp>
        <p:nvSpPr>
          <p:cNvPr id="3" name="Subtitle 2"/>
          <p:cNvSpPr>
            <a:spLocks noGrp="1"/>
          </p:cNvSpPr>
          <p:nvPr>
            <p:ph type="subTitle" idx="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304800" y="1676400"/>
            <a:ext cx="8610600" cy="4724400"/>
          </a:xfrm>
        </p:spPr>
        <p:txBody>
          <a:bodyPr/>
          <a:lstStyle/>
          <a:p>
            <a:pPr>
              <a:buFont typeface="Wingdings" pitchFamily="2" charset="2"/>
              <a:buChar char="Ø"/>
            </a:pPr>
            <a:r>
              <a:rPr lang="en-US" altLang="en-US" sz="2400" dirty="0" smtClean="0"/>
              <a:t>The </a:t>
            </a:r>
            <a:r>
              <a:rPr lang="en-US" altLang="en-US" sz="2400" dirty="0" err="1" smtClean="0"/>
              <a:t>PreparedStatement</a:t>
            </a:r>
            <a:r>
              <a:rPr lang="en-US" altLang="en-US" sz="2400" dirty="0" smtClean="0"/>
              <a:t> interface is a sub interface of Statement. It is used to execute parameterized query. </a:t>
            </a:r>
          </a:p>
          <a:p>
            <a:pPr>
              <a:buFont typeface="Wingdings" pitchFamily="2" charset="2"/>
              <a:buChar char="Ø"/>
            </a:pPr>
            <a:r>
              <a:rPr lang="en-US" altLang="en-US" sz="2400" dirty="0" smtClean="0"/>
              <a:t>String </a:t>
            </a:r>
            <a:r>
              <a:rPr lang="en-US" altLang="en-US" sz="2400" dirty="0" err="1" smtClean="0"/>
              <a:t>sql</a:t>
            </a:r>
            <a:r>
              <a:rPr lang="en-US" altLang="en-US" sz="2400" dirty="0" smtClean="0"/>
              <a:t>="insert into </a:t>
            </a:r>
            <a:r>
              <a:rPr lang="en-US" altLang="en-US" sz="2400" dirty="0" err="1" smtClean="0"/>
              <a:t>emp</a:t>
            </a:r>
            <a:r>
              <a:rPr lang="en-US" altLang="en-US" sz="2400" dirty="0" smtClean="0"/>
              <a:t> values(?,?,?)";  </a:t>
            </a:r>
          </a:p>
          <a:p>
            <a:pPr>
              <a:buFont typeface="Wingdings" pitchFamily="2" charset="2"/>
              <a:buChar char="Ø"/>
            </a:pPr>
            <a:r>
              <a:rPr lang="en-US" altLang="en-US" sz="2400" dirty="0" smtClean="0"/>
              <a:t> </a:t>
            </a:r>
            <a:r>
              <a:rPr lang="en-US" altLang="en-US" sz="2400" dirty="0" smtClean="0"/>
              <a:t>Place holders are provided </a:t>
            </a:r>
            <a:r>
              <a:rPr lang="en-US" altLang="en-US" sz="2400" dirty="0" smtClean="0"/>
              <a:t>(?) for the values. Its value will be set by calling the setter methods of </a:t>
            </a:r>
            <a:r>
              <a:rPr lang="en-US" altLang="en-US" sz="2400" dirty="0" err="1" smtClean="0"/>
              <a:t>PreparedStatement</a:t>
            </a:r>
            <a:r>
              <a:rPr lang="en-US" altLang="en-US" sz="2400" dirty="0" smtClean="0"/>
              <a:t>.</a:t>
            </a:r>
          </a:p>
          <a:p>
            <a:pPr>
              <a:buFont typeface="Wingdings" pitchFamily="2" charset="2"/>
              <a:buChar char="Ø"/>
            </a:pPr>
            <a:r>
              <a:rPr lang="en-US" altLang="en-US" sz="2400" dirty="0" smtClean="0"/>
              <a:t>The </a:t>
            </a:r>
            <a:r>
              <a:rPr lang="en-US" altLang="en-US" sz="2400" dirty="0" err="1" smtClean="0"/>
              <a:t>prepareStatement</a:t>
            </a:r>
            <a:r>
              <a:rPr lang="en-US" altLang="en-US" sz="2400" dirty="0" smtClean="0"/>
              <a:t>() method of Connection interface is used to return the object of </a:t>
            </a:r>
            <a:r>
              <a:rPr lang="en-US" altLang="en-US" sz="2400" dirty="0" err="1" smtClean="0"/>
              <a:t>PreparedStatement</a:t>
            </a:r>
            <a:r>
              <a:rPr lang="en-US" altLang="en-US" sz="2400" dirty="0" smtClean="0"/>
              <a:t>. </a:t>
            </a:r>
          </a:p>
          <a:p>
            <a:pPr lvl="1">
              <a:buFont typeface="Wingdings" panose="05000000000000000000" pitchFamily="2" charset="2"/>
              <a:buChar char="§"/>
            </a:pPr>
            <a:r>
              <a:rPr lang="en-US" altLang="en-US" sz="2000" dirty="0" err="1" smtClean="0"/>
              <a:t>PreparedStatement</a:t>
            </a:r>
            <a:r>
              <a:rPr lang="en-US" altLang="en-US" sz="2000" dirty="0" smtClean="0"/>
              <a:t> </a:t>
            </a:r>
            <a:r>
              <a:rPr lang="en-US" altLang="en-US" sz="2000" dirty="0" err="1" smtClean="0"/>
              <a:t>prepareStatement</a:t>
            </a:r>
            <a:r>
              <a:rPr lang="en-US" altLang="en-US" sz="2000" dirty="0" smtClean="0"/>
              <a:t>(String query)throws </a:t>
            </a:r>
            <a:r>
              <a:rPr lang="en-US" altLang="en-US" sz="2000" dirty="0" err="1" smtClean="0"/>
              <a:t>SQLException</a:t>
            </a:r>
            <a:r>
              <a:rPr lang="en-US" altLang="en-US" sz="2000" dirty="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ltLang="en-US" dirty="0" smtClean="0"/>
              <a:t>Example</a:t>
            </a:r>
            <a:endParaRPr lang="en-US" dirty="0"/>
          </a:p>
        </p:txBody>
      </p:sp>
      <p:sp>
        <p:nvSpPr>
          <p:cNvPr id="3" name="Content Placeholder 2"/>
          <p:cNvSpPr>
            <a:spLocks noGrp="1"/>
          </p:cNvSpPr>
          <p:nvPr>
            <p:ph idx="1"/>
          </p:nvPr>
        </p:nvSpPr>
        <p:spPr>
          <a:xfrm>
            <a:off x="304800" y="1066800"/>
            <a:ext cx="8382000" cy="5059363"/>
          </a:xfrm>
        </p:spPr>
        <p:txBody>
          <a:bodyPr/>
          <a:lstStyle/>
          <a:p>
            <a:pPr>
              <a:buNone/>
            </a:pPr>
            <a:r>
              <a:rPr lang="en-US" altLang="en-US" sz="2400" dirty="0" smtClean="0"/>
              <a:t>Statement stat = </a:t>
            </a:r>
            <a:r>
              <a:rPr lang="en-US" altLang="en-US" sz="2400" dirty="0" err="1" smtClean="0"/>
              <a:t>conn.createStatement</a:t>
            </a:r>
            <a:r>
              <a:rPr lang="en-US" altLang="en-US" sz="2400" dirty="0" smtClean="0"/>
              <a:t>();</a:t>
            </a:r>
          </a:p>
          <a:p>
            <a:pPr>
              <a:buNone/>
            </a:pPr>
            <a:r>
              <a:rPr lang="en-US" altLang="en-US" sz="2400" dirty="0" err="1" smtClean="0"/>
              <a:t>stat.execute</a:t>
            </a:r>
            <a:r>
              <a:rPr lang="en-US" altLang="en-US" sz="2400" dirty="0" smtClean="0"/>
              <a:t>("CREATE TABLE </a:t>
            </a:r>
            <a:r>
              <a:rPr lang="en-US" altLang="en-US" sz="2400" dirty="0" err="1" smtClean="0"/>
              <a:t>EMP</a:t>
            </a:r>
            <a:r>
              <a:rPr lang="en-US" altLang="en-US" sz="2400" dirty="0" smtClean="0"/>
              <a:t>(ID INT ,NAME VARCHAR(50))");</a:t>
            </a:r>
          </a:p>
          <a:p>
            <a:pPr>
              <a:buNone/>
            </a:pPr>
            <a:r>
              <a:rPr lang="en-US" altLang="en-US" sz="2400" dirty="0" err="1" smtClean="0"/>
              <a:t>PreparedStatement</a:t>
            </a:r>
            <a:r>
              <a:rPr lang="en-US" altLang="en-US" sz="2400" dirty="0" smtClean="0"/>
              <a:t> </a:t>
            </a:r>
            <a:r>
              <a:rPr lang="en-US" altLang="en-US" sz="2400" dirty="0" err="1" smtClean="0"/>
              <a:t>stmt</a:t>
            </a:r>
            <a:r>
              <a:rPr lang="en-US" altLang="en-US" sz="2400" dirty="0" smtClean="0"/>
              <a:t>=</a:t>
            </a:r>
            <a:r>
              <a:rPr lang="en-US" altLang="en-US" sz="2400" dirty="0" err="1" smtClean="0"/>
              <a:t>conn.prepareStatement</a:t>
            </a:r>
            <a:r>
              <a:rPr lang="en-US" altLang="en-US" sz="2400" dirty="0" smtClean="0"/>
              <a:t>(</a:t>
            </a:r>
          </a:p>
          <a:p>
            <a:pPr>
              <a:buNone/>
            </a:pPr>
            <a:r>
              <a:rPr lang="en-US" altLang="en-US" sz="2400" dirty="0"/>
              <a:t> </a:t>
            </a:r>
            <a:r>
              <a:rPr lang="en-US" altLang="en-US" sz="2400" dirty="0" smtClean="0"/>
              <a:t>                        </a:t>
            </a:r>
            <a:r>
              <a:rPr lang="en-US" altLang="en-US" sz="2400" dirty="0" smtClean="0"/>
              <a:t>"INSERT INTO </a:t>
            </a:r>
            <a:r>
              <a:rPr lang="en-US" altLang="en-US" sz="2400" dirty="0" err="1" smtClean="0"/>
              <a:t>EMP</a:t>
            </a:r>
            <a:r>
              <a:rPr lang="en-US" altLang="en-US" sz="2400" dirty="0" smtClean="0"/>
              <a:t> VALUES (?,?)");  </a:t>
            </a:r>
          </a:p>
          <a:p>
            <a:pPr>
              <a:buNone/>
            </a:pPr>
            <a:r>
              <a:rPr lang="en-US" altLang="en-US" sz="2400" dirty="0" err="1" smtClean="0"/>
              <a:t>stmt.setInt</a:t>
            </a:r>
            <a:r>
              <a:rPr lang="en-US" altLang="en-US" sz="2400" dirty="0" smtClean="0"/>
              <a:t>(1,101);//1 specifies the first parameter in the query  </a:t>
            </a:r>
          </a:p>
          <a:p>
            <a:pPr>
              <a:buNone/>
            </a:pPr>
            <a:r>
              <a:rPr lang="en-US" altLang="en-US" sz="2400" dirty="0" err="1" smtClean="0"/>
              <a:t>stmt.setString</a:t>
            </a:r>
            <a:r>
              <a:rPr lang="en-US" altLang="en-US" sz="2400" dirty="0" smtClean="0"/>
              <a:t>(2,"Ram");   </a:t>
            </a:r>
          </a:p>
          <a:p>
            <a:pPr>
              <a:buNone/>
            </a:pPr>
            <a:r>
              <a:rPr lang="en-US" altLang="en-US" sz="2400" dirty="0" smtClean="0"/>
              <a:t> </a:t>
            </a:r>
            <a:r>
              <a:rPr lang="en-US" altLang="en-US" sz="2400" dirty="0" err="1" smtClean="0"/>
              <a:t>int</a:t>
            </a:r>
            <a:r>
              <a:rPr lang="en-US" altLang="en-US" sz="2400" dirty="0" smtClean="0"/>
              <a:t> </a:t>
            </a:r>
            <a:r>
              <a:rPr lang="en-US" altLang="en-US" sz="2400" dirty="0" err="1" smtClean="0"/>
              <a:t>i</a:t>
            </a:r>
            <a:r>
              <a:rPr lang="en-US" altLang="en-US" sz="2400" dirty="0" smtClean="0"/>
              <a:t>=</a:t>
            </a:r>
            <a:r>
              <a:rPr lang="en-US" altLang="en-US" sz="2400" dirty="0" err="1" smtClean="0"/>
              <a:t>stmt.executeUpdate</a:t>
            </a:r>
            <a:r>
              <a:rPr lang="en-US" altLang="en-US" sz="2400" dirty="0" smtClean="0"/>
              <a:t>();  </a:t>
            </a:r>
          </a:p>
          <a:p>
            <a:pPr>
              <a:buNone/>
            </a:pPr>
            <a:r>
              <a:rPr lang="en-US" altLang="en-US" sz="2400" dirty="0" err="1" smtClean="0"/>
              <a:t>System.out.println</a:t>
            </a:r>
            <a:r>
              <a:rPr lang="en-US" altLang="en-US" sz="2400" dirty="0" smtClean="0"/>
              <a:t>(</a:t>
            </a:r>
            <a:r>
              <a:rPr lang="en-US" altLang="en-US" sz="2400" dirty="0" err="1" smtClean="0"/>
              <a:t>i</a:t>
            </a:r>
            <a:r>
              <a:rPr lang="en-US" altLang="en-US" sz="2400" dirty="0" smtClean="0"/>
              <a:t>+" records inserted");  </a:t>
            </a:r>
          </a:p>
        </p:txBody>
      </p:sp>
    </p:spTree>
    <p:extLst>
      <p:ext uri="{BB962C8B-B14F-4D97-AF65-F5344CB8AC3E}">
        <p14:creationId xmlns:p14="http://schemas.microsoft.com/office/powerpoint/2010/main" val="145173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Prepared Statements</a:t>
            </a:r>
            <a:endParaRPr lang="en-US" dirty="0"/>
          </a:p>
        </p:txBody>
      </p:sp>
      <p:sp>
        <p:nvSpPr>
          <p:cNvPr id="3" name="Content Placeholder 2"/>
          <p:cNvSpPr>
            <a:spLocks noGrp="1"/>
          </p:cNvSpPr>
          <p:nvPr>
            <p:ph idx="1"/>
          </p:nvPr>
        </p:nvSpPr>
        <p:spPr/>
        <p:txBody>
          <a:bodyPr/>
          <a:lstStyle/>
          <a:p>
            <a:pPr marL="342900" lvl="1" indent="-342900">
              <a:buFont typeface="Arial" charset="0"/>
              <a:buChar char="•"/>
            </a:pPr>
            <a:r>
              <a:rPr lang="en-US" sz="3200" dirty="0" err="1"/>
              <a:t>java.sql.Connection</a:t>
            </a:r>
            <a:endParaRPr lang="en-US" sz="3200" dirty="0"/>
          </a:p>
          <a:p>
            <a:pPr lvl="1"/>
            <a:r>
              <a:rPr lang="en-US" dirty="0" err="1"/>
              <a:t>PreparedStatement</a:t>
            </a:r>
            <a:r>
              <a:rPr lang="en-US" dirty="0"/>
              <a:t> </a:t>
            </a:r>
            <a:r>
              <a:rPr lang="en-US" dirty="0" err="1"/>
              <a:t>prepareStatement</a:t>
            </a:r>
            <a:r>
              <a:rPr lang="en-US" dirty="0"/>
              <a:t>(String </a:t>
            </a:r>
            <a:r>
              <a:rPr lang="en-US" dirty="0" err="1"/>
              <a:t>sql</a:t>
            </a:r>
            <a:r>
              <a:rPr lang="en-US" dirty="0"/>
              <a:t>)</a:t>
            </a:r>
          </a:p>
          <a:p>
            <a:r>
              <a:rPr lang="en-US" dirty="0" err="1" smtClean="0"/>
              <a:t>java.sql.PreparedStatement</a:t>
            </a:r>
            <a:r>
              <a:rPr lang="en-US" dirty="0" smtClean="0"/>
              <a:t> </a:t>
            </a:r>
          </a:p>
          <a:p>
            <a:pPr lvl="1"/>
            <a:r>
              <a:rPr lang="en-US" dirty="0" smtClean="0"/>
              <a:t>void </a:t>
            </a:r>
            <a:r>
              <a:rPr lang="en-US" dirty="0" err="1" smtClean="0"/>
              <a:t>setXxx</a:t>
            </a:r>
            <a:r>
              <a:rPr lang="en-US" dirty="0" smtClean="0"/>
              <a:t>(</a:t>
            </a:r>
            <a:r>
              <a:rPr lang="en-US" dirty="0" err="1" smtClean="0"/>
              <a:t>int</a:t>
            </a:r>
            <a:r>
              <a:rPr lang="en-US" dirty="0" smtClean="0"/>
              <a:t> n, Xxx x) </a:t>
            </a:r>
          </a:p>
          <a:p>
            <a:pPr lvl="1"/>
            <a:r>
              <a:rPr lang="en-US" dirty="0" smtClean="0"/>
              <a:t>void </a:t>
            </a:r>
            <a:r>
              <a:rPr lang="en-US" dirty="0" err="1" smtClean="0"/>
              <a:t>clearParameters</a:t>
            </a:r>
            <a:r>
              <a:rPr lang="en-US" dirty="0" smtClean="0"/>
              <a:t>() </a:t>
            </a:r>
          </a:p>
          <a:p>
            <a:pPr lvl="1"/>
            <a:r>
              <a:rPr lang="en-US" dirty="0" err="1" smtClean="0"/>
              <a:t>ResultSet</a:t>
            </a:r>
            <a:r>
              <a:rPr lang="en-US" dirty="0" smtClean="0"/>
              <a:t> </a:t>
            </a:r>
            <a:r>
              <a:rPr lang="en-US" dirty="0" err="1" smtClean="0"/>
              <a:t>executeQuery</a:t>
            </a:r>
            <a:r>
              <a:rPr lang="en-US" dirty="0" smtClean="0"/>
              <a:t>() </a:t>
            </a:r>
          </a:p>
          <a:p>
            <a:pPr lvl="1"/>
            <a:r>
              <a:rPr lang="en-US" dirty="0" err="1" smtClean="0"/>
              <a:t>int</a:t>
            </a:r>
            <a:r>
              <a:rPr lang="en-US" dirty="0" smtClean="0"/>
              <a:t> </a:t>
            </a:r>
            <a:r>
              <a:rPr lang="en-US" dirty="0" err="1" smtClean="0"/>
              <a:t>executeUpdate</a:t>
            </a:r>
            <a:r>
              <a:rPr lang="en-US" dirty="0" smtClean="0"/>
              <a:t>()</a:t>
            </a:r>
          </a:p>
          <a:p>
            <a:endParaRPr lang="en-US" dirty="0"/>
          </a:p>
        </p:txBody>
      </p:sp>
    </p:spTree>
    <p:extLst>
      <p:ext uri="{BB962C8B-B14F-4D97-AF65-F5344CB8AC3E}">
        <p14:creationId xmlns:p14="http://schemas.microsoft.com/office/powerpoint/2010/main" val="629585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p:txBody>
          <a:bodyPr/>
          <a:lstStyle/>
          <a:p>
            <a:r>
              <a:rPr lang="en-US" altLang="en-US" smtClean="0"/>
              <a:t>Executing SQL Statements</a:t>
            </a:r>
          </a:p>
        </p:txBody>
      </p:sp>
      <p:sp>
        <p:nvSpPr>
          <p:cNvPr id="3" name="Subtitle 2"/>
          <p:cNvSpPr>
            <a:spLocks noGrp="1"/>
          </p:cNvSpPr>
          <p:nvPr>
            <p:ph type="subTitle" idx="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0" y="152400"/>
            <a:ext cx="8686800" cy="5973763"/>
          </a:xfrm>
        </p:spPr>
        <p:txBody>
          <a:bodyPr/>
          <a:lstStyle/>
          <a:p>
            <a:endParaRPr lang="en-US" altLang="en-US" smtClean="0"/>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228600"/>
            <a:ext cx="8839200" cy="762000"/>
          </a:xfrm>
        </p:spPr>
        <p:txBody>
          <a:bodyPr lIns="92075" tIns="46038" rIns="92075" bIns="46038"/>
          <a:lstStyle/>
          <a:p>
            <a:pPr algn="l" eaLnBrk="1" hangingPunct="1"/>
            <a:r>
              <a:rPr lang="en-US" altLang="en-US" sz="2400" smtClean="0"/>
              <a:t/>
            </a:r>
            <a:br>
              <a:rPr lang="en-US" altLang="en-US" sz="2400" smtClean="0"/>
            </a:br>
            <a:r>
              <a:rPr lang="en-US" altLang="en-US" sz="2800" smtClean="0"/>
              <a:t>JDBC is used for accessing databases from Java applications</a:t>
            </a:r>
            <a:br>
              <a:rPr lang="en-US" altLang="en-US" sz="2800" smtClean="0"/>
            </a:br>
            <a:endParaRPr lang="en-US" altLang="en-US" sz="2800" smtClean="0"/>
          </a:p>
        </p:txBody>
      </p:sp>
      <p:sp>
        <p:nvSpPr>
          <p:cNvPr id="16387" name="Oval 3"/>
          <p:cNvSpPr>
            <a:spLocks noChangeArrowheads="1"/>
          </p:cNvSpPr>
          <p:nvPr/>
        </p:nvSpPr>
        <p:spPr bwMode="auto">
          <a:xfrm>
            <a:off x="685800" y="1422400"/>
            <a:ext cx="1930400" cy="939800"/>
          </a:xfrm>
          <a:prstGeom prst="ellipse">
            <a:avLst/>
          </a:prstGeom>
          <a:solidFill>
            <a:srgbClr val="CCFFFF"/>
          </a:solidFill>
          <a:ln w="50800">
            <a:solidFill>
              <a:schemeClr val="tx1"/>
            </a:solidFill>
            <a:round/>
            <a:headEnd/>
            <a:tailEnd/>
          </a:ln>
        </p:spPr>
        <p:txBody>
          <a:bodyPr wrap="none" lIns="92075" tIns="46038" rIns="92075" bIns="46038"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rPr>
              <a:t>Application</a:t>
            </a:r>
          </a:p>
        </p:txBody>
      </p:sp>
      <p:sp>
        <p:nvSpPr>
          <p:cNvPr id="16388" name="Oval 4"/>
          <p:cNvSpPr>
            <a:spLocks noChangeArrowheads="1"/>
          </p:cNvSpPr>
          <p:nvPr/>
        </p:nvSpPr>
        <p:spPr bwMode="auto">
          <a:xfrm>
            <a:off x="3225800" y="1422400"/>
            <a:ext cx="1549400" cy="939800"/>
          </a:xfrm>
          <a:prstGeom prst="ellipse">
            <a:avLst/>
          </a:prstGeom>
          <a:solidFill>
            <a:srgbClr val="CCFFFF"/>
          </a:solidFill>
          <a:ln w="50800">
            <a:solidFill>
              <a:schemeClr val="tx1"/>
            </a:solidFill>
            <a:round/>
            <a:headEnd/>
            <a:tailEnd/>
          </a:ln>
        </p:spPr>
        <p:txBody>
          <a:bodyPr wrap="none" lIns="92075" tIns="46038" rIns="92075" bIns="46038"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rPr>
              <a:t>JDBC</a:t>
            </a:r>
          </a:p>
        </p:txBody>
      </p:sp>
      <p:sp>
        <p:nvSpPr>
          <p:cNvPr id="16389" name="Oval 5"/>
          <p:cNvSpPr>
            <a:spLocks noChangeArrowheads="1"/>
          </p:cNvSpPr>
          <p:nvPr/>
        </p:nvSpPr>
        <p:spPr bwMode="auto">
          <a:xfrm>
            <a:off x="5359400" y="1422400"/>
            <a:ext cx="1473200" cy="939800"/>
          </a:xfrm>
          <a:prstGeom prst="ellipse">
            <a:avLst/>
          </a:prstGeom>
          <a:solidFill>
            <a:srgbClr val="CCFFFF"/>
          </a:solidFill>
          <a:ln w="50800">
            <a:solidFill>
              <a:schemeClr val="tx1"/>
            </a:solidFill>
            <a:round/>
            <a:headEnd/>
            <a:tailEnd/>
          </a:ln>
        </p:spPr>
        <p:txBody>
          <a:bodyPr wrap="none" lIns="92075" tIns="46038" rIns="92075" bIns="46038"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Times New Roman" pitchFamily="18" charset="0"/>
              </a:rPr>
              <a:t>Driver</a:t>
            </a:r>
          </a:p>
        </p:txBody>
      </p:sp>
      <p:grpSp>
        <p:nvGrpSpPr>
          <p:cNvPr id="16390" name="Group 6"/>
          <p:cNvGrpSpPr>
            <a:grpSpLocks/>
          </p:cNvGrpSpPr>
          <p:nvPr/>
        </p:nvGrpSpPr>
        <p:grpSpPr bwMode="auto">
          <a:xfrm>
            <a:off x="7467600" y="1371600"/>
            <a:ext cx="939800" cy="1016000"/>
            <a:chOff x="4576" y="1120"/>
            <a:chExt cx="592" cy="640"/>
          </a:xfrm>
        </p:grpSpPr>
        <p:sp>
          <p:nvSpPr>
            <p:cNvPr id="16395" name="Oval 7"/>
            <p:cNvSpPr>
              <a:spLocks noChangeArrowheads="1"/>
            </p:cNvSpPr>
            <p:nvPr/>
          </p:nvSpPr>
          <p:spPr bwMode="auto">
            <a:xfrm>
              <a:off x="4577" y="1648"/>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396" name="Oval 8"/>
            <p:cNvSpPr>
              <a:spLocks noChangeArrowheads="1"/>
            </p:cNvSpPr>
            <p:nvPr/>
          </p:nvSpPr>
          <p:spPr bwMode="auto">
            <a:xfrm>
              <a:off x="4576" y="1120"/>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397" name="Oval 9"/>
            <p:cNvSpPr>
              <a:spLocks noChangeArrowheads="1"/>
            </p:cNvSpPr>
            <p:nvPr/>
          </p:nvSpPr>
          <p:spPr bwMode="auto">
            <a:xfrm>
              <a:off x="4577" y="1600"/>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398" name="Oval 10"/>
            <p:cNvSpPr>
              <a:spLocks noChangeArrowheads="1"/>
            </p:cNvSpPr>
            <p:nvPr/>
          </p:nvSpPr>
          <p:spPr bwMode="auto">
            <a:xfrm>
              <a:off x="4577" y="1552"/>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399" name="Oval 11"/>
            <p:cNvSpPr>
              <a:spLocks noChangeArrowheads="1"/>
            </p:cNvSpPr>
            <p:nvPr/>
          </p:nvSpPr>
          <p:spPr bwMode="auto">
            <a:xfrm>
              <a:off x="4577" y="1504"/>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0" name="Oval 12"/>
            <p:cNvSpPr>
              <a:spLocks noChangeArrowheads="1"/>
            </p:cNvSpPr>
            <p:nvPr/>
          </p:nvSpPr>
          <p:spPr bwMode="auto">
            <a:xfrm>
              <a:off x="4577" y="1456"/>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1" name="Oval 13"/>
            <p:cNvSpPr>
              <a:spLocks noChangeArrowheads="1"/>
            </p:cNvSpPr>
            <p:nvPr/>
          </p:nvSpPr>
          <p:spPr bwMode="auto">
            <a:xfrm>
              <a:off x="4577" y="1408"/>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2" name="Oval 14"/>
            <p:cNvSpPr>
              <a:spLocks noChangeArrowheads="1"/>
            </p:cNvSpPr>
            <p:nvPr/>
          </p:nvSpPr>
          <p:spPr bwMode="auto">
            <a:xfrm>
              <a:off x="4577" y="1360"/>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3" name="Oval 15"/>
            <p:cNvSpPr>
              <a:spLocks noChangeArrowheads="1"/>
            </p:cNvSpPr>
            <p:nvPr/>
          </p:nvSpPr>
          <p:spPr bwMode="auto">
            <a:xfrm>
              <a:off x="4577" y="1312"/>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4" name="Oval 16"/>
            <p:cNvSpPr>
              <a:spLocks noChangeArrowheads="1"/>
            </p:cNvSpPr>
            <p:nvPr/>
          </p:nvSpPr>
          <p:spPr bwMode="auto">
            <a:xfrm>
              <a:off x="4577" y="1264"/>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5" name="Oval 17"/>
            <p:cNvSpPr>
              <a:spLocks noChangeArrowheads="1"/>
            </p:cNvSpPr>
            <p:nvPr/>
          </p:nvSpPr>
          <p:spPr bwMode="auto">
            <a:xfrm>
              <a:off x="4577" y="1216"/>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6" name="Oval 18"/>
            <p:cNvSpPr>
              <a:spLocks noChangeArrowheads="1"/>
            </p:cNvSpPr>
            <p:nvPr/>
          </p:nvSpPr>
          <p:spPr bwMode="auto">
            <a:xfrm>
              <a:off x="4577" y="1168"/>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16407" name="Oval 19"/>
            <p:cNvSpPr>
              <a:spLocks noChangeArrowheads="1"/>
            </p:cNvSpPr>
            <p:nvPr/>
          </p:nvSpPr>
          <p:spPr bwMode="auto">
            <a:xfrm>
              <a:off x="4577" y="1120"/>
              <a:ext cx="591" cy="112"/>
            </a:xfrm>
            <a:prstGeom prst="ellipse">
              <a:avLst/>
            </a:prstGeom>
            <a:solidFill>
              <a:srgbClr val="B2B2B2"/>
            </a:solidFill>
            <a:ln w="50800">
              <a:solidFill>
                <a:schemeClr val="bg2"/>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grpSp>
      <p:sp>
        <p:nvSpPr>
          <p:cNvPr id="16391" name="Line 20"/>
          <p:cNvSpPr>
            <a:spLocks noChangeShapeType="1"/>
          </p:cNvSpPr>
          <p:nvPr/>
        </p:nvSpPr>
        <p:spPr bwMode="auto">
          <a:xfrm>
            <a:off x="2590800" y="1854200"/>
            <a:ext cx="6096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21"/>
          <p:cNvSpPr>
            <a:spLocks noChangeShapeType="1"/>
          </p:cNvSpPr>
          <p:nvPr/>
        </p:nvSpPr>
        <p:spPr bwMode="auto">
          <a:xfrm>
            <a:off x="4800600" y="1854200"/>
            <a:ext cx="5334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22"/>
          <p:cNvSpPr>
            <a:spLocks noChangeShapeType="1"/>
          </p:cNvSpPr>
          <p:nvPr/>
        </p:nvSpPr>
        <p:spPr bwMode="auto">
          <a:xfrm>
            <a:off x="6858000" y="1854200"/>
            <a:ext cx="5334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394" name="Rectangle 23"/>
          <p:cNvSpPr>
            <a:spLocks noGrp="1" noChangeArrowheads="1"/>
          </p:cNvSpPr>
          <p:nvPr>
            <p:ph type="body" idx="1"/>
          </p:nvPr>
        </p:nvSpPr>
        <p:spPr>
          <a:xfrm>
            <a:off x="304800" y="2622550"/>
            <a:ext cx="8610600" cy="3611563"/>
          </a:xfrm>
          <a:noFill/>
        </p:spPr>
        <p:txBody>
          <a:bodyPr lIns="92075" tIns="46038" rIns="92075" bIns="46038"/>
          <a:lstStyle/>
          <a:p>
            <a:pPr eaLnBrk="1" hangingPunct="1">
              <a:lnSpc>
                <a:spcPct val="120000"/>
              </a:lnSpc>
            </a:pPr>
            <a:r>
              <a:rPr lang="en-US" altLang="en-US" sz="2800" smtClean="0"/>
              <a:t>Java code calls JDBC library</a:t>
            </a:r>
          </a:p>
          <a:p>
            <a:pPr eaLnBrk="1" hangingPunct="1">
              <a:lnSpc>
                <a:spcPct val="120000"/>
              </a:lnSpc>
            </a:pPr>
            <a:r>
              <a:rPr lang="en-US" altLang="en-US" sz="2800" smtClean="0"/>
              <a:t>JDBC loads a </a:t>
            </a:r>
            <a:r>
              <a:rPr lang="en-US" altLang="en-US" sz="2800" i="1" smtClean="0"/>
              <a:t>driver</a:t>
            </a:r>
            <a:r>
              <a:rPr lang="en-US" altLang="en-US" sz="2800" smtClean="0"/>
              <a:t> </a:t>
            </a:r>
          </a:p>
          <a:p>
            <a:pPr eaLnBrk="1" hangingPunct="1">
              <a:lnSpc>
                <a:spcPct val="120000"/>
              </a:lnSpc>
            </a:pPr>
            <a:r>
              <a:rPr lang="en-US" altLang="en-US" sz="2800" smtClean="0"/>
              <a:t>Driver talks to a particular database</a:t>
            </a:r>
          </a:p>
          <a:p>
            <a:pPr eaLnBrk="1" hangingPunct="1">
              <a:lnSpc>
                <a:spcPct val="120000"/>
              </a:lnSpc>
            </a:pPr>
            <a:r>
              <a:rPr lang="en-US" altLang="en-US" sz="2800" smtClean="0"/>
              <a:t>An application can work with several databases by using all corresponding drivers</a:t>
            </a:r>
          </a:p>
          <a:p>
            <a:pPr eaLnBrk="1" hangingPunct="1">
              <a:lnSpc>
                <a:spcPct val="120000"/>
              </a:lnSpc>
            </a:pPr>
            <a:r>
              <a:rPr lang="en-US" altLang="en-US" sz="2800" smtClean="0"/>
              <a:t>Advantage: can change database engines </a:t>
            </a:r>
            <a:r>
              <a:rPr lang="en-US" altLang="en-US" sz="2800" i="1" smtClean="0"/>
              <a:t>without changing any application code</a:t>
            </a:r>
            <a:r>
              <a:rPr lang="en-US" altLang="en-US" sz="2800" smtClean="0"/>
              <a:t> (not always in practice)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228600" y="228600"/>
            <a:ext cx="8458200" cy="6400800"/>
          </a:xfrm>
        </p:spPr>
        <p:txBody>
          <a:bodyPr/>
          <a:lstStyle/>
          <a:p>
            <a:pPr>
              <a:buFont typeface="Arial" charset="0"/>
              <a:buNone/>
            </a:pPr>
            <a:r>
              <a:rPr lang="en-US" altLang="en-US" b="1" smtClean="0"/>
              <a:t>Methods of PreparedStatement interface</a:t>
            </a:r>
          </a:p>
          <a:p>
            <a:pPr>
              <a:buFont typeface="Arial" charset="0"/>
              <a:buNone/>
            </a:pPr>
            <a:endParaRPr lang="en-US" altLang="en-US" smtClean="0"/>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0" y="381000"/>
            <a:ext cx="9144000" cy="5867400"/>
          </a:xfrm>
        </p:spPr>
        <p:txBody>
          <a:bodyPr/>
          <a:lstStyle/>
          <a:p>
            <a:pPr>
              <a:buFont typeface="Arial" charset="0"/>
              <a:buNone/>
            </a:pPr>
            <a:r>
              <a:rPr lang="en-US" altLang="en-US" sz="2000" b="1" smtClean="0"/>
              <a:t>Example of PreparedStatement interface that updates the record</a:t>
            </a:r>
          </a:p>
          <a:p>
            <a:pPr>
              <a:buFont typeface="Arial" charset="0"/>
              <a:buNone/>
            </a:pPr>
            <a:r>
              <a:rPr lang="en-US" altLang="en-US" sz="1800" smtClean="0"/>
              <a:t>PreparedStatement stmt=con.prepareStatement("update emp set name=? where id=?");  </a:t>
            </a:r>
          </a:p>
          <a:p>
            <a:pPr>
              <a:buFont typeface="Arial" charset="0"/>
              <a:buNone/>
            </a:pPr>
            <a:r>
              <a:rPr lang="en-US" altLang="en-US" sz="1800" smtClean="0"/>
              <a:t>stmt.setString(1,"Sonoo");//1 specifies the first parameter in the query i.e. name  </a:t>
            </a:r>
          </a:p>
          <a:p>
            <a:pPr>
              <a:buFont typeface="Arial" charset="0"/>
              <a:buNone/>
            </a:pPr>
            <a:r>
              <a:rPr lang="en-US" altLang="en-US" sz="1800" smtClean="0"/>
              <a:t>stmt.setInt(2,101);  </a:t>
            </a:r>
          </a:p>
          <a:p>
            <a:pPr>
              <a:buFont typeface="Arial" charset="0"/>
              <a:buNone/>
            </a:pPr>
            <a:r>
              <a:rPr lang="en-US" altLang="en-US" sz="1800" smtClean="0"/>
              <a:t> int i=stmt.executeUpdate();  </a:t>
            </a:r>
          </a:p>
          <a:p>
            <a:pPr>
              <a:buFont typeface="Arial" charset="0"/>
              <a:buNone/>
            </a:pPr>
            <a:r>
              <a:rPr lang="en-US" altLang="en-US" sz="1800" smtClean="0"/>
              <a:t>System.out.println(i+" records updated");  </a:t>
            </a:r>
          </a:p>
          <a:p>
            <a:pPr>
              <a:buFont typeface="Arial" charset="0"/>
              <a:buNone/>
            </a:pPr>
            <a:r>
              <a:rPr lang="en-US" altLang="en-US" sz="2000" b="1" smtClean="0"/>
              <a:t>Example of PreparedStatement interface that deletes the record</a:t>
            </a:r>
          </a:p>
          <a:p>
            <a:pPr>
              <a:buFont typeface="Arial" charset="0"/>
              <a:buNone/>
            </a:pPr>
            <a:r>
              <a:rPr lang="en-US" altLang="en-US" sz="1800" smtClean="0"/>
              <a:t>PreparedStatement stmt=con.prepareStatement("delete from emp where id=?");  </a:t>
            </a:r>
          </a:p>
          <a:p>
            <a:pPr>
              <a:buFont typeface="Arial" charset="0"/>
              <a:buNone/>
            </a:pPr>
            <a:r>
              <a:rPr lang="en-US" altLang="en-US" sz="1800" smtClean="0"/>
              <a:t>stmt.setInt(1,101);  </a:t>
            </a:r>
          </a:p>
          <a:p>
            <a:pPr>
              <a:buFont typeface="Arial" charset="0"/>
              <a:buNone/>
            </a:pPr>
            <a:r>
              <a:rPr lang="en-US" altLang="en-US" sz="1800" smtClean="0"/>
              <a:t> int i=stmt.executeUpdate();  </a:t>
            </a:r>
          </a:p>
          <a:p>
            <a:pPr>
              <a:buFont typeface="Arial" charset="0"/>
              <a:buNone/>
            </a:pPr>
            <a:r>
              <a:rPr lang="en-US" altLang="en-US" sz="1800" smtClean="0"/>
              <a:t>System.out.println(i+" records deleted"); </a:t>
            </a:r>
          </a:p>
          <a:p>
            <a:pPr>
              <a:buFont typeface="Arial" charset="0"/>
              <a:buNone/>
            </a:pPr>
            <a:r>
              <a:rPr lang="en-US" altLang="en-US" sz="2000" b="1" smtClean="0"/>
              <a:t>Example of PreparedStatement interface that retrieve the records of a table</a:t>
            </a:r>
          </a:p>
          <a:p>
            <a:pPr>
              <a:buFont typeface="Arial" charset="0"/>
              <a:buNone/>
            </a:pPr>
            <a:r>
              <a:rPr lang="en-US" altLang="en-US" sz="1800" smtClean="0"/>
              <a:t> PreparedStatement stmt=con.prepareStatement("select * from emp");  </a:t>
            </a:r>
          </a:p>
          <a:p>
            <a:pPr>
              <a:buFont typeface="Arial" charset="0"/>
              <a:buNone/>
            </a:pPr>
            <a:r>
              <a:rPr lang="en-US" altLang="en-US" sz="1800" smtClean="0"/>
              <a:t>ResultSet rs=stmt.executeQuery();  </a:t>
            </a:r>
          </a:p>
          <a:p>
            <a:pPr>
              <a:buFont typeface="Arial" charset="0"/>
              <a:buNone/>
            </a:pPr>
            <a:r>
              <a:rPr lang="en-US" altLang="en-US" sz="1800" smtClean="0"/>
              <a:t>while(rs.next()){  </a:t>
            </a:r>
          </a:p>
          <a:p>
            <a:pPr>
              <a:buFont typeface="Arial" charset="0"/>
              <a:buNone/>
            </a:pPr>
            <a:r>
              <a:rPr lang="en-US" altLang="en-US" sz="1800" smtClean="0"/>
              <a:t>System.out.println(rs.getInt(1)+" "+rs.getString(2));  </a:t>
            </a:r>
          </a:p>
          <a:p>
            <a:pPr>
              <a:buFont typeface="Arial" charset="0"/>
              <a:buNone/>
            </a:pPr>
            <a:r>
              <a:rPr lang="en-US" altLang="en-US" sz="1800" smtClean="0"/>
              <a:t>}  </a:t>
            </a:r>
          </a:p>
          <a:p>
            <a:pPr>
              <a:buFont typeface="Arial" charset="0"/>
              <a:buNone/>
            </a:pPr>
            <a:endParaRPr lang="en-US" altLang="en-US" sz="18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defRPr/>
            </a:pPr>
            <a:r>
              <a:rPr lang="en-US" b="1" dirty="0" smtClean="0"/>
              <a:t>Advantages/Benefits of </a:t>
            </a:r>
            <a:r>
              <a:rPr lang="en-US" b="1" dirty="0" err="1" smtClean="0"/>
              <a:t>PreparedStatement</a:t>
            </a:r>
            <a:r>
              <a:rPr lang="en-US" b="1" dirty="0" smtClean="0"/>
              <a:t>:</a:t>
            </a:r>
          </a:p>
          <a:p>
            <a:pPr>
              <a:defRPr/>
            </a:pPr>
            <a:r>
              <a:rPr lang="en-US" dirty="0" smtClean="0"/>
              <a:t>⇒ This can improve the performance when we have a same SQL statement to execute for multiple times compared to Statement. As the compilation is done only for one time.</a:t>
            </a:r>
          </a:p>
          <a:p>
            <a:pPr>
              <a:defRPr/>
            </a:pPr>
            <a:r>
              <a:rPr lang="en-US" dirty="0" smtClean="0"/>
              <a:t>⇒ Easy to write the queries with multiple dynamic values makes the query more descriptive avoiding concatenation.</a:t>
            </a:r>
          </a:p>
          <a:p>
            <a:pPr>
              <a:defRPr/>
            </a:pPr>
            <a:r>
              <a:rPr lang="en-US" dirty="0" smtClean="0"/>
              <a:t>⇒ It is convenient to use </a:t>
            </a:r>
            <a:r>
              <a:rPr lang="en-US" dirty="0" err="1" smtClean="0"/>
              <a:t>PreparedStatement</a:t>
            </a:r>
            <a:r>
              <a:rPr lang="en-US" dirty="0" smtClean="0"/>
              <a:t> working with complex </a:t>
            </a:r>
            <a:r>
              <a:rPr lang="en-US" dirty="0" err="1" smtClean="0"/>
              <a:t>datatypes</a:t>
            </a:r>
            <a:r>
              <a:rPr lang="en-US" dirty="0" smtClean="0"/>
              <a:t>.</a:t>
            </a:r>
          </a:p>
          <a:p>
            <a:pPr>
              <a:defRPr/>
            </a:pPr>
            <a:r>
              <a:rPr lang="en-US" dirty="0" smtClean="0"/>
              <a:t>⇒ This can solve some of the SQL Injection problems.</a:t>
            </a:r>
            <a:br>
              <a:rPr lang="en-US" dirty="0" smtClean="0"/>
            </a:br>
            <a:r>
              <a:rPr lang="en-US" dirty="0" smtClean="0"/>
              <a:t> </a:t>
            </a:r>
          </a:p>
          <a:p>
            <a:pPr>
              <a:defRPr/>
            </a:pPr>
            <a:r>
              <a:rPr lang="en-US" b="1" dirty="0" smtClean="0"/>
              <a:t>Limitation and drawbacks of </a:t>
            </a:r>
            <a:r>
              <a:rPr lang="en-US" b="1" dirty="0" err="1" smtClean="0"/>
              <a:t>PreparedStatement</a:t>
            </a:r>
            <a:r>
              <a:rPr lang="en-US" b="1" dirty="0" smtClean="0"/>
              <a:t>:</a:t>
            </a:r>
          </a:p>
          <a:p>
            <a:pPr>
              <a:defRPr/>
            </a:pPr>
            <a:r>
              <a:rPr lang="en-US" dirty="0" smtClean="0"/>
              <a:t>⇒ </a:t>
            </a:r>
            <a:r>
              <a:rPr lang="en-US" dirty="0" err="1" smtClean="0"/>
              <a:t>PreparedStatement</a:t>
            </a:r>
            <a:r>
              <a:rPr lang="en-US" dirty="0" smtClean="0"/>
              <a:t> object can represent only 1 SQL statement to execute for any number of times.</a:t>
            </a:r>
          </a:p>
          <a:p>
            <a:pPr>
              <a:defRPr/>
            </a:pPr>
            <a:r>
              <a:rPr lang="en-US" dirty="0" smtClean="0"/>
              <a:t>⇒ </a:t>
            </a:r>
            <a:r>
              <a:rPr lang="en-US" dirty="0" err="1" smtClean="0"/>
              <a:t>PreparedStatement</a:t>
            </a:r>
            <a:r>
              <a:rPr lang="en-US" dirty="0" smtClean="0"/>
              <a:t> object can have only one SQL statement with different set of values.</a:t>
            </a:r>
            <a:br>
              <a:rPr lang="en-US" dirty="0" smtClean="0"/>
            </a:br>
            <a:endParaRPr lang="en-US" dirty="0" smtClean="0"/>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ltLang="en-US" smtClean="0"/>
          </a:p>
        </p:txBody>
      </p:sp>
      <p:pic>
        <p:nvPicPr>
          <p:cNvPr id="522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23900" y="609600"/>
            <a:ext cx="8089900" cy="54102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defRPr/>
            </a:pPr>
            <a:r>
              <a:rPr lang="en-US" b="1" smtClean="0"/>
              <a:t>Scrollable and Updatable ResultSet</a:t>
            </a:r>
            <a:r>
              <a:rPr lang="en-US" b="1" dirty="0" smtClean="0"/>
              <a:t/>
            </a:r>
            <a:br>
              <a:rPr lang="en-US" b="1" dirty="0" smtClean="0"/>
            </a:br>
            <a:endParaRPr lang="en-US" dirty="0"/>
          </a:p>
        </p:txBody>
      </p:sp>
      <p:sp>
        <p:nvSpPr>
          <p:cNvPr id="3" name="Subtitle 2"/>
          <p:cNvSpPr>
            <a:spLocks noGrp="1"/>
          </p:cNvSpPr>
          <p:nvPr>
            <p:ph type="subTitle" idx="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0" y="0"/>
            <a:ext cx="9144000" cy="6400800"/>
          </a:xfrm>
        </p:spPr>
        <p:txBody>
          <a:bodyPr/>
          <a:lstStyle/>
          <a:p>
            <a:r>
              <a:rPr lang="en-US" altLang="en-US" sz="2400" smtClean="0"/>
              <a:t>In the earlier - </a:t>
            </a:r>
            <a:r>
              <a:rPr lang="en-US" altLang="en-US" sz="2400" smtClean="0">
                <a:hlinkClick r:id="rId2"/>
              </a:rPr>
              <a:t>ResultSet</a:t>
            </a:r>
            <a:r>
              <a:rPr lang="en-US" altLang="en-US" sz="2400" smtClean="0"/>
              <a:t>  allows us to read data from only in forward direction i.e. Using next() method.</a:t>
            </a:r>
          </a:p>
          <a:p>
            <a:r>
              <a:rPr lang="en-US" altLang="en-US" sz="2400" smtClean="0"/>
              <a:t>The JDBC 2.0 introduces a support for advanced ResultSet that allows to read the data in any direction and even allow to update the data.</a:t>
            </a:r>
            <a:br>
              <a:rPr lang="en-US" altLang="en-US" sz="2400" smtClean="0"/>
            </a:br>
            <a:r>
              <a:rPr lang="en-US" altLang="en-US" sz="2400" smtClean="0"/>
              <a:t> </a:t>
            </a:r>
            <a:r>
              <a:rPr lang="en-US" altLang="en-US" smtClean="0"/>
              <a:t/>
            </a:r>
            <a:br>
              <a:rPr lang="en-US" altLang="en-US" smtClean="0"/>
            </a:br>
            <a:endParaRPr lang="en-US" altLang="en-US" smtClean="0"/>
          </a:p>
          <a:p>
            <a:pPr>
              <a:buFont typeface="Arial" charset="0"/>
              <a:buNone/>
            </a:pPr>
            <a:endParaRPr lang="en-US" altLang="en-US" smtClean="0"/>
          </a:p>
        </p:txBody>
      </p:sp>
      <p:pic>
        <p:nvPicPr>
          <p:cNvPr id="54275" name="Picture 2" descr="jdbc scrollable updatable result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0" y="0"/>
            <a:ext cx="9144000" cy="6858000"/>
          </a:xfrm>
        </p:spPr>
        <p:txBody>
          <a:bodyPr/>
          <a:lstStyle/>
          <a:p>
            <a:r>
              <a:rPr lang="en-US" altLang="en-US" b="1" smtClean="0"/>
              <a:t>Scrollable ResultSet:</a:t>
            </a:r>
          </a:p>
          <a:p>
            <a:r>
              <a:rPr lang="en-US" altLang="en-US" sz="2200" smtClean="0"/>
              <a:t> </a:t>
            </a:r>
            <a:r>
              <a:rPr lang="en-US" altLang="en-US" sz="2000" smtClean="0"/>
              <a:t>This type of ResultSet allows to scroll within the rows in any direction and in any steps.</a:t>
            </a:r>
          </a:p>
          <a:p>
            <a:r>
              <a:rPr lang="en-US" altLang="en-US" sz="2000" smtClean="0"/>
              <a:t> To get the ResultSet of the required type we need to create the JDBC Statement specifying the type. </a:t>
            </a:r>
          </a:p>
          <a:p>
            <a:pPr>
              <a:buFont typeface="Arial" charset="0"/>
              <a:buNone/>
            </a:pPr>
            <a:r>
              <a:rPr lang="en-US" altLang="en-US" sz="2000" smtClean="0"/>
              <a:t>The following overloaded methods of </a:t>
            </a:r>
            <a:r>
              <a:rPr lang="en-US" altLang="en-US" sz="2000" b="1" smtClean="0"/>
              <a:t>Connection</a:t>
            </a:r>
            <a:r>
              <a:rPr lang="en-US" altLang="en-US" sz="2000" smtClean="0"/>
              <a:t> can be used to do this:</a:t>
            </a:r>
          </a:p>
          <a:p>
            <a:r>
              <a:rPr lang="en-US" altLang="en-US" sz="2000" smtClean="0"/>
              <a:t>Statement createStatement(int rs_type, int rs_concur)</a:t>
            </a:r>
          </a:p>
          <a:p>
            <a:r>
              <a:rPr lang="en-US" altLang="en-US" sz="2000" smtClean="0"/>
              <a:t>PreparedStatement prepareStatement(String sql, int rs_type, int rs_concur)</a:t>
            </a:r>
          </a:p>
          <a:p>
            <a:r>
              <a:rPr lang="en-US" altLang="en-US" sz="2000" smtClean="0"/>
              <a:t>CallableStatement prepareCall(String sql, int rs_type, int rs_concur)</a:t>
            </a:r>
          </a:p>
          <a:p>
            <a:pPr>
              <a:buFont typeface="Arial" charset="0"/>
              <a:buNone/>
            </a:pPr>
            <a:r>
              <a:rPr lang="en-US" altLang="en-US" sz="2000" smtClean="0"/>
              <a:t>             The rs_type can be any of the following values:</a:t>
            </a:r>
            <a:br>
              <a:rPr lang="en-US" altLang="en-US" sz="2000" smtClean="0"/>
            </a:br>
            <a:r>
              <a:rPr lang="en-US" altLang="en-US" sz="2000" smtClean="0"/>
              <a:t> </a:t>
            </a:r>
          </a:p>
          <a:p>
            <a:endParaRPr lang="en-US" altLang="en-US" smtClean="0"/>
          </a:p>
          <a:p>
            <a:pPr>
              <a:buFont typeface="Arial" charset="0"/>
              <a:buNone/>
            </a:pPr>
            <a:r>
              <a:rPr lang="en-US" altLang="en-US" smtClean="0"/>
              <a:t/>
            </a:r>
            <a:br>
              <a:rPr lang="en-US" altLang="en-US" smtClean="0"/>
            </a:br>
            <a:r>
              <a:rPr lang="en-US" altLang="en-US" smtClean="0"/>
              <a:t> </a:t>
            </a:r>
          </a:p>
          <a:p>
            <a:pPr>
              <a:buFont typeface="Arial" charset="0"/>
              <a:buNone/>
            </a:pPr>
            <a:endParaRPr lang="en-US" altLang="en-US" smtClean="0"/>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8839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372600" cy="6858000"/>
          </a:xfrm>
        </p:spPr>
        <p:txBody>
          <a:bodyPr>
            <a:normAutofit fontScale="92500" lnSpcReduction="10000"/>
          </a:bodyPr>
          <a:lstStyle/>
          <a:p>
            <a:pPr>
              <a:buFont typeface="Arial" charset="0"/>
              <a:buNone/>
              <a:defRPr/>
            </a:pPr>
            <a:r>
              <a:rPr lang="en-US" sz="2000" dirty="0" smtClean="0"/>
              <a:t>The </a:t>
            </a:r>
            <a:r>
              <a:rPr lang="en-US" sz="2000" dirty="0" err="1" smtClean="0"/>
              <a:t>rs_concur</a:t>
            </a:r>
            <a:r>
              <a:rPr lang="en-US" sz="2000" dirty="0" smtClean="0"/>
              <a:t> can be any of the following two values:</a:t>
            </a:r>
            <a:br>
              <a:rPr lang="en-US" sz="2000" dirty="0" smtClean="0"/>
            </a:br>
            <a:r>
              <a:rPr lang="en-US" sz="2000" dirty="0" smtClean="0"/>
              <a:t> </a:t>
            </a:r>
            <a:r>
              <a:rPr lang="en-US" sz="2000" b="1" dirty="0" err="1" smtClean="0"/>
              <a:t>ResultSet.CONCUR_READ_ONLY</a:t>
            </a:r>
            <a:r>
              <a:rPr lang="en-US" sz="2000" dirty="0" smtClean="0"/>
              <a:t/>
            </a:r>
            <a:br>
              <a:rPr lang="en-US" sz="2000" dirty="0" smtClean="0"/>
            </a:br>
            <a:r>
              <a:rPr lang="en-US" sz="2000" dirty="0" smtClean="0"/>
              <a:t>  </a:t>
            </a:r>
            <a:r>
              <a:rPr lang="en-US" sz="2000" b="1" dirty="0" smtClean="0"/>
              <a:t>ResultSet.CONCUR_UPDATABLE</a:t>
            </a:r>
          </a:p>
          <a:p>
            <a:pPr marL="0">
              <a:spcBef>
                <a:spcPts val="0"/>
              </a:spcBef>
              <a:buFont typeface="Arial" charset="0"/>
              <a:buNone/>
              <a:defRPr/>
            </a:pPr>
            <a:r>
              <a:rPr lang="en-US" sz="2000" dirty="0" smtClean="0"/>
              <a:t>The Scrollable </a:t>
            </a:r>
            <a:r>
              <a:rPr lang="en-US" sz="2000" dirty="0" err="1" smtClean="0"/>
              <a:t>ResultSet</a:t>
            </a:r>
            <a:r>
              <a:rPr lang="en-US" sz="2000" dirty="0" smtClean="0"/>
              <a:t> is allowed to use the following methods to move the row pointer:</a:t>
            </a:r>
            <a:br>
              <a:rPr lang="en-US" sz="2000" dirty="0" smtClean="0"/>
            </a:br>
            <a:r>
              <a:rPr lang="en-US" sz="2000" dirty="0" smtClean="0"/>
              <a:t>1.</a:t>
            </a:r>
            <a:r>
              <a:rPr lang="en-US" sz="2000" b="1" dirty="0" smtClean="0"/>
              <a:t>first()</a:t>
            </a:r>
            <a:r>
              <a:rPr lang="en-US" sz="2000" dirty="0" smtClean="0"/>
              <a:t> – Move the pointer to first row.</a:t>
            </a:r>
            <a:br>
              <a:rPr lang="en-US" sz="2000" dirty="0" smtClean="0"/>
            </a:br>
            <a:r>
              <a:rPr lang="en-US" sz="2000" dirty="0" smtClean="0"/>
              <a:t>2.</a:t>
            </a:r>
            <a:r>
              <a:rPr lang="en-US" sz="2000" b="1" dirty="0" smtClean="0"/>
              <a:t>last()</a:t>
            </a:r>
            <a:r>
              <a:rPr lang="en-US" sz="2000" dirty="0" smtClean="0"/>
              <a:t> – Move the pointer to last row.</a:t>
            </a:r>
          </a:p>
          <a:p>
            <a:pPr marL="0">
              <a:spcBef>
                <a:spcPts val="0"/>
              </a:spcBef>
              <a:buFont typeface="Arial" charset="0"/>
              <a:buNone/>
              <a:defRPr/>
            </a:pPr>
            <a:r>
              <a:rPr lang="en-US" sz="2000" dirty="0" smtClean="0"/>
              <a:t>3. </a:t>
            </a:r>
            <a:r>
              <a:rPr lang="en-US" sz="2000" b="1" dirty="0" smtClean="0"/>
              <a:t>next()</a:t>
            </a:r>
            <a:r>
              <a:rPr lang="en-US" sz="2000" dirty="0" smtClean="0"/>
              <a:t> – Move the pointer to next row from current position.</a:t>
            </a:r>
            <a:br>
              <a:rPr lang="en-US" sz="2000" dirty="0" smtClean="0"/>
            </a:br>
            <a:r>
              <a:rPr lang="en-US" sz="2000" dirty="0" smtClean="0"/>
              <a:t>4. </a:t>
            </a:r>
            <a:r>
              <a:rPr lang="en-US" sz="2000" b="1" dirty="0" smtClean="0"/>
              <a:t>previous()</a:t>
            </a:r>
            <a:r>
              <a:rPr lang="en-US" sz="2000" dirty="0" smtClean="0"/>
              <a:t> – Move the pointer to previous row from the current position.</a:t>
            </a:r>
            <a:br>
              <a:rPr lang="en-US" sz="2000" dirty="0" smtClean="0"/>
            </a:br>
            <a:r>
              <a:rPr lang="en-US" sz="2000" dirty="0" smtClean="0"/>
              <a:t>5. </a:t>
            </a:r>
            <a:r>
              <a:rPr lang="en-US" sz="2000" b="1" dirty="0" smtClean="0"/>
              <a:t>absolute(</a:t>
            </a:r>
            <a:r>
              <a:rPr lang="en-US" sz="2000" b="1" dirty="0" err="1" smtClean="0"/>
              <a:t>int</a:t>
            </a:r>
            <a:r>
              <a:rPr lang="en-US" sz="2000" b="1" dirty="0" smtClean="0"/>
              <a:t> </a:t>
            </a:r>
            <a:r>
              <a:rPr lang="en-US" sz="2000" b="1" dirty="0" err="1" smtClean="0"/>
              <a:t>inxex</a:t>
            </a:r>
            <a:r>
              <a:rPr lang="en-US" sz="2000" b="1" dirty="0" smtClean="0"/>
              <a:t>)</a:t>
            </a:r>
            <a:r>
              <a:rPr lang="en-US" sz="2000" dirty="0" smtClean="0"/>
              <a:t> – Move the pointer to the row at given index (index starts with 1).		</a:t>
            </a:r>
            <a:r>
              <a:rPr lang="en-US" sz="2000" dirty="0" err="1" smtClean="0"/>
              <a:t>rs.absolute</a:t>
            </a:r>
            <a:r>
              <a:rPr lang="en-US" sz="2000" dirty="0" smtClean="0"/>
              <a:t>(3) – Move to 3rd row</a:t>
            </a:r>
          </a:p>
          <a:p>
            <a:pPr>
              <a:buFont typeface="Arial" charset="0"/>
              <a:buNone/>
              <a:defRPr/>
            </a:pPr>
            <a:r>
              <a:rPr lang="en-US" sz="2000" dirty="0" smtClean="0"/>
              <a:t>                </a:t>
            </a:r>
            <a:r>
              <a:rPr lang="en-US" sz="2000" dirty="0" err="1" smtClean="0"/>
              <a:t>rs.absolute</a:t>
            </a:r>
            <a:r>
              <a:rPr lang="en-US" sz="2000" dirty="0" smtClean="0"/>
              <a:t>(-3) – Move to last 3rd row (counting from last)</a:t>
            </a:r>
          </a:p>
          <a:p>
            <a:pPr>
              <a:buFont typeface="Arial" charset="0"/>
              <a:buNone/>
              <a:defRPr/>
            </a:pPr>
            <a:r>
              <a:rPr lang="en-US" sz="2000" dirty="0" smtClean="0"/>
              <a:t>                </a:t>
            </a:r>
            <a:r>
              <a:rPr lang="en-US" sz="2000" dirty="0" err="1" smtClean="0"/>
              <a:t>rs.absolute</a:t>
            </a:r>
            <a:r>
              <a:rPr lang="en-US" sz="2000" dirty="0" smtClean="0"/>
              <a:t>(0) – </a:t>
            </a:r>
            <a:r>
              <a:rPr lang="en-US" sz="2000" dirty="0" err="1" smtClean="0"/>
              <a:t>SQLException</a:t>
            </a:r>
            <a:endParaRPr lang="en-US" sz="2000" dirty="0" smtClean="0"/>
          </a:p>
          <a:p>
            <a:pPr>
              <a:buFont typeface="Arial" charset="0"/>
              <a:buNone/>
              <a:defRPr/>
            </a:pPr>
            <a:r>
              <a:rPr lang="en-US" sz="2000" dirty="0" smtClean="0"/>
              <a:t>6. </a:t>
            </a:r>
            <a:r>
              <a:rPr lang="en-US" sz="2000" b="1" dirty="0" smtClean="0"/>
              <a:t>relative(</a:t>
            </a:r>
            <a:r>
              <a:rPr lang="en-US" sz="2000" b="1" dirty="0" err="1" smtClean="0"/>
              <a:t>int</a:t>
            </a:r>
            <a:r>
              <a:rPr lang="en-US" sz="2000" b="1" dirty="0" smtClean="0"/>
              <a:t> position)</a:t>
            </a:r>
            <a:r>
              <a:rPr lang="en-US" sz="2000" dirty="0" smtClean="0"/>
              <a:t> – Will move the pointer to (</a:t>
            </a:r>
            <a:r>
              <a:rPr lang="en-US" sz="2000" dirty="0" err="1" smtClean="0"/>
              <a:t>current_row_index+position</a:t>
            </a:r>
            <a:r>
              <a:rPr lang="en-US" sz="2000" dirty="0" smtClean="0"/>
              <a:t>) row</a:t>
            </a:r>
            <a:br>
              <a:rPr lang="en-US" sz="2000" dirty="0" smtClean="0"/>
            </a:br>
            <a:r>
              <a:rPr lang="en-US" sz="2000" dirty="0" smtClean="0"/>
              <a:t>  If current position is in 2nd row and position we provide 2 then position will be 4.</a:t>
            </a:r>
          </a:p>
          <a:p>
            <a:pPr marL="0">
              <a:spcBef>
                <a:spcPts val="0"/>
              </a:spcBef>
              <a:buFont typeface="Arial" charset="0"/>
              <a:buNone/>
              <a:defRPr/>
            </a:pPr>
            <a:r>
              <a:rPr lang="en-US" sz="2000" dirty="0" smtClean="0"/>
              <a:t>All the above 6 methods have </a:t>
            </a:r>
            <a:r>
              <a:rPr lang="en-US" sz="2000" b="1" dirty="0" err="1" smtClean="0"/>
              <a:t>boolean</a:t>
            </a:r>
            <a:r>
              <a:rPr lang="en-US" sz="2000" dirty="0" smtClean="0"/>
              <a:t> return type. They return true if in case able to move to the valid row to read the data otherwise returns false.</a:t>
            </a:r>
          </a:p>
          <a:p>
            <a:pPr marL="0">
              <a:spcBef>
                <a:spcPts val="0"/>
              </a:spcBef>
              <a:buFont typeface="Arial" charset="0"/>
              <a:buNone/>
              <a:defRPr/>
            </a:pPr>
            <a:r>
              <a:rPr lang="en-US" sz="2000" dirty="0" smtClean="0"/>
              <a:t>7.</a:t>
            </a:r>
            <a:r>
              <a:rPr lang="en-US" sz="2000" b="1" dirty="0" smtClean="0"/>
              <a:t>int </a:t>
            </a:r>
            <a:r>
              <a:rPr lang="en-US" sz="2000" b="1" dirty="0" err="1" smtClean="0"/>
              <a:t>currentRow</a:t>
            </a:r>
            <a:r>
              <a:rPr lang="en-US" sz="2000" b="1" dirty="0" smtClean="0"/>
              <a:t>=</a:t>
            </a:r>
            <a:r>
              <a:rPr lang="en-US" sz="2000" b="1" dirty="0" err="1" smtClean="0"/>
              <a:t>rs.getRow</a:t>
            </a:r>
            <a:r>
              <a:rPr lang="en-US" sz="2000" b="1" dirty="0" smtClean="0"/>
              <a:t>()</a:t>
            </a:r>
            <a:r>
              <a:rPr lang="en-US" sz="2000" dirty="0" smtClean="0"/>
              <a:t>-to get the current row number</a:t>
            </a:r>
          </a:p>
          <a:p>
            <a:pPr>
              <a:buFont typeface="Arial" charset="0"/>
              <a:buNone/>
              <a:defRPr/>
            </a:pPr>
            <a:r>
              <a:rPr lang="en-US" sz="2000" dirty="0" smtClean="0"/>
              <a:t> 1. </a:t>
            </a:r>
            <a:r>
              <a:rPr lang="en-US" sz="2000" b="1" dirty="0" smtClean="0"/>
              <a:t>void </a:t>
            </a:r>
            <a:r>
              <a:rPr lang="en-US" sz="2000" b="1" dirty="0" err="1" smtClean="0"/>
              <a:t>beforeFirst</a:t>
            </a:r>
            <a:r>
              <a:rPr lang="en-US" sz="2000" b="1" dirty="0" smtClean="0"/>
              <a:t>()</a:t>
            </a:r>
            <a:r>
              <a:rPr lang="en-US" sz="2000" dirty="0" smtClean="0"/>
              <a:t> – This will move the pointer to the before first row. However it is not a valid position to read the values but in some algorithms we may want to go before first and start reading moving ahead.</a:t>
            </a:r>
          </a:p>
          <a:p>
            <a:pPr>
              <a:buFont typeface="Arial" charset="0"/>
              <a:buNone/>
              <a:defRPr/>
            </a:pPr>
            <a:r>
              <a:rPr lang="en-US" sz="2000" dirty="0" smtClean="0"/>
              <a:t>2. </a:t>
            </a:r>
            <a:r>
              <a:rPr lang="en-US" sz="2000" b="1" dirty="0" smtClean="0"/>
              <a:t>void </a:t>
            </a:r>
            <a:r>
              <a:rPr lang="en-US" sz="2000" b="1" dirty="0" err="1" smtClean="0"/>
              <a:t>afterLast</a:t>
            </a:r>
            <a:r>
              <a:rPr lang="en-US" sz="2000" b="1" dirty="0" smtClean="0"/>
              <a:t>()</a:t>
            </a:r>
            <a:r>
              <a:rPr lang="en-US" sz="2000" dirty="0" smtClean="0"/>
              <a:t> – This will move the pointer to the after last row.</a:t>
            </a:r>
          </a:p>
          <a:p>
            <a:pPr>
              <a:buFont typeface="Arial" charset="0"/>
              <a:buNone/>
              <a:defRPr/>
            </a:pPr>
            <a:r>
              <a:rPr lang="en-US" sz="2000" dirty="0" smtClean="0"/>
              <a:t>     </a:t>
            </a:r>
            <a:r>
              <a:rPr lang="en-US" sz="2000" b="1" dirty="0" err="1" smtClean="0"/>
              <a:t>isFirst,isLast,isBeforeFirst</a:t>
            </a:r>
            <a:r>
              <a:rPr lang="en-US" sz="2000" b="1" dirty="0" smtClean="0"/>
              <a:t> and </a:t>
            </a:r>
            <a:r>
              <a:rPr lang="en-US" sz="2000" b="1" dirty="0" err="1" smtClean="0"/>
              <a:t>isAfterLast</a:t>
            </a:r>
            <a:r>
              <a:rPr lang="en-US" sz="2000" dirty="0" smtClean="0"/>
              <a:t> test whether the cursor is at one of these special positions</a:t>
            </a:r>
            <a:br>
              <a:rPr lang="en-US" sz="2000" dirty="0" smtClean="0"/>
            </a:br>
            <a:endParaRPr lang="en-US" sz="2000" dirty="0" smtClean="0"/>
          </a:p>
          <a:p>
            <a:pPr marL="0">
              <a:spcBef>
                <a:spcPts val="0"/>
              </a:spcBef>
              <a:buFont typeface="Arial" charset="0"/>
              <a:buNone/>
              <a:defRPr/>
            </a:pPr>
            <a:endParaRPr 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0" y="0"/>
            <a:ext cx="9144000" cy="5562600"/>
          </a:xfrm>
        </p:spPr>
        <p:txBody>
          <a:bodyPr/>
          <a:lstStyle/>
          <a:p>
            <a:pPr>
              <a:buFont typeface="Arial" charset="0"/>
              <a:buNone/>
            </a:pPr>
            <a:r>
              <a:rPr lang="en-US" altLang="en-US" sz="1800" b="1" smtClean="0"/>
              <a:t>What is the difference between TYPE_SCROLL_SENSITIVE and TYPE_SCROLL_INSENSITIVE?</a:t>
            </a:r>
          </a:p>
          <a:p>
            <a:r>
              <a:rPr lang="en-US" altLang="en-US" sz="2000" smtClean="0"/>
              <a:t>Both these ResultSet types allows to scroll within the rows in the ResultSet.</a:t>
            </a:r>
          </a:p>
          <a:p>
            <a:r>
              <a:rPr lang="en-US" altLang="en-US" sz="2000" smtClean="0"/>
              <a:t>⇒ The only difference is the TYPE_SCROLL_SENSITIVE will refresh the Cursor every time it is accessed from server.  Where the TYPE_SCROLL_INSENSITIVE will not. </a:t>
            </a:r>
          </a:p>
          <a:p>
            <a:pPr>
              <a:buFont typeface="Arial" charset="0"/>
              <a:buNone/>
            </a:pPr>
            <a:r>
              <a:rPr lang="en-US" altLang="en-US" sz="2000" smtClean="0"/>
              <a:t>In simple after getting the ResultSet if some other client modifies the data in the database those changes will not be effected into this ResultSet if it is TYPE_SCROLL_INSENSITIVE, will be effected in case of TYPE_SCROLL_SENSITIVE.</a:t>
            </a:r>
            <a:br>
              <a:rPr lang="en-US" altLang="en-US" sz="2000" smtClean="0"/>
            </a:br>
            <a:r>
              <a:rPr lang="en-US" altLang="en-US" sz="2000" smtClean="0"/>
              <a:t> </a:t>
            </a:r>
            <a:br>
              <a:rPr lang="en-US" altLang="en-US" sz="2000" smtClean="0"/>
            </a:br>
            <a:r>
              <a:rPr lang="en-US" altLang="en-US" sz="2000" b="1" smtClean="0"/>
              <a:t>Note:</a:t>
            </a:r>
            <a:r>
              <a:rPr lang="en-US" altLang="en-US" sz="2000" smtClean="0"/>
              <a:t> The SENSITIVE ResutlSet is more costlier to system compared to INSENSITIVE.</a:t>
            </a:r>
            <a:br>
              <a:rPr lang="en-US" altLang="en-US" sz="2000" smtClean="0"/>
            </a:br>
            <a:r>
              <a:rPr lang="en-US" altLang="en-US" sz="2000" smtClean="0"/>
              <a:t> </a:t>
            </a:r>
            <a:br>
              <a:rPr lang="en-US" altLang="en-US" sz="2000" smtClean="0"/>
            </a:br>
            <a:r>
              <a:rPr lang="en-US" altLang="en-US" sz="2000" smtClean="0"/>
              <a:t>⇒ Thus only in case if we find that the data selected into ResultSet is possible to modification by other clients and is important to get effected to read the changes in our application, then only use TYPE_SCROLL_SENSITIVE otherwise TYPE_SCROLL_INSENSITIVE will be best.</a:t>
            </a:r>
            <a:br>
              <a:rPr lang="en-US" altLang="en-US" sz="2000" smtClean="0"/>
            </a:br>
            <a:r>
              <a:rPr lang="en-US" altLang="en-US" sz="2000" smtClean="0"/>
              <a:t> </a:t>
            </a:r>
            <a:br>
              <a:rPr lang="en-US" altLang="en-US" sz="2000" smtClean="0"/>
            </a:br>
            <a:r>
              <a:rPr lang="en-US" altLang="en-US" sz="2000" smtClean="0"/>
              <a:t>Note: All the databases and JDBC drivers may not support all the type of ResultSet.</a:t>
            </a:r>
          </a:p>
          <a:p>
            <a:pPr>
              <a:buFont typeface="Arial" charset="0"/>
              <a:buNone/>
            </a:pPr>
            <a:r>
              <a:rPr lang="en-US" altLang="en-US" sz="2000" smtClean="0"/>
              <a:t> </a:t>
            </a:r>
          </a:p>
          <a:p>
            <a:pPr>
              <a:buFont typeface="Arial" charset="0"/>
              <a:buNone/>
            </a:pPr>
            <a:endParaRPr lang="en-US" altLang="en-US" sz="20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ctrTitle"/>
          </p:nvPr>
        </p:nvSpPr>
        <p:spPr/>
        <p:txBody>
          <a:bodyPr/>
          <a:lstStyle/>
          <a:p>
            <a:r>
              <a:rPr lang="en-US" altLang="en-US" b="1" smtClean="0"/>
              <a:t>Updatable ResultSet</a:t>
            </a:r>
            <a:br>
              <a:rPr lang="en-US" altLang="en-US" b="1" smtClean="0"/>
            </a:br>
            <a:endParaRPr lang="en-US" altLang="en-US" smtClean="0"/>
          </a:p>
        </p:txBody>
      </p:sp>
      <p:sp>
        <p:nvSpPr>
          <p:cNvPr id="3" name="Subtitle 2"/>
          <p:cNvSpPr>
            <a:spLocks noGrp="1"/>
          </p:cNvSpPr>
          <p:nvPr>
            <p:ph type="subTitle" idx="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304800" y="228600"/>
            <a:ext cx="8382000" cy="5943600"/>
          </a:xfrm>
        </p:spPr>
        <p:txBody>
          <a:bodyPr/>
          <a:lstStyle/>
          <a:p>
            <a:pPr eaLnBrk="1" hangingPunct="1">
              <a:buFont typeface="Arial" charset="0"/>
              <a:buNone/>
            </a:pPr>
            <a:r>
              <a:rPr lang="en-US" altLang="en-US" b="1" smtClean="0"/>
              <a:t>What is Driver ?</a:t>
            </a:r>
            <a:br>
              <a:rPr lang="en-US" altLang="en-US" b="1" smtClean="0"/>
            </a:br>
            <a:r>
              <a:rPr lang="en-US" altLang="en-US" smtClean="0"/>
              <a:t>The Driver is a one point contact for all interactions between the Java App. and the DB.</a:t>
            </a:r>
            <a:r>
              <a:rPr lang="en-US" altLang="en-US" b="1" smtClean="0"/>
              <a:t/>
            </a:r>
            <a:br>
              <a:rPr lang="en-US" altLang="en-US" b="1" smtClean="0"/>
            </a:br>
            <a:r>
              <a:rPr lang="en-US" altLang="en-US" b="1" smtClean="0"/>
              <a:t/>
            </a:r>
            <a:br>
              <a:rPr lang="en-US" altLang="en-US" b="1" smtClean="0"/>
            </a:br>
            <a:endParaRPr lang="en-US" altLang="en-US" b="1" smtClean="0"/>
          </a:p>
          <a:p>
            <a:pPr eaLnBrk="1" hangingPunct="1">
              <a:buFont typeface="Arial" charset="0"/>
              <a:buNone/>
            </a:pPr>
            <a:endParaRPr lang="en-US" altLang="en-US" smtClean="0"/>
          </a:p>
        </p:txBody>
      </p:sp>
      <p:pic>
        <p:nvPicPr>
          <p:cNvPr id="17411" name="Picture 4" descr="http://3.bp.blogspot.com/-9f5BTlj0RFY/UqGBMiXI_JI/AAAAAAAAAGM/ZALZsQbhUjc/s1600/jdbc+driv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00325"/>
            <a:ext cx="71628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019800"/>
          </a:xfrm>
        </p:spPr>
        <p:txBody>
          <a:bodyPr>
            <a:normAutofit lnSpcReduction="10000"/>
          </a:bodyPr>
          <a:lstStyle/>
          <a:p>
            <a:pPr>
              <a:buFont typeface="Wingdings" pitchFamily="2" charset="2"/>
              <a:buChar char="Ø"/>
              <a:defRPr/>
            </a:pPr>
            <a:r>
              <a:rPr lang="en-US" sz="2000" dirty="0" smtClean="0"/>
              <a:t>To get the </a:t>
            </a:r>
            <a:r>
              <a:rPr lang="en-US" sz="2000" dirty="0" err="1" smtClean="0"/>
              <a:t>UpdatableResultSet</a:t>
            </a:r>
            <a:r>
              <a:rPr lang="en-US" sz="2000" dirty="0" smtClean="0"/>
              <a:t> we need to use ResultSet.CONCUR_UPDATABLE while creating the Statement for a </a:t>
            </a:r>
            <a:r>
              <a:rPr lang="en-US" sz="2000" dirty="0" err="1" smtClean="0"/>
              <a:t>ResultSet</a:t>
            </a:r>
            <a:r>
              <a:rPr lang="en-US" sz="2000" dirty="0" smtClean="0"/>
              <a:t> concurrency.</a:t>
            </a:r>
          </a:p>
          <a:p>
            <a:pPr>
              <a:buFont typeface="Wingdings" pitchFamily="2" charset="2"/>
              <a:buChar char="Ø"/>
              <a:defRPr/>
            </a:pPr>
            <a:r>
              <a:rPr lang="en-US" sz="2000" dirty="0" smtClean="0"/>
              <a:t>The Updatable </a:t>
            </a:r>
            <a:r>
              <a:rPr lang="en-US" sz="2000" dirty="0" err="1" smtClean="0"/>
              <a:t>ResultSet</a:t>
            </a:r>
            <a:r>
              <a:rPr lang="en-US" sz="2000" dirty="0" smtClean="0"/>
              <a:t> allows us to insert, update and delete the records using </a:t>
            </a:r>
            <a:r>
              <a:rPr lang="en-US" sz="2000" dirty="0" err="1" smtClean="0"/>
              <a:t>ResultSet</a:t>
            </a:r>
            <a:r>
              <a:rPr lang="en-US" sz="2000" dirty="0" smtClean="0"/>
              <a:t>.</a:t>
            </a:r>
          </a:p>
          <a:p>
            <a:pPr>
              <a:defRPr/>
            </a:pPr>
            <a:r>
              <a:rPr lang="en-US" sz="2000" dirty="0" smtClean="0"/>
              <a:t>The following three steps are required to implement Updatable </a:t>
            </a:r>
            <a:r>
              <a:rPr lang="en-US" sz="2000" dirty="0" err="1" smtClean="0"/>
              <a:t>ResultSet</a:t>
            </a:r>
            <a:r>
              <a:rPr lang="en-US" sz="2000" dirty="0" smtClean="0"/>
              <a:t>:</a:t>
            </a:r>
          </a:p>
          <a:p>
            <a:pPr>
              <a:buFont typeface="Arial" charset="0"/>
              <a:buNone/>
              <a:defRPr/>
            </a:pPr>
            <a:r>
              <a:rPr lang="en-US" sz="2000" b="1" dirty="0" smtClean="0"/>
              <a:t>Step 1:</a:t>
            </a:r>
            <a:r>
              <a:rPr lang="en-US" sz="2000" dirty="0" smtClean="0"/>
              <a:t> Move the row pointer to the row that we want to update.</a:t>
            </a:r>
          </a:p>
          <a:p>
            <a:pPr>
              <a:buFont typeface="Arial" charset="0"/>
              <a:buNone/>
              <a:defRPr/>
            </a:pPr>
            <a:r>
              <a:rPr lang="en-US" sz="2000" b="1" dirty="0" smtClean="0"/>
              <a:t>Step 2:</a:t>
            </a:r>
            <a:r>
              <a:rPr lang="en-US" sz="2000" dirty="0" smtClean="0"/>
              <a:t> Update the column values.</a:t>
            </a:r>
          </a:p>
          <a:p>
            <a:pPr>
              <a:buFont typeface="Arial" charset="0"/>
              <a:buNone/>
              <a:defRPr/>
            </a:pPr>
            <a:r>
              <a:rPr lang="en-US" sz="2000" dirty="0" smtClean="0"/>
              <a:t>              We use the following </a:t>
            </a:r>
            <a:r>
              <a:rPr lang="en-US" sz="2000" b="1" dirty="0" err="1" smtClean="0"/>
              <a:t>updateXxx</a:t>
            </a:r>
            <a:r>
              <a:rPr lang="en-US" sz="2000" b="1" dirty="0" smtClean="0"/>
              <a:t>()</a:t>
            </a:r>
            <a:r>
              <a:rPr lang="en-US" sz="2000" dirty="0" smtClean="0"/>
              <a:t> methods for updating the column values:</a:t>
            </a:r>
          </a:p>
          <a:p>
            <a:pPr>
              <a:buFont typeface="Arial" charset="0"/>
              <a:buNone/>
              <a:defRPr/>
            </a:pPr>
            <a:r>
              <a:rPr lang="en-US" sz="2000" b="1" dirty="0" smtClean="0"/>
              <a:t>		Update String value using Updatable </a:t>
            </a:r>
            <a:r>
              <a:rPr lang="en-US" sz="2000" b="1" dirty="0" err="1" smtClean="0"/>
              <a:t>ResultSet</a:t>
            </a:r>
            <a:endParaRPr lang="en-US" sz="2000" b="1" dirty="0" smtClean="0"/>
          </a:p>
          <a:p>
            <a:pPr>
              <a:buFont typeface="Arial" charset="0"/>
              <a:buNone/>
              <a:defRPr/>
            </a:pPr>
            <a:r>
              <a:rPr lang="en-US" sz="2000" dirty="0" smtClean="0"/>
              <a:t>              </a:t>
            </a:r>
            <a:r>
              <a:rPr lang="en-US" sz="2000" dirty="0" err="1" smtClean="0"/>
              <a:t>updateString</a:t>
            </a:r>
            <a:r>
              <a:rPr lang="en-US" sz="2000" dirty="0" smtClean="0"/>
              <a:t>(</a:t>
            </a:r>
            <a:r>
              <a:rPr lang="en-US" sz="2000" dirty="0" err="1" smtClean="0"/>
              <a:t>int</a:t>
            </a:r>
            <a:r>
              <a:rPr lang="en-US" sz="2000" dirty="0" smtClean="0"/>
              <a:t> </a:t>
            </a:r>
            <a:r>
              <a:rPr lang="en-US" sz="2000" dirty="0" err="1" smtClean="0"/>
              <a:t>col_index</a:t>
            </a:r>
            <a:r>
              <a:rPr lang="en-US" sz="2000" dirty="0" smtClean="0"/>
              <a:t>, String </a:t>
            </a:r>
            <a:r>
              <a:rPr lang="en-US" sz="2000" dirty="0" err="1" smtClean="0"/>
              <a:t>new_value</a:t>
            </a:r>
            <a:r>
              <a:rPr lang="en-US" sz="2000" dirty="0" smtClean="0"/>
              <a:t>)</a:t>
            </a:r>
          </a:p>
          <a:p>
            <a:pPr>
              <a:defRPr/>
            </a:pPr>
            <a:r>
              <a:rPr lang="en-US" sz="2000" b="1" dirty="0" smtClean="0"/>
              <a:t>        Update Integer value using Updatable </a:t>
            </a:r>
            <a:r>
              <a:rPr lang="en-US" sz="2000" b="1" dirty="0" err="1" smtClean="0"/>
              <a:t>ResultSet</a:t>
            </a:r>
            <a:endParaRPr lang="en-US" sz="2000" b="1" dirty="0" smtClean="0"/>
          </a:p>
          <a:p>
            <a:pPr>
              <a:buFont typeface="Arial" charset="0"/>
              <a:buNone/>
              <a:defRPr/>
            </a:pPr>
            <a:r>
              <a:rPr lang="en-US" sz="2000" dirty="0" smtClean="0"/>
              <a:t>                 </a:t>
            </a:r>
            <a:r>
              <a:rPr lang="en-US" sz="2000" dirty="0" err="1" smtClean="0"/>
              <a:t>updateInt</a:t>
            </a:r>
            <a:r>
              <a:rPr lang="en-US" sz="2000" dirty="0" smtClean="0"/>
              <a:t>(</a:t>
            </a:r>
            <a:r>
              <a:rPr lang="en-US" sz="2000" dirty="0" err="1" smtClean="0"/>
              <a:t>int</a:t>
            </a:r>
            <a:r>
              <a:rPr lang="en-US" sz="2000" dirty="0" smtClean="0"/>
              <a:t> </a:t>
            </a:r>
            <a:r>
              <a:rPr lang="en-US" sz="2000" dirty="0" err="1" smtClean="0"/>
              <a:t>col_index</a:t>
            </a:r>
            <a:r>
              <a:rPr lang="en-US" sz="2000" dirty="0" smtClean="0"/>
              <a:t>, </a:t>
            </a:r>
            <a:r>
              <a:rPr lang="en-US" sz="2000" dirty="0" err="1" smtClean="0"/>
              <a:t>int</a:t>
            </a:r>
            <a:r>
              <a:rPr lang="en-US" sz="2000" dirty="0" smtClean="0"/>
              <a:t> </a:t>
            </a:r>
            <a:r>
              <a:rPr lang="en-US" sz="2000" dirty="0" err="1" smtClean="0"/>
              <a:t>new_value</a:t>
            </a:r>
            <a:r>
              <a:rPr lang="en-US" sz="2000" dirty="0" smtClean="0"/>
              <a:t>)</a:t>
            </a:r>
          </a:p>
          <a:p>
            <a:pPr>
              <a:buFont typeface="Arial" charset="0"/>
              <a:buNone/>
              <a:defRPr/>
            </a:pPr>
            <a:r>
              <a:rPr lang="en-US" sz="2000" dirty="0" smtClean="0"/>
              <a:t>                 Similarly for all the </a:t>
            </a:r>
            <a:r>
              <a:rPr lang="en-US" sz="2000" dirty="0" err="1" smtClean="0"/>
              <a:t>datatypes</a:t>
            </a:r>
            <a:endParaRPr lang="en-US" sz="2000" dirty="0" smtClean="0"/>
          </a:p>
          <a:p>
            <a:pPr>
              <a:buFont typeface="Arial" charset="0"/>
              <a:buNone/>
              <a:defRPr/>
            </a:pPr>
            <a:r>
              <a:rPr lang="en-US" sz="2000" b="1" dirty="0" smtClean="0"/>
              <a:t>Step 3:</a:t>
            </a:r>
            <a:r>
              <a:rPr lang="en-US" sz="2000" dirty="0" smtClean="0"/>
              <a:t> Update the row-</a:t>
            </a:r>
          </a:p>
          <a:p>
            <a:pPr>
              <a:buFont typeface="Arial" charset="0"/>
              <a:buNone/>
              <a:defRPr/>
            </a:pPr>
            <a:r>
              <a:rPr lang="en-US" sz="2000" dirty="0" smtClean="0"/>
              <a:t>       -We use </a:t>
            </a:r>
            <a:r>
              <a:rPr lang="en-US" sz="2000" b="1" dirty="0" err="1" smtClean="0"/>
              <a:t>updateRow</a:t>
            </a:r>
            <a:r>
              <a:rPr lang="en-US" sz="2000" b="1" dirty="0" smtClean="0"/>
              <a:t>()</a:t>
            </a:r>
            <a:r>
              <a:rPr lang="en-US" sz="2000" dirty="0" smtClean="0"/>
              <a:t> method of </a:t>
            </a:r>
            <a:r>
              <a:rPr lang="en-US" sz="2000" dirty="0" err="1" smtClean="0"/>
              <a:t>ResultSet</a:t>
            </a:r>
            <a:r>
              <a:rPr lang="en-US" sz="2000" dirty="0" smtClean="0"/>
              <a:t> to update the row.</a:t>
            </a:r>
          </a:p>
          <a:p>
            <a:pPr>
              <a:buFont typeface="Arial" charset="0"/>
              <a:buNone/>
              <a:defRPr/>
            </a:pPr>
            <a:r>
              <a:rPr lang="en-US" sz="2000" dirty="0" smtClean="0"/>
              <a:t/>
            </a:r>
            <a:br>
              <a:rPr lang="en-US" sz="2000" dirty="0" smtClean="0"/>
            </a:br>
            <a:r>
              <a:rPr lang="en-US" sz="2000" dirty="0" smtClean="0"/>
              <a:t> we can also call the </a:t>
            </a:r>
            <a:r>
              <a:rPr lang="en-US" sz="2000" dirty="0" err="1" smtClean="0"/>
              <a:t>cancelRowUpdates</a:t>
            </a:r>
            <a:r>
              <a:rPr lang="en-US" sz="2000" dirty="0" smtClean="0"/>
              <a:t> method to cancel the updates to the row</a:t>
            </a:r>
          </a:p>
          <a:p>
            <a:pPr>
              <a:defRPr/>
            </a:pPr>
            <a:endParaRPr lang="en-US" sz="2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Font typeface="Arial" charset="0"/>
              <a:buNone/>
              <a:defRPr/>
            </a:pPr>
            <a:r>
              <a:rPr lang="en-US" sz="2800" dirty="0" smtClean="0"/>
              <a:t>Statement </a:t>
            </a:r>
            <a:r>
              <a:rPr lang="en-US" sz="2800" dirty="0" err="1" smtClean="0"/>
              <a:t>st</a:t>
            </a:r>
            <a:r>
              <a:rPr lang="en-US" sz="2800" dirty="0" smtClean="0"/>
              <a:t> = </a:t>
            </a:r>
            <a:r>
              <a:rPr lang="en-US" sz="2800" dirty="0" err="1" smtClean="0"/>
              <a:t>con.createStatement</a:t>
            </a:r>
            <a:r>
              <a:rPr lang="en-US" sz="2800" dirty="0" smtClean="0"/>
              <a:t>(</a:t>
            </a:r>
            <a:r>
              <a:rPr lang="en-US" sz="2800" dirty="0" err="1" smtClean="0"/>
              <a:t>ResultSet.TYPE_SCROLL_SENSITIVE</a:t>
            </a:r>
            <a:r>
              <a:rPr lang="en-US" sz="2800" dirty="0" smtClean="0"/>
              <a:t>, ResultSet.CONCUR_UPDATABLE);</a:t>
            </a:r>
          </a:p>
          <a:p>
            <a:pPr>
              <a:buFont typeface="Arial" charset="0"/>
              <a:buNone/>
              <a:defRPr/>
            </a:pPr>
            <a:r>
              <a:rPr lang="en-US" sz="2800" dirty="0" smtClean="0"/>
              <a:t>    </a:t>
            </a:r>
            <a:r>
              <a:rPr lang="en-US" sz="2800" dirty="0" err="1" smtClean="0"/>
              <a:t>ResultSet</a:t>
            </a:r>
            <a:r>
              <a:rPr lang="en-US" sz="2800" dirty="0" smtClean="0"/>
              <a:t> </a:t>
            </a:r>
            <a:r>
              <a:rPr lang="en-US" sz="2800" dirty="0" err="1" smtClean="0"/>
              <a:t>rs</a:t>
            </a:r>
            <a:r>
              <a:rPr lang="en-US" sz="2800" dirty="0" smtClean="0"/>
              <a:t> = </a:t>
            </a:r>
            <a:r>
              <a:rPr lang="en-US" sz="2800" dirty="0" err="1" smtClean="0"/>
              <a:t>st.executeQuery</a:t>
            </a:r>
            <a:r>
              <a:rPr lang="en-US" sz="2800" dirty="0" smtClean="0"/>
              <a:t>("select </a:t>
            </a:r>
            <a:r>
              <a:rPr lang="en-US" sz="2800" dirty="0" err="1" smtClean="0"/>
              <a:t>empno</a:t>
            </a:r>
            <a:r>
              <a:rPr lang="en-US" sz="2800" dirty="0" smtClean="0"/>
              <a:t>, name, </a:t>
            </a:r>
            <a:r>
              <a:rPr lang="en-US" sz="2800" dirty="0" err="1" smtClean="0"/>
              <a:t>sal</a:t>
            </a:r>
            <a:r>
              <a:rPr lang="en-US" sz="2800" dirty="0" smtClean="0"/>
              <a:t>, </a:t>
            </a:r>
            <a:r>
              <a:rPr lang="en-US" sz="2800" dirty="0" err="1" smtClean="0"/>
              <a:t>deptno</a:t>
            </a:r>
            <a:r>
              <a:rPr lang="en-US" sz="2800" dirty="0" smtClean="0"/>
              <a:t> from </a:t>
            </a:r>
            <a:r>
              <a:rPr lang="en-US" sz="2800" dirty="0" err="1" smtClean="0"/>
              <a:t>emp</a:t>
            </a:r>
            <a:r>
              <a:rPr lang="en-US" sz="2800" dirty="0" smtClean="0"/>
              <a:t>");</a:t>
            </a:r>
          </a:p>
          <a:p>
            <a:pPr>
              <a:buFont typeface="Arial" charset="0"/>
              <a:buNone/>
              <a:defRPr/>
            </a:pPr>
            <a:r>
              <a:rPr lang="en-US" sz="2800" dirty="0" smtClean="0"/>
              <a:t>          while(</a:t>
            </a:r>
            <a:r>
              <a:rPr lang="en-US" sz="2800" dirty="0" err="1" smtClean="0"/>
              <a:t>rs.next</a:t>
            </a:r>
            <a:r>
              <a:rPr lang="en-US" sz="2800" dirty="0" smtClean="0"/>
              <a:t>()){</a:t>
            </a:r>
          </a:p>
          <a:p>
            <a:pPr>
              <a:buFont typeface="Arial" charset="0"/>
              <a:buNone/>
              <a:defRPr/>
            </a:pPr>
            <a:r>
              <a:rPr lang="en-US" sz="2800" dirty="0" smtClean="0"/>
              <a:t>           </a:t>
            </a:r>
            <a:r>
              <a:rPr lang="en-US" sz="2800" dirty="0" err="1" smtClean="0"/>
              <a:t>System.out.print</a:t>
            </a:r>
            <a:r>
              <a:rPr lang="en-US" sz="2800" dirty="0" smtClean="0"/>
              <a:t>(</a:t>
            </a:r>
            <a:r>
              <a:rPr lang="en-US" sz="2800" dirty="0" err="1" smtClean="0"/>
              <a:t>rs.getInt</a:t>
            </a:r>
            <a:r>
              <a:rPr lang="en-US" sz="2800" dirty="0" smtClean="0"/>
              <a:t>(1)+" "+</a:t>
            </a:r>
            <a:r>
              <a:rPr lang="en-US" sz="2800" dirty="0" err="1" smtClean="0"/>
              <a:t>rs.getString</a:t>
            </a:r>
            <a:r>
              <a:rPr lang="en-US" sz="2800" dirty="0" smtClean="0"/>
              <a:t>(2)+" "+</a:t>
            </a:r>
            <a:r>
              <a:rPr lang="en-US" sz="2800" dirty="0" err="1" smtClean="0"/>
              <a:t>rs.getDouble</a:t>
            </a:r>
            <a:r>
              <a:rPr lang="en-US" sz="2800" dirty="0" smtClean="0"/>
              <a:t>(3)+" "+</a:t>
            </a:r>
            <a:r>
              <a:rPr lang="en-US" sz="2800" dirty="0" err="1" smtClean="0"/>
              <a:t>rs.getInt</a:t>
            </a:r>
            <a:r>
              <a:rPr lang="en-US" sz="2800" dirty="0" smtClean="0"/>
              <a:t>(4));</a:t>
            </a:r>
          </a:p>
          <a:p>
            <a:pPr>
              <a:buFont typeface="Arial" charset="0"/>
              <a:buNone/>
              <a:defRPr/>
            </a:pPr>
            <a:r>
              <a:rPr lang="en-US" sz="2800" dirty="0" smtClean="0"/>
              <a:t>                        if(</a:t>
            </a:r>
            <a:r>
              <a:rPr lang="en-US" sz="2800" dirty="0" err="1" smtClean="0"/>
              <a:t>rs.getInt</a:t>
            </a:r>
            <a:r>
              <a:rPr lang="en-US" sz="2800" dirty="0" smtClean="0"/>
              <a:t>(4)==50){</a:t>
            </a:r>
          </a:p>
          <a:p>
            <a:pPr>
              <a:buFont typeface="Arial" charset="0"/>
              <a:buNone/>
              <a:defRPr/>
            </a:pPr>
            <a:r>
              <a:rPr lang="en-US" sz="2800" dirty="0" smtClean="0"/>
              <a:t>                                </a:t>
            </a:r>
            <a:r>
              <a:rPr lang="en-US" sz="2800" dirty="0" err="1" smtClean="0"/>
              <a:t>rs.updateDouble</a:t>
            </a:r>
            <a:r>
              <a:rPr lang="en-US" sz="2800" dirty="0" smtClean="0"/>
              <a:t>(3, </a:t>
            </a:r>
            <a:r>
              <a:rPr lang="en-US" sz="2800" dirty="0" err="1" smtClean="0"/>
              <a:t>rs.getDouble</a:t>
            </a:r>
            <a:r>
              <a:rPr lang="en-US" sz="2800" dirty="0" smtClean="0"/>
              <a:t>(3)-1500);</a:t>
            </a:r>
          </a:p>
          <a:p>
            <a:pPr>
              <a:buFont typeface="Arial" charset="0"/>
              <a:buNone/>
              <a:defRPr/>
            </a:pPr>
            <a:r>
              <a:rPr lang="en-US" sz="2800" dirty="0" smtClean="0"/>
              <a:t>                                </a:t>
            </a:r>
            <a:r>
              <a:rPr lang="en-US" sz="2800" dirty="0" err="1" smtClean="0"/>
              <a:t>rs.updateRow</a:t>
            </a:r>
            <a:r>
              <a:rPr lang="en-US" sz="2800" dirty="0" smtClean="0"/>
              <a:t>();</a:t>
            </a:r>
          </a:p>
          <a:p>
            <a:pPr>
              <a:buFont typeface="Arial" charset="0"/>
              <a:buNone/>
              <a:defRPr/>
            </a:pPr>
            <a:r>
              <a:rPr lang="en-US" sz="2800" dirty="0" smtClean="0"/>
              <a:t>                                </a:t>
            </a:r>
            <a:r>
              <a:rPr lang="en-US" sz="2800" dirty="0" err="1" smtClean="0"/>
              <a:t>System.out.println</a:t>
            </a:r>
            <a:r>
              <a:rPr lang="en-US" sz="2800" dirty="0" smtClean="0"/>
              <a:t>("--- Updated");</a:t>
            </a:r>
          </a:p>
          <a:p>
            <a:pPr>
              <a:buFont typeface="Arial" charset="0"/>
              <a:buNone/>
              <a:defRPr/>
            </a:pPr>
            <a:r>
              <a:rPr lang="en-US" sz="2800" dirty="0" smtClean="0"/>
              <a:t>                        }else{</a:t>
            </a:r>
          </a:p>
          <a:p>
            <a:pPr>
              <a:buFont typeface="Arial" charset="0"/>
              <a:buNone/>
              <a:defRPr/>
            </a:pPr>
            <a:r>
              <a:rPr lang="en-US" sz="2800" dirty="0" smtClean="0"/>
              <a:t>                                </a:t>
            </a:r>
            <a:r>
              <a:rPr lang="en-US" sz="2800" dirty="0" err="1" smtClean="0"/>
              <a:t>System.out.println</a:t>
            </a:r>
            <a:r>
              <a:rPr lang="en-US" sz="2800" dirty="0" smtClean="0"/>
              <a:t>("Not updated");</a:t>
            </a:r>
          </a:p>
          <a:p>
            <a:pPr>
              <a:buFont typeface="Arial" charset="0"/>
              <a:buNone/>
              <a:defRPr/>
            </a:pPr>
            <a:r>
              <a:rPr lang="en-US" sz="2800" dirty="0" smtClean="0"/>
              <a:t>                        } }</a:t>
            </a:r>
          </a:p>
          <a:p>
            <a:pPr>
              <a:buFont typeface="Arial" charset="0"/>
              <a:buNone/>
              <a:defRPr/>
            </a:pPr>
            <a:r>
              <a:rPr lang="en-US" sz="2800" dirty="0" smtClean="0"/>
              <a:t>1. The </a:t>
            </a:r>
            <a:r>
              <a:rPr lang="en-US" sz="2800" dirty="0" err="1" smtClean="0"/>
              <a:t>updateRow</a:t>
            </a:r>
            <a:r>
              <a:rPr lang="en-US" sz="2800" dirty="0" smtClean="0"/>
              <a:t>() method will update the row data to the database.</a:t>
            </a:r>
          </a:p>
          <a:p>
            <a:pPr>
              <a:buFont typeface="Arial" charset="0"/>
              <a:buNone/>
              <a:defRPr/>
            </a:pPr>
            <a:r>
              <a:rPr lang="en-US" sz="2800" dirty="0" smtClean="0"/>
              <a:t>2. After changing the values of the columns without calling the </a:t>
            </a:r>
            <a:r>
              <a:rPr lang="en-US" sz="2800" dirty="0" err="1" smtClean="0"/>
              <a:t>updateRow</a:t>
            </a:r>
            <a:r>
              <a:rPr lang="en-US" sz="2800" dirty="0" smtClean="0"/>
              <a:t>() method if we move the row pointer from the current row, the modifications will not be effected into the database.</a:t>
            </a:r>
          </a:p>
          <a:p>
            <a:pPr>
              <a:buFont typeface="Arial" charset="0"/>
              <a:buNone/>
              <a:defRPr/>
            </a:pPr>
            <a:r>
              <a:rPr lang="en-US" sz="2800" dirty="0" smtClean="0"/>
              <a:t>3. The </a:t>
            </a:r>
            <a:r>
              <a:rPr lang="en-US" sz="2800" dirty="0" err="1" smtClean="0"/>
              <a:t>ResultSet</a:t>
            </a:r>
            <a:r>
              <a:rPr lang="en-US" sz="2800" dirty="0" smtClean="0"/>
              <a:t> may show the updated data into it or may not, it varies from database to database and drivers. </a:t>
            </a:r>
          </a:p>
          <a:p>
            <a:pPr>
              <a:buFont typeface="Arial" charset="0"/>
              <a:buNone/>
              <a:defRPr/>
            </a:pPr>
            <a:r>
              <a:rPr lang="en-US" sz="2800" dirty="0" smtClean="0"/>
              <a:t> </a:t>
            </a:r>
          </a:p>
          <a:p>
            <a:pPr>
              <a:buFont typeface="Arial" charset="0"/>
              <a:buNone/>
              <a:defRPr/>
            </a:pPr>
            <a:endParaRPr lang="en-US" sz="2800" dirty="0" smtClean="0"/>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00800"/>
          </a:xfrm>
        </p:spPr>
        <p:txBody>
          <a:bodyPr>
            <a:normAutofit fontScale="62500" lnSpcReduction="20000"/>
          </a:bodyPr>
          <a:lstStyle/>
          <a:p>
            <a:pPr>
              <a:buFont typeface="Arial" charset="0"/>
              <a:buNone/>
              <a:defRPr/>
            </a:pPr>
            <a:r>
              <a:rPr lang="en-US" dirty="0" smtClean="0"/>
              <a:t>  </a:t>
            </a:r>
            <a:r>
              <a:rPr lang="en-US" sz="3400" b="1" dirty="0" smtClean="0"/>
              <a:t>Using Updatable </a:t>
            </a:r>
            <a:r>
              <a:rPr lang="en-US" sz="3400" b="1" dirty="0" err="1" smtClean="0"/>
              <a:t>ResultSet</a:t>
            </a:r>
            <a:r>
              <a:rPr lang="en-US" sz="3400" b="1" dirty="0" smtClean="0"/>
              <a:t> to delete the row:</a:t>
            </a:r>
            <a:endParaRPr lang="en-US" sz="3400" dirty="0" smtClean="0"/>
          </a:p>
          <a:p>
            <a:pPr>
              <a:buFont typeface="Arial" charset="0"/>
              <a:buNone/>
              <a:defRPr/>
            </a:pPr>
            <a:r>
              <a:rPr lang="en-US" dirty="0" smtClean="0"/>
              <a:t>    The following two steps are involved in doing this:</a:t>
            </a:r>
          </a:p>
          <a:p>
            <a:pPr>
              <a:buFont typeface="Arial" charset="0"/>
              <a:buNone/>
              <a:defRPr/>
            </a:pPr>
            <a:r>
              <a:rPr lang="en-US" b="1" dirty="0" smtClean="0"/>
              <a:t>Step 1:</a:t>
            </a:r>
            <a:r>
              <a:rPr lang="en-US" dirty="0" smtClean="0"/>
              <a:t> Move the row pointer to the row that we want to delete.</a:t>
            </a:r>
          </a:p>
          <a:p>
            <a:pPr>
              <a:buFont typeface="Arial" charset="0"/>
              <a:buNone/>
              <a:defRPr/>
            </a:pPr>
            <a:r>
              <a:rPr lang="en-US" b="1" dirty="0" smtClean="0"/>
              <a:t>Step 2:</a:t>
            </a:r>
            <a:r>
              <a:rPr lang="en-US" dirty="0" smtClean="0"/>
              <a:t> Delete the row. We use </a:t>
            </a:r>
            <a:r>
              <a:rPr lang="en-US" dirty="0" err="1" smtClean="0"/>
              <a:t>deleteRow</a:t>
            </a:r>
            <a:r>
              <a:rPr lang="en-US" dirty="0" smtClean="0"/>
              <a:t>() method of </a:t>
            </a:r>
            <a:r>
              <a:rPr lang="en-US" dirty="0" err="1" smtClean="0"/>
              <a:t>ResultSet</a:t>
            </a:r>
            <a:r>
              <a:rPr lang="en-US" dirty="0" smtClean="0"/>
              <a:t> to delete the current row.</a:t>
            </a:r>
            <a:br>
              <a:rPr lang="en-US" dirty="0" smtClean="0"/>
            </a:br>
            <a:endParaRPr lang="en-US" dirty="0" smtClean="0"/>
          </a:p>
          <a:p>
            <a:pPr>
              <a:buFont typeface="Arial" charset="0"/>
              <a:buNone/>
              <a:defRPr/>
            </a:pPr>
            <a:r>
              <a:rPr lang="en-US" dirty="0" smtClean="0"/>
              <a:t>Example:</a:t>
            </a:r>
          </a:p>
          <a:p>
            <a:pPr>
              <a:buFont typeface="Arial" charset="0"/>
              <a:buNone/>
              <a:defRPr/>
            </a:pPr>
            <a:endParaRPr lang="en-US" dirty="0" smtClean="0"/>
          </a:p>
          <a:p>
            <a:pPr>
              <a:buFont typeface="Arial" charset="0"/>
              <a:buNone/>
              <a:defRPr/>
            </a:pPr>
            <a:r>
              <a:rPr lang="en-US" dirty="0" smtClean="0"/>
              <a:t>Statement </a:t>
            </a:r>
            <a:r>
              <a:rPr lang="en-US" dirty="0" err="1" smtClean="0"/>
              <a:t>st</a:t>
            </a:r>
            <a:r>
              <a:rPr lang="en-US" dirty="0" smtClean="0"/>
              <a:t> = </a:t>
            </a:r>
            <a:r>
              <a:rPr lang="en-US" dirty="0" err="1" smtClean="0"/>
              <a:t>con.createStatement</a:t>
            </a:r>
            <a:r>
              <a:rPr lang="en-US" dirty="0" smtClean="0"/>
              <a:t>(</a:t>
            </a:r>
            <a:r>
              <a:rPr lang="en-US" dirty="0" err="1" smtClean="0"/>
              <a:t>ResultSet.TYPE_SCROLL_SENSITIVE</a:t>
            </a:r>
            <a:r>
              <a:rPr lang="en-US" dirty="0" smtClean="0"/>
              <a:t>, ResultSet.CONCUR_UPDATABLE);</a:t>
            </a:r>
          </a:p>
          <a:p>
            <a:pPr>
              <a:buFont typeface="Arial" charset="0"/>
              <a:buNone/>
              <a:defRPr/>
            </a:pPr>
            <a:r>
              <a:rPr lang="en-US" dirty="0" smtClean="0"/>
              <a:t>                </a:t>
            </a:r>
            <a:r>
              <a:rPr lang="en-US" dirty="0" err="1" smtClean="0"/>
              <a:t>ResultSet</a:t>
            </a:r>
            <a:r>
              <a:rPr lang="en-US" dirty="0" smtClean="0"/>
              <a:t> </a:t>
            </a:r>
            <a:r>
              <a:rPr lang="en-US" dirty="0" err="1" smtClean="0"/>
              <a:t>rs</a:t>
            </a:r>
            <a:r>
              <a:rPr lang="en-US" dirty="0" smtClean="0"/>
              <a:t> = </a:t>
            </a:r>
            <a:r>
              <a:rPr lang="en-US" dirty="0" err="1" smtClean="0"/>
              <a:t>st.executeQuery</a:t>
            </a:r>
            <a:r>
              <a:rPr lang="en-US" dirty="0" smtClean="0"/>
              <a:t>("select </a:t>
            </a:r>
            <a:r>
              <a:rPr lang="en-US" dirty="0" err="1" smtClean="0"/>
              <a:t>empno</a:t>
            </a:r>
            <a:r>
              <a:rPr lang="en-US" dirty="0" smtClean="0"/>
              <a:t>, name, </a:t>
            </a:r>
            <a:r>
              <a:rPr lang="en-US" dirty="0" err="1" smtClean="0"/>
              <a:t>sal</a:t>
            </a:r>
            <a:r>
              <a:rPr lang="en-US" dirty="0" smtClean="0"/>
              <a:t>, </a:t>
            </a:r>
            <a:r>
              <a:rPr lang="en-US" dirty="0" err="1" smtClean="0"/>
              <a:t>deptno</a:t>
            </a:r>
            <a:r>
              <a:rPr lang="en-US" dirty="0" smtClean="0"/>
              <a:t> from </a:t>
            </a:r>
            <a:r>
              <a:rPr lang="en-US" dirty="0" err="1" smtClean="0"/>
              <a:t>emp</a:t>
            </a:r>
            <a:r>
              <a:rPr lang="en-US" dirty="0" smtClean="0"/>
              <a:t>");</a:t>
            </a:r>
          </a:p>
          <a:p>
            <a:pPr>
              <a:buFont typeface="Arial" charset="0"/>
              <a:buNone/>
              <a:defRPr/>
            </a:pPr>
            <a:r>
              <a:rPr lang="en-US" dirty="0" smtClean="0"/>
              <a:t>                while(</a:t>
            </a:r>
            <a:r>
              <a:rPr lang="en-US" dirty="0" err="1" smtClean="0"/>
              <a:t>rs.next</a:t>
            </a:r>
            <a:r>
              <a:rPr lang="en-US" dirty="0" smtClean="0"/>
              <a:t>()){</a:t>
            </a:r>
          </a:p>
          <a:p>
            <a:pPr>
              <a:buFont typeface="Arial" charset="0"/>
              <a:buNone/>
              <a:defRPr/>
            </a:pPr>
            <a:r>
              <a:rPr lang="en-US" dirty="0" smtClean="0"/>
              <a:t>                        </a:t>
            </a:r>
            <a:r>
              <a:rPr lang="en-US" dirty="0" err="1" smtClean="0"/>
              <a:t>System.out.println</a:t>
            </a:r>
            <a:r>
              <a:rPr lang="en-US" dirty="0" smtClean="0"/>
              <a:t>(</a:t>
            </a:r>
            <a:r>
              <a:rPr lang="en-US" dirty="0" err="1" smtClean="0"/>
              <a:t>rs.getInt</a:t>
            </a:r>
            <a:r>
              <a:rPr lang="en-US" dirty="0" smtClean="0"/>
              <a:t>(1)+" "+</a:t>
            </a:r>
            <a:r>
              <a:rPr lang="en-US" dirty="0" err="1" smtClean="0"/>
              <a:t>rs.getString</a:t>
            </a:r>
            <a:r>
              <a:rPr lang="en-US" dirty="0" smtClean="0"/>
              <a:t>(2)+" "+</a:t>
            </a:r>
            <a:r>
              <a:rPr lang="en-US" dirty="0" err="1" smtClean="0"/>
              <a:t>rs.getDouble</a:t>
            </a:r>
            <a:r>
              <a:rPr lang="en-US" dirty="0" smtClean="0"/>
              <a:t>(3)+" "+</a:t>
            </a:r>
            <a:r>
              <a:rPr lang="en-US" dirty="0" err="1" smtClean="0"/>
              <a:t>rs.getInt</a:t>
            </a:r>
            <a:r>
              <a:rPr lang="en-US" dirty="0" smtClean="0"/>
              <a:t>(4));</a:t>
            </a:r>
          </a:p>
          <a:p>
            <a:pPr>
              <a:buFont typeface="Arial" charset="0"/>
              <a:buNone/>
              <a:defRPr/>
            </a:pPr>
            <a:r>
              <a:rPr lang="en-US" dirty="0" smtClean="0"/>
              <a:t>                        if(</a:t>
            </a:r>
            <a:r>
              <a:rPr lang="en-US" dirty="0" err="1" smtClean="0"/>
              <a:t>rs.getInt</a:t>
            </a:r>
            <a:r>
              <a:rPr lang="en-US" dirty="0" smtClean="0"/>
              <a:t>(1)==</a:t>
            </a:r>
            <a:r>
              <a:rPr lang="en-US" dirty="0" err="1" smtClean="0"/>
              <a:t>emp_to_delete</a:t>
            </a:r>
            <a:r>
              <a:rPr lang="en-US" dirty="0" smtClean="0"/>
              <a:t>){</a:t>
            </a:r>
          </a:p>
          <a:p>
            <a:pPr>
              <a:buFont typeface="Arial" charset="0"/>
              <a:buNone/>
              <a:defRPr/>
            </a:pPr>
            <a:r>
              <a:rPr lang="en-US" dirty="0" smtClean="0"/>
              <a:t>                                </a:t>
            </a:r>
            <a:r>
              <a:rPr lang="en-US" dirty="0" err="1" smtClean="0"/>
              <a:t>rs.deleteRow</a:t>
            </a:r>
            <a:r>
              <a:rPr lang="en-US" dirty="0" smtClean="0"/>
              <a:t>();</a:t>
            </a:r>
          </a:p>
          <a:p>
            <a:pPr>
              <a:buFont typeface="Arial" charset="0"/>
              <a:buNone/>
              <a:defRPr/>
            </a:pPr>
            <a:r>
              <a:rPr lang="en-US" dirty="0" smtClean="0"/>
              <a:t>                                </a:t>
            </a:r>
            <a:r>
              <a:rPr lang="en-US" dirty="0" err="1" smtClean="0"/>
              <a:t>System.out.println</a:t>
            </a:r>
            <a:r>
              <a:rPr lang="en-US" dirty="0" smtClean="0"/>
              <a:t>("--- Deleted");</a:t>
            </a:r>
          </a:p>
          <a:p>
            <a:pPr>
              <a:buFont typeface="Arial" charset="0"/>
              <a:buNone/>
              <a:defRPr/>
            </a:pPr>
            <a:r>
              <a:rPr lang="en-US" dirty="0" smtClean="0"/>
              <a:t>                        }</a:t>
            </a:r>
          </a:p>
          <a:p>
            <a:pPr>
              <a:buFont typeface="Arial" charset="0"/>
              <a:buNone/>
              <a:defRPr/>
            </a:pPr>
            <a:r>
              <a:rPr lang="en-US" dirty="0" smtClean="0"/>
              <a:t>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7086600"/>
          </a:xfrm>
        </p:spPr>
        <p:txBody>
          <a:bodyPr>
            <a:normAutofit fontScale="85000" lnSpcReduction="20000"/>
          </a:bodyPr>
          <a:lstStyle/>
          <a:p>
            <a:pPr>
              <a:buFont typeface="Arial" charset="0"/>
              <a:buNone/>
              <a:defRPr/>
            </a:pPr>
            <a:endParaRPr lang="en-US" b="1" dirty="0" smtClean="0"/>
          </a:p>
          <a:p>
            <a:pPr>
              <a:buFont typeface="Arial" charset="0"/>
              <a:buNone/>
              <a:defRPr/>
            </a:pPr>
            <a:r>
              <a:rPr lang="en-US" b="1" dirty="0" smtClean="0"/>
              <a:t>Using Updatable </a:t>
            </a:r>
            <a:r>
              <a:rPr lang="en-US" b="1" dirty="0" err="1" smtClean="0"/>
              <a:t>ResultSet</a:t>
            </a:r>
            <a:r>
              <a:rPr lang="en-US" b="1" dirty="0" smtClean="0"/>
              <a:t> to insert a new row:</a:t>
            </a:r>
            <a:endParaRPr lang="en-US" dirty="0" smtClean="0"/>
          </a:p>
          <a:p>
            <a:pPr>
              <a:buFont typeface="Arial" charset="0"/>
              <a:buNone/>
              <a:defRPr/>
            </a:pPr>
            <a:r>
              <a:rPr lang="en-US" dirty="0" smtClean="0"/>
              <a:t>The following three steps are used to do this:</a:t>
            </a:r>
          </a:p>
          <a:p>
            <a:pPr>
              <a:buFont typeface="Arial" charset="0"/>
              <a:buNone/>
              <a:defRPr/>
            </a:pPr>
            <a:r>
              <a:rPr lang="en-US" b="1" dirty="0" smtClean="0"/>
              <a:t>Step 1:</a:t>
            </a:r>
            <a:r>
              <a:rPr lang="en-US" dirty="0" smtClean="0"/>
              <a:t> Move to new empty row</a:t>
            </a:r>
          </a:p>
          <a:p>
            <a:pPr>
              <a:buFont typeface="Arial" charset="0"/>
              <a:buNone/>
              <a:defRPr/>
            </a:pPr>
            <a:r>
              <a:rPr lang="en-US" b="1" dirty="0" smtClean="0"/>
              <a:t>Step 2:</a:t>
            </a:r>
            <a:r>
              <a:rPr lang="en-US" dirty="0" smtClean="0"/>
              <a:t> Update the values for the columns</a:t>
            </a:r>
          </a:p>
          <a:p>
            <a:pPr>
              <a:buFont typeface="Arial" charset="0"/>
              <a:buNone/>
              <a:defRPr/>
            </a:pPr>
            <a:r>
              <a:rPr lang="en-US" b="1" dirty="0" smtClean="0"/>
              <a:t>Step 3:</a:t>
            </a:r>
            <a:r>
              <a:rPr lang="en-US" dirty="0" smtClean="0"/>
              <a:t> Insert the row</a:t>
            </a:r>
          </a:p>
          <a:p>
            <a:pPr>
              <a:buFont typeface="Arial" charset="0"/>
              <a:buNone/>
              <a:defRPr/>
            </a:pPr>
            <a:r>
              <a:rPr lang="en-US" dirty="0" smtClean="0"/>
              <a:t>⇒ Moving the pointer to a new empty row:</a:t>
            </a:r>
          </a:p>
          <a:p>
            <a:pPr>
              <a:buFont typeface="Arial" charset="0"/>
              <a:buNone/>
              <a:defRPr/>
            </a:pPr>
            <a:r>
              <a:rPr lang="en-US" dirty="0" smtClean="0"/>
              <a:t>      The following method of </a:t>
            </a:r>
            <a:r>
              <a:rPr lang="en-US" dirty="0" err="1" smtClean="0"/>
              <a:t>ResultSet</a:t>
            </a:r>
            <a:r>
              <a:rPr lang="en-US" dirty="0" smtClean="0"/>
              <a:t> is used to move the row pointer to the empty row:</a:t>
            </a:r>
          </a:p>
          <a:p>
            <a:pPr>
              <a:buFont typeface="Arial" charset="0"/>
              <a:buNone/>
              <a:defRPr/>
            </a:pPr>
            <a:r>
              <a:rPr lang="en-US" dirty="0" smtClean="0"/>
              <a:t>           </a:t>
            </a:r>
            <a:r>
              <a:rPr lang="en-US" dirty="0" err="1" smtClean="0"/>
              <a:t>moveToInsertRow</a:t>
            </a:r>
            <a:r>
              <a:rPr lang="en-US" dirty="0" smtClean="0"/>
              <a:t>()</a:t>
            </a:r>
          </a:p>
          <a:p>
            <a:pPr>
              <a:buFont typeface="Arial" charset="0"/>
              <a:buNone/>
              <a:defRPr/>
            </a:pPr>
            <a:r>
              <a:rPr lang="en-US" dirty="0" smtClean="0"/>
              <a:t>⇒ Updating the values for the columns:</a:t>
            </a:r>
          </a:p>
          <a:p>
            <a:pPr>
              <a:buFont typeface="Arial" charset="0"/>
              <a:buNone/>
              <a:defRPr/>
            </a:pPr>
            <a:r>
              <a:rPr lang="en-US" dirty="0" smtClean="0"/>
              <a:t>        The Step2 here and Step2 of updating the row are same.</a:t>
            </a:r>
          </a:p>
          <a:p>
            <a:pPr>
              <a:buFont typeface="Arial" charset="0"/>
              <a:buNone/>
              <a:defRPr/>
            </a:pPr>
            <a:r>
              <a:rPr lang="en-US" dirty="0" smtClean="0"/>
              <a:t>⇒ Inserting the row:</a:t>
            </a:r>
          </a:p>
          <a:p>
            <a:pPr>
              <a:buFont typeface="Arial" charset="0"/>
              <a:buNone/>
              <a:defRPr/>
            </a:pPr>
            <a:r>
              <a:rPr lang="en-US" dirty="0" smtClean="0"/>
              <a:t>The following method of </a:t>
            </a:r>
            <a:r>
              <a:rPr lang="en-US" dirty="0" err="1" smtClean="0"/>
              <a:t>ResultSet</a:t>
            </a:r>
            <a:r>
              <a:rPr lang="en-US" dirty="0" smtClean="0"/>
              <a:t> is used for inserting the row:</a:t>
            </a:r>
          </a:p>
          <a:p>
            <a:pPr>
              <a:buFont typeface="Arial" charset="0"/>
              <a:buNone/>
              <a:defRPr/>
            </a:pPr>
            <a:r>
              <a:rPr lang="en-US" dirty="0" smtClean="0"/>
              <a:t>               </a:t>
            </a:r>
            <a:r>
              <a:rPr lang="en-US" dirty="0" err="1" smtClean="0"/>
              <a:t>insertRow</a:t>
            </a:r>
            <a:r>
              <a:rPr lang="en-US" dirty="0" smtClean="0"/>
              <a:t>()</a:t>
            </a:r>
          </a:p>
          <a:p>
            <a:pPr>
              <a:buFont typeface="Arial" charset="0"/>
              <a:buNone/>
              <a:defRPr/>
            </a:pPr>
            <a:r>
              <a:rPr lang="en-US" dirty="0" smtClean="0"/>
              <a:t> </a:t>
            </a:r>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372600" cy="6019800"/>
          </a:xfrm>
        </p:spPr>
        <p:txBody>
          <a:bodyPr>
            <a:normAutofit fontScale="62500" lnSpcReduction="20000"/>
          </a:bodyPr>
          <a:lstStyle/>
          <a:p>
            <a:pPr>
              <a:buFont typeface="Arial" charset="0"/>
              <a:buNone/>
              <a:defRPr/>
            </a:pPr>
            <a:r>
              <a:rPr lang="en-US" dirty="0" smtClean="0"/>
              <a:t>Statement </a:t>
            </a:r>
            <a:r>
              <a:rPr lang="en-US" dirty="0" err="1" smtClean="0"/>
              <a:t>st</a:t>
            </a:r>
            <a:r>
              <a:rPr lang="en-US" dirty="0" smtClean="0"/>
              <a:t> = </a:t>
            </a:r>
            <a:r>
              <a:rPr lang="en-US" dirty="0" err="1" smtClean="0"/>
              <a:t>con.createStatement</a:t>
            </a:r>
            <a:r>
              <a:rPr lang="en-US" dirty="0" smtClean="0"/>
              <a:t>(</a:t>
            </a:r>
            <a:r>
              <a:rPr lang="en-US" dirty="0" err="1" smtClean="0"/>
              <a:t>ResultSet.TYPE_SCROLL_SENSITIVE</a:t>
            </a:r>
            <a:r>
              <a:rPr lang="en-US" dirty="0" smtClean="0"/>
              <a:t>, ResultSet.CONCUR_UPDATABLE);</a:t>
            </a:r>
          </a:p>
          <a:p>
            <a:pPr>
              <a:buFont typeface="Arial" charset="0"/>
              <a:buNone/>
              <a:defRPr/>
            </a:pPr>
            <a:r>
              <a:rPr lang="en-US" dirty="0" smtClean="0"/>
              <a:t>   </a:t>
            </a:r>
            <a:r>
              <a:rPr lang="en-US" dirty="0" err="1" smtClean="0"/>
              <a:t>ResultSet</a:t>
            </a:r>
            <a:r>
              <a:rPr lang="en-US" dirty="0" smtClean="0"/>
              <a:t> </a:t>
            </a:r>
            <a:r>
              <a:rPr lang="en-US" dirty="0" err="1" smtClean="0"/>
              <a:t>rs</a:t>
            </a:r>
            <a:r>
              <a:rPr lang="en-US" dirty="0" smtClean="0"/>
              <a:t> = </a:t>
            </a:r>
            <a:r>
              <a:rPr lang="en-US" dirty="0" err="1" smtClean="0"/>
              <a:t>st.executeQuery</a:t>
            </a:r>
            <a:r>
              <a:rPr lang="en-US" dirty="0" smtClean="0"/>
              <a:t>("select </a:t>
            </a:r>
            <a:r>
              <a:rPr lang="en-US" dirty="0" err="1" smtClean="0"/>
              <a:t>empno</a:t>
            </a:r>
            <a:r>
              <a:rPr lang="en-US" dirty="0" smtClean="0"/>
              <a:t>, name, </a:t>
            </a:r>
            <a:r>
              <a:rPr lang="en-US" dirty="0" err="1" smtClean="0"/>
              <a:t>sal</a:t>
            </a:r>
            <a:r>
              <a:rPr lang="en-US" dirty="0" smtClean="0"/>
              <a:t>, </a:t>
            </a:r>
            <a:r>
              <a:rPr lang="en-US" dirty="0" err="1" smtClean="0"/>
              <a:t>deptno</a:t>
            </a:r>
            <a:r>
              <a:rPr lang="en-US" dirty="0" smtClean="0"/>
              <a:t> from </a:t>
            </a:r>
            <a:r>
              <a:rPr lang="en-US" dirty="0" err="1" smtClean="0"/>
              <a:t>emp</a:t>
            </a:r>
            <a:r>
              <a:rPr lang="en-US" dirty="0" smtClean="0"/>
              <a:t>"); </a:t>
            </a:r>
          </a:p>
          <a:p>
            <a:pPr>
              <a:buFont typeface="Arial" charset="0"/>
              <a:buNone/>
              <a:defRPr/>
            </a:pPr>
            <a:r>
              <a:rPr lang="en-US" dirty="0" smtClean="0"/>
              <a:t>                </a:t>
            </a:r>
            <a:r>
              <a:rPr lang="en-US" dirty="0" err="1" smtClean="0"/>
              <a:t>System.out.println</a:t>
            </a:r>
            <a:r>
              <a:rPr lang="en-US" dirty="0" smtClean="0"/>
              <a:t>("-----Current Records------");</a:t>
            </a:r>
          </a:p>
          <a:p>
            <a:pPr>
              <a:buFont typeface="Arial" charset="0"/>
              <a:buNone/>
              <a:defRPr/>
            </a:pPr>
            <a:r>
              <a:rPr lang="en-US" dirty="0" smtClean="0"/>
              <a:t>                while(</a:t>
            </a:r>
            <a:r>
              <a:rPr lang="en-US" dirty="0" err="1" smtClean="0"/>
              <a:t>rs.next</a:t>
            </a:r>
            <a:r>
              <a:rPr lang="en-US" dirty="0" smtClean="0"/>
              <a:t>()){</a:t>
            </a:r>
          </a:p>
          <a:p>
            <a:pPr>
              <a:buFont typeface="Arial" charset="0"/>
              <a:buNone/>
              <a:defRPr/>
            </a:pPr>
            <a:r>
              <a:rPr lang="en-US" dirty="0" smtClean="0"/>
              <a:t>                        </a:t>
            </a:r>
            <a:r>
              <a:rPr lang="en-US" dirty="0" err="1" smtClean="0"/>
              <a:t>System.out.println</a:t>
            </a:r>
            <a:r>
              <a:rPr lang="en-US" dirty="0" smtClean="0"/>
              <a:t>(</a:t>
            </a:r>
            <a:r>
              <a:rPr lang="en-US" dirty="0" err="1" smtClean="0"/>
              <a:t>rs.getInt</a:t>
            </a:r>
            <a:r>
              <a:rPr lang="en-US" dirty="0" smtClean="0"/>
              <a:t>(1)+" "+</a:t>
            </a:r>
            <a:r>
              <a:rPr lang="en-US" dirty="0" err="1" smtClean="0"/>
              <a:t>rs.getString</a:t>
            </a:r>
            <a:r>
              <a:rPr lang="en-US" dirty="0" smtClean="0"/>
              <a:t>(2)+" "+</a:t>
            </a:r>
            <a:r>
              <a:rPr lang="en-US" dirty="0" err="1" smtClean="0"/>
              <a:t>rs.getDouble</a:t>
            </a:r>
            <a:r>
              <a:rPr lang="en-US" dirty="0" smtClean="0"/>
              <a:t>(3)+" "+</a:t>
            </a:r>
            <a:r>
              <a:rPr lang="en-US" dirty="0" err="1" smtClean="0"/>
              <a:t>rs.getInt</a:t>
            </a:r>
            <a:r>
              <a:rPr lang="en-US" dirty="0" smtClean="0"/>
              <a:t>(4));</a:t>
            </a:r>
          </a:p>
          <a:p>
            <a:pPr>
              <a:buFont typeface="Arial" charset="0"/>
              <a:buNone/>
              <a:defRPr/>
            </a:pPr>
            <a:r>
              <a:rPr lang="en-US" dirty="0" smtClean="0"/>
              <a:t>                                          }</a:t>
            </a:r>
          </a:p>
          <a:p>
            <a:pPr>
              <a:buFont typeface="Arial" charset="0"/>
              <a:buNone/>
              <a:defRPr/>
            </a:pPr>
            <a:r>
              <a:rPr lang="en-US" dirty="0" smtClean="0"/>
              <a:t>                </a:t>
            </a:r>
            <a:r>
              <a:rPr lang="en-US" dirty="0" err="1" smtClean="0"/>
              <a:t>System.out.println</a:t>
            </a:r>
            <a:r>
              <a:rPr lang="en-US" dirty="0" smtClean="0"/>
              <a:t>("\n-----------------------");</a:t>
            </a:r>
          </a:p>
          <a:p>
            <a:pPr>
              <a:buFont typeface="Arial" charset="0"/>
              <a:buNone/>
              <a:defRPr/>
            </a:pPr>
            <a:r>
              <a:rPr lang="en-US" dirty="0" smtClean="0"/>
              <a:t>                        </a:t>
            </a:r>
            <a:r>
              <a:rPr lang="en-US" dirty="0" err="1" smtClean="0"/>
              <a:t>rs.moveToInsertRow</a:t>
            </a:r>
            <a:r>
              <a:rPr lang="en-US" dirty="0" smtClean="0"/>
              <a:t>();</a:t>
            </a:r>
          </a:p>
          <a:p>
            <a:pPr>
              <a:buFont typeface="Arial" charset="0"/>
              <a:buNone/>
              <a:defRPr/>
            </a:pPr>
            <a:r>
              <a:rPr lang="en-US" dirty="0" smtClean="0"/>
              <a:t>                        </a:t>
            </a:r>
            <a:r>
              <a:rPr lang="en-US" dirty="0" err="1" smtClean="0"/>
              <a:t>rs.updateInt</a:t>
            </a:r>
            <a:r>
              <a:rPr lang="en-US" dirty="0" smtClean="0"/>
              <a:t>(1,114);</a:t>
            </a:r>
          </a:p>
          <a:p>
            <a:pPr>
              <a:buFont typeface="Arial" charset="0"/>
              <a:buNone/>
              <a:defRPr/>
            </a:pPr>
            <a:r>
              <a:rPr lang="en-US" dirty="0" smtClean="0"/>
              <a:t>                        </a:t>
            </a:r>
            <a:r>
              <a:rPr lang="en-US" dirty="0" err="1" smtClean="0"/>
              <a:t>rs.updateString</a:t>
            </a:r>
            <a:r>
              <a:rPr lang="en-US" dirty="0" smtClean="0"/>
              <a:t>(2,"e114");</a:t>
            </a:r>
          </a:p>
          <a:p>
            <a:pPr>
              <a:buFont typeface="Arial" charset="0"/>
              <a:buNone/>
              <a:defRPr/>
            </a:pPr>
            <a:r>
              <a:rPr lang="en-US" dirty="0" smtClean="0"/>
              <a:t>                        </a:t>
            </a:r>
            <a:r>
              <a:rPr lang="en-US" dirty="0" err="1" smtClean="0"/>
              <a:t>rs.updateDouble</a:t>
            </a:r>
            <a:r>
              <a:rPr lang="en-US" dirty="0" smtClean="0"/>
              <a:t>(3,3000);</a:t>
            </a:r>
          </a:p>
          <a:p>
            <a:pPr>
              <a:buFont typeface="Arial" charset="0"/>
              <a:buNone/>
              <a:defRPr/>
            </a:pPr>
            <a:r>
              <a:rPr lang="en-US" dirty="0" smtClean="0"/>
              <a:t>                        </a:t>
            </a:r>
            <a:r>
              <a:rPr lang="en-US" dirty="0" err="1" smtClean="0"/>
              <a:t>rs.updateInt</a:t>
            </a:r>
            <a:r>
              <a:rPr lang="en-US" dirty="0" smtClean="0"/>
              <a:t>(4,40);</a:t>
            </a:r>
          </a:p>
          <a:p>
            <a:pPr>
              <a:buFont typeface="Arial" charset="0"/>
              <a:buNone/>
              <a:defRPr/>
            </a:pPr>
            <a:r>
              <a:rPr lang="en-US" dirty="0" smtClean="0"/>
              <a:t>                        </a:t>
            </a:r>
            <a:r>
              <a:rPr lang="en-US" dirty="0" err="1" smtClean="0"/>
              <a:t>rs.insertRow</a:t>
            </a:r>
            <a:r>
              <a:rPr lang="en-US" dirty="0" smtClean="0"/>
              <a:t>(); </a:t>
            </a:r>
          </a:p>
          <a:p>
            <a:pPr>
              <a:buFont typeface="Arial" charset="0"/>
              <a:buNone/>
              <a:defRPr/>
            </a:pPr>
            <a:r>
              <a:rPr lang="en-US" dirty="0" smtClean="0"/>
              <a:t>                        </a:t>
            </a:r>
            <a:r>
              <a:rPr lang="en-US" dirty="0" err="1" smtClean="0"/>
              <a:t>System.out.println</a:t>
            </a:r>
            <a:r>
              <a:rPr lang="en-US" dirty="0" smtClean="0"/>
              <a:t>("Data inserted");</a:t>
            </a:r>
          </a:p>
          <a:p>
            <a:pPr>
              <a:buFont typeface="Arial" charset="0"/>
              <a:buNone/>
              <a:defRPr/>
            </a:pPr>
            <a:r>
              <a:rPr lang="en-US" dirty="0" smtClean="0"/>
              <a:t>Note that we cannot influence where the new data is added in the result set or the database</a:t>
            </a:r>
          </a:p>
          <a:p>
            <a:pPr>
              <a:buFont typeface="Arial" charset="0"/>
              <a:buNone/>
              <a:defRPr/>
            </a:pP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89916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133600"/>
            <a:ext cx="9144000" cy="1104900"/>
          </a:xfrm>
        </p:spPr>
      </p:pic>
      <p:pic>
        <p:nvPicPr>
          <p:cNvPr id="645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733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00400"/>
            <a:ext cx="8991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715962"/>
          </a:xfrm>
        </p:spPr>
        <p:txBody>
          <a:bodyPr/>
          <a:lstStyle/>
          <a:p>
            <a:pPr eaLnBrk="1" hangingPunct="1"/>
            <a:r>
              <a:rPr lang="en-US" altLang="en-US" sz="2800" b="1" smtClean="0"/>
              <a:t>5 Steps to connect to the database in java</a:t>
            </a:r>
            <a:br>
              <a:rPr lang="en-US" altLang="en-US" sz="2800" b="1" smtClean="0"/>
            </a:br>
            <a:endParaRPr lang="en-US" altLang="en-US" sz="2800" smtClean="0"/>
          </a:p>
        </p:txBody>
      </p:sp>
      <p:sp>
        <p:nvSpPr>
          <p:cNvPr id="18435" name="Content Placeholder 2"/>
          <p:cNvSpPr>
            <a:spLocks noGrp="1"/>
          </p:cNvSpPr>
          <p:nvPr>
            <p:ph idx="1"/>
          </p:nvPr>
        </p:nvSpPr>
        <p:spPr>
          <a:xfrm>
            <a:off x="0" y="609600"/>
            <a:ext cx="9144000" cy="6248400"/>
          </a:xfrm>
        </p:spPr>
        <p:txBody>
          <a:bodyPr/>
          <a:lstStyle/>
          <a:p>
            <a:pPr eaLnBrk="1" hangingPunct="1"/>
            <a:r>
              <a:rPr lang="en-US" altLang="en-US" sz="2400" smtClean="0"/>
              <a:t>Register the driver class(load the Driver)</a:t>
            </a:r>
          </a:p>
          <a:p>
            <a:pPr eaLnBrk="1" hangingPunct="1"/>
            <a:r>
              <a:rPr lang="en-US" altLang="en-US" sz="2400" smtClean="0"/>
              <a:t>Creating connection(Establishing a connection)</a:t>
            </a:r>
          </a:p>
          <a:p>
            <a:pPr eaLnBrk="1" hangingPunct="1"/>
            <a:r>
              <a:rPr lang="en-US" altLang="en-US" sz="2400" smtClean="0"/>
              <a:t>Creating statement</a:t>
            </a:r>
          </a:p>
          <a:p>
            <a:pPr eaLnBrk="1" hangingPunct="1"/>
            <a:r>
              <a:rPr lang="en-US" altLang="en-US" sz="2400" smtClean="0"/>
              <a:t>Executing queries</a:t>
            </a:r>
          </a:p>
          <a:p>
            <a:pPr eaLnBrk="1" hangingPunct="1"/>
            <a:r>
              <a:rPr lang="en-US" altLang="en-US" sz="2400" smtClean="0"/>
              <a:t>Closing connection</a:t>
            </a:r>
          </a:p>
          <a:p>
            <a:pPr eaLnBrk="1" hangingPunct="1">
              <a:buFont typeface="Arial" charset="0"/>
              <a:buNone/>
            </a:pPr>
            <a:r>
              <a:rPr lang="en-US" altLang="en-US" sz="2800" b="1" smtClean="0"/>
              <a:t>Step 1:Register the driver class</a:t>
            </a:r>
            <a:r>
              <a:rPr lang="en-US" altLang="en-US" sz="2800" smtClean="0"/>
              <a:t>(load the Driver)</a:t>
            </a:r>
          </a:p>
          <a:p>
            <a:pPr eaLnBrk="1" hangingPunct="1">
              <a:buFont typeface="Arial" charset="0"/>
              <a:buNone/>
            </a:pPr>
            <a:r>
              <a:rPr lang="en-US" altLang="en-US" sz="2000" smtClean="0">
                <a:latin typeface="Times New Roman" pitchFamily="18" charset="0"/>
                <a:cs typeface="Times New Roman" pitchFamily="18" charset="0"/>
              </a:rPr>
              <a:t>        In this step we load the JDBC driver class into JVM. This step is also called as registering the JDBC driver. The forName() method of Class class is used to register the driver class. This method is used to dynamically load the driver class.</a:t>
            </a:r>
          </a:p>
          <a:p>
            <a:pPr eaLnBrk="1" hangingPunct="1">
              <a:buFont typeface="Arial" charset="0"/>
              <a:buNone/>
            </a:pPr>
            <a:r>
              <a:rPr lang="en-US" altLang="en-US" sz="2000" smtClean="0"/>
              <a:t>       This step need to be performed only once for the whole execution of an application. </a:t>
            </a:r>
            <a:endParaRPr lang="en-US" altLang="en-US" sz="2000" smtClean="0">
              <a:latin typeface="Times New Roman" pitchFamily="18" charset="0"/>
              <a:cs typeface="Times New Roman" pitchFamily="18" charset="0"/>
            </a:endParaRPr>
          </a:p>
          <a:p>
            <a:pPr eaLnBrk="1" hangingPunct="1"/>
            <a:r>
              <a:rPr lang="en-US" altLang="en-US" sz="2000" b="1" smtClean="0">
                <a:latin typeface="Times New Roman" pitchFamily="18" charset="0"/>
                <a:cs typeface="Times New Roman" pitchFamily="18" charset="0"/>
              </a:rPr>
              <a:t> This step can be completed in two ways.</a:t>
            </a:r>
          </a:p>
          <a:p>
            <a:pPr eaLnBrk="1" hangingPunct="1">
              <a:buFont typeface="Arial" charset="0"/>
              <a:buNone/>
            </a:pPr>
            <a:r>
              <a:rPr lang="en-US" altLang="en-US" sz="2000" smtClean="0">
                <a:latin typeface="Times New Roman" pitchFamily="18" charset="0"/>
                <a:cs typeface="Times New Roman" pitchFamily="18" charset="0"/>
              </a:rPr>
              <a:t>        (i)  Class.forName("fully qualified classname") </a:t>
            </a:r>
          </a:p>
          <a:p>
            <a:pPr eaLnBrk="1" hangingPunct="1">
              <a:buFont typeface="Arial" charset="0"/>
              <a:buNone/>
            </a:pPr>
            <a:r>
              <a:rPr lang="en-US" altLang="en-US" sz="2000" smtClean="0">
                <a:latin typeface="Times New Roman" pitchFamily="18" charset="0"/>
                <a:cs typeface="Times New Roman" pitchFamily="18" charset="0"/>
              </a:rPr>
              <a:t>        (ii) DriverManager.registerDriver(object of driver class)</a:t>
            </a:r>
          </a:p>
          <a:p>
            <a:pPr eaLnBrk="1" hangingPunct="1">
              <a:buFont typeface="Arial" charset="0"/>
              <a:buNone/>
            </a:pPr>
            <a:r>
              <a:rPr lang="en-US" altLang="en-US" sz="2000" smtClean="0"/>
              <a:t>As both these methods throw ClassNotFoundException (checked exceptions), you have to handle them using try-catch blocks.</a:t>
            </a:r>
          </a:p>
          <a:p>
            <a:pPr eaLnBrk="1" hangingPunct="1">
              <a:buFont typeface="Arial" charset="0"/>
              <a:buNone/>
            </a:pPr>
            <a:endParaRPr lang="en-US" altLang="en-US" sz="2000" smtClean="0">
              <a:latin typeface="Times New Roman" pitchFamily="18" charset="0"/>
              <a:cs typeface="Times New Roman" pitchFamily="18" charset="0"/>
            </a:endParaRPr>
          </a:p>
          <a:p>
            <a:pPr eaLnBrk="1" hangingPunct="1">
              <a:buFont typeface="Arial" charset="0"/>
              <a:buNone/>
            </a:pPr>
            <a:endParaRPr lang="en-US" altLang="en-US" sz="2800" smtClean="0"/>
          </a:p>
          <a:p>
            <a:pPr eaLnBrk="1" hangingPunct="1">
              <a:buFont typeface="Arial" charset="0"/>
              <a:buNone/>
            </a:pPr>
            <a:endParaRPr lang="en-US" altLang="en-US" sz="2400" b="1" smtClean="0"/>
          </a:p>
          <a:p>
            <a:pPr eaLnBrk="1" hangingPunct="1">
              <a:buFont typeface="Arial" charset="0"/>
              <a:buNone/>
            </a:pP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304800" y="990600"/>
            <a:ext cx="8839200" cy="5638800"/>
          </a:xfrm>
        </p:spPr>
        <p:txBody>
          <a:bodyPr/>
          <a:lstStyle/>
          <a:p>
            <a:pPr marL="0" indent="0" eaLnBrk="1" hangingPunct="1">
              <a:buFont typeface="Arial" charset="0"/>
              <a:buNone/>
              <a:defRPr/>
            </a:pPr>
            <a:r>
              <a:rPr lang="en-US" altLang="en-US" sz="2000" b="1" dirty="0" smtClean="0">
                <a:latin typeface="Times New Roman" pitchFamily="18" charset="0"/>
                <a:cs typeface="Times New Roman" pitchFamily="18" charset="0"/>
              </a:rPr>
              <a:t>Example: </a:t>
            </a:r>
            <a:r>
              <a:rPr lang="en-US" altLang="en-US" sz="2000" b="1" dirty="0" err="1" smtClean="0">
                <a:latin typeface="Times New Roman" pitchFamily="18" charset="0"/>
                <a:cs typeface="Times New Roman" pitchFamily="18" charset="0"/>
              </a:rPr>
              <a:t>Sun.Jdbc.Odbc.JdbcOdbcDriver</a:t>
            </a:r>
            <a:r>
              <a:rPr lang="en-US" altLang="en-US" sz="2000" b="1" dirty="0" smtClean="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is a driver class provided by Sun </a:t>
            </a:r>
            <a:r>
              <a:rPr lang="en-US" altLang="en-US" sz="2000" dirty="0" err="1" smtClean="0">
                <a:latin typeface="Times New Roman" pitchFamily="18" charset="0"/>
                <a:cs typeface="Times New Roman" pitchFamily="18" charset="0"/>
              </a:rPr>
              <a:t>MicroSystem</a:t>
            </a:r>
            <a:r>
              <a:rPr lang="en-US" altLang="en-US" sz="2000" dirty="0" smtClean="0">
                <a:latin typeface="Times New Roman" pitchFamily="18" charset="0"/>
                <a:cs typeface="Times New Roman" pitchFamily="18" charset="0"/>
              </a:rPr>
              <a:t> and it can be loaded into </a:t>
            </a:r>
            <a:r>
              <a:rPr lang="en-US" altLang="en-US" sz="2000" dirty="0" err="1" smtClean="0">
                <a:latin typeface="Times New Roman" pitchFamily="18" charset="0"/>
                <a:cs typeface="Times New Roman" pitchFamily="18" charset="0"/>
              </a:rPr>
              <a:t>jvm</a:t>
            </a:r>
            <a:r>
              <a:rPr lang="en-US" altLang="en-US" sz="2000" dirty="0" smtClean="0">
                <a:latin typeface="Times New Roman" pitchFamily="18" charset="0"/>
                <a:cs typeface="Times New Roman" pitchFamily="18" charset="0"/>
              </a:rPr>
              <a:t> like the following.</a:t>
            </a:r>
            <a:r>
              <a:rPr lang="en-US" altLang="en-US" sz="2000" b="1" dirty="0" smtClean="0">
                <a:latin typeface="Times New Roman" pitchFamily="18" charset="0"/>
                <a:cs typeface="Times New Roman" pitchFamily="18" charset="0"/>
              </a:rPr>
              <a:t> </a:t>
            </a:r>
          </a:p>
          <a:p>
            <a:pPr eaLnBrk="1" hangingPunct="1">
              <a:buFont typeface="Arial" charset="0"/>
              <a:buNone/>
              <a:defRPr/>
            </a:pPr>
            <a:r>
              <a:rPr lang="en-US" altLang="en-US" sz="2000" b="1" dirty="0" smtClean="0">
                <a:latin typeface="Times New Roman" pitchFamily="18" charset="0"/>
                <a:cs typeface="Times New Roman" pitchFamily="18" charset="0"/>
              </a:rPr>
              <a:t>(</a:t>
            </a:r>
            <a:r>
              <a:rPr lang="en-US" altLang="en-US" sz="2000" b="1" dirty="0" err="1" smtClean="0">
                <a:latin typeface="Times New Roman" pitchFamily="18" charset="0"/>
                <a:cs typeface="Times New Roman" pitchFamily="18" charset="0"/>
              </a:rPr>
              <a:t>i</a:t>
            </a:r>
            <a:r>
              <a:rPr lang="en-US" altLang="en-US" sz="2000" b="1" dirty="0" smtClean="0">
                <a:latin typeface="Times New Roman" pitchFamily="18" charset="0"/>
                <a:cs typeface="Times New Roman" pitchFamily="18" charset="0"/>
              </a:rPr>
              <a:t>) </a:t>
            </a:r>
            <a:r>
              <a:rPr lang="en-US" altLang="en-US" sz="2000" b="1" dirty="0" err="1" smtClean="0">
                <a:latin typeface="Times New Roman" pitchFamily="18" charset="0"/>
                <a:cs typeface="Times New Roman" pitchFamily="18" charset="0"/>
              </a:rPr>
              <a:t>forName</a:t>
            </a:r>
            <a:r>
              <a:rPr lang="en-US" altLang="en-US" sz="2000" b="1" dirty="0" smtClean="0">
                <a:latin typeface="Times New Roman" pitchFamily="18" charset="0"/>
                <a:cs typeface="Times New Roman" pitchFamily="18" charset="0"/>
              </a:rPr>
              <a:t>() method</a:t>
            </a:r>
          </a:p>
          <a:p>
            <a:pPr eaLnBrk="1" hangingPunct="1">
              <a:buFont typeface="Arial" charset="0"/>
              <a:buNone/>
              <a:defRPr/>
            </a:pPr>
            <a:r>
              <a:rPr lang="en-US" altLang="en-US" sz="2000" dirty="0" smtClean="0">
                <a:latin typeface="Times New Roman" pitchFamily="18" charset="0"/>
                <a:cs typeface="Times New Roman" pitchFamily="18" charset="0"/>
              </a:rPr>
              <a:t>   </a:t>
            </a:r>
            <a:r>
              <a:rPr lang="en-US" altLang="en-US" sz="2000" b="1" dirty="0" err="1" smtClean="0">
                <a:latin typeface="Courier New" pitchFamily="49" charset="0"/>
              </a:rPr>
              <a:t>Class.forName</a:t>
            </a:r>
            <a:r>
              <a:rPr lang="en-US" altLang="en-US" sz="2000" b="1" dirty="0" smtClean="0">
                <a:latin typeface="Courier New" pitchFamily="49" charset="0"/>
              </a:rPr>
              <a:t> ("</a:t>
            </a:r>
            <a:r>
              <a:rPr lang="en-US" altLang="en-US" sz="2000" b="1" dirty="0" err="1" smtClean="0">
                <a:latin typeface="Courier New" pitchFamily="49" charset="0"/>
              </a:rPr>
              <a:t>sun.jdbc.odbc.JdbcOdbcDriver</a:t>
            </a:r>
            <a:r>
              <a:rPr lang="en-US" altLang="en-US" sz="2000" b="1" dirty="0" smtClean="0">
                <a:latin typeface="Courier New" pitchFamily="49" charset="0"/>
              </a:rPr>
              <a:t>");</a:t>
            </a:r>
            <a:endParaRPr lang="en-US" altLang="en-US" sz="2000" dirty="0" smtClean="0">
              <a:latin typeface="Arial" panose="020B0604020202020204" pitchFamily="34" charset="0"/>
              <a:cs typeface="Arial" panose="020B0604020202020204" pitchFamily="34" charset="0"/>
            </a:endParaRPr>
          </a:p>
          <a:p>
            <a:pPr eaLnBrk="1" hangingPunct="1">
              <a:buFont typeface="Arial" charset="0"/>
              <a:buNone/>
              <a:defRPr/>
            </a:pPr>
            <a:r>
              <a:rPr lang="en-US" altLang="en-US" sz="2000" b="1" dirty="0" smtClean="0">
                <a:latin typeface="Times New Roman" pitchFamily="18" charset="0"/>
                <a:cs typeface="Times New Roman" pitchFamily="18" charset="0"/>
              </a:rPr>
              <a:t>(ii) </a:t>
            </a:r>
            <a:r>
              <a:rPr lang="en-US" altLang="en-US" sz="2000" b="1" dirty="0" err="1" smtClean="0">
                <a:latin typeface="Times New Roman" pitchFamily="18" charset="0"/>
                <a:cs typeface="Times New Roman" pitchFamily="18" charset="0"/>
              </a:rPr>
              <a:t>DriveManager.registerDriver</a:t>
            </a:r>
            <a:r>
              <a:rPr lang="en-US" altLang="en-US" sz="2000" b="1" dirty="0" smtClean="0">
                <a:latin typeface="Times New Roman" pitchFamily="18" charset="0"/>
                <a:cs typeface="Times New Roman" pitchFamily="18" charset="0"/>
              </a:rPr>
              <a:t>(object of driver class)</a:t>
            </a:r>
          </a:p>
          <a:p>
            <a:pPr eaLnBrk="1" hangingPunct="1">
              <a:buFont typeface="Arial" charset="0"/>
              <a:buNone/>
              <a:defRPr/>
            </a:pPr>
            <a:r>
              <a:rPr lang="en-US" altLang="en-US" sz="2000" dirty="0" err="1" smtClean="0">
                <a:latin typeface="Times New Roman" pitchFamily="18" charset="0"/>
                <a:cs typeface="Times New Roman" pitchFamily="18" charset="0"/>
              </a:rPr>
              <a:t>sun.jdbc.odbc.JdbcOdbcDriver</a:t>
            </a:r>
            <a:r>
              <a:rPr lang="en-US" altLang="en-US" sz="2000" dirty="0" smtClean="0">
                <a:latin typeface="Times New Roman" pitchFamily="18" charset="0"/>
                <a:cs typeface="Times New Roman" pitchFamily="18" charset="0"/>
              </a:rPr>
              <a:t> </a:t>
            </a:r>
            <a:r>
              <a:rPr lang="en-US" altLang="en-US" sz="2000" dirty="0" err="1" smtClean="0">
                <a:latin typeface="Times New Roman" pitchFamily="18" charset="0"/>
                <a:cs typeface="Times New Roman" pitchFamily="18" charset="0"/>
              </a:rPr>
              <a:t>jod</a:t>
            </a:r>
            <a:r>
              <a:rPr lang="en-US" altLang="en-US" sz="2000" dirty="0" smtClean="0">
                <a:latin typeface="Times New Roman" pitchFamily="18" charset="0"/>
                <a:cs typeface="Times New Roman" pitchFamily="18" charset="0"/>
              </a:rPr>
              <a:t>=new </a:t>
            </a:r>
            <a:r>
              <a:rPr lang="en-US" altLang="en-US" sz="2000" dirty="0" err="1" smtClean="0">
                <a:latin typeface="Times New Roman" pitchFamily="18" charset="0"/>
                <a:cs typeface="Times New Roman" pitchFamily="18" charset="0"/>
              </a:rPr>
              <a:t>sun.jdbc.odbc.JdbcOdbcDriver</a:t>
            </a:r>
            <a:r>
              <a:rPr lang="en-US" altLang="en-US" sz="2000" dirty="0" smtClean="0">
                <a:latin typeface="Times New Roman" pitchFamily="18" charset="0"/>
                <a:cs typeface="Times New Roman" pitchFamily="18" charset="0"/>
              </a:rPr>
              <a:t>(); </a:t>
            </a:r>
            <a:r>
              <a:rPr lang="en-US" altLang="en-US" sz="2000" dirty="0" err="1" smtClean="0">
                <a:latin typeface="Times New Roman" pitchFamily="18" charset="0"/>
                <a:cs typeface="Times New Roman" pitchFamily="18" charset="0"/>
              </a:rPr>
              <a:t>DriverManager.registerDriver</a:t>
            </a:r>
            <a:r>
              <a:rPr lang="en-US" altLang="en-US" sz="2000" dirty="0" smtClean="0">
                <a:latin typeface="Times New Roman" pitchFamily="18" charset="0"/>
                <a:cs typeface="Times New Roman" pitchFamily="18" charset="0"/>
              </a:rPr>
              <a:t>(</a:t>
            </a:r>
            <a:r>
              <a:rPr lang="en-US" altLang="en-US" sz="2000" dirty="0" err="1" smtClean="0">
                <a:latin typeface="Times New Roman" pitchFamily="18" charset="0"/>
                <a:cs typeface="Times New Roman" pitchFamily="18" charset="0"/>
              </a:rPr>
              <a:t>jod</a:t>
            </a:r>
            <a:r>
              <a:rPr lang="en-US" altLang="en-US" sz="2000" dirty="0" smtClean="0">
                <a:latin typeface="Times New Roman" pitchFamily="18" charset="0"/>
                <a:cs typeface="Times New Roman" pitchFamily="18" charset="0"/>
              </a:rPr>
              <a:t>); </a:t>
            </a:r>
          </a:p>
          <a:p>
            <a:pPr eaLnBrk="1" hangingPunct="1">
              <a:buFont typeface="Arial" charset="0"/>
              <a:buNone/>
              <a:defRPr/>
            </a:pPr>
            <a:r>
              <a:rPr lang="en-US" altLang="en-US" sz="2400" b="1" dirty="0" smtClean="0"/>
              <a:t>Every database has its own driver</a:t>
            </a:r>
          </a:p>
          <a:p>
            <a:pPr eaLnBrk="1" hangingPunct="1">
              <a:buFont typeface="Arial" charset="0"/>
              <a:buNone/>
              <a:defRPr/>
            </a:pPr>
            <a:r>
              <a:rPr lang="en-US" altLang="en-US" sz="2000" b="1" dirty="0" err="1" smtClean="0"/>
              <a:t>MsAccess</a:t>
            </a:r>
            <a:r>
              <a:rPr lang="en-US" altLang="en-US" sz="2000" b="1" dirty="0" smtClean="0"/>
              <a:t>: </a:t>
            </a:r>
            <a:r>
              <a:rPr lang="en-US" altLang="en-US" sz="2000" dirty="0" err="1" smtClean="0"/>
              <a:t>Class.forName</a:t>
            </a:r>
            <a:r>
              <a:rPr lang="en-US" altLang="en-US" sz="2000" dirty="0" smtClean="0"/>
              <a:t>("</a:t>
            </a:r>
            <a:r>
              <a:rPr lang="en-US" altLang="en-US" sz="2000" dirty="0" err="1" smtClean="0"/>
              <a:t>sun.jdbc.odbc.JdbcOdbcDriver</a:t>
            </a:r>
            <a:r>
              <a:rPr lang="en-US" altLang="en-US" sz="2000" dirty="0" smtClean="0"/>
              <a:t>");</a:t>
            </a:r>
            <a:endParaRPr lang="en-US" altLang="en-US" sz="2000" b="1" dirty="0" smtClean="0"/>
          </a:p>
          <a:p>
            <a:pPr eaLnBrk="1" hangingPunct="1">
              <a:buFont typeface="Arial" charset="0"/>
              <a:buNone/>
              <a:defRPr/>
            </a:pPr>
            <a:r>
              <a:rPr lang="en-US" altLang="en-US" sz="2000" b="1" dirty="0" smtClean="0"/>
              <a:t>Oracle : </a:t>
            </a:r>
            <a:r>
              <a:rPr lang="en-US" altLang="en-US" sz="2000" dirty="0" err="1" smtClean="0"/>
              <a:t>Class.forName</a:t>
            </a:r>
            <a:r>
              <a:rPr lang="en-US" altLang="en-US" sz="2000" dirty="0" smtClean="0"/>
              <a:t>("</a:t>
            </a:r>
            <a:r>
              <a:rPr lang="en-US" altLang="en-US" sz="2000" dirty="0" err="1" smtClean="0"/>
              <a:t>oracle.jdbc.driver.OracleDriver</a:t>
            </a:r>
            <a:r>
              <a:rPr lang="en-US" altLang="en-US" sz="2000" dirty="0" smtClean="0"/>
              <a:t>");</a:t>
            </a:r>
          </a:p>
          <a:p>
            <a:pPr eaLnBrk="1" hangingPunct="1">
              <a:buFont typeface="Arial" charset="0"/>
              <a:buNone/>
              <a:defRPr/>
            </a:pPr>
            <a:r>
              <a:rPr lang="en-US" altLang="en-US" sz="2000" b="1" dirty="0" err="1" smtClean="0"/>
              <a:t>Ms</a:t>
            </a:r>
            <a:r>
              <a:rPr lang="en-US" altLang="en-US" sz="2000" b="1" dirty="0" smtClean="0"/>
              <a:t> SQL Server:</a:t>
            </a:r>
          </a:p>
          <a:p>
            <a:pPr eaLnBrk="1" hangingPunct="1">
              <a:buFont typeface="Arial" charset="0"/>
              <a:buNone/>
              <a:defRPr/>
            </a:pPr>
            <a:r>
              <a:rPr lang="en-US" altLang="en-US" sz="2000" dirty="0" err="1" smtClean="0"/>
              <a:t>Class.forName</a:t>
            </a:r>
            <a:r>
              <a:rPr lang="en-US" altLang="en-US" sz="2000" dirty="0" smtClean="0"/>
              <a:t>("</a:t>
            </a:r>
            <a:r>
              <a:rPr lang="en-US" altLang="en-US" sz="2000" dirty="0" err="1" smtClean="0"/>
              <a:t>com.microsoft.jdbc.sqlserver.SQLServerDriver</a:t>
            </a:r>
            <a:r>
              <a:rPr lang="en-US" altLang="en-US" sz="2000" dirty="0" smtClean="0"/>
              <a:t>"); </a:t>
            </a:r>
          </a:p>
          <a:p>
            <a:pPr eaLnBrk="1" hangingPunct="1">
              <a:buFont typeface="Arial" charset="0"/>
              <a:buNone/>
              <a:defRPr/>
            </a:pPr>
            <a:r>
              <a:rPr lang="en-US" altLang="en-US" sz="2000" b="1" dirty="0" smtClean="0"/>
              <a:t>Loading Derby </a:t>
            </a:r>
            <a:r>
              <a:rPr lang="en-US" altLang="en-US" sz="2000" b="1" dirty="0" err="1" smtClean="0"/>
              <a:t>JDBC</a:t>
            </a:r>
            <a:r>
              <a:rPr lang="en-US" altLang="en-US" sz="2000" b="1" dirty="0" smtClean="0"/>
              <a:t> drivers</a:t>
            </a:r>
          </a:p>
          <a:p>
            <a:pPr eaLnBrk="1" hangingPunct="1">
              <a:buFont typeface="Arial" charset="0"/>
              <a:buNone/>
              <a:defRPr/>
            </a:pPr>
            <a:r>
              <a:rPr lang="en-US" altLang="en-US" sz="2000" dirty="0" err="1" smtClean="0"/>
              <a:t>Class.forName</a:t>
            </a:r>
            <a:r>
              <a:rPr lang="en-US" altLang="en-US" sz="2000" dirty="0" smtClean="0"/>
              <a:t>("</a:t>
            </a:r>
            <a:r>
              <a:rPr lang="en-US" altLang="en-US" sz="2000" dirty="0" err="1" smtClean="0"/>
              <a:t>org.apache.derby.jdbc.EmbeddedDriver</a:t>
            </a:r>
            <a:r>
              <a:rPr lang="en-US" altLang="en-US" sz="2000" dirty="0" smtClean="0"/>
              <a:t>")</a:t>
            </a:r>
          </a:p>
          <a:p>
            <a:pPr eaLnBrk="1" hangingPunct="1">
              <a:buFont typeface="Arial" charset="0"/>
              <a:buNone/>
              <a:defRPr/>
            </a:pPr>
            <a:r>
              <a:rPr lang="en-US" altLang="en-US" sz="2000" dirty="0" smtClean="0"/>
              <a:t>etc.</a:t>
            </a:r>
          </a:p>
          <a:p>
            <a:pPr eaLnBrk="1" hangingPunct="1">
              <a:buFont typeface="Arial" charset="0"/>
              <a:buNone/>
              <a:defRPr/>
            </a:pPr>
            <a:endParaRPr lang="en-US" altLang="en-US" sz="2000" dirty="0" smtClean="0"/>
          </a:p>
          <a:p>
            <a:pPr eaLnBrk="1" hangingPunct="1">
              <a:buFont typeface="Arial" charset="0"/>
              <a:buNone/>
              <a:defRPr/>
            </a:pPr>
            <a:endParaRPr lang="en-US" altLang="en-US" sz="2000" dirty="0" smtClean="0"/>
          </a:p>
          <a:p>
            <a:pPr eaLnBrk="1" hangingPunct="1">
              <a:defRPr/>
            </a:pPr>
            <a:endParaRPr lang="en-US" altLang="en-US" sz="2000" dirty="0" smtClean="0">
              <a:latin typeface="Times New Roman" pitchFamily="18" charset="0"/>
              <a:cs typeface="Times New Roman" pitchFamily="18" charset="0"/>
            </a:endParaRPr>
          </a:p>
          <a:p>
            <a:pPr eaLnBrk="1" hangingPunct="1">
              <a:buFont typeface="Arial" charset="0"/>
              <a:buNone/>
              <a:defRPr/>
            </a:pPr>
            <a:endParaRPr lang="en-US" altLang="en-U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0" y="0"/>
            <a:ext cx="9525000" cy="6858000"/>
          </a:xfrm>
        </p:spPr>
        <p:txBody>
          <a:bodyPr/>
          <a:lstStyle/>
          <a:p>
            <a:pPr eaLnBrk="1" hangingPunct="1">
              <a:buFont typeface="Arial" charset="0"/>
              <a:buNone/>
            </a:pPr>
            <a:r>
              <a:rPr lang="en-US" altLang="en-US" sz="2000" b="1" smtClean="0"/>
              <a:t>2. </a:t>
            </a:r>
            <a:r>
              <a:rPr lang="en-US" altLang="en-US" sz="2400" b="1" smtClean="0"/>
              <a:t>Create the connection object</a:t>
            </a:r>
          </a:p>
          <a:p>
            <a:pPr eaLnBrk="1" hangingPunct="1"/>
            <a:r>
              <a:rPr lang="en-US" altLang="en-US" sz="2000" smtClean="0"/>
              <a:t>In this step connection between a java program and a database will be opened. To open the connection, we call getConnection() method of DriverManager class.</a:t>
            </a:r>
            <a:br>
              <a:rPr lang="en-US" altLang="en-US" sz="2000" smtClean="0"/>
            </a:br>
            <a:r>
              <a:rPr lang="en-US" altLang="en-US" sz="2000" smtClean="0"/>
              <a:t>For getConnection() method we need to pass three parameters.</a:t>
            </a:r>
          </a:p>
          <a:p>
            <a:pPr eaLnBrk="1" hangingPunct="1">
              <a:buFont typeface="Arial" charset="0"/>
              <a:buNone/>
            </a:pPr>
            <a:r>
              <a:rPr lang="en-US" altLang="en-US" sz="2000" smtClean="0"/>
              <a:t>              url,username,password</a:t>
            </a:r>
          </a:p>
          <a:p>
            <a:pPr eaLnBrk="1" hangingPunct="1"/>
            <a:r>
              <a:rPr lang="en-US" altLang="en-US" sz="2000" b="1" smtClean="0"/>
              <a:t>url: </a:t>
            </a:r>
            <a:r>
              <a:rPr lang="en-US" altLang="en-US" sz="2000" smtClean="0"/>
              <a:t>url is used to select one register JDBC driver among multiple registered driver by DriverManager class.</a:t>
            </a:r>
          </a:p>
          <a:p>
            <a:pPr eaLnBrk="1" hangingPunct="1"/>
            <a:r>
              <a:rPr lang="en-US" altLang="en-US" sz="2000" b="1" smtClean="0"/>
              <a:t>username and password: </a:t>
            </a:r>
            <a:r>
              <a:rPr lang="en-US" altLang="en-US" sz="2000" smtClean="0"/>
              <a:t>username and password are used for authentication purpose.</a:t>
            </a:r>
          </a:p>
          <a:p>
            <a:pPr eaLnBrk="1" hangingPunct="1"/>
            <a:r>
              <a:rPr lang="en-US" altLang="en-US" sz="2000" b="1" smtClean="0"/>
              <a:t>Syntax of getConnection() method</a:t>
            </a:r>
          </a:p>
          <a:p>
            <a:pPr eaLnBrk="1" hangingPunct="1">
              <a:buFont typeface="Arial" charset="0"/>
              <a:buNone/>
            </a:pPr>
            <a:r>
              <a:rPr lang="en-US" altLang="en-US" sz="2000" smtClean="0"/>
              <a:t>      1) public static Connection getConnection(String url)throws SQLException</a:t>
            </a:r>
          </a:p>
          <a:p>
            <a:pPr eaLnBrk="1" hangingPunct="1">
              <a:buFont typeface="Arial" charset="0"/>
              <a:buNone/>
            </a:pPr>
            <a:r>
              <a:rPr lang="en-US" altLang="en-US" sz="2000" smtClean="0"/>
              <a:t>      2) public static Connection getConnection(String url,String name,String password) throws SQLException </a:t>
            </a:r>
          </a:p>
          <a:p>
            <a:pPr eaLnBrk="1" hangingPunct="1"/>
            <a:r>
              <a:rPr lang="en-US" altLang="en-US" sz="2000" b="1" smtClean="0"/>
              <a:t>Example to establish connection with the Oracle database</a:t>
            </a:r>
          </a:p>
          <a:p>
            <a:pPr eaLnBrk="1" hangingPunct="1">
              <a:buFont typeface="Arial" charset="0"/>
              <a:buNone/>
            </a:pPr>
            <a:r>
              <a:rPr lang="en-US" altLang="en-US" sz="2000" smtClean="0"/>
              <a:t>          Connection con= DriverManager.getConnection(url, username, password); </a:t>
            </a:r>
          </a:p>
          <a:p>
            <a:pPr eaLnBrk="1" hangingPunct="1">
              <a:buFont typeface="Arial" charset="0"/>
              <a:buNone/>
            </a:pPr>
            <a:r>
              <a:rPr lang="en-US" altLang="en-US" sz="2000" b="1" smtClean="0"/>
              <a:t>Example: </a:t>
            </a:r>
          </a:p>
          <a:p>
            <a:pPr eaLnBrk="1" hangingPunct="1">
              <a:buFont typeface="Arial" charset="0"/>
              <a:buNone/>
            </a:pPr>
            <a:r>
              <a:rPr lang="en-US" altLang="en-US" sz="2000" smtClean="0"/>
              <a:t>Connection con= DriverManager.getConnection(jdbc:derby:&lt; dsn &gt;, “name",“password"); </a:t>
            </a:r>
          </a:p>
          <a:p>
            <a:pPr eaLnBrk="1" hangingPunct="1">
              <a:buFont typeface="Arial" charset="0"/>
              <a:buNone/>
            </a:pPr>
            <a:endParaRPr lang="en-US" alt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0" y="4648200"/>
            <a:ext cx="9525000" cy="2514600"/>
          </a:xfrm>
        </p:spPr>
        <p:txBody>
          <a:bodyPr/>
          <a:lstStyle/>
          <a:p>
            <a:pPr eaLnBrk="1" hangingPunct="1"/>
            <a:r>
              <a:rPr lang="en-US" altLang="en-US" sz="2400" smtClean="0"/>
              <a:t>String URL = "jdbc:oracle:thin:@localhost:1521:XE";</a:t>
            </a:r>
          </a:p>
          <a:p>
            <a:pPr eaLnBrk="1" hangingPunct="1"/>
            <a:r>
              <a:rPr lang="en-US" altLang="en-US" sz="2400" smtClean="0"/>
              <a:t> String username = "username";</a:t>
            </a:r>
          </a:p>
          <a:p>
            <a:pPr eaLnBrk="1" hangingPunct="1"/>
            <a:r>
              <a:rPr lang="en-US" altLang="en-US" sz="2400" smtClean="0"/>
              <a:t> String password = "password";</a:t>
            </a:r>
          </a:p>
          <a:p>
            <a:pPr eaLnBrk="1" hangingPunct="1"/>
            <a:r>
              <a:rPr lang="en-US" altLang="en-US" sz="2400" smtClean="0"/>
              <a:t>Connection con = DriverManager.getConnection(URL, username, password);</a:t>
            </a:r>
          </a:p>
          <a:p>
            <a:pPr eaLnBrk="1" hangingPunct="1">
              <a:buFont typeface="Arial" charset="0"/>
              <a:buNone/>
            </a:pPr>
            <a:endParaRPr lang="en-US" altLang="en-US" smtClean="0"/>
          </a:p>
        </p:txBody>
      </p:sp>
      <p:pic>
        <p:nvPicPr>
          <p:cNvPr id="21507" name="Picture 2" descr="connect to the databas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39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3926</TotalTime>
  <Words>2353</Words>
  <Application>Microsoft Office PowerPoint</Application>
  <PresentationFormat>On-screen Show (4:3)</PresentationFormat>
  <Paragraphs>494</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Times New Roman</vt:lpstr>
      <vt:lpstr>Wingdings</vt:lpstr>
      <vt:lpstr>Courier New</vt:lpstr>
      <vt:lpstr>Office Theme</vt:lpstr>
      <vt:lpstr>Design of JDBC – Configuration</vt:lpstr>
      <vt:lpstr>PowerPoint Presentation</vt:lpstr>
      <vt:lpstr>PowerPoint Presentation</vt:lpstr>
      <vt:lpstr> JDBC is used for accessing databases from Java applications </vt:lpstr>
      <vt:lpstr>PowerPoint Presentation</vt:lpstr>
      <vt:lpstr>5 Steps to connect to the database in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Embedded Derby  - Network Derby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Using Derby from the command line (ij) </vt:lpstr>
      <vt:lpstr>PowerPoint Presentation</vt:lpstr>
      <vt:lpstr>PowerPoint Presentation</vt:lpstr>
      <vt:lpstr>PowerPoint Presentation</vt:lpstr>
      <vt:lpstr>JDBC Driver Types</vt:lpstr>
      <vt:lpstr>Properties File</vt:lpstr>
      <vt:lpstr>PowerPoint Presentation</vt:lpstr>
      <vt:lpstr>PowerPoint Presentation</vt:lpstr>
      <vt:lpstr>PowerPoint Presentation</vt:lpstr>
      <vt:lpstr>Prepared Statement</vt:lpstr>
      <vt:lpstr>PowerPoint Presentation</vt:lpstr>
      <vt:lpstr>Example</vt:lpstr>
      <vt:lpstr>Prepared Statements</vt:lpstr>
      <vt:lpstr>Executing SQL Statements</vt:lpstr>
      <vt:lpstr>PowerPoint Presentation</vt:lpstr>
      <vt:lpstr>PowerPoint Presentation</vt:lpstr>
      <vt:lpstr>PowerPoint Presentation</vt:lpstr>
      <vt:lpstr>PowerPoint Presentation</vt:lpstr>
      <vt:lpstr>PowerPoint Presentation</vt:lpstr>
      <vt:lpstr>Scrollable and Updatable ResultSet </vt:lpstr>
      <vt:lpstr>PowerPoint Presentation</vt:lpstr>
      <vt:lpstr>PowerPoint Presentation</vt:lpstr>
      <vt:lpstr>PowerPoint Presentation</vt:lpstr>
      <vt:lpstr>PowerPoint Presentation</vt:lpstr>
      <vt:lpstr>Updatable ResultSet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sastra</cp:lastModifiedBy>
  <cp:revision>75</cp:revision>
  <dcterms:created xsi:type="dcterms:W3CDTF">2017-03-27T06:02:26Z</dcterms:created>
  <dcterms:modified xsi:type="dcterms:W3CDTF">2019-03-15T08:26:42Z</dcterms:modified>
</cp:coreProperties>
</file>