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82" r:id="rId3"/>
    <p:sldId id="283" r:id="rId4"/>
    <p:sldId id="259" r:id="rId5"/>
    <p:sldId id="284" r:id="rId6"/>
    <p:sldId id="258" r:id="rId7"/>
    <p:sldId id="260" r:id="rId8"/>
    <p:sldId id="261" r:id="rId9"/>
    <p:sldId id="262" r:id="rId10"/>
    <p:sldId id="265" r:id="rId11"/>
    <p:sldId id="266" r:id="rId12"/>
    <p:sldId id="267" r:id="rId13"/>
    <p:sldId id="268" r:id="rId14"/>
    <p:sldId id="271" r:id="rId15"/>
    <p:sldId id="269" r:id="rId16"/>
    <p:sldId id="270" r:id="rId17"/>
    <p:sldId id="272" r:id="rId18"/>
    <p:sldId id="273" r:id="rId19"/>
    <p:sldId id="274" r:id="rId20"/>
    <p:sldId id="275" r:id="rId21"/>
    <p:sldId id="285" r:id="rId22"/>
    <p:sldId id="286" r:id="rId23"/>
    <p:sldId id="257" r:id="rId24"/>
    <p:sldId id="276" r:id="rId25"/>
    <p:sldId id="277" r:id="rId26"/>
    <p:sldId id="280" r:id="rId27"/>
    <p:sldId id="281" r:id="rId28"/>
    <p:sldId id="278" r:id="rId29"/>
    <p:sldId id="279" r:id="rId30"/>
    <p:sldId id="287" r:id="rId31"/>
    <p:sldId id="288" r:id="rId32"/>
    <p:sldId id="263" r:id="rId33"/>
    <p:sldId id="289" r:id="rId34"/>
    <p:sldId id="264"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86323" autoAdjust="0"/>
  </p:normalViewPr>
  <p:slideViewPr>
    <p:cSldViewPr>
      <p:cViewPr varScale="1">
        <p:scale>
          <a:sx n="85" d="100"/>
          <a:sy n="85" d="100"/>
        </p:scale>
        <p:origin x="1325" y="58"/>
      </p:cViewPr>
      <p:guideLst>
        <p:guide orient="horz" pos="2160"/>
        <p:guide pos="2880"/>
      </p:guideLst>
    </p:cSldViewPr>
  </p:slideViewPr>
  <p:outlineViewPr>
    <p:cViewPr>
      <p:scale>
        <a:sx n="33" d="100"/>
        <a:sy n="33" d="100"/>
      </p:scale>
      <p:origin x="0" y="7177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CBEA7-470C-4F5F-BAE9-D26CBF2ADB9C}" type="datetimeFigureOut">
              <a:rPr lang="en-US" smtClean="0"/>
              <a:t>11/13/2019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BF1ADB-DBA9-4F76-B3ED-D28BD7484C83}" type="slidenum">
              <a:rPr lang="en-US" smtClean="0"/>
              <a:t>‹#›</a:t>
            </a:fld>
            <a:endParaRPr lang="en-US"/>
          </a:p>
        </p:txBody>
      </p:sp>
    </p:spTree>
    <p:extLst>
      <p:ext uri="{BB962C8B-B14F-4D97-AF65-F5344CB8AC3E}">
        <p14:creationId xmlns:p14="http://schemas.microsoft.com/office/powerpoint/2010/main" val="1252266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BF1ADB-DBA9-4F76-B3ED-D28BD7484C83}" type="slidenum">
              <a:rPr lang="en-US" smtClean="0"/>
              <a:t>32</a:t>
            </a:fld>
            <a:endParaRPr lang="en-US"/>
          </a:p>
        </p:txBody>
      </p:sp>
    </p:spTree>
    <p:extLst>
      <p:ext uri="{BB962C8B-B14F-4D97-AF65-F5344CB8AC3E}">
        <p14:creationId xmlns:p14="http://schemas.microsoft.com/office/powerpoint/2010/main" val="3843747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F1D6AF3-04D3-4278-BA90-A1F9A002710F}" type="datetimeFigureOut">
              <a:rPr lang="en-US"/>
              <a:pPr>
                <a:defRPr/>
              </a:pPr>
              <a:t>11/13/2019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4E453B0-2039-4CDE-ADA9-948E882C744B}" type="slidenum">
              <a:rPr lang="en-US"/>
              <a:pPr>
                <a:defRPr/>
              </a:pPr>
              <a:t>‹#›</a:t>
            </a:fld>
            <a:endParaRPr lang="en-US"/>
          </a:p>
        </p:txBody>
      </p:sp>
    </p:spTree>
    <p:extLst>
      <p:ext uri="{BB962C8B-B14F-4D97-AF65-F5344CB8AC3E}">
        <p14:creationId xmlns:p14="http://schemas.microsoft.com/office/powerpoint/2010/main" val="400478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8BAEA25-8434-484D-A6C5-9B29671D8766}" type="datetimeFigureOut">
              <a:rPr lang="en-US"/>
              <a:pPr>
                <a:defRPr/>
              </a:pPr>
              <a:t>11/13/2019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35AFE0-6951-44C5-A2FD-F020A1890311}" type="slidenum">
              <a:rPr lang="en-US"/>
              <a:pPr>
                <a:defRPr/>
              </a:pPr>
              <a:t>‹#›</a:t>
            </a:fld>
            <a:endParaRPr lang="en-US"/>
          </a:p>
        </p:txBody>
      </p:sp>
    </p:spTree>
    <p:extLst>
      <p:ext uri="{BB962C8B-B14F-4D97-AF65-F5344CB8AC3E}">
        <p14:creationId xmlns:p14="http://schemas.microsoft.com/office/powerpoint/2010/main" val="3100112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E1C67B5-6651-4E28-9A99-286271B9D238}" type="datetimeFigureOut">
              <a:rPr lang="en-US"/>
              <a:pPr>
                <a:defRPr/>
              </a:pPr>
              <a:t>11/13/2019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FCA0765-98D1-476B-822B-AC1EB9C3BFD7}" type="slidenum">
              <a:rPr lang="en-US"/>
              <a:pPr>
                <a:defRPr/>
              </a:pPr>
              <a:t>‹#›</a:t>
            </a:fld>
            <a:endParaRPr lang="en-US"/>
          </a:p>
        </p:txBody>
      </p:sp>
    </p:spTree>
    <p:extLst>
      <p:ext uri="{BB962C8B-B14F-4D97-AF65-F5344CB8AC3E}">
        <p14:creationId xmlns:p14="http://schemas.microsoft.com/office/powerpoint/2010/main" val="255133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6EEE5CB-73A6-4E1F-A429-07993FB75001}" type="datetimeFigureOut">
              <a:rPr lang="en-US"/>
              <a:pPr>
                <a:defRPr/>
              </a:pPr>
              <a:t>11/13/2019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11933F-33B4-4BFE-AFA0-5F13F907E34D}" type="slidenum">
              <a:rPr lang="en-US"/>
              <a:pPr>
                <a:defRPr/>
              </a:pPr>
              <a:t>‹#›</a:t>
            </a:fld>
            <a:endParaRPr lang="en-US"/>
          </a:p>
        </p:txBody>
      </p:sp>
    </p:spTree>
    <p:extLst>
      <p:ext uri="{BB962C8B-B14F-4D97-AF65-F5344CB8AC3E}">
        <p14:creationId xmlns:p14="http://schemas.microsoft.com/office/powerpoint/2010/main" val="103249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78BF22F-03E5-4D05-B42F-7E29B73DDBD1}" type="datetimeFigureOut">
              <a:rPr lang="en-US"/>
              <a:pPr>
                <a:defRPr/>
              </a:pPr>
              <a:t>11/13/2019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A3676D-6192-47B3-8C3C-56BD24B7005E}" type="slidenum">
              <a:rPr lang="en-US"/>
              <a:pPr>
                <a:defRPr/>
              </a:pPr>
              <a:t>‹#›</a:t>
            </a:fld>
            <a:endParaRPr lang="en-US"/>
          </a:p>
        </p:txBody>
      </p:sp>
    </p:spTree>
    <p:extLst>
      <p:ext uri="{BB962C8B-B14F-4D97-AF65-F5344CB8AC3E}">
        <p14:creationId xmlns:p14="http://schemas.microsoft.com/office/powerpoint/2010/main" val="202359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2BF7D19-9949-4270-AEC8-D353E88D56AF}" type="datetimeFigureOut">
              <a:rPr lang="en-US"/>
              <a:pPr>
                <a:defRPr/>
              </a:pPr>
              <a:t>11/13/2019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D87081-4A94-4DD5-BF64-B3A78C3CBF7B}" type="slidenum">
              <a:rPr lang="en-US"/>
              <a:pPr>
                <a:defRPr/>
              </a:pPr>
              <a:t>‹#›</a:t>
            </a:fld>
            <a:endParaRPr lang="en-US"/>
          </a:p>
        </p:txBody>
      </p:sp>
    </p:spTree>
    <p:extLst>
      <p:ext uri="{BB962C8B-B14F-4D97-AF65-F5344CB8AC3E}">
        <p14:creationId xmlns:p14="http://schemas.microsoft.com/office/powerpoint/2010/main" val="398239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4403CCD-57FD-41FA-9209-86A80CFFB0E7}" type="datetimeFigureOut">
              <a:rPr lang="en-US"/>
              <a:pPr>
                <a:defRPr/>
              </a:pPr>
              <a:t>11/13/2019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B79E4E-F0DC-42D8-9C5C-49A8ADFDA931}" type="slidenum">
              <a:rPr lang="en-US"/>
              <a:pPr>
                <a:defRPr/>
              </a:pPr>
              <a:t>‹#›</a:t>
            </a:fld>
            <a:endParaRPr lang="en-US"/>
          </a:p>
        </p:txBody>
      </p:sp>
    </p:spTree>
    <p:extLst>
      <p:ext uri="{BB962C8B-B14F-4D97-AF65-F5344CB8AC3E}">
        <p14:creationId xmlns:p14="http://schemas.microsoft.com/office/powerpoint/2010/main" val="3805622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12558CE-21DD-4449-9E7C-810649267E9E}" type="datetimeFigureOut">
              <a:rPr lang="en-US"/>
              <a:pPr>
                <a:defRPr/>
              </a:pPr>
              <a:t>11/13/2019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E1AAD48-36F2-4519-825C-3C874E983AE3}" type="slidenum">
              <a:rPr lang="en-US"/>
              <a:pPr>
                <a:defRPr/>
              </a:pPr>
              <a:t>‹#›</a:t>
            </a:fld>
            <a:endParaRPr lang="en-US"/>
          </a:p>
        </p:txBody>
      </p:sp>
    </p:spTree>
    <p:extLst>
      <p:ext uri="{BB962C8B-B14F-4D97-AF65-F5344CB8AC3E}">
        <p14:creationId xmlns:p14="http://schemas.microsoft.com/office/powerpoint/2010/main" val="63764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CAB9A24-A860-41D7-9478-5E0F3B551673}" type="datetimeFigureOut">
              <a:rPr lang="en-US"/>
              <a:pPr>
                <a:defRPr/>
              </a:pPr>
              <a:t>11/13/2019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7A4CC2C-8685-499E-BA9C-3E980BE568B7}" type="slidenum">
              <a:rPr lang="en-US"/>
              <a:pPr>
                <a:defRPr/>
              </a:pPr>
              <a:t>‹#›</a:t>
            </a:fld>
            <a:endParaRPr lang="en-US"/>
          </a:p>
        </p:txBody>
      </p:sp>
    </p:spTree>
    <p:extLst>
      <p:ext uri="{BB962C8B-B14F-4D97-AF65-F5344CB8AC3E}">
        <p14:creationId xmlns:p14="http://schemas.microsoft.com/office/powerpoint/2010/main" val="353671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7551CBD-153B-4F22-9F6C-B1808B68CED7}" type="datetimeFigureOut">
              <a:rPr lang="en-US"/>
              <a:pPr>
                <a:defRPr/>
              </a:pPr>
              <a:t>11/13/2019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ABE0F52-3877-4F8A-97D9-E163CE79D47B}" type="slidenum">
              <a:rPr lang="en-US"/>
              <a:pPr>
                <a:defRPr/>
              </a:pPr>
              <a:t>‹#›</a:t>
            </a:fld>
            <a:endParaRPr lang="en-US"/>
          </a:p>
        </p:txBody>
      </p:sp>
    </p:spTree>
    <p:extLst>
      <p:ext uri="{BB962C8B-B14F-4D97-AF65-F5344CB8AC3E}">
        <p14:creationId xmlns:p14="http://schemas.microsoft.com/office/powerpoint/2010/main" val="267065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83F6B92-05C1-457D-A2CB-62D986B54843}" type="datetimeFigureOut">
              <a:rPr lang="en-US"/>
              <a:pPr>
                <a:defRPr/>
              </a:pPr>
              <a:t>11/13/2019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34A40C-7A8D-47B4-A229-B5BAEAF3D1BD}" type="slidenum">
              <a:rPr lang="en-US"/>
              <a:pPr>
                <a:defRPr/>
              </a:pPr>
              <a:t>‹#›</a:t>
            </a:fld>
            <a:endParaRPr lang="en-US"/>
          </a:p>
        </p:txBody>
      </p:sp>
    </p:spTree>
    <p:extLst>
      <p:ext uri="{BB962C8B-B14F-4D97-AF65-F5344CB8AC3E}">
        <p14:creationId xmlns:p14="http://schemas.microsoft.com/office/powerpoint/2010/main" val="939507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1F951ED-F136-43CD-93EE-62231ADC4177}" type="datetimeFigureOut">
              <a:rPr lang="en-US"/>
              <a:pPr>
                <a:defRPr/>
              </a:pPr>
              <a:t>11/13/2019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CD7E928-A56B-422B-A1BD-E0420EDA7F7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mhprofessional.com/index.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altLang="en-US" dirty="0"/>
              <a:t>Networking in JAVA</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562600"/>
          </a:xfrm>
        </p:spPr>
        <p:txBody>
          <a:bodyPr rtlCol="0">
            <a:normAutofit fontScale="92500" lnSpcReduction="20000"/>
          </a:bodyPr>
          <a:lstStyle/>
          <a:p>
            <a:pPr eaLnBrk="1" fontAlgn="auto" hangingPunct="1">
              <a:spcAft>
                <a:spcPts val="0"/>
              </a:spcAft>
              <a:defRPr/>
            </a:pPr>
            <a:r>
              <a:rPr lang="en-US" sz="2400" b="1" dirty="0"/>
              <a:t>The TCP/IP Client Socket</a:t>
            </a:r>
          </a:p>
          <a:p>
            <a:pPr lvl="1" eaLnBrk="1" fontAlgn="auto" hangingPunct="1">
              <a:spcAft>
                <a:spcPts val="0"/>
              </a:spcAft>
              <a:defRPr/>
            </a:pPr>
            <a:r>
              <a:rPr lang="en-US" sz="2200" dirty="0"/>
              <a:t>Reliable, bi-directional, stream-based connection between two computers on a network. </a:t>
            </a:r>
          </a:p>
          <a:p>
            <a:pPr eaLnBrk="1" fontAlgn="auto" hangingPunct="1">
              <a:spcAft>
                <a:spcPts val="0"/>
              </a:spcAft>
              <a:defRPr/>
            </a:pPr>
            <a:r>
              <a:rPr lang="en-US" sz="2400" b="1" dirty="0"/>
              <a:t>To create Socket Object:</a:t>
            </a:r>
          </a:p>
          <a:p>
            <a:pPr lvl="1" eaLnBrk="1" fontAlgn="auto" hangingPunct="1">
              <a:spcAft>
                <a:spcPts val="0"/>
              </a:spcAft>
              <a:defRPr/>
            </a:pPr>
            <a:r>
              <a:rPr lang="en-US" sz="2200" dirty="0"/>
              <a:t>Socket(String </a:t>
            </a:r>
            <a:r>
              <a:rPr lang="en-US" sz="2200" dirty="0" err="1"/>
              <a:t>hostName</a:t>
            </a:r>
            <a:r>
              <a:rPr lang="en-US" sz="2200" dirty="0"/>
              <a:t>, </a:t>
            </a:r>
            <a:r>
              <a:rPr lang="en-US" sz="2200" dirty="0" err="1"/>
              <a:t>int</a:t>
            </a:r>
            <a:r>
              <a:rPr lang="en-US" sz="2200" dirty="0"/>
              <a:t> port)  throws </a:t>
            </a:r>
            <a:r>
              <a:rPr lang="en-US" sz="2200" dirty="0" err="1"/>
              <a:t>UnknownHostException</a:t>
            </a:r>
            <a:r>
              <a:rPr lang="en-US" sz="2200" dirty="0"/>
              <a:t>, </a:t>
            </a:r>
            <a:r>
              <a:rPr lang="en-US" sz="2200" dirty="0" err="1"/>
              <a:t>IOException</a:t>
            </a:r>
            <a:endParaRPr lang="en-US" sz="2200" dirty="0"/>
          </a:p>
          <a:p>
            <a:pPr lvl="1" eaLnBrk="1" fontAlgn="auto" hangingPunct="1">
              <a:spcAft>
                <a:spcPts val="0"/>
              </a:spcAft>
              <a:defRPr/>
            </a:pPr>
            <a:r>
              <a:rPr lang="en-US" sz="2200" dirty="0"/>
              <a:t>Socket(</a:t>
            </a:r>
            <a:r>
              <a:rPr lang="en-US" sz="2200" dirty="0" err="1"/>
              <a:t>InetAddress</a:t>
            </a:r>
            <a:r>
              <a:rPr lang="en-US" sz="2200" dirty="0"/>
              <a:t> </a:t>
            </a:r>
            <a:r>
              <a:rPr lang="en-US" sz="2200" dirty="0" err="1"/>
              <a:t>ipAddress</a:t>
            </a:r>
            <a:r>
              <a:rPr lang="en-US" sz="2200" dirty="0"/>
              <a:t>, </a:t>
            </a:r>
            <a:r>
              <a:rPr lang="en-US" sz="2200" dirty="0" err="1"/>
              <a:t>int</a:t>
            </a:r>
            <a:r>
              <a:rPr lang="en-US" sz="2200" dirty="0"/>
              <a:t> port) throws </a:t>
            </a:r>
            <a:r>
              <a:rPr lang="en-US" sz="2200" dirty="0" err="1"/>
              <a:t>IOException</a:t>
            </a:r>
            <a:endParaRPr lang="en-US" sz="2200" dirty="0"/>
          </a:p>
          <a:p>
            <a:pPr eaLnBrk="1" fontAlgn="auto" hangingPunct="1">
              <a:spcAft>
                <a:spcPts val="0"/>
              </a:spcAft>
              <a:defRPr/>
            </a:pPr>
            <a:r>
              <a:rPr lang="en-US" sz="2400" b="1" dirty="0"/>
              <a:t>Methods of the Socket Class </a:t>
            </a:r>
          </a:p>
          <a:p>
            <a:pPr lvl="1" eaLnBrk="1" fontAlgn="auto" hangingPunct="1">
              <a:spcAft>
                <a:spcPts val="0"/>
              </a:spcAft>
              <a:defRPr/>
            </a:pPr>
            <a:r>
              <a:rPr lang="en-US" sz="2200" dirty="0" err="1"/>
              <a:t>InetAddress</a:t>
            </a:r>
            <a:r>
              <a:rPr lang="en-US" sz="2200" dirty="0"/>
              <a:t> </a:t>
            </a:r>
            <a:r>
              <a:rPr lang="en-US" sz="2200" dirty="0" err="1"/>
              <a:t>getInetAddress</a:t>
            </a:r>
            <a:r>
              <a:rPr lang="en-US" sz="2200" dirty="0"/>
              <a:t>() -- Returns the InetAddress that is associated with the socket object.</a:t>
            </a:r>
          </a:p>
          <a:p>
            <a:pPr lvl="1" eaLnBrk="1" fontAlgn="auto" hangingPunct="1">
              <a:spcAft>
                <a:spcPts val="0"/>
              </a:spcAft>
              <a:defRPr/>
            </a:pPr>
            <a:r>
              <a:rPr lang="en-US" sz="2200" dirty="0" err="1"/>
              <a:t>int</a:t>
            </a:r>
            <a:r>
              <a:rPr lang="en-US" sz="2200" dirty="0"/>
              <a:t> </a:t>
            </a:r>
            <a:r>
              <a:rPr lang="en-US" sz="2200" dirty="0" err="1"/>
              <a:t>getPort</a:t>
            </a:r>
            <a:r>
              <a:rPr lang="en-US" sz="2200" dirty="0"/>
              <a:t>() -- Returns the port number on which the socket is connected</a:t>
            </a:r>
          </a:p>
          <a:p>
            <a:pPr lvl="1" eaLnBrk="1" fontAlgn="auto" hangingPunct="1">
              <a:spcAft>
                <a:spcPts val="0"/>
              </a:spcAft>
              <a:defRPr/>
            </a:pPr>
            <a:r>
              <a:rPr lang="en-US" sz="2200" dirty="0" err="1"/>
              <a:t>int</a:t>
            </a:r>
            <a:r>
              <a:rPr lang="en-US" sz="2200" dirty="0"/>
              <a:t> </a:t>
            </a:r>
            <a:r>
              <a:rPr lang="en-US" sz="2200" dirty="0" err="1"/>
              <a:t>getLocalPort</a:t>
            </a:r>
            <a:r>
              <a:rPr lang="en-US" sz="2200" dirty="0"/>
              <a:t>() -- Returns the local port number on which the socket is created</a:t>
            </a:r>
          </a:p>
          <a:p>
            <a:pPr lvl="1" eaLnBrk="1" fontAlgn="auto" hangingPunct="1">
              <a:spcAft>
                <a:spcPts val="0"/>
              </a:spcAft>
              <a:defRPr/>
            </a:pPr>
            <a:r>
              <a:rPr lang="en-US" sz="2200" dirty="0" err="1"/>
              <a:t>InputStream</a:t>
            </a:r>
            <a:r>
              <a:rPr lang="en-US" sz="2200" dirty="0"/>
              <a:t> </a:t>
            </a:r>
            <a:r>
              <a:rPr lang="en-US" sz="2200" dirty="0" err="1"/>
              <a:t>getInputStream</a:t>
            </a:r>
            <a:r>
              <a:rPr lang="en-US" sz="2200" dirty="0"/>
              <a:t>() -- Returns the </a:t>
            </a:r>
            <a:r>
              <a:rPr lang="en-US" sz="2200" dirty="0" err="1"/>
              <a:t>InputStream</a:t>
            </a:r>
            <a:r>
              <a:rPr lang="en-US" sz="2200" dirty="0"/>
              <a:t> associated with the calling object.</a:t>
            </a:r>
          </a:p>
          <a:p>
            <a:pPr lvl="1" eaLnBrk="1" fontAlgn="auto" hangingPunct="1">
              <a:spcAft>
                <a:spcPts val="0"/>
              </a:spcAft>
              <a:defRPr/>
            </a:pPr>
            <a:r>
              <a:rPr lang="en-US" sz="2200" dirty="0" err="1"/>
              <a:t>OutputStream</a:t>
            </a:r>
            <a:r>
              <a:rPr lang="en-US" sz="2200" dirty="0"/>
              <a:t> </a:t>
            </a:r>
            <a:r>
              <a:rPr lang="en-US" sz="2200" dirty="0" err="1"/>
              <a:t>getOutputStream</a:t>
            </a:r>
            <a:r>
              <a:rPr lang="en-US" sz="2200" dirty="0"/>
              <a:t>() -- Returns the </a:t>
            </a:r>
            <a:r>
              <a:rPr lang="en-US" sz="2200" dirty="0" err="1"/>
              <a:t>OutputStream</a:t>
            </a:r>
            <a:r>
              <a:rPr lang="en-US" sz="2200" dirty="0"/>
              <a:t> associated with the calling object.</a:t>
            </a:r>
          </a:p>
          <a:p>
            <a:pPr lvl="1" eaLnBrk="1" fontAlgn="auto" hangingPunct="1">
              <a:spcAft>
                <a:spcPts val="0"/>
              </a:spcAft>
              <a:defRPr/>
            </a:pPr>
            <a:r>
              <a:rPr lang="en-US" sz="2200" dirty="0"/>
              <a:t>void close() -- Closes the </a:t>
            </a:r>
            <a:r>
              <a:rPr lang="en-US" sz="2200" dirty="0" err="1"/>
              <a:t>InputStream</a:t>
            </a:r>
            <a:r>
              <a:rPr lang="en-US" sz="2200" dirty="0"/>
              <a:t>() and </a:t>
            </a:r>
            <a:r>
              <a:rPr lang="en-US" sz="2200" dirty="0" err="1"/>
              <a:t>OutputStream</a:t>
            </a:r>
            <a:r>
              <a:rPr lang="en-US" sz="2200" dirty="0"/>
              <a:t>() of the socket.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228600" y="228600"/>
            <a:ext cx="8686800" cy="6553200"/>
          </a:xfrm>
        </p:spPr>
        <p:txBody>
          <a:bodyPr/>
          <a:lstStyle/>
          <a:p>
            <a:pPr eaLnBrk="1" hangingPunct="1">
              <a:buFont typeface="Arial" charset="0"/>
              <a:buNone/>
            </a:pPr>
            <a:r>
              <a:rPr lang="en-US" altLang="en-US" sz="1800"/>
              <a:t>//A connection to my-site.com on port 80 through sockets is opened. </a:t>
            </a:r>
          </a:p>
          <a:p>
            <a:pPr eaLnBrk="1" hangingPunct="1">
              <a:buFont typeface="Arial" charset="0"/>
              <a:buNone/>
            </a:pPr>
            <a:r>
              <a:rPr lang="en-US" altLang="en-US" sz="1800"/>
              <a:t>import java.io.*; import java.net.*;</a:t>
            </a:r>
          </a:p>
          <a:p>
            <a:pPr eaLnBrk="1" hangingPunct="1">
              <a:buFont typeface="Arial" charset="0"/>
              <a:buNone/>
            </a:pPr>
            <a:r>
              <a:rPr lang="en-US" altLang="en-US" sz="1800"/>
              <a:t>public class ExSocket {</a:t>
            </a:r>
          </a:p>
          <a:p>
            <a:pPr eaLnBrk="1" hangingPunct="1">
              <a:buFont typeface="Arial" charset="0"/>
              <a:buNone/>
            </a:pPr>
            <a:r>
              <a:rPr lang="en-US" altLang="en-US" sz="1800"/>
              <a:t>	public static void main(String args[]) throws UnknownHostException</a:t>
            </a:r>
          </a:p>
          <a:p>
            <a:pPr eaLnBrk="1" hangingPunct="1">
              <a:buFont typeface="Arial" charset="0"/>
              <a:buNone/>
            </a:pPr>
            <a:r>
              <a:rPr lang="en-US" altLang="en-US" sz="1800"/>
              <a:t>	{	try  {    Socket mySocket = new Socket("www.my-site.com",80);</a:t>
            </a:r>
          </a:p>
          <a:p>
            <a:pPr eaLnBrk="1" hangingPunct="1">
              <a:buFont typeface="Arial" charset="0"/>
              <a:buNone/>
            </a:pPr>
            <a:r>
              <a:rPr lang="en-US" altLang="en-US" sz="1800"/>
              <a:t>			System.out.println("Connection to: " + mySocket.getInetAddress());</a:t>
            </a:r>
          </a:p>
          <a:p>
            <a:pPr eaLnBrk="1" hangingPunct="1">
              <a:buFont typeface="Arial" charset="0"/>
              <a:buNone/>
            </a:pPr>
            <a:r>
              <a:rPr lang="en-US" altLang="en-US" sz="1800"/>
              <a:t>			System.out.println("Port Number: " + mySocket.getPort());</a:t>
            </a:r>
          </a:p>
          <a:p>
            <a:pPr eaLnBrk="1" hangingPunct="1">
              <a:buFont typeface="Arial" charset="0"/>
              <a:buNone/>
            </a:pPr>
            <a:r>
              <a:rPr lang="en-US" altLang="en-US" sz="1800"/>
              <a:t>			System.out.println("Local Address: " + mySocket.getLocalAddress());</a:t>
            </a:r>
          </a:p>
          <a:p>
            <a:pPr eaLnBrk="1" hangingPunct="1">
              <a:buFont typeface="Arial" charset="0"/>
              <a:buNone/>
            </a:pPr>
            <a:r>
              <a:rPr lang="en-US" altLang="en-US" sz="1800"/>
              <a:t>			System.out.println("Local Port: " + mySocket.getLocalPort());</a:t>
            </a:r>
          </a:p>
          <a:p>
            <a:pPr eaLnBrk="1" hangingPunct="1">
              <a:buFont typeface="Arial" charset="0"/>
              <a:buNone/>
            </a:pPr>
            <a:r>
              <a:rPr lang="en-US" altLang="en-US" sz="1800"/>
              <a:t>		}catch (UnknownHostException e)</a:t>
            </a:r>
          </a:p>
          <a:p>
            <a:pPr eaLnBrk="1" hangingPunct="1">
              <a:buFont typeface="Arial" charset="0"/>
              <a:buNone/>
            </a:pPr>
            <a:r>
              <a:rPr lang="en-US" altLang="en-US" sz="1800"/>
              <a:t>		{System.out.println("Site not found!");}</a:t>
            </a:r>
          </a:p>
          <a:p>
            <a:pPr eaLnBrk="1" hangingPunct="1">
              <a:buFont typeface="Arial" charset="0"/>
              <a:buNone/>
            </a:pPr>
            <a:r>
              <a:rPr lang="en-US" altLang="en-US" sz="1800"/>
              <a:t>		catch (SocketException e)</a:t>
            </a:r>
          </a:p>
          <a:p>
            <a:pPr eaLnBrk="1" hangingPunct="1">
              <a:buFont typeface="Arial" charset="0"/>
              <a:buNone/>
            </a:pPr>
            <a:r>
              <a:rPr lang="en-US" altLang="en-US" sz="1800"/>
              <a:t>		{System.out.println("Socket error");}</a:t>
            </a:r>
          </a:p>
          <a:p>
            <a:pPr eaLnBrk="1" hangingPunct="1">
              <a:buFont typeface="Arial" charset="0"/>
              <a:buNone/>
            </a:pPr>
            <a:r>
              <a:rPr lang="en-US" altLang="en-US" sz="1800"/>
              <a:t>		catch ( IOException e)</a:t>
            </a:r>
          </a:p>
          <a:p>
            <a:pPr eaLnBrk="1" hangingPunct="1">
              <a:buFont typeface="Arial" charset="0"/>
              <a:buNone/>
            </a:pPr>
            <a:r>
              <a:rPr lang="en-US" altLang="en-US" sz="1800"/>
              <a:t>		{System.out.println("An I/O Exception Occurred!");}  } }</a:t>
            </a:r>
          </a:p>
          <a:p>
            <a:pPr eaLnBrk="1" hangingPunct="1">
              <a:buFont typeface="Arial" charset="0"/>
              <a:buNone/>
            </a:pPr>
            <a:r>
              <a:rPr lang="en-US" altLang="en-US" sz="1800" b="1"/>
              <a:t>Output:</a:t>
            </a:r>
          </a:p>
          <a:p>
            <a:pPr eaLnBrk="1" hangingPunct="1">
              <a:buFont typeface="Arial" charset="0"/>
              <a:buNone/>
            </a:pPr>
            <a:r>
              <a:rPr lang="en-US" altLang="en-US" sz="1800"/>
              <a:t>Connection to: www.my-site.com/184.106.55.83</a:t>
            </a:r>
          </a:p>
          <a:p>
            <a:pPr eaLnBrk="1" hangingPunct="1">
              <a:buFont typeface="Arial" charset="0"/>
              <a:buNone/>
            </a:pPr>
            <a:r>
              <a:rPr lang="en-US" altLang="en-US" sz="1800"/>
              <a:t>Port Number: 80</a:t>
            </a:r>
          </a:p>
          <a:p>
            <a:pPr eaLnBrk="1" hangingPunct="1">
              <a:buFont typeface="Arial" charset="0"/>
              <a:buNone/>
            </a:pPr>
            <a:r>
              <a:rPr lang="en-US" altLang="en-US" sz="1800"/>
              <a:t>Local Address: /172.22.67.72</a:t>
            </a:r>
          </a:p>
          <a:p>
            <a:pPr eaLnBrk="1" hangingPunct="1">
              <a:buFont typeface="Arial" charset="0"/>
              <a:buNone/>
            </a:pPr>
            <a:r>
              <a:rPr lang="en-US" altLang="en-US" sz="1800"/>
              <a:t>Local Port: 49742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rtlCol="0">
            <a:normAutofit/>
          </a:bodyPr>
          <a:lstStyle/>
          <a:p>
            <a:pPr eaLnBrk="1" fontAlgn="auto" hangingPunct="1">
              <a:spcAft>
                <a:spcPts val="0"/>
              </a:spcAft>
              <a:buFont typeface="Arial" pitchFamily="34" charset="0"/>
              <a:buChar char="•"/>
              <a:defRPr/>
            </a:pPr>
            <a:r>
              <a:rPr lang="en-US" b="1" dirty="0"/>
              <a:t>The TCP/IP Server Socket</a:t>
            </a:r>
          </a:p>
          <a:p>
            <a:pPr eaLnBrk="1" fontAlgn="auto" hangingPunct="1">
              <a:spcAft>
                <a:spcPts val="0"/>
              </a:spcAft>
              <a:buFont typeface="Arial" pitchFamily="34" charset="0"/>
              <a:buNone/>
              <a:defRPr/>
            </a:pPr>
            <a:r>
              <a:rPr lang="en-US" sz="2000" dirty="0"/>
              <a:t>The TCP/IP server socket creates a socket that listens for incoming connections. The server socket is implemented by creating an instance of the </a:t>
            </a:r>
            <a:r>
              <a:rPr lang="en-US" sz="2000" dirty="0" err="1"/>
              <a:t>ServerSocket</a:t>
            </a:r>
            <a:r>
              <a:rPr lang="en-US" sz="2000" dirty="0"/>
              <a:t> class. </a:t>
            </a:r>
          </a:p>
          <a:p>
            <a:pPr eaLnBrk="1" fontAlgn="auto" hangingPunct="1">
              <a:spcAft>
                <a:spcPts val="0"/>
              </a:spcAft>
              <a:buFont typeface="Arial" pitchFamily="34" charset="0"/>
              <a:buChar char="•"/>
              <a:defRPr/>
            </a:pPr>
            <a:r>
              <a:rPr lang="en-US" sz="2000" b="1" dirty="0"/>
              <a:t>Methods to Create TCP Ser</a:t>
            </a:r>
          </a:p>
          <a:p>
            <a:pPr eaLnBrk="1" fontAlgn="auto" hangingPunct="1">
              <a:spcAft>
                <a:spcPts val="0"/>
              </a:spcAft>
              <a:buFont typeface="Arial" pitchFamily="34" charset="0"/>
              <a:buChar char="•"/>
              <a:defRPr/>
            </a:pPr>
            <a:r>
              <a:rPr lang="en-US" sz="2000" dirty="0" err="1"/>
              <a:t>ServerSocket</a:t>
            </a:r>
            <a:r>
              <a:rPr lang="en-US" sz="2000" dirty="0"/>
              <a:t>(</a:t>
            </a:r>
            <a:r>
              <a:rPr lang="en-US" sz="2000" dirty="0" err="1"/>
              <a:t>int</a:t>
            </a:r>
            <a:r>
              <a:rPr lang="en-US" sz="2000" dirty="0"/>
              <a:t> </a:t>
            </a:r>
            <a:r>
              <a:rPr lang="en-US" sz="2000" i="1" dirty="0"/>
              <a:t>port) throws </a:t>
            </a:r>
            <a:r>
              <a:rPr lang="en-US" sz="2000" i="1" dirty="0" err="1"/>
              <a:t>IOException</a:t>
            </a:r>
            <a:r>
              <a:rPr lang="en-US" sz="2000" i="1" dirty="0"/>
              <a:t> </a:t>
            </a:r>
          </a:p>
          <a:p>
            <a:pPr lvl="1" eaLnBrk="1" fontAlgn="auto" hangingPunct="1">
              <a:spcAft>
                <a:spcPts val="0"/>
              </a:spcAft>
              <a:buFont typeface="Arial" pitchFamily="34" charset="0"/>
              <a:buChar char="–"/>
              <a:defRPr/>
            </a:pPr>
            <a:r>
              <a:rPr lang="en-US" sz="1600" i="1" dirty="0"/>
              <a:t>Creates server socket on the specified port with a queue length of 50.</a:t>
            </a:r>
          </a:p>
          <a:p>
            <a:pPr eaLnBrk="1" fontAlgn="auto" hangingPunct="1">
              <a:spcAft>
                <a:spcPts val="0"/>
              </a:spcAft>
              <a:buFont typeface="Arial" pitchFamily="34" charset="0"/>
              <a:buChar char="•"/>
              <a:defRPr/>
            </a:pPr>
            <a:r>
              <a:rPr lang="en-US" sz="2000" dirty="0" err="1"/>
              <a:t>ServerSocket</a:t>
            </a:r>
            <a:r>
              <a:rPr lang="en-US" sz="2000" dirty="0"/>
              <a:t>(</a:t>
            </a:r>
            <a:r>
              <a:rPr lang="en-US" sz="2000" dirty="0" err="1"/>
              <a:t>int</a:t>
            </a:r>
            <a:r>
              <a:rPr lang="en-US" sz="2000" dirty="0"/>
              <a:t> </a:t>
            </a:r>
            <a:r>
              <a:rPr lang="en-US" sz="2000" i="1" dirty="0"/>
              <a:t>port, </a:t>
            </a:r>
            <a:r>
              <a:rPr lang="en-US" sz="2000" i="1" dirty="0" err="1"/>
              <a:t>int</a:t>
            </a:r>
            <a:r>
              <a:rPr lang="en-US" sz="2000" i="1" dirty="0"/>
              <a:t> </a:t>
            </a:r>
            <a:r>
              <a:rPr lang="en-US" sz="2000" i="1" dirty="0" err="1"/>
              <a:t>maxQueue</a:t>
            </a:r>
            <a:r>
              <a:rPr lang="en-US" sz="2000" i="1" dirty="0"/>
              <a:t>) throws </a:t>
            </a:r>
            <a:r>
              <a:rPr lang="en-US" sz="2000" i="1" dirty="0" err="1"/>
              <a:t>IOException</a:t>
            </a:r>
            <a:endParaRPr lang="en-US" sz="2000" i="1" dirty="0"/>
          </a:p>
          <a:p>
            <a:pPr lvl="1" eaLnBrk="1" fontAlgn="auto" hangingPunct="1">
              <a:spcAft>
                <a:spcPts val="0"/>
              </a:spcAft>
              <a:buFont typeface="Arial" pitchFamily="34" charset="0"/>
              <a:buChar char="–"/>
              <a:defRPr/>
            </a:pPr>
            <a:r>
              <a:rPr lang="en-US" sz="1600" dirty="0"/>
              <a:t>Creates a server socket on the specified port with a maximum queue length of </a:t>
            </a:r>
            <a:r>
              <a:rPr lang="en-US" sz="1600" i="1" dirty="0" err="1"/>
              <a:t>maxQueue</a:t>
            </a:r>
            <a:r>
              <a:rPr lang="en-US" sz="1600" i="1" dirty="0"/>
              <a:t>.</a:t>
            </a:r>
          </a:p>
          <a:p>
            <a:pPr lvl="1" eaLnBrk="1" fontAlgn="auto" hangingPunct="1">
              <a:spcAft>
                <a:spcPts val="0"/>
              </a:spcAft>
              <a:buFont typeface="Arial" pitchFamily="34" charset="0"/>
              <a:buChar char="–"/>
              <a:defRPr/>
            </a:pPr>
            <a:r>
              <a:rPr lang="en-US" sz="1600" dirty="0" err="1"/>
              <a:t>maxQueue</a:t>
            </a:r>
            <a:r>
              <a:rPr lang="en-US" sz="1600" dirty="0"/>
              <a:t> refers to the number of connections the socket can leave pending before refusing more connections. </a:t>
            </a:r>
            <a:endParaRPr lang="en-US" sz="1600" i="1" dirty="0"/>
          </a:p>
          <a:p>
            <a:pPr eaLnBrk="1" fontAlgn="auto" hangingPunct="1">
              <a:spcAft>
                <a:spcPts val="0"/>
              </a:spcAft>
              <a:buFont typeface="Arial" pitchFamily="34" charset="0"/>
              <a:buChar char="•"/>
              <a:defRPr/>
            </a:pPr>
            <a:r>
              <a:rPr lang="en-US" sz="2000" dirty="0" err="1"/>
              <a:t>ServerSocket</a:t>
            </a:r>
            <a:r>
              <a:rPr lang="en-US" sz="2000" dirty="0"/>
              <a:t>(</a:t>
            </a:r>
            <a:r>
              <a:rPr lang="en-US" sz="2000" dirty="0" err="1"/>
              <a:t>int</a:t>
            </a:r>
            <a:r>
              <a:rPr lang="en-US" sz="2000" dirty="0"/>
              <a:t> </a:t>
            </a:r>
            <a:r>
              <a:rPr lang="en-US" sz="2000" i="1" dirty="0"/>
              <a:t>port, </a:t>
            </a:r>
            <a:r>
              <a:rPr lang="en-US" sz="2000" i="1" dirty="0" err="1"/>
              <a:t>int</a:t>
            </a:r>
            <a:r>
              <a:rPr lang="en-US" sz="2000" i="1" dirty="0"/>
              <a:t> </a:t>
            </a:r>
            <a:r>
              <a:rPr lang="en-US" sz="2000" i="1" dirty="0" err="1"/>
              <a:t>maxQueue,InetAddress</a:t>
            </a:r>
            <a:r>
              <a:rPr lang="en-US" sz="2000" i="1" dirty="0"/>
              <a:t> </a:t>
            </a:r>
            <a:r>
              <a:rPr lang="en-US" sz="2000" i="1" dirty="0" err="1"/>
              <a:t>localAddress</a:t>
            </a:r>
            <a:r>
              <a:rPr lang="en-US" sz="2000" i="1" dirty="0"/>
              <a:t>)throws </a:t>
            </a:r>
            <a:r>
              <a:rPr lang="en-US" sz="2000" i="1" dirty="0" err="1"/>
              <a:t>IOException</a:t>
            </a:r>
            <a:endParaRPr lang="en-US" sz="2000" i="1" dirty="0"/>
          </a:p>
          <a:p>
            <a:pPr lvl="1" eaLnBrk="1" fontAlgn="auto" hangingPunct="1">
              <a:spcAft>
                <a:spcPts val="0"/>
              </a:spcAft>
              <a:buFont typeface="Arial" pitchFamily="34" charset="0"/>
              <a:buChar char="–"/>
              <a:defRPr/>
            </a:pPr>
            <a:r>
              <a:rPr lang="en-US" sz="1600" dirty="0"/>
              <a:t>Where, address refers to the IP address of the server on which the socket is created.</a:t>
            </a:r>
            <a:endParaRPr lang="en-US" sz="1600" b="1" dirty="0"/>
          </a:p>
          <a:p>
            <a:pPr marL="0" lvl="1" eaLnBrk="1" fontAlgn="auto" hangingPunct="1">
              <a:spcBef>
                <a:spcPts val="0"/>
              </a:spcBef>
              <a:spcAft>
                <a:spcPts val="0"/>
              </a:spcAft>
              <a:buFont typeface="Arial" pitchFamily="34" charset="0"/>
              <a:buNone/>
              <a:defRPr/>
            </a:pPr>
            <a:r>
              <a:rPr lang="en-US" sz="2000" b="1" dirty="0"/>
              <a:t>Methods of the </a:t>
            </a:r>
            <a:r>
              <a:rPr lang="en-US" sz="2000" b="1" dirty="0" err="1"/>
              <a:t>ServerSocket</a:t>
            </a:r>
            <a:r>
              <a:rPr lang="en-US" sz="2000" b="1" dirty="0"/>
              <a:t> Class </a:t>
            </a:r>
          </a:p>
          <a:p>
            <a:pPr marL="0" lvl="1" eaLnBrk="1" fontAlgn="auto" hangingPunct="1">
              <a:spcBef>
                <a:spcPts val="0"/>
              </a:spcBef>
              <a:spcAft>
                <a:spcPts val="0"/>
              </a:spcAft>
              <a:buFont typeface="Arial" pitchFamily="34" charset="0"/>
              <a:buNone/>
              <a:defRPr/>
            </a:pPr>
            <a:r>
              <a:rPr lang="en-US" sz="2000" dirty="0"/>
              <a:t>socket accept() -- Accepts an incoming connection.</a:t>
            </a:r>
          </a:p>
          <a:p>
            <a:pPr marL="0" lvl="1" eaLnBrk="1" fontAlgn="auto" hangingPunct="1">
              <a:spcBef>
                <a:spcPts val="0"/>
              </a:spcBef>
              <a:spcAft>
                <a:spcPts val="0"/>
              </a:spcAft>
              <a:buFont typeface="Arial" pitchFamily="34" charset="0"/>
              <a:buNone/>
              <a:defRPr/>
            </a:pPr>
            <a:r>
              <a:rPr lang="en-US" sz="2000" dirty="0" err="1"/>
              <a:t>int</a:t>
            </a:r>
            <a:r>
              <a:rPr lang="en-US" sz="2000" dirty="0"/>
              <a:t> </a:t>
            </a:r>
            <a:r>
              <a:rPr lang="en-US" sz="2000" dirty="0" err="1"/>
              <a:t>getLocalPort</a:t>
            </a:r>
            <a:r>
              <a:rPr lang="en-US" sz="2000" dirty="0"/>
              <a:t>() -- Returns the port number on which the server socket is listening.</a:t>
            </a:r>
          </a:p>
          <a:p>
            <a:pPr marL="0" lvl="1" eaLnBrk="1" fontAlgn="auto" hangingPunct="1">
              <a:spcBef>
                <a:spcPts val="0"/>
              </a:spcBef>
              <a:spcAft>
                <a:spcPts val="0"/>
              </a:spcAft>
              <a:buFont typeface="Arial" pitchFamily="34" charset="0"/>
              <a:buNone/>
              <a:defRPr/>
            </a:pPr>
            <a:r>
              <a:rPr lang="en-US" sz="2000" dirty="0"/>
              <a:t>void close() -- Closes the server socket. </a:t>
            </a:r>
            <a:br>
              <a:rPr lang="en-US" sz="2000" dirty="0"/>
            </a:br>
            <a:endParaRPr lang="en-US"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rtlCol="0">
            <a:normAutofit fontScale="77500" lnSpcReduction="20000"/>
          </a:bodyPr>
          <a:lstStyle/>
          <a:p>
            <a:pPr eaLnBrk="1" fontAlgn="auto" hangingPunct="1">
              <a:spcAft>
                <a:spcPts val="0"/>
              </a:spcAft>
              <a:buFont typeface="Arial" pitchFamily="34" charset="0"/>
              <a:buNone/>
              <a:defRPr/>
            </a:pPr>
            <a:r>
              <a:rPr lang="en-US" dirty="0"/>
              <a:t>//Program to demonstrate </a:t>
            </a:r>
            <a:r>
              <a:rPr lang="en-US" dirty="0" err="1"/>
              <a:t>ServerSockets</a:t>
            </a:r>
            <a:endParaRPr lang="en-US" dirty="0"/>
          </a:p>
          <a:p>
            <a:pPr eaLnBrk="1" fontAlgn="auto" hangingPunct="1">
              <a:spcAft>
                <a:spcPts val="0"/>
              </a:spcAft>
              <a:buFont typeface="Arial" pitchFamily="34" charset="0"/>
              <a:buNone/>
              <a:defRPr/>
            </a:pPr>
            <a:r>
              <a:rPr lang="en-US" dirty="0"/>
              <a:t>public class </a:t>
            </a:r>
            <a:r>
              <a:rPr lang="en-US" dirty="0" err="1"/>
              <a:t>SerSocket</a:t>
            </a:r>
            <a:endParaRPr lang="en-US" dirty="0"/>
          </a:p>
          <a:p>
            <a:pPr eaLnBrk="1" fontAlgn="auto" hangingPunct="1">
              <a:spcAft>
                <a:spcPts val="0"/>
              </a:spcAft>
              <a:buFont typeface="Arial" pitchFamily="34" charset="0"/>
              <a:buNone/>
              <a:defRPr/>
            </a:pPr>
            <a:r>
              <a:rPr lang="en-US" dirty="0"/>
              <a:t>{  public static void main(String </a:t>
            </a:r>
            <a:r>
              <a:rPr lang="en-US" dirty="0" err="1"/>
              <a:t>args</a:t>
            </a:r>
            <a:r>
              <a:rPr lang="en-US" dirty="0"/>
              <a:t>[])</a:t>
            </a:r>
          </a:p>
          <a:p>
            <a:pPr eaLnBrk="1" fontAlgn="auto" hangingPunct="1">
              <a:spcAft>
                <a:spcPts val="0"/>
              </a:spcAft>
              <a:buFont typeface="Arial" pitchFamily="34" charset="0"/>
              <a:buNone/>
              <a:defRPr/>
            </a:pPr>
            <a:r>
              <a:rPr lang="en-US" dirty="0"/>
              <a:t>   {	</a:t>
            </a:r>
            <a:r>
              <a:rPr lang="en-US" dirty="0" err="1"/>
              <a:t>int</a:t>
            </a:r>
            <a:r>
              <a:rPr lang="en-US" dirty="0"/>
              <a:t> port=1080;</a:t>
            </a:r>
          </a:p>
          <a:p>
            <a:pPr eaLnBrk="1" fontAlgn="auto" hangingPunct="1">
              <a:spcAft>
                <a:spcPts val="0"/>
              </a:spcAft>
              <a:buFont typeface="Arial" pitchFamily="34" charset="0"/>
              <a:buNone/>
              <a:defRPr/>
            </a:pPr>
            <a:r>
              <a:rPr lang="en-US" dirty="0"/>
              <a:t>	try</a:t>
            </a:r>
          </a:p>
          <a:p>
            <a:pPr eaLnBrk="1" fontAlgn="auto" hangingPunct="1">
              <a:spcAft>
                <a:spcPts val="0"/>
              </a:spcAft>
              <a:buFont typeface="Arial" pitchFamily="34" charset="0"/>
              <a:buNone/>
              <a:defRPr/>
            </a:pPr>
            <a:r>
              <a:rPr lang="en-US" dirty="0"/>
              <a:t>	{</a:t>
            </a:r>
            <a:r>
              <a:rPr lang="en-US" dirty="0" err="1"/>
              <a:t>ServerSocket</a:t>
            </a:r>
            <a:r>
              <a:rPr lang="en-US" dirty="0"/>
              <a:t> </a:t>
            </a:r>
            <a:r>
              <a:rPr lang="en-US" dirty="0" err="1"/>
              <a:t>mySocket</a:t>
            </a:r>
            <a:r>
              <a:rPr lang="en-US" dirty="0"/>
              <a:t> = new </a:t>
            </a:r>
            <a:r>
              <a:rPr lang="en-US" dirty="0" err="1"/>
              <a:t>ServerSocket</a:t>
            </a:r>
            <a:r>
              <a:rPr lang="en-US" dirty="0"/>
              <a:t>(port);</a:t>
            </a:r>
          </a:p>
          <a:p>
            <a:pPr eaLnBrk="1" fontAlgn="auto" hangingPunct="1">
              <a:spcAft>
                <a:spcPts val="0"/>
              </a:spcAft>
              <a:buFont typeface="Arial" pitchFamily="34" charset="0"/>
              <a:buNone/>
              <a:defRPr/>
            </a:pPr>
            <a:r>
              <a:rPr lang="en-US" dirty="0" err="1"/>
              <a:t>System.out.println</a:t>
            </a:r>
            <a:r>
              <a:rPr lang="en-US" dirty="0"/>
              <a:t>("Server initialized on port " + </a:t>
            </a:r>
            <a:r>
              <a:rPr lang="en-US" dirty="0" err="1"/>
              <a:t>mySocket.getLocalPort</a:t>
            </a:r>
            <a:r>
              <a:rPr lang="en-US" dirty="0"/>
              <a:t>());</a:t>
            </a:r>
          </a:p>
          <a:p>
            <a:pPr eaLnBrk="1" fontAlgn="auto" hangingPunct="1">
              <a:spcAft>
                <a:spcPts val="0"/>
              </a:spcAft>
              <a:buFont typeface="Arial" pitchFamily="34" charset="0"/>
              <a:buNone/>
              <a:defRPr/>
            </a:pPr>
            <a:r>
              <a:rPr lang="en-US" dirty="0"/>
              <a:t>		</a:t>
            </a:r>
            <a:r>
              <a:rPr lang="en-US" dirty="0" err="1"/>
              <a:t>mySocket.accept</a:t>
            </a:r>
            <a:r>
              <a:rPr lang="en-US" dirty="0"/>
              <a:t>();</a:t>
            </a:r>
          </a:p>
          <a:p>
            <a:pPr eaLnBrk="1" fontAlgn="auto" hangingPunct="1">
              <a:spcAft>
                <a:spcPts val="0"/>
              </a:spcAft>
              <a:buFont typeface="Arial" pitchFamily="34" charset="0"/>
              <a:buNone/>
              <a:defRPr/>
            </a:pPr>
            <a:r>
              <a:rPr lang="en-US" dirty="0"/>
              <a:t>	}catch (</a:t>
            </a:r>
            <a:r>
              <a:rPr lang="en-US" dirty="0" err="1"/>
              <a:t>SocketException</a:t>
            </a:r>
            <a:r>
              <a:rPr lang="en-US" dirty="0"/>
              <a:t> e)</a:t>
            </a:r>
          </a:p>
          <a:p>
            <a:pPr eaLnBrk="1" fontAlgn="auto" hangingPunct="1">
              <a:spcAft>
                <a:spcPts val="0"/>
              </a:spcAft>
              <a:buFont typeface="Arial" pitchFamily="34" charset="0"/>
              <a:buNone/>
              <a:defRPr/>
            </a:pPr>
            <a:r>
              <a:rPr lang="en-US" dirty="0"/>
              <a:t>{</a:t>
            </a:r>
            <a:r>
              <a:rPr lang="en-US" dirty="0" err="1"/>
              <a:t>System.out.println</a:t>
            </a:r>
            <a:r>
              <a:rPr lang="en-US" dirty="0"/>
              <a:t>("Socket error");}</a:t>
            </a:r>
          </a:p>
          <a:p>
            <a:pPr eaLnBrk="1" fontAlgn="auto" hangingPunct="1">
              <a:spcAft>
                <a:spcPts val="0"/>
              </a:spcAft>
              <a:buFont typeface="Arial" pitchFamily="34" charset="0"/>
              <a:buNone/>
              <a:defRPr/>
            </a:pPr>
            <a:r>
              <a:rPr lang="en-US" dirty="0"/>
              <a:t>catch ( </a:t>
            </a:r>
            <a:r>
              <a:rPr lang="en-US" dirty="0" err="1"/>
              <a:t>IOException</a:t>
            </a:r>
            <a:r>
              <a:rPr lang="en-US" dirty="0"/>
              <a:t> e)</a:t>
            </a:r>
          </a:p>
          <a:p>
            <a:pPr eaLnBrk="1" fontAlgn="auto" hangingPunct="1">
              <a:spcAft>
                <a:spcPts val="0"/>
              </a:spcAft>
              <a:buFont typeface="Arial" pitchFamily="34" charset="0"/>
              <a:buNone/>
              <a:defRPr/>
            </a:pPr>
            <a:r>
              <a:rPr lang="en-US" dirty="0"/>
              <a:t>{</a:t>
            </a:r>
            <a:r>
              <a:rPr lang="en-US" dirty="0" err="1"/>
              <a:t>System.out.println</a:t>
            </a:r>
            <a:r>
              <a:rPr lang="en-US" dirty="0"/>
              <a:t>("An I/O Exception Occurred!");}</a:t>
            </a:r>
          </a:p>
          <a:p>
            <a:pPr eaLnBrk="1" fontAlgn="auto" hangingPunct="1">
              <a:spcAft>
                <a:spcPts val="0"/>
              </a:spcAft>
              <a:buFont typeface="Arial" pitchFamily="34" charset="0"/>
              <a:buNone/>
              <a:defRPr/>
            </a:pPr>
            <a:r>
              <a:rPr lang="en-US" dirty="0"/>
              <a:t>}</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D:\java2016\networking&gt;</a:t>
            </a:r>
            <a:r>
              <a:rPr lang="en-US" dirty="0" err="1"/>
              <a:t>javac</a:t>
            </a:r>
            <a:r>
              <a:rPr lang="en-US" dirty="0"/>
              <a:t> SerSocket.java</a:t>
            </a:r>
          </a:p>
          <a:p>
            <a:pPr eaLnBrk="1" fontAlgn="auto" hangingPunct="1">
              <a:spcAft>
                <a:spcPts val="0"/>
              </a:spcAft>
              <a:buFont typeface="Arial" pitchFamily="34" charset="0"/>
              <a:buNone/>
              <a:defRPr/>
            </a:pPr>
            <a:r>
              <a:rPr lang="en-US" dirty="0"/>
              <a:t>D:\java2016\networking&gt;java </a:t>
            </a:r>
            <a:r>
              <a:rPr lang="en-US" dirty="0" err="1"/>
              <a:t>SerSocket</a:t>
            </a:r>
            <a:endParaRPr lang="en-US" dirty="0"/>
          </a:p>
          <a:p>
            <a:pPr eaLnBrk="1" fontAlgn="auto" hangingPunct="1">
              <a:spcAft>
                <a:spcPts val="0"/>
              </a:spcAft>
              <a:buFont typeface="Arial" pitchFamily="34" charset="0"/>
              <a:buNone/>
              <a:defRPr/>
            </a:pPr>
            <a:r>
              <a:rPr lang="en-US" dirty="0"/>
              <a:t>Server initialized on port 1080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altLang="en-US"/>
              <a:t>Example TCP/IP client server program</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rtlCol="0">
            <a:normAutofit fontScale="47500" lnSpcReduction="20000"/>
          </a:bodyPr>
          <a:lstStyle/>
          <a:p>
            <a:pPr eaLnBrk="1" fontAlgn="auto" hangingPunct="1">
              <a:spcAft>
                <a:spcPts val="0"/>
              </a:spcAft>
              <a:buFont typeface="Arial" pitchFamily="34" charset="0"/>
              <a:buNone/>
              <a:defRPr/>
            </a:pPr>
            <a:endParaRPr lang="en-US" dirty="0"/>
          </a:p>
          <a:p>
            <a:pPr eaLnBrk="1" fontAlgn="auto" hangingPunct="1">
              <a:spcAft>
                <a:spcPts val="0"/>
              </a:spcAft>
              <a:buFont typeface="Arial" pitchFamily="34" charset="0"/>
              <a:buNone/>
              <a:defRPr/>
            </a:pPr>
            <a:r>
              <a:rPr lang="en-US" sz="3400" b="1" dirty="0"/>
              <a:t>SERVER SIDE CODE</a:t>
            </a:r>
          </a:p>
          <a:p>
            <a:pPr eaLnBrk="1" fontAlgn="auto" hangingPunct="1">
              <a:spcAft>
                <a:spcPts val="0"/>
              </a:spcAft>
              <a:buFont typeface="Arial" pitchFamily="34" charset="0"/>
              <a:buNone/>
              <a:defRPr/>
            </a:pPr>
            <a:r>
              <a:rPr lang="en-US" dirty="0"/>
              <a:t>import java.net.*;</a:t>
            </a:r>
          </a:p>
          <a:p>
            <a:pPr eaLnBrk="1" fontAlgn="auto" hangingPunct="1">
              <a:spcAft>
                <a:spcPts val="0"/>
              </a:spcAft>
              <a:buFont typeface="Arial" pitchFamily="34" charset="0"/>
              <a:buNone/>
              <a:defRPr/>
            </a:pPr>
            <a:r>
              <a:rPr lang="en-US" dirty="0"/>
              <a:t>import java.io.*;</a:t>
            </a:r>
          </a:p>
          <a:p>
            <a:pPr eaLnBrk="1" fontAlgn="auto" hangingPunct="1">
              <a:spcAft>
                <a:spcPts val="0"/>
              </a:spcAft>
              <a:buFont typeface="Arial" pitchFamily="34" charset="0"/>
              <a:buNone/>
              <a:defRPr/>
            </a:pPr>
            <a:r>
              <a:rPr lang="en-US" dirty="0"/>
              <a:t>class </a:t>
            </a:r>
            <a:r>
              <a:rPr lang="en-US" dirty="0" err="1"/>
              <a:t>serversock</a:t>
            </a:r>
            <a:r>
              <a:rPr lang="en-US" dirty="0"/>
              <a:t> </a:t>
            </a:r>
          </a:p>
          <a:p>
            <a:pPr eaLnBrk="1" fontAlgn="auto" hangingPunct="1">
              <a:spcAft>
                <a:spcPts val="0"/>
              </a:spcAft>
              <a:buFont typeface="Arial" pitchFamily="34" charset="0"/>
              <a:buNone/>
              <a:defRPr/>
            </a:pPr>
            <a:r>
              <a:rPr lang="en-US" dirty="0"/>
              <a:t>{</a:t>
            </a:r>
          </a:p>
          <a:p>
            <a:pPr eaLnBrk="1" fontAlgn="auto" hangingPunct="1">
              <a:spcAft>
                <a:spcPts val="0"/>
              </a:spcAft>
              <a:buFont typeface="Arial" pitchFamily="34" charset="0"/>
              <a:buNone/>
              <a:defRPr/>
            </a:pPr>
            <a:r>
              <a:rPr lang="en-US" dirty="0"/>
              <a:t>	public static void main(String </a:t>
            </a:r>
            <a:r>
              <a:rPr lang="en-US" dirty="0" err="1"/>
              <a:t>args</a:t>
            </a:r>
            <a:r>
              <a:rPr lang="en-US" dirty="0"/>
              <a:t>[]) throws </a:t>
            </a:r>
            <a:r>
              <a:rPr lang="en-US" dirty="0" err="1"/>
              <a:t>IOException</a:t>
            </a:r>
            <a:r>
              <a:rPr lang="en-US" dirty="0"/>
              <a:t> </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a:t>
            </a:r>
            <a:r>
              <a:rPr lang="en-US" dirty="0" err="1"/>
              <a:t>ServerSocket</a:t>
            </a:r>
            <a:r>
              <a:rPr lang="en-US" dirty="0"/>
              <a:t> server=new </a:t>
            </a:r>
            <a:r>
              <a:rPr lang="en-US" dirty="0" err="1"/>
              <a:t>ServerSocket</a:t>
            </a:r>
            <a:r>
              <a:rPr lang="en-US" dirty="0"/>
              <a:t>(1235);</a:t>
            </a:r>
          </a:p>
          <a:p>
            <a:pPr eaLnBrk="1" fontAlgn="auto" hangingPunct="1">
              <a:spcAft>
                <a:spcPts val="0"/>
              </a:spcAft>
              <a:buFont typeface="Arial" pitchFamily="34" charset="0"/>
              <a:buNone/>
              <a:defRPr/>
            </a:pPr>
            <a:r>
              <a:rPr lang="en-US" dirty="0"/>
              <a:t>		</a:t>
            </a:r>
            <a:r>
              <a:rPr lang="en-US" dirty="0" err="1"/>
              <a:t>System.out.println</a:t>
            </a:r>
            <a:r>
              <a:rPr lang="en-US" dirty="0"/>
              <a:t>("waiting for request from client");</a:t>
            </a:r>
          </a:p>
          <a:p>
            <a:pPr eaLnBrk="1" fontAlgn="auto" hangingPunct="1">
              <a:spcAft>
                <a:spcPts val="0"/>
              </a:spcAft>
              <a:buFont typeface="Arial" pitchFamily="34" charset="0"/>
              <a:buNone/>
              <a:defRPr/>
            </a:pPr>
            <a:r>
              <a:rPr lang="en-US" dirty="0"/>
              <a:t>		Socket client=</a:t>
            </a:r>
            <a:r>
              <a:rPr lang="en-US" dirty="0" err="1"/>
              <a:t>server.accept</a:t>
            </a:r>
            <a:r>
              <a:rPr lang="en-US" dirty="0"/>
              <a:t>();</a:t>
            </a:r>
          </a:p>
          <a:p>
            <a:pPr eaLnBrk="1" fontAlgn="auto" hangingPunct="1">
              <a:spcAft>
                <a:spcPts val="0"/>
              </a:spcAft>
              <a:buFont typeface="Arial" pitchFamily="34" charset="0"/>
              <a:buNone/>
              <a:defRPr/>
            </a:pPr>
            <a:r>
              <a:rPr lang="en-US" dirty="0"/>
              <a:t>		</a:t>
            </a:r>
            <a:r>
              <a:rPr lang="en-US" dirty="0" err="1"/>
              <a:t>System.out.println</a:t>
            </a:r>
            <a:r>
              <a:rPr lang="en-US" dirty="0"/>
              <a:t>("request accepted");</a:t>
            </a:r>
          </a:p>
          <a:p>
            <a:pPr eaLnBrk="1" fontAlgn="auto" hangingPunct="1">
              <a:spcAft>
                <a:spcPts val="0"/>
              </a:spcAft>
              <a:buFont typeface="Arial" pitchFamily="34" charset="0"/>
              <a:buNone/>
              <a:defRPr/>
            </a:pPr>
            <a:r>
              <a:rPr lang="en-US" dirty="0"/>
              <a:t>                     </a:t>
            </a:r>
            <a:r>
              <a:rPr lang="en-US" dirty="0" err="1"/>
              <a:t>BufferedReader</a:t>
            </a:r>
            <a:r>
              <a:rPr lang="en-US" dirty="0"/>
              <a:t> </a:t>
            </a:r>
            <a:r>
              <a:rPr lang="en-US" dirty="0" err="1"/>
              <a:t>br</a:t>
            </a:r>
            <a:r>
              <a:rPr lang="en-US" dirty="0"/>
              <a:t>=new </a:t>
            </a:r>
            <a:r>
              <a:rPr lang="en-US" dirty="0" err="1"/>
              <a:t>BufferedReader</a:t>
            </a:r>
            <a:r>
              <a:rPr lang="en-US" dirty="0"/>
              <a:t>(new </a:t>
            </a:r>
            <a:r>
              <a:rPr lang="en-US" dirty="0" err="1"/>
              <a:t>InputStreamReader</a:t>
            </a:r>
            <a:r>
              <a:rPr lang="en-US" dirty="0"/>
              <a:t>(</a:t>
            </a:r>
            <a:r>
              <a:rPr lang="en-US" dirty="0" err="1"/>
              <a:t>client.getInputStream</a:t>
            </a:r>
            <a:r>
              <a:rPr lang="en-US" dirty="0"/>
              <a:t>()));</a:t>
            </a:r>
          </a:p>
          <a:p>
            <a:pPr eaLnBrk="1" fontAlgn="auto" hangingPunct="1">
              <a:spcAft>
                <a:spcPts val="0"/>
              </a:spcAft>
              <a:buFont typeface="Arial" pitchFamily="34" charset="0"/>
              <a:buNone/>
              <a:defRPr/>
            </a:pPr>
            <a:r>
              <a:rPr lang="en-US" dirty="0"/>
              <a:t>		while(true)</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String </a:t>
            </a:r>
            <a:r>
              <a:rPr lang="en-US" dirty="0" err="1"/>
              <a:t>st</a:t>
            </a:r>
            <a:r>
              <a:rPr lang="en-US" dirty="0"/>
              <a:t>=</a:t>
            </a:r>
            <a:r>
              <a:rPr lang="en-US" dirty="0" err="1"/>
              <a:t>br.readLine</a:t>
            </a:r>
            <a:r>
              <a:rPr lang="en-US" dirty="0"/>
              <a:t>();</a:t>
            </a:r>
          </a:p>
          <a:p>
            <a:pPr eaLnBrk="1" fontAlgn="auto" hangingPunct="1">
              <a:spcAft>
                <a:spcPts val="0"/>
              </a:spcAft>
              <a:buFont typeface="Arial" pitchFamily="34" charset="0"/>
              <a:buNone/>
              <a:defRPr/>
            </a:pPr>
            <a:r>
              <a:rPr lang="en-US" dirty="0"/>
              <a:t>			if(</a:t>
            </a:r>
            <a:r>
              <a:rPr lang="en-US" dirty="0" err="1"/>
              <a:t>st.equals</a:t>
            </a:r>
            <a:r>
              <a:rPr lang="en-US" dirty="0"/>
              <a:t>("exit")==true)</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a:t>
            </a:r>
            <a:r>
              <a:rPr lang="en-US" dirty="0" err="1"/>
              <a:t>System.out.println</a:t>
            </a:r>
            <a:r>
              <a:rPr lang="en-US" dirty="0"/>
              <a:t>("connection with client is lost....");</a:t>
            </a:r>
          </a:p>
          <a:p>
            <a:pPr eaLnBrk="1" fontAlgn="auto" hangingPunct="1">
              <a:spcAft>
                <a:spcPts val="0"/>
              </a:spcAft>
              <a:buFont typeface="Arial" pitchFamily="34" charset="0"/>
              <a:buNone/>
              <a:defRPr/>
            </a:pPr>
            <a:r>
              <a:rPr lang="en-US" dirty="0"/>
              <a:t>				</a:t>
            </a:r>
            <a:r>
              <a:rPr lang="en-US" dirty="0" err="1"/>
              <a:t>System.exit</a:t>
            </a:r>
            <a:r>
              <a:rPr lang="en-US" dirty="0"/>
              <a:t>(1);</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a:t>
            </a:r>
            <a:r>
              <a:rPr lang="en-US" dirty="0" err="1"/>
              <a:t>System.out.println</a:t>
            </a:r>
            <a:r>
              <a:rPr lang="en-US" dirty="0"/>
              <a:t>("from client:"+</a:t>
            </a:r>
            <a:r>
              <a:rPr lang="en-US" dirty="0" err="1"/>
              <a:t>st</a:t>
            </a:r>
            <a:r>
              <a:rPr lang="en-US" dirty="0"/>
              <a:t>);</a:t>
            </a:r>
          </a:p>
          <a:p>
            <a:pPr eaLnBrk="1" fontAlgn="auto" hangingPunct="1">
              <a:spcAft>
                <a:spcPts val="0"/>
              </a:spcAft>
              <a:buFont typeface="Arial" pitchFamily="34" charset="0"/>
              <a:buNone/>
              <a:defRPr/>
            </a:pPr>
            <a:r>
              <a:rPr lang="en-US" dirty="0"/>
              <a:t>                                                  	</a:t>
            </a:r>
            <a:r>
              <a:rPr lang="en-US" dirty="0" err="1"/>
              <a:t>PrintStream</a:t>
            </a:r>
            <a:r>
              <a:rPr lang="en-US" dirty="0"/>
              <a:t> </a:t>
            </a:r>
            <a:r>
              <a:rPr lang="en-US" dirty="0" err="1"/>
              <a:t>ps</a:t>
            </a:r>
            <a:r>
              <a:rPr lang="en-US" dirty="0"/>
              <a:t>=new </a:t>
            </a:r>
            <a:r>
              <a:rPr lang="en-US" dirty="0" err="1"/>
              <a:t>PrintStream</a:t>
            </a:r>
            <a:r>
              <a:rPr lang="en-US" dirty="0"/>
              <a:t>(</a:t>
            </a:r>
            <a:r>
              <a:rPr lang="en-US" dirty="0" err="1"/>
              <a:t>client.getOutputStream</a:t>
            </a:r>
            <a:r>
              <a:rPr lang="en-US" dirty="0"/>
              <a:t>());</a:t>
            </a:r>
          </a:p>
          <a:p>
            <a:pPr eaLnBrk="1" fontAlgn="auto" hangingPunct="1">
              <a:spcAft>
                <a:spcPts val="0"/>
              </a:spcAft>
              <a:buFont typeface="Arial" pitchFamily="34" charset="0"/>
              <a:buNone/>
              <a:defRPr/>
            </a:pPr>
            <a:r>
              <a:rPr lang="en-US" dirty="0"/>
              <a:t>			</a:t>
            </a:r>
            <a:r>
              <a:rPr lang="en-US" dirty="0" err="1"/>
              <a:t>st</a:t>
            </a:r>
            <a:r>
              <a:rPr lang="en-US" dirty="0"/>
              <a:t>=</a:t>
            </a:r>
            <a:r>
              <a:rPr lang="en-US" dirty="0" err="1"/>
              <a:t>st.toUpperCase</a:t>
            </a:r>
            <a:r>
              <a:rPr lang="en-US" dirty="0"/>
              <a:t>();</a:t>
            </a:r>
          </a:p>
          <a:p>
            <a:pPr eaLnBrk="1" fontAlgn="auto" hangingPunct="1">
              <a:spcAft>
                <a:spcPts val="0"/>
              </a:spcAft>
              <a:buFont typeface="Arial" pitchFamily="34" charset="0"/>
              <a:buNone/>
              <a:defRPr/>
            </a:pPr>
            <a:r>
              <a:rPr lang="en-US" dirty="0"/>
              <a:t>			</a:t>
            </a:r>
            <a:r>
              <a:rPr lang="en-US" dirty="0" err="1"/>
              <a:t>ps.println</a:t>
            </a:r>
            <a:r>
              <a:rPr lang="en-US" dirty="0"/>
              <a:t>(</a:t>
            </a:r>
            <a:r>
              <a:rPr lang="en-US" dirty="0" err="1"/>
              <a:t>st</a:t>
            </a:r>
            <a:r>
              <a:rPr lang="en-US" dirty="0"/>
              <a:t>);</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   	</a:t>
            </a:r>
          </a:p>
          <a:p>
            <a:pPr eaLnBrk="1" fontAlgn="auto" hangingPunct="1">
              <a:spcAft>
                <a:spcPts val="0"/>
              </a:spcAft>
              <a:buFont typeface="Arial" pitchFamily="34" charset="0"/>
              <a:buNone/>
              <a:defRPr/>
            </a:pPr>
            <a:r>
              <a:rPr lang="en-US" dirty="0"/>
              <a:t>}</a:t>
            </a:r>
          </a:p>
          <a:p>
            <a:pPr eaLnBrk="1" fontAlgn="auto" hangingPunct="1">
              <a:spcAft>
                <a:spcPts val="0"/>
              </a:spcAft>
              <a:buFont typeface="Arial" pitchFamily="34" charset="0"/>
              <a:buNone/>
              <a:defRPr/>
            </a:pPr>
            <a:endParaRPr lang="en-US" dirty="0"/>
          </a:p>
          <a:p>
            <a:pPr eaLnBrk="1" fontAlgn="auto" hangingPunct="1">
              <a:spcAft>
                <a:spcPts val="0"/>
              </a:spcAft>
              <a:buFont typeface="Arial" pitchFamily="34" charset="0"/>
              <a:buNone/>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rtlCol="0">
            <a:normAutofit fontScale="47500" lnSpcReduction="20000"/>
          </a:bodyPr>
          <a:lstStyle/>
          <a:p>
            <a:pPr eaLnBrk="1" fontAlgn="auto" hangingPunct="1">
              <a:spcAft>
                <a:spcPts val="0"/>
              </a:spcAft>
              <a:buFont typeface="Arial" pitchFamily="34" charset="0"/>
              <a:buNone/>
              <a:defRPr/>
            </a:pPr>
            <a:r>
              <a:rPr lang="en-US" b="1" dirty="0"/>
              <a:t>CLIENT SIDE CODE</a:t>
            </a:r>
            <a:endParaRPr lang="en-US" dirty="0"/>
          </a:p>
          <a:p>
            <a:pPr eaLnBrk="1" fontAlgn="auto" hangingPunct="1">
              <a:spcAft>
                <a:spcPts val="0"/>
              </a:spcAft>
              <a:buFont typeface="Arial" pitchFamily="34" charset="0"/>
              <a:buNone/>
              <a:defRPr/>
            </a:pPr>
            <a:r>
              <a:rPr lang="en-US" dirty="0"/>
              <a:t>import java.net.*;</a:t>
            </a:r>
          </a:p>
          <a:p>
            <a:pPr eaLnBrk="1" fontAlgn="auto" hangingPunct="1">
              <a:spcAft>
                <a:spcPts val="0"/>
              </a:spcAft>
              <a:buFont typeface="Arial" pitchFamily="34" charset="0"/>
              <a:buNone/>
              <a:defRPr/>
            </a:pPr>
            <a:r>
              <a:rPr lang="en-US" dirty="0"/>
              <a:t>import java.io.*;</a:t>
            </a:r>
          </a:p>
          <a:p>
            <a:pPr eaLnBrk="1" fontAlgn="auto" hangingPunct="1">
              <a:spcAft>
                <a:spcPts val="0"/>
              </a:spcAft>
              <a:buFont typeface="Arial" pitchFamily="34" charset="0"/>
              <a:buNone/>
              <a:defRPr/>
            </a:pPr>
            <a:r>
              <a:rPr lang="en-US" dirty="0"/>
              <a:t>class </a:t>
            </a:r>
            <a:r>
              <a:rPr lang="en-US" dirty="0" err="1"/>
              <a:t>clientsock</a:t>
            </a:r>
            <a:endParaRPr lang="en-US" dirty="0"/>
          </a:p>
          <a:p>
            <a:pPr eaLnBrk="1" fontAlgn="auto" hangingPunct="1">
              <a:spcAft>
                <a:spcPts val="0"/>
              </a:spcAft>
              <a:buFont typeface="Arial" pitchFamily="34" charset="0"/>
              <a:buNone/>
              <a:defRPr/>
            </a:pPr>
            <a:r>
              <a:rPr lang="en-US" dirty="0"/>
              <a:t>{</a:t>
            </a:r>
          </a:p>
          <a:p>
            <a:pPr eaLnBrk="1" fontAlgn="auto" hangingPunct="1">
              <a:spcAft>
                <a:spcPts val="0"/>
              </a:spcAft>
              <a:buFont typeface="Arial" pitchFamily="34" charset="0"/>
              <a:buNone/>
              <a:defRPr/>
            </a:pPr>
            <a:r>
              <a:rPr lang="en-US" dirty="0"/>
              <a:t>	public static void main(String </a:t>
            </a:r>
            <a:r>
              <a:rPr lang="en-US" dirty="0" err="1"/>
              <a:t>args</a:t>
            </a:r>
            <a:r>
              <a:rPr lang="en-US" dirty="0"/>
              <a:t>[]) throws </a:t>
            </a:r>
            <a:r>
              <a:rPr lang="en-US" dirty="0" err="1"/>
              <a:t>IOException</a:t>
            </a:r>
            <a:r>
              <a:rPr lang="en-US" dirty="0"/>
              <a:t> </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a:t>
            </a:r>
            <a:r>
              <a:rPr lang="en-US" dirty="0" err="1"/>
              <a:t>System.out.println</a:t>
            </a:r>
            <a:r>
              <a:rPr lang="en-US" dirty="0"/>
              <a:t>("sending request to server....");</a:t>
            </a:r>
          </a:p>
          <a:p>
            <a:pPr eaLnBrk="1" fontAlgn="auto" hangingPunct="1">
              <a:spcAft>
                <a:spcPts val="0"/>
              </a:spcAft>
              <a:buFont typeface="Arial" pitchFamily="34" charset="0"/>
              <a:buNone/>
              <a:defRPr/>
            </a:pPr>
            <a:r>
              <a:rPr lang="en-US" dirty="0"/>
              <a:t>		Socket client=new Socket("127.0.0.1",1235);</a:t>
            </a:r>
          </a:p>
          <a:p>
            <a:pPr eaLnBrk="1" fontAlgn="auto" hangingPunct="1">
              <a:spcAft>
                <a:spcPts val="0"/>
              </a:spcAft>
              <a:buFont typeface="Arial" pitchFamily="34" charset="0"/>
              <a:buNone/>
              <a:defRPr/>
            </a:pPr>
            <a:r>
              <a:rPr lang="en-US" dirty="0"/>
              <a:t>		</a:t>
            </a:r>
            <a:r>
              <a:rPr lang="en-US" dirty="0" err="1"/>
              <a:t>System.out.println</a:t>
            </a:r>
            <a:r>
              <a:rPr lang="en-US" dirty="0"/>
              <a:t>("successfully </a:t>
            </a:r>
            <a:r>
              <a:rPr lang="en-US" dirty="0" err="1"/>
              <a:t>conneted</a:t>
            </a:r>
            <a:r>
              <a:rPr lang="en-US" dirty="0"/>
              <a:t>");</a:t>
            </a:r>
          </a:p>
          <a:p>
            <a:pPr eaLnBrk="1" fontAlgn="auto" hangingPunct="1">
              <a:spcAft>
                <a:spcPts val="0"/>
              </a:spcAft>
              <a:buFont typeface="Arial" pitchFamily="34" charset="0"/>
              <a:buNone/>
              <a:defRPr/>
            </a:pPr>
            <a:r>
              <a:rPr lang="en-US" dirty="0"/>
              <a:t>		</a:t>
            </a:r>
            <a:r>
              <a:rPr lang="en-US" dirty="0" err="1"/>
              <a:t>BufferedReader</a:t>
            </a:r>
            <a:r>
              <a:rPr lang="en-US" dirty="0"/>
              <a:t> br1=new </a:t>
            </a:r>
            <a:r>
              <a:rPr lang="en-US" dirty="0" err="1"/>
              <a:t>BufferedReader</a:t>
            </a:r>
            <a:r>
              <a:rPr lang="en-US" dirty="0"/>
              <a:t>(new </a:t>
            </a:r>
            <a:r>
              <a:rPr lang="en-US" dirty="0" err="1"/>
              <a:t>InputStreamReader</a:t>
            </a:r>
            <a:r>
              <a:rPr lang="en-US" dirty="0"/>
              <a:t>(</a:t>
            </a:r>
            <a:r>
              <a:rPr lang="en-US" dirty="0" err="1"/>
              <a:t>System.in</a:t>
            </a:r>
            <a:r>
              <a:rPr lang="en-US" dirty="0"/>
              <a:t>));</a:t>
            </a:r>
          </a:p>
          <a:p>
            <a:pPr eaLnBrk="1" fontAlgn="auto" hangingPunct="1">
              <a:spcAft>
                <a:spcPts val="0"/>
              </a:spcAft>
              <a:buFont typeface="Arial" pitchFamily="34" charset="0"/>
              <a:buNone/>
              <a:defRPr/>
            </a:pPr>
            <a:r>
              <a:rPr lang="en-US" dirty="0"/>
              <a:t>		</a:t>
            </a:r>
            <a:r>
              <a:rPr lang="en-US" dirty="0" err="1"/>
              <a:t>PrintStream</a:t>
            </a:r>
            <a:r>
              <a:rPr lang="en-US" dirty="0"/>
              <a:t> </a:t>
            </a:r>
            <a:r>
              <a:rPr lang="en-US" dirty="0" err="1"/>
              <a:t>ps</a:t>
            </a:r>
            <a:r>
              <a:rPr lang="en-US" dirty="0"/>
              <a:t>=new </a:t>
            </a:r>
            <a:r>
              <a:rPr lang="en-US" dirty="0" err="1"/>
              <a:t>PrintStream</a:t>
            </a:r>
            <a:r>
              <a:rPr lang="en-US" dirty="0"/>
              <a:t>(</a:t>
            </a:r>
            <a:r>
              <a:rPr lang="en-US" dirty="0" err="1"/>
              <a:t>client.getOutputStream</a:t>
            </a:r>
            <a:r>
              <a:rPr lang="en-US" dirty="0"/>
              <a:t>());</a:t>
            </a:r>
          </a:p>
          <a:p>
            <a:pPr eaLnBrk="1" fontAlgn="auto" hangingPunct="1">
              <a:spcAft>
                <a:spcPts val="0"/>
              </a:spcAft>
              <a:buFont typeface="Arial" pitchFamily="34" charset="0"/>
              <a:buNone/>
              <a:defRPr/>
            </a:pPr>
            <a:r>
              <a:rPr lang="en-US" dirty="0"/>
              <a:t>		</a:t>
            </a:r>
            <a:r>
              <a:rPr lang="en-US" dirty="0" err="1"/>
              <a:t>BufferedReader</a:t>
            </a:r>
            <a:r>
              <a:rPr lang="en-US" dirty="0"/>
              <a:t> </a:t>
            </a:r>
            <a:r>
              <a:rPr lang="en-US" dirty="0" err="1"/>
              <a:t>br</a:t>
            </a:r>
            <a:r>
              <a:rPr lang="en-US" dirty="0"/>
              <a:t>=new </a:t>
            </a:r>
            <a:r>
              <a:rPr lang="en-US" dirty="0" err="1"/>
              <a:t>BufferedReader</a:t>
            </a:r>
            <a:r>
              <a:rPr lang="en-US" dirty="0"/>
              <a:t>(new </a:t>
            </a:r>
            <a:r>
              <a:rPr lang="en-US" dirty="0" err="1"/>
              <a:t>InputStreamReader</a:t>
            </a:r>
            <a:r>
              <a:rPr lang="en-US" dirty="0"/>
              <a:t>(</a:t>
            </a:r>
            <a:r>
              <a:rPr lang="en-US" dirty="0" err="1"/>
              <a:t>client.getInputStream</a:t>
            </a:r>
            <a:r>
              <a:rPr lang="en-US" dirty="0"/>
              <a:t>()));</a:t>
            </a:r>
          </a:p>
          <a:p>
            <a:pPr eaLnBrk="1" fontAlgn="auto" hangingPunct="1">
              <a:spcAft>
                <a:spcPts val="0"/>
              </a:spcAft>
              <a:buFont typeface="Arial" pitchFamily="34" charset="0"/>
              <a:buNone/>
              <a:defRPr/>
            </a:pPr>
            <a:r>
              <a:rPr lang="en-US" dirty="0"/>
              <a:t>		while(true)</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a:t>
            </a:r>
            <a:r>
              <a:rPr lang="en-US" dirty="0" err="1"/>
              <a:t>System.out.println</a:t>
            </a:r>
            <a:r>
              <a:rPr lang="en-US" dirty="0"/>
              <a:t>("input the data u want to send to echo server: ");</a:t>
            </a:r>
          </a:p>
          <a:p>
            <a:pPr eaLnBrk="1" fontAlgn="auto" hangingPunct="1">
              <a:spcAft>
                <a:spcPts val="0"/>
              </a:spcAft>
              <a:buFont typeface="Arial" pitchFamily="34" charset="0"/>
              <a:buNone/>
              <a:defRPr/>
            </a:pPr>
            <a:r>
              <a:rPr lang="en-US" dirty="0"/>
              <a:t>			String s=br1.readLine();</a:t>
            </a:r>
          </a:p>
          <a:p>
            <a:pPr eaLnBrk="1" fontAlgn="auto" hangingPunct="1">
              <a:spcAft>
                <a:spcPts val="0"/>
              </a:spcAft>
              <a:buFont typeface="Arial" pitchFamily="34" charset="0"/>
              <a:buNone/>
              <a:defRPr/>
            </a:pPr>
            <a:r>
              <a:rPr lang="en-US" dirty="0"/>
              <a:t>			</a:t>
            </a:r>
            <a:r>
              <a:rPr lang="en-US" dirty="0" err="1"/>
              <a:t>ps.println</a:t>
            </a:r>
            <a:r>
              <a:rPr lang="en-US" dirty="0"/>
              <a:t>(s);</a:t>
            </a:r>
          </a:p>
          <a:p>
            <a:pPr eaLnBrk="1" fontAlgn="auto" hangingPunct="1">
              <a:spcAft>
                <a:spcPts val="0"/>
              </a:spcAft>
              <a:buFont typeface="Arial" pitchFamily="34" charset="0"/>
              <a:buNone/>
              <a:defRPr/>
            </a:pPr>
            <a:r>
              <a:rPr lang="en-US" dirty="0"/>
              <a:t>			if(</a:t>
            </a:r>
            <a:r>
              <a:rPr lang="en-US" dirty="0" err="1"/>
              <a:t>s.equals</a:t>
            </a:r>
            <a:r>
              <a:rPr lang="en-US" dirty="0"/>
              <a:t>("exit"))</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a:t>
            </a:r>
            <a:r>
              <a:rPr lang="en-US" dirty="0" err="1"/>
              <a:t>System.exit</a:t>
            </a:r>
            <a:r>
              <a:rPr lang="en-US" dirty="0"/>
              <a:t>(1);</a:t>
            </a:r>
          </a:p>
          <a:p>
            <a:pPr eaLnBrk="1" fontAlgn="auto" hangingPunct="1">
              <a:spcAft>
                <a:spcPts val="0"/>
              </a:spcAft>
              <a:buFont typeface="Arial" pitchFamily="34" charset="0"/>
              <a:buNone/>
              <a:defRPr/>
            </a:pPr>
            <a:r>
              <a:rPr lang="en-US" dirty="0"/>
              <a:t>			}	</a:t>
            </a:r>
          </a:p>
          <a:p>
            <a:pPr eaLnBrk="1" fontAlgn="auto" hangingPunct="1">
              <a:spcAft>
                <a:spcPts val="0"/>
              </a:spcAft>
              <a:buFont typeface="Arial" pitchFamily="34" charset="0"/>
              <a:buNone/>
              <a:defRPr/>
            </a:pPr>
            <a:r>
              <a:rPr lang="en-US" dirty="0"/>
              <a:t>			String </a:t>
            </a:r>
            <a:r>
              <a:rPr lang="en-US" dirty="0" err="1"/>
              <a:t>st</a:t>
            </a:r>
            <a:r>
              <a:rPr lang="en-US" dirty="0"/>
              <a:t>=</a:t>
            </a:r>
            <a:r>
              <a:rPr lang="en-US" dirty="0" err="1"/>
              <a:t>br.readLine</a:t>
            </a:r>
            <a:r>
              <a:rPr lang="en-US" dirty="0"/>
              <a:t>();</a:t>
            </a:r>
          </a:p>
          <a:p>
            <a:pPr eaLnBrk="1" fontAlgn="auto" hangingPunct="1">
              <a:spcAft>
                <a:spcPts val="0"/>
              </a:spcAft>
              <a:buFont typeface="Arial" pitchFamily="34" charset="0"/>
              <a:buNone/>
              <a:defRPr/>
            </a:pPr>
            <a:r>
              <a:rPr lang="en-US" dirty="0"/>
              <a:t>			</a:t>
            </a:r>
            <a:r>
              <a:rPr lang="en-US" dirty="0" err="1"/>
              <a:t>System.out.println</a:t>
            </a:r>
            <a:r>
              <a:rPr lang="en-US" dirty="0"/>
              <a:t>("From server:"+</a:t>
            </a:r>
            <a:r>
              <a:rPr lang="en-US" dirty="0" err="1"/>
              <a:t>st</a:t>
            </a:r>
            <a:r>
              <a:rPr lang="en-US" dirty="0"/>
              <a:t>);</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a:t>
            </a:r>
          </a:p>
          <a:p>
            <a:pPr eaLnBrk="1" fontAlgn="auto" hangingPunct="1">
              <a:spcAft>
                <a:spcPts val="0"/>
              </a:spcAft>
              <a:buFont typeface="Arial" pitchFamily="34" charset="0"/>
              <a:buNone/>
              <a:defRPr/>
            </a:pPr>
            <a:endParaRPr lang="en-US" dirty="0"/>
          </a:p>
          <a:p>
            <a:pPr eaLnBrk="1" fontAlgn="auto" hangingPunct="1">
              <a:spcAft>
                <a:spcPts val="0"/>
              </a:spcAft>
              <a:buFont typeface="Arial" pitchFamily="34" charset="0"/>
              <a:buNone/>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866900"/>
            <a:ext cx="9144000" cy="31242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305800" cy="6705600"/>
          </a:xfrm>
        </p:spPr>
        <p:txBody>
          <a:bodyPr rtlCol="0">
            <a:normAutofit fontScale="47500" lnSpcReduction="20000"/>
          </a:bodyPr>
          <a:lstStyle/>
          <a:p>
            <a:pPr eaLnBrk="1" fontAlgn="auto" hangingPunct="1">
              <a:spcAft>
                <a:spcPts val="0"/>
              </a:spcAft>
              <a:buFont typeface="Arial" pitchFamily="34" charset="0"/>
              <a:buNone/>
              <a:defRPr/>
            </a:pPr>
            <a:r>
              <a:rPr lang="en-US" dirty="0"/>
              <a:t>//Server Program</a:t>
            </a:r>
          </a:p>
          <a:p>
            <a:pPr eaLnBrk="1" fontAlgn="auto" hangingPunct="1">
              <a:spcAft>
                <a:spcPts val="0"/>
              </a:spcAft>
              <a:buFont typeface="Arial" pitchFamily="34" charset="0"/>
              <a:buNone/>
              <a:defRPr/>
            </a:pPr>
            <a:r>
              <a:rPr lang="en-US" dirty="0"/>
              <a:t>import java.net.*;</a:t>
            </a:r>
          </a:p>
          <a:p>
            <a:pPr eaLnBrk="1" fontAlgn="auto" hangingPunct="1">
              <a:spcAft>
                <a:spcPts val="0"/>
              </a:spcAft>
              <a:buFont typeface="Arial" pitchFamily="34" charset="0"/>
              <a:buNone/>
              <a:defRPr/>
            </a:pPr>
            <a:r>
              <a:rPr lang="en-US" dirty="0"/>
              <a:t>import java.io.*;</a:t>
            </a:r>
          </a:p>
          <a:p>
            <a:pPr eaLnBrk="1" fontAlgn="auto" hangingPunct="1">
              <a:spcAft>
                <a:spcPts val="0"/>
              </a:spcAft>
              <a:buFont typeface="Arial" pitchFamily="34" charset="0"/>
              <a:buNone/>
              <a:defRPr/>
            </a:pPr>
            <a:r>
              <a:rPr lang="en-US" dirty="0"/>
              <a:t>class </a:t>
            </a:r>
            <a:r>
              <a:rPr lang="en-US" dirty="0" err="1"/>
              <a:t>ServerInt</a:t>
            </a:r>
            <a:r>
              <a:rPr lang="en-US" dirty="0"/>
              <a:t> {</a:t>
            </a:r>
          </a:p>
          <a:p>
            <a:pPr eaLnBrk="1" fontAlgn="auto" hangingPunct="1">
              <a:spcAft>
                <a:spcPts val="0"/>
              </a:spcAft>
              <a:buFont typeface="Arial" pitchFamily="34" charset="0"/>
              <a:buNone/>
              <a:defRPr/>
            </a:pPr>
            <a:r>
              <a:rPr lang="en-US" dirty="0"/>
              <a:t>    public static void main(String[] </a:t>
            </a:r>
            <a:r>
              <a:rPr lang="en-US" dirty="0" err="1"/>
              <a:t>args</a:t>
            </a:r>
            <a:r>
              <a:rPr lang="en-US" dirty="0"/>
              <a:t>) {</a:t>
            </a:r>
          </a:p>
          <a:p>
            <a:pPr eaLnBrk="1" fontAlgn="auto" hangingPunct="1">
              <a:spcAft>
                <a:spcPts val="0"/>
              </a:spcAft>
              <a:buFont typeface="Arial" pitchFamily="34" charset="0"/>
              <a:buNone/>
              <a:defRPr/>
            </a:pPr>
            <a:r>
              <a:rPr lang="en-US" dirty="0"/>
              <a:t>  	   try {  </a:t>
            </a:r>
          </a:p>
          <a:p>
            <a:pPr eaLnBrk="1" fontAlgn="auto" hangingPunct="1">
              <a:spcAft>
                <a:spcPts val="0"/>
              </a:spcAft>
              <a:buFont typeface="Arial" pitchFamily="34" charset="0"/>
              <a:buNone/>
              <a:defRPr/>
            </a:pPr>
            <a:r>
              <a:rPr lang="en-US" dirty="0"/>
              <a:t>               </a:t>
            </a:r>
            <a:r>
              <a:rPr lang="en-US" dirty="0" err="1"/>
              <a:t>int</a:t>
            </a:r>
            <a:r>
              <a:rPr lang="en-US" dirty="0"/>
              <a:t> </a:t>
            </a:r>
            <a:r>
              <a:rPr lang="en-US" dirty="0" err="1"/>
              <a:t>pno</a:t>
            </a:r>
            <a:r>
              <a:rPr lang="en-US" dirty="0"/>
              <a:t>=</a:t>
            </a:r>
            <a:r>
              <a:rPr lang="en-US" dirty="0" err="1"/>
              <a:t>Integer.parseInt</a:t>
            </a:r>
            <a:r>
              <a:rPr lang="en-US" dirty="0"/>
              <a:t>(</a:t>
            </a:r>
            <a:r>
              <a:rPr lang="en-US" dirty="0" err="1"/>
              <a:t>args</a:t>
            </a:r>
            <a:r>
              <a:rPr lang="en-US" dirty="0"/>
              <a:t>[0]);</a:t>
            </a:r>
          </a:p>
          <a:p>
            <a:pPr eaLnBrk="1" fontAlgn="auto" hangingPunct="1">
              <a:spcAft>
                <a:spcPts val="0"/>
              </a:spcAft>
              <a:buFont typeface="Arial" pitchFamily="34" charset="0"/>
              <a:buNone/>
              <a:defRPr/>
            </a:pPr>
            <a:r>
              <a:rPr lang="en-US" dirty="0"/>
              <a:t>               </a:t>
            </a:r>
            <a:r>
              <a:rPr lang="en-US" dirty="0" err="1"/>
              <a:t>ServerSocket</a:t>
            </a:r>
            <a:r>
              <a:rPr lang="en-US" dirty="0"/>
              <a:t> </a:t>
            </a:r>
            <a:r>
              <a:rPr lang="en-US" dirty="0" err="1"/>
              <a:t>ss</a:t>
            </a:r>
            <a:r>
              <a:rPr lang="en-US" dirty="0"/>
              <a:t>=new </a:t>
            </a:r>
            <a:r>
              <a:rPr lang="en-US" dirty="0" err="1"/>
              <a:t>ServerSocket</a:t>
            </a:r>
            <a:r>
              <a:rPr lang="en-US" dirty="0"/>
              <a:t>(</a:t>
            </a:r>
            <a:r>
              <a:rPr lang="en-US" dirty="0" err="1"/>
              <a:t>pno</a:t>
            </a:r>
            <a:r>
              <a:rPr lang="en-US" dirty="0"/>
              <a:t>);</a:t>
            </a:r>
          </a:p>
          <a:p>
            <a:pPr eaLnBrk="1" fontAlgn="auto" hangingPunct="1">
              <a:spcAft>
                <a:spcPts val="0"/>
              </a:spcAft>
              <a:buFont typeface="Arial" pitchFamily="34" charset="0"/>
              <a:buNone/>
              <a:defRPr/>
            </a:pPr>
            <a:r>
              <a:rPr lang="en-US" dirty="0"/>
              <a:t>               </a:t>
            </a:r>
            <a:r>
              <a:rPr lang="en-US" dirty="0" err="1"/>
              <a:t>System.out.println</a:t>
            </a:r>
            <a:r>
              <a:rPr lang="en-US" dirty="0"/>
              <a:t>("server is ready to accept client request");</a:t>
            </a:r>
          </a:p>
          <a:p>
            <a:pPr eaLnBrk="1" fontAlgn="auto" hangingPunct="1">
              <a:spcAft>
                <a:spcPts val="0"/>
              </a:spcAft>
              <a:buFont typeface="Arial" pitchFamily="34" charset="0"/>
              <a:buNone/>
              <a:defRPr/>
            </a:pPr>
            <a:r>
              <a:rPr lang="en-US" dirty="0"/>
              <a:t>               Socket s1=</a:t>
            </a:r>
            <a:r>
              <a:rPr lang="en-US" dirty="0" err="1"/>
              <a:t>ss.accept</a:t>
            </a:r>
            <a:r>
              <a:rPr lang="en-US" dirty="0"/>
              <a:t>();</a:t>
            </a:r>
          </a:p>
          <a:p>
            <a:pPr eaLnBrk="1" fontAlgn="auto" hangingPunct="1">
              <a:spcAft>
                <a:spcPts val="0"/>
              </a:spcAft>
              <a:buFont typeface="Arial" pitchFamily="34" charset="0"/>
              <a:buNone/>
              <a:defRPr/>
            </a:pPr>
            <a:r>
              <a:rPr lang="en-US" dirty="0"/>
              <a:t>               </a:t>
            </a:r>
            <a:r>
              <a:rPr lang="en-US" dirty="0" err="1"/>
              <a:t>InputStream</a:t>
            </a:r>
            <a:r>
              <a:rPr lang="en-US" dirty="0"/>
              <a:t> is=s1.getInputStream();</a:t>
            </a:r>
          </a:p>
          <a:p>
            <a:pPr eaLnBrk="1" fontAlgn="auto" hangingPunct="1">
              <a:spcAft>
                <a:spcPts val="0"/>
              </a:spcAft>
              <a:buFont typeface="Arial" pitchFamily="34" charset="0"/>
              <a:buNone/>
              <a:defRPr/>
            </a:pPr>
            <a:r>
              <a:rPr lang="en-US" dirty="0"/>
              <a:t>               </a:t>
            </a:r>
            <a:r>
              <a:rPr lang="en-US" dirty="0" err="1"/>
              <a:t>DataInputStream</a:t>
            </a:r>
            <a:r>
              <a:rPr lang="en-US" dirty="0"/>
              <a:t> dis=new </a:t>
            </a:r>
            <a:r>
              <a:rPr lang="en-US" dirty="0" err="1"/>
              <a:t>DataInputStream</a:t>
            </a:r>
            <a:r>
              <a:rPr lang="en-US" dirty="0"/>
              <a:t>(is);</a:t>
            </a:r>
          </a:p>
          <a:p>
            <a:pPr eaLnBrk="1" fontAlgn="auto" hangingPunct="1">
              <a:spcAft>
                <a:spcPts val="0"/>
              </a:spcAft>
              <a:buFont typeface="Arial" pitchFamily="34" charset="0"/>
              <a:buNone/>
              <a:defRPr/>
            </a:pPr>
            <a:r>
              <a:rPr lang="en-US" dirty="0"/>
              <a:t>               </a:t>
            </a:r>
            <a:r>
              <a:rPr lang="en-US" dirty="0" err="1"/>
              <a:t>int</a:t>
            </a:r>
            <a:r>
              <a:rPr lang="en-US" dirty="0"/>
              <a:t> n=</a:t>
            </a:r>
            <a:r>
              <a:rPr lang="en-US" dirty="0" err="1"/>
              <a:t>dis.readInt</a:t>
            </a:r>
            <a:r>
              <a:rPr lang="en-US" dirty="0"/>
              <a:t>();</a:t>
            </a:r>
          </a:p>
          <a:p>
            <a:pPr eaLnBrk="1" fontAlgn="auto" hangingPunct="1">
              <a:spcAft>
                <a:spcPts val="0"/>
              </a:spcAft>
              <a:buFont typeface="Arial" pitchFamily="34" charset="0"/>
              <a:buNone/>
              <a:defRPr/>
            </a:pPr>
            <a:r>
              <a:rPr lang="en-US" dirty="0"/>
              <a:t>               </a:t>
            </a:r>
            <a:r>
              <a:rPr lang="en-US" dirty="0" err="1"/>
              <a:t>System.out.println</a:t>
            </a:r>
            <a:r>
              <a:rPr lang="en-US" dirty="0"/>
              <a:t>("Value from client : "+n);</a:t>
            </a:r>
          </a:p>
          <a:p>
            <a:pPr eaLnBrk="1" fontAlgn="auto" hangingPunct="1">
              <a:spcAft>
                <a:spcPts val="0"/>
              </a:spcAft>
              <a:buFont typeface="Arial" pitchFamily="34" charset="0"/>
              <a:buNone/>
              <a:defRPr/>
            </a:pPr>
            <a:r>
              <a:rPr lang="en-US" dirty="0"/>
              <a:t>               </a:t>
            </a:r>
            <a:r>
              <a:rPr lang="en-US" dirty="0" err="1"/>
              <a:t>int</a:t>
            </a:r>
            <a:r>
              <a:rPr lang="en-US" dirty="0"/>
              <a:t> res=n*n;</a:t>
            </a:r>
          </a:p>
          <a:p>
            <a:pPr eaLnBrk="1" fontAlgn="auto" hangingPunct="1">
              <a:spcAft>
                <a:spcPts val="0"/>
              </a:spcAft>
              <a:buFont typeface="Arial" pitchFamily="34" charset="0"/>
              <a:buNone/>
              <a:defRPr/>
            </a:pPr>
            <a:r>
              <a:rPr lang="en-US" dirty="0"/>
              <a:t>              </a:t>
            </a:r>
            <a:r>
              <a:rPr lang="en-US" dirty="0" err="1"/>
              <a:t>OutputStream</a:t>
            </a:r>
            <a:r>
              <a:rPr lang="en-US" dirty="0"/>
              <a:t> </a:t>
            </a:r>
            <a:r>
              <a:rPr lang="en-US" dirty="0" err="1"/>
              <a:t>os</a:t>
            </a:r>
            <a:r>
              <a:rPr lang="en-US" dirty="0"/>
              <a:t>=s1.getOutputStream();</a:t>
            </a:r>
          </a:p>
          <a:p>
            <a:pPr eaLnBrk="1" fontAlgn="auto" hangingPunct="1">
              <a:spcAft>
                <a:spcPts val="0"/>
              </a:spcAft>
              <a:buFont typeface="Arial" pitchFamily="34" charset="0"/>
              <a:buNone/>
              <a:defRPr/>
            </a:pPr>
            <a:r>
              <a:rPr lang="en-US" dirty="0"/>
              <a:t>              </a:t>
            </a:r>
            <a:r>
              <a:rPr lang="en-US" dirty="0" err="1"/>
              <a:t>DataOutputStream</a:t>
            </a:r>
            <a:r>
              <a:rPr lang="en-US" dirty="0"/>
              <a:t> dos=new </a:t>
            </a:r>
            <a:r>
              <a:rPr lang="en-US" dirty="0" err="1"/>
              <a:t>DataOutputStream</a:t>
            </a:r>
            <a:r>
              <a:rPr lang="en-US" dirty="0"/>
              <a:t>(</a:t>
            </a:r>
            <a:r>
              <a:rPr lang="en-US" dirty="0" err="1"/>
              <a:t>os</a:t>
            </a:r>
            <a:r>
              <a:rPr lang="en-US" dirty="0"/>
              <a:t>);</a:t>
            </a:r>
          </a:p>
          <a:p>
            <a:pPr eaLnBrk="1" fontAlgn="auto" hangingPunct="1">
              <a:spcAft>
                <a:spcPts val="0"/>
              </a:spcAft>
              <a:buFont typeface="Arial" pitchFamily="34" charset="0"/>
              <a:buNone/>
              <a:defRPr/>
            </a:pPr>
            <a:r>
              <a:rPr lang="en-US" dirty="0"/>
              <a:t>              </a:t>
            </a:r>
            <a:r>
              <a:rPr lang="en-US" dirty="0" err="1"/>
              <a:t>dos.writeInt</a:t>
            </a:r>
            <a:r>
              <a:rPr lang="en-US" dirty="0"/>
              <a:t>(res);</a:t>
            </a:r>
          </a:p>
          <a:p>
            <a:pPr eaLnBrk="1" fontAlgn="auto" hangingPunct="1">
              <a:spcAft>
                <a:spcPts val="0"/>
              </a:spcAft>
              <a:buFont typeface="Arial" pitchFamily="34" charset="0"/>
              <a:buNone/>
              <a:defRPr/>
            </a:pPr>
            <a:r>
              <a:rPr lang="en-US" dirty="0"/>
              <a:t>              s1.close();</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catch (Exception e) {</a:t>
            </a:r>
          </a:p>
          <a:p>
            <a:pPr eaLnBrk="1" fontAlgn="auto" hangingPunct="1">
              <a:spcAft>
                <a:spcPts val="0"/>
              </a:spcAft>
              <a:buFont typeface="Arial" pitchFamily="34" charset="0"/>
              <a:buNone/>
              <a:defRPr/>
            </a:pPr>
            <a:r>
              <a:rPr lang="en-US" dirty="0"/>
              <a:t>              </a:t>
            </a:r>
            <a:r>
              <a:rPr lang="en-US" dirty="0" err="1"/>
              <a:t>System.out.println</a:t>
            </a:r>
            <a:r>
              <a:rPr lang="en-US" dirty="0"/>
              <a:t>(e);</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7924800" cy="6400800"/>
          </a:xfrm>
        </p:spPr>
        <p:txBody>
          <a:bodyPr rtlCol="0">
            <a:normAutofit fontScale="47500" lnSpcReduction="20000"/>
          </a:bodyPr>
          <a:lstStyle/>
          <a:p>
            <a:pPr eaLnBrk="1" fontAlgn="auto" hangingPunct="1">
              <a:spcAft>
                <a:spcPts val="0"/>
              </a:spcAft>
              <a:buFont typeface="Arial" pitchFamily="34" charset="0"/>
              <a:buNone/>
              <a:defRPr/>
            </a:pPr>
            <a:r>
              <a:rPr lang="en-US" dirty="0"/>
              <a:t>// Client Program</a:t>
            </a:r>
          </a:p>
          <a:p>
            <a:pPr eaLnBrk="1" fontAlgn="auto" hangingPunct="1">
              <a:spcAft>
                <a:spcPts val="0"/>
              </a:spcAft>
              <a:buFont typeface="Arial" pitchFamily="34" charset="0"/>
              <a:buNone/>
              <a:defRPr/>
            </a:pPr>
            <a:r>
              <a:rPr lang="en-US" dirty="0"/>
              <a:t>import java.net.*;</a:t>
            </a:r>
          </a:p>
          <a:p>
            <a:pPr eaLnBrk="1" fontAlgn="auto" hangingPunct="1">
              <a:spcAft>
                <a:spcPts val="0"/>
              </a:spcAft>
              <a:buFont typeface="Arial" pitchFamily="34" charset="0"/>
              <a:buNone/>
              <a:defRPr/>
            </a:pPr>
            <a:r>
              <a:rPr lang="en-US" dirty="0"/>
              <a:t>import java.io.*;</a:t>
            </a:r>
          </a:p>
          <a:p>
            <a:pPr eaLnBrk="1" fontAlgn="auto" hangingPunct="1">
              <a:spcAft>
                <a:spcPts val="0"/>
              </a:spcAft>
              <a:buFont typeface="Arial" pitchFamily="34" charset="0"/>
              <a:buNone/>
              <a:defRPr/>
            </a:pPr>
            <a:r>
              <a:rPr lang="en-US" dirty="0"/>
              <a:t>import </a:t>
            </a:r>
            <a:r>
              <a:rPr lang="en-US" dirty="0" err="1"/>
              <a:t>java.util</a:t>
            </a:r>
            <a:r>
              <a:rPr lang="en-US" dirty="0"/>
              <a:t>.*;</a:t>
            </a:r>
          </a:p>
          <a:p>
            <a:pPr eaLnBrk="1" fontAlgn="auto" hangingPunct="1">
              <a:spcAft>
                <a:spcPts val="0"/>
              </a:spcAft>
              <a:buFont typeface="Arial" pitchFamily="34" charset="0"/>
              <a:buNone/>
              <a:defRPr/>
            </a:pPr>
            <a:r>
              <a:rPr lang="en-US" dirty="0"/>
              <a:t>class </a:t>
            </a:r>
            <a:r>
              <a:rPr lang="en-US" dirty="0" err="1"/>
              <a:t>ClientInt</a:t>
            </a:r>
            <a:r>
              <a:rPr lang="en-US" dirty="0"/>
              <a:t> {</a:t>
            </a:r>
          </a:p>
          <a:p>
            <a:pPr eaLnBrk="1" fontAlgn="auto" hangingPunct="1">
              <a:spcAft>
                <a:spcPts val="0"/>
              </a:spcAft>
              <a:buFont typeface="Arial" pitchFamily="34" charset="0"/>
              <a:buNone/>
              <a:defRPr/>
            </a:pPr>
            <a:r>
              <a:rPr lang="en-US" dirty="0"/>
              <a:t>    public static void main(String[] </a:t>
            </a:r>
            <a:r>
              <a:rPr lang="en-US" dirty="0" err="1"/>
              <a:t>args</a:t>
            </a:r>
            <a:r>
              <a:rPr lang="en-US" dirty="0"/>
              <a:t>) {</a:t>
            </a:r>
          </a:p>
          <a:p>
            <a:pPr eaLnBrk="1" fontAlgn="auto" hangingPunct="1">
              <a:spcAft>
                <a:spcPts val="0"/>
              </a:spcAft>
              <a:buFont typeface="Arial" pitchFamily="34" charset="0"/>
              <a:buNone/>
              <a:defRPr/>
            </a:pPr>
            <a:r>
              <a:rPr lang="en-US" dirty="0"/>
              <a:t>        try { </a:t>
            </a:r>
          </a:p>
          <a:p>
            <a:pPr eaLnBrk="1" fontAlgn="auto" hangingPunct="1">
              <a:spcAft>
                <a:spcPts val="0"/>
              </a:spcAft>
              <a:buFont typeface="Arial" pitchFamily="34" charset="0"/>
              <a:buNone/>
              <a:defRPr/>
            </a:pPr>
            <a:r>
              <a:rPr lang="en-US" dirty="0"/>
              <a:t>               String </a:t>
            </a:r>
            <a:r>
              <a:rPr lang="en-US" dirty="0" err="1"/>
              <a:t>pname</a:t>
            </a:r>
            <a:r>
              <a:rPr lang="en-US" dirty="0"/>
              <a:t>=</a:t>
            </a:r>
            <a:r>
              <a:rPr lang="en-US" dirty="0" err="1"/>
              <a:t>args</a:t>
            </a:r>
            <a:r>
              <a:rPr lang="en-US" dirty="0"/>
              <a:t>[0];</a:t>
            </a:r>
          </a:p>
          <a:p>
            <a:pPr eaLnBrk="1" fontAlgn="auto" hangingPunct="1">
              <a:spcAft>
                <a:spcPts val="0"/>
              </a:spcAft>
              <a:buFont typeface="Arial" pitchFamily="34" charset="0"/>
              <a:buNone/>
              <a:defRPr/>
            </a:pPr>
            <a:r>
              <a:rPr lang="en-US" dirty="0"/>
              <a:t>               </a:t>
            </a:r>
            <a:r>
              <a:rPr lang="en-US" dirty="0" err="1"/>
              <a:t>int</a:t>
            </a:r>
            <a:r>
              <a:rPr lang="en-US" dirty="0"/>
              <a:t> </a:t>
            </a:r>
            <a:r>
              <a:rPr lang="en-US" dirty="0" err="1"/>
              <a:t>pno</a:t>
            </a:r>
            <a:r>
              <a:rPr lang="en-US" dirty="0"/>
              <a:t>=</a:t>
            </a:r>
            <a:r>
              <a:rPr lang="en-US" dirty="0" err="1"/>
              <a:t>Integer.parseInt</a:t>
            </a:r>
            <a:r>
              <a:rPr lang="en-US" dirty="0"/>
              <a:t>(</a:t>
            </a:r>
            <a:r>
              <a:rPr lang="en-US" dirty="0" err="1"/>
              <a:t>args</a:t>
            </a:r>
            <a:r>
              <a:rPr lang="en-US" dirty="0"/>
              <a:t>[1]);</a:t>
            </a:r>
          </a:p>
          <a:p>
            <a:pPr eaLnBrk="1" fontAlgn="auto" hangingPunct="1">
              <a:spcAft>
                <a:spcPts val="0"/>
              </a:spcAft>
              <a:buFont typeface="Arial" pitchFamily="34" charset="0"/>
              <a:buNone/>
              <a:defRPr/>
            </a:pPr>
            <a:r>
              <a:rPr lang="en-US" dirty="0"/>
              <a:t>               Socket s=new Socket(</a:t>
            </a:r>
            <a:r>
              <a:rPr lang="en-US" dirty="0" err="1"/>
              <a:t>pname,pno</a:t>
            </a:r>
            <a:r>
              <a:rPr lang="en-US" dirty="0"/>
              <a:t>);</a:t>
            </a:r>
          </a:p>
          <a:p>
            <a:pPr eaLnBrk="1" fontAlgn="auto" hangingPunct="1">
              <a:spcAft>
                <a:spcPts val="0"/>
              </a:spcAft>
              <a:buFont typeface="Arial" pitchFamily="34" charset="0"/>
              <a:buNone/>
              <a:defRPr/>
            </a:pPr>
            <a:r>
              <a:rPr lang="en-US" dirty="0"/>
              <a:t>               </a:t>
            </a:r>
            <a:r>
              <a:rPr lang="en-US" dirty="0" err="1"/>
              <a:t>System.out.println</a:t>
            </a:r>
            <a:r>
              <a:rPr lang="en-US" dirty="0"/>
              <a:t>("client obtained connection from server");</a:t>
            </a:r>
          </a:p>
          <a:p>
            <a:pPr eaLnBrk="1" fontAlgn="auto" hangingPunct="1">
              <a:spcAft>
                <a:spcPts val="0"/>
              </a:spcAft>
              <a:buFont typeface="Arial" pitchFamily="34" charset="0"/>
              <a:buNone/>
              <a:defRPr/>
            </a:pPr>
            <a:r>
              <a:rPr lang="en-US" dirty="0"/>
              <a:t>               </a:t>
            </a:r>
            <a:r>
              <a:rPr lang="en-US" dirty="0" err="1"/>
              <a:t>System.out.println</a:t>
            </a:r>
            <a:r>
              <a:rPr lang="en-US" dirty="0"/>
              <a:t>("Enter a number ");</a:t>
            </a:r>
          </a:p>
          <a:p>
            <a:pPr eaLnBrk="1" fontAlgn="auto" hangingPunct="1">
              <a:spcAft>
                <a:spcPts val="0"/>
              </a:spcAft>
              <a:buFont typeface="Arial" pitchFamily="34" charset="0"/>
              <a:buNone/>
              <a:defRPr/>
            </a:pPr>
            <a:r>
              <a:rPr lang="en-US" dirty="0"/>
              <a:t>               Scanner </a:t>
            </a:r>
            <a:r>
              <a:rPr lang="en-US" dirty="0" err="1"/>
              <a:t>sn</a:t>
            </a:r>
            <a:r>
              <a:rPr lang="en-US" dirty="0"/>
              <a:t>=new Scanner(System.in);</a:t>
            </a:r>
          </a:p>
          <a:p>
            <a:pPr eaLnBrk="1" fontAlgn="auto" hangingPunct="1">
              <a:spcAft>
                <a:spcPts val="0"/>
              </a:spcAft>
              <a:buFont typeface="Arial" pitchFamily="34" charset="0"/>
              <a:buNone/>
              <a:defRPr/>
            </a:pPr>
            <a:r>
              <a:rPr lang="en-US" dirty="0"/>
              <a:t>               </a:t>
            </a:r>
            <a:r>
              <a:rPr lang="en-US" dirty="0" err="1"/>
              <a:t>int</a:t>
            </a:r>
            <a:r>
              <a:rPr lang="en-US" dirty="0"/>
              <a:t> data=</a:t>
            </a:r>
            <a:r>
              <a:rPr lang="en-US" dirty="0" err="1"/>
              <a:t>sn.nextInt</a:t>
            </a:r>
            <a:r>
              <a:rPr lang="en-US" dirty="0"/>
              <a:t>();</a:t>
            </a:r>
          </a:p>
          <a:p>
            <a:pPr eaLnBrk="1" fontAlgn="auto" hangingPunct="1">
              <a:spcAft>
                <a:spcPts val="0"/>
              </a:spcAft>
              <a:buFont typeface="Arial" pitchFamily="34" charset="0"/>
              <a:buNone/>
              <a:defRPr/>
            </a:pPr>
            <a:r>
              <a:rPr lang="en-US" dirty="0"/>
              <a:t>               </a:t>
            </a:r>
            <a:r>
              <a:rPr lang="en-US" dirty="0" err="1"/>
              <a:t>OutputStream</a:t>
            </a:r>
            <a:r>
              <a:rPr lang="en-US" dirty="0"/>
              <a:t> </a:t>
            </a:r>
            <a:r>
              <a:rPr lang="en-US" dirty="0" err="1"/>
              <a:t>os</a:t>
            </a:r>
            <a:r>
              <a:rPr lang="en-US" dirty="0"/>
              <a:t>=</a:t>
            </a:r>
            <a:r>
              <a:rPr lang="en-US" dirty="0" err="1"/>
              <a:t>s.getOutputStream</a:t>
            </a:r>
            <a:r>
              <a:rPr lang="en-US" dirty="0"/>
              <a:t>();</a:t>
            </a:r>
          </a:p>
          <a:p>
            <a:pPr eaLnBrk="1" fontAlgn="auto" hangingPunct="1">
              <a:spcAft>
                <a:spcPts val="0"/>
              </a:spcAft>
              <a:buFont typeface="Arial" pitchFamily="34" charset="0"/>
              <a:buNone/>
              <a:defRPr/>
            </a:pPr>
            <a:r>
              <a:rPr lang="en-US" dirty="0"/>
              <a:t>               </a:t>
            </a:r>
            <a:r>
              <a:rPr lang="en-US" dirty="0" err="1"/>
              <a:t>DataOutputStream</a:t>
            </a:r>
            <a:r>
              <a:rPr lang="en-US" dirty="0"/>
              <a:t> dos=new </a:t>
            </a:r>
            <a:r>
              <a:rPr lang="en-US" dirty="0" err="1"/>
              <a:t>DataOutputStream</a:t>
            </a:r>
            <a:r>
              <a:rPr lang="en-US" dirty="0"/>
              <a:t>(</a:t>
            </a:r>
            <a:r>
              <a:rPr lang="en-US" dirty="0" err="1"/>
              <a:t>os</a:t>
            </a:r>
            <a:r>
              <a:rPr lang="en-US" dirty="0"/>
              <a:t>);</a:t>
            </a:r>
          </a:p>
          <a:p>
            <a:pPr eaLnBrk="1" fontAlgn="auto" hangingPunct="1">
              <a:spcAft>
                <a:spcPts val="0"/>
              </a:spcAft>
              <a:buFont typeface="Arial" pitchFamily="34" charset="0"/>
              <a:buNone/>
              <a:defRPr/>
            </a:pPr>
            <a:r>
              <a:rPr lang="en-US" dirty="0"/>
              <a:t>               </a:t>
            </a:r>
            <a:r>
              <a:rPr lang="en-US" dirty="0" err="1"/>
              <a:t>dos.writeInt</a:t>
            </a:r>
            <a:r>
              <a:rPr lang="en-US" dirty="0"/>
              <a:t>(data);</a:t>
            </a:r>
          </a:p>
          <a:p>
            <a:pPr eaLnBrk="1" fontAlgn="auto" hangingPunct="1">
              <a:spcAft>
                <a:spcPts val="0"/>
              </a:spcAft>
              <a:buFont typeface="Arial" pitchFamily="34" charset="0"/>
              <a:buNone/>
              <a:defRPr/>
            </a:pPr>
            <a:r>
              <a:rPr lang="en-US" dirty="0"/>
              <a:t>               </a:t>
            </a:r>
            <a:r>
              <a:rPr lang="en-US" dirty="0" err="1"/>
              <a:t>InputStream</a:t>
            </a:r>
            <a:r>
              <a:rPr lang="en-US" dirty="0"/>
              <a:t> is=</a:t>
            </a:r>
            <a:r>
              <a:rPr lang="en-US" dirty="0" err="1"/>
              <a:t>s.getInputStream</a:t>
            </a:r>
            <a:r>
              <a:rPr lang="en-US" dirty="0"/>
              <a:t>();</a:t>
            </a:r>
          </a:p>
          <a:p>
            <a:pPr eaLnBrk="1" fontAlgn="auto" hangingPunct="1">
              <a:spcAft>
                <a:spcPts val="0"/>
              </a:spcAft>
              <a:buFont typeface="Arial" pitchFamily="34" charset="0"/>
              <a:buNone/>
              <a:defRPr/>
            </a:pPr>
            <a:r>
              <a:rPr lang="en-US" dirty="0"/>
              <a:t>               </a:t>
            </a:r>
            <a:r>
              <a:rPr lang="en-US" dirty="0" err="1"/>
              <a:t>DataInputStream</a:t>
            </a:r>
            <a:r>
              <a:rPr lang="en-US" dirty="0"/>
              <a:t> dis=new </a:t>
            </a:r>
            <a:r>
              <a:rPr lang="en-US" dirty="0" err="1"/>
              <a:t>DataInputStream</a:t>
            </a:r>
            <a:r>
              <a:rPr lang="en-US" dirty="0"/>
              <a:t>(is);</a:t>
            </a:r>
          </a:p>
          <a:p>
            <a:pPr eaLnBrk="1" fontAlgn="auto" hangingPunct="1">
              <a:spcAft>
                <a:spcPts val="0"/>
              </a:spcAft>
              <a:buFont typeface="Arial" pitchFamily="34" charset="0"/>
              <a:buNone/>
              <a:defRPr/>
            </a:pPr>
            <a:r>
              <a:rPr lang="en-US" dirty="0"/>
              <a:t>               </a:t>
            </a:r>
            <a:r>
              <a:rPr lang="en-US" dirty="0" err="1"/>
              <a:t>int</a:t>
            </a:r>
            <a:r>
              <a:rPr lang="en-US" dirty="0"/>
              <a:t> res=</a:t>
            </a:r>
            <a:r>
              <a:rPr lang="en-US" dirty="0" err="1"/>
              <a:t>dis.readInt</a:t>
            </a:r>
            <a:r>
              <a:rPr lang="en-US" dirty="0"/>
              <a:t>();</a:t>
            </a:r>
          </a:p>
          <a:p>
            <a:pPr eaLnBrk="1" fontAlgn="auto" hangingPunct="1">
              <a:spcAft>
                <a:spcPts val="0"/>
              </a:spcAft>
              <a:buFont typeface="Arial" pitchFamily="34" charset="0"/>
              <a:buNone/>
              <a:defRPr/>
            </a:pPr>
            <a:r>
              <a:rPr lang="en-US" dirty="0"/>
              <a:t>               </a:t>
            </a:r>
            <a:r>
              <a:rPr lang="en-US" dirty="0" err="1"/>
              <a:t>System.out.println</a:t>
            </a:r>
            <a:r>
              <a:rPr lang="en-US" dirty="0"/>
              <a:t>("Result from server : "+res);</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catch (Exception e) {</a:t>
            </a:r>
          </a:p>
          <a:p>
            <a:pPr eaLnBrk="1" fontAlgn="auto" hangingPunct="1">
              <a:spcAft>
                <a:spcPts val="0"/>
              </a:spcAft>
              <a:buFont typeface="Arial" pitchFamily="34" charset="0"/>
              <a:buNone/>
              <a:defRPr/>
            </a:pPr>
            <a:r>
              <a:rPr lang="en-US" dirty="0"/>
              <a:t>              </a:t>
            </a:r>
            <a:r>
              <a:rPr lang="en-US" dirty="0" err="1"/>
              <a:t>System.out.println</a:t>
            </a:r>
            <a:r>
              <a:rPr lang="en-US" dirty="0"/>
              <a:t>(e);</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76200"/>
            <a:ext cx="8229600" cy="563563"/>
          </a:xfrm>
        </p:spPr>
        <p:txBody>
          <a:bodyPr/>
          <a:lstStyle/>
          <a:p>
            <a:r>
              <a:rPr lang="en-US" altLang="en-US"/>
              <a:t>Networking Basics</a:t>
            </a:r>
          </a:p>
        </p:txBody>
      </p:sp>
      <p:sp>
        <p:nvSpPr>
          <p:cNvPr id="3075" name="Content Placeholder 2"/>
          <p:cNvSpPr>
            <a:spLocks noGrp="1"/>
          </p:cNvSpPr>
          <p:nvPr>
            <p:ph idx="1"/>
          </p:nvPr>
        </p:nvSpPr>
        <p:spPr>
          <a:xfrm>
            <a:off x="457200" y="762000"/>
            <a:ext cx="8229600" cy="5791200"/>
          </a:xfrm>
        </p:spPr>
        <p:txBody>
          <a:bodyPr/>
          <a:lstStyle/>
          <a:p>
            <a:r>
              <a:rPr lang="en-US" altLang="en-US" sz="2000"/>
              <a:t>Seven Layers of OSI Model:</a:t>
            </a:r>
          </a:p>
          <a:p>
            <a:pPr lvl="1"/>
            <a:r>
              <a:rPr lang="en-US" altLang="en-US" sz="1800"/>
              <a:t>Physical Layer, Data Link Layer, Network Layer, Transport Layer, Session Layer, Presentation Layer, and Application Layer</a:t>
            </a:r>
          </a:p>
          <a:p>
            <a:r>
              <a:rPr lang="en-US" altLang="en-US" sz="2000"/>
              <a:t>Network Layer Protocol:</a:t>
            </a:r>
          </a:p>
          <a:p>
            <a:pPr lvl="1"/>
            <a:r>
              <a:rPr lang="en-US" altLang="en-US" sz="1800"/>
              <a:t>Internet Protocol (IP) is a low-level unreliable routing protocol</a:t>
            </a:r>
          </a:p>
          <a:p>
            <a:pPr lvl="1"/>
            <a:r>
              <a:rPr lang="en-US" altLang="en-US" sz="1800"/>
              <a:t>It breaks data into small packets and sends them to an address across a network to the destination. </a:t>
            </a:r>
          </a:p>
          <a:p>
            <a:pPr lvl="1"/>
            <a:r>
              <a:rPr lang="en-US" altLang="en-US" sz="1800"/>
              <a:t>The Source and destination systems are identified through IP Address</a:t>
            </a:r>
          </a:p>
          <a:p>
            <a:r>
              <a:rPr lang="en-US" altLang="en-US" sz="2000"/>
              <a:t>Transport Layer Protocols:</a:t>
            </a:r>
          </a:p>
          <a:p>
            <a:pPr lvl="1"/>
            <a:r>
              <a:rPr lang="en-US" altLang="en-US" sz="1800"/>
              <a:t>Transmission Control Protocol (TCP) is a higher-level protocol that manages to robustly string together these packets, sorting and retransmitting them as necessary to reliably transmit data. </a:t>
            </a:r>
          </a:p>
          <a:p>
            <a:pPr lvl="1"/>
            <a:r>
              <a:rPr lang="en-US" altLang="en-US" sz="1800"/>
              <a:t>User Datagram Protocol (UDP), is used to support fast, connectionless, unreliable transport of packets.</a:t>
            </a:r>
          </a:p>
          <a:p>
            <a:pPr lvl="1"/>
            <a:r>
              <a:rPr lang="en-US" altLang="en-US" sz="1800"/>
              <a:t>In the Source and destination systems the process which is sending / receiving the packet is identified through the port</a:t>
            </a:r>
          </a:p>
          <a:p>
            <a:r>
              <a:rPr lang="en-US" altLang="en-US" sz="2000"/>
              <a:t>Application Layer Protocols</a:t>
            </a:r>
          </a:p>
          <a:p>
            <a:pPr lvl="1"/>
            <a:r>
              <a:rPr lang="en-US" altLang="en-US" sz="1800"/>
              <a:t>HTTP, FTP, Telnet, SMTP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914400"/>
            <a:ext cx="8229600" cy="5410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lstStyle/>
          <a:p>
            <a:pPr marL="0" indent="0">
              <a:buNone/>
            </a:pPr>
            <a:r>
              <a:rPr lang="en-US" sz="1100" dirty="0"/>
              <a:t>//TCPServer.java</a:t>
            </a:r>
          </a:p>
          <a:p>
            <a:pPr marL="0" indent="0">
              <a:buNone/>
            </a:pPr>
            <a:r>
              <a:rPr lang="en-US" sz="1100" dirty="0"/>
              <a:t>import java.net.*;</a:t>
            </a:r>
          </a:p>
          <a:p>
            <a:pPr marL="0" indent="0">
              <a:buNone/>
            </a:pPr>
            <a:r>
              <a:rPr lang="en-US" sz="1100" dirty="0"/>
              <a:t>import java.io.*;</a:t>
            </a:r>
          </a:p>
          <a:p>
            <a:pPr marL="0" indent="0">
              <a:buNone/>
            </a:pPr>
            <a:r>
              <a:rPr lang="en-US" sz="1100" dirty="0"/>
              <a:t>import </a:t>
            </a:r>
            <a:r>
              <a:rPr lang="en-US" sz="1100" dirty="0" err="1"/>
              <a:t>java.util</a:t>
            </a:r>
            <a:r>
              <a:rPr lang="en-US" sz="1100" dirty="0"/>
              <a:t>.*;</a:t>
            </a:r>
          </a:p>
          <a:p>
            <a:pPr marL="0" indent="0">
              <a:buNone/>
            </a:pPr>
            <a:r>
              <a:rPr lang="en-US" sz="1100" dirty="0"/>
              <a:t>public class </a:t>
            </a:r>
            <a:r>
              <a:rPr lang="en-US" sz="1100" dirty="0" err="1"/>
              <a:t>TCPServer</a:t>
            </a:r>
            <a:r>
              <a:rPr lang="en-US" sz="1100" dirty="0"/>
              <a:t> {</a:t>
            </a:r>
          </a:p>
          <a:p>
            <a:pPr marL="0" indent="0">
              <a:buNone/>
            </a:pPr>
            <a:r>
              <a:rPr lang="en-US" sz="1100" dirty="0"/>
              <a:t>  public static void main(String </a:t>
            </a:r>
            <a:r>
              <a:rPr lang="en-US" sz="1100" dirty="0" err="1"/>
              <a:t>args</a:t>
            </a:r>
            <a:r>
              <a:rPr lang="en-US" sz="1100" dirty="0"/>
              <a:t>[]) throws Exception  {</a:t>
            </a:r>
          </a:p>
          <a:p>
            <a:pPr marL="0" indent="0">
              <a:buNone/>
            </a:pPr>
            <a:r>
              <a:rPr lang="en-US" sz="1100" dirty="0"/>
              <a:t>    char </a:t>
            </a:r>
            <a:r>
              <a:rPr lang="en-US" sz="1100" dirty="0" err="1"/>
              <a:t>ch</a:t>
            </a:r>
            <a:r>
              <a:rPr lang="en-US" sz="1100" dirty="0"/>
              <a:t>;</a:t>
            </a:r>
          </a:p>
          <a:p>
            <a:pPr marL="0" indent="0">
              <a:buNone/>
            </a:pPr>
            <a:r>
              <a:rPr lang="en-US" sz="1100" dirty="0"/>
              <a:t>    String </a:t>
            </a:r>
            <a:r>
              <a:rPr lang="en-US" sz="1100" dirty="0" err="1"/>
              <a:t>msg</a:t>
            </a:r>
            <a:r>
              <a:rPr lang="en-US" sz="1100" dirty="0"/>
              <a:t>="";</a:t>
            </a:r>
          </a:p>
          <a:p>
            <a:pPr marL="0" indent="0">
              <a:buNone/>
            </a:pPr>
            <a:r>
              <a:rPr lang="en-US" sz="1100" dirty="0"/>
              <a:t>    Scanner </a:t>
            </a:r>
            <a:r>
              <a:rPr lang="en-US" sz="1100" dirty="0" err="1"/>
              <a:t>sc</a:t>
            </a:r>
            <a:r>
              <a:rPr lang="en-US" sz="1100" dirty="0"/>
              <a:t> = new Scanner(System.in);</a:t>
            </a:r>
          </a:p>
          <a:p>
            <a:pPr marL="0" indent="0">
              <a:buNone/>
            </a:pPr>
            <a:r>
              <a:rPr lang="en-US" sz="1100" dirty="0"/>
              <a:t>    </a:t>
            </a:r>
            <a:r>
              <a:rPr lang="en-US" sz="1100" dirty="0" err="1"/>
              <a:t>ServerSocket</a:t>
            </a:r>
            <a:r>
              <a:rPr lang="en-US" sz="1100" dirty="0"/>
              <a:t> </a:t>
            </a:r>
            <a:r>
              <a:rPr lang="en-US" sz="1100" dirty="0" err="1"/>
              <a:t>soc</a:t>
            </a:r>
            <a:r>
              <a:rPr lang="en-US" sz="1100" dirty="0"/>
              <a:t> = new </a:t>
            </a:r>
            <a:r>
              <a:rPr lang="en-US" sz="1100" dirty="0" err="1"/>
              <a:t>ServerSocket</a:t>
            </a:r>
            <a:r>
              <a:rPr lang="en-US" sz="1100" dirty="0"/>
              <a:t>(3000);</a:t>
            </a:r>
          </a:p>
          <a:p>
            <a:pPr marL="0" indent="0">
              <a:buNone/>
            </a:pPr>
            <a:r>
              <a:rPr lang="en-US" sz="1100" dirty="0"/>
              <a:t>    </a:t>
            </a:r>
            <a:r>
              <a:rPr lang="en-US" sz="1100" dirty="0" err="1"/>
              <a:t>System.out.println</a:t>
            </a:r>
            <a:r>
              <a:rPr lang="en-US" sz="1100" dirty="0"/>
              <a:t>("Waiting for client connection...");</a:t>
            </a:r>
          </a:p>
          <a:p>
            <a:pPr marL="0" indent="0">
              <a:buNone/>
            </a:pPr>
            <a:r>
              <a:rPr lang="en-US" sz="1100" dirty="0"/>
              <a:t>    Socket </a:t>
            </a:r>
            <a:r>
              <a:rPr lang="en-US" sz="1100" dirty="0" err="1"/>
              <a:t>r_soc</a:t>
            </a:r>
            <a:r>
              <a:rPr lang="en-US" sz="1100" dirty="0"/>
              <a:t> = </a:t>
            </a:r>
            <a:r>
              <a:rPr lang="en-US" sz="1100" dirty="0" err="1"/>
              <a:t>soc.accept</a:t>
            </a:r>
            <a:r>
              <a:rPr lang="en-US" sz="1100" dirty="0"/>
              <a:t>();</a:t>
            </a:r>
          </a:p>
          <a:p>
            <a:pPr marL="0" indent="0">
              <a:buNone/>
            </a:pPr>
            <a:r>
              <a:rPr lang="en-US" sz="1100" dirty="0"/>
              <a:t>    </a:t>
            </a:r>
            <a:r>
              <a:rPr lang="en-US" sz="1100" dirty="0" err="1"/>
              <a:t>OutputStream</a:t>
            </a:r>
            <a:r>
              <a:rPr lang="en-US" sz="1100" dirty="0"/>
              <a:t> </a:t>
            </a:r>
            <a:r>
              <a:rPr lang="en-US" sz="1100" dirty="0" err="1"/>
              <a:t>os</a:t>
            </a:r>
            <a:r>
              <a:rPr lang="en-US" sz="1100" dirty="0"/>
              <a:t> = </a:t>
            </a:r>
            <a:r>
              <a:rPr lang="en-US" sz="1100" dirty="0" err="1"/>
              <a:t>r_soc.getOutputStream</a:t>
            </a:r>
            <a:r>
              <a:rPr lang="en-US" sz="1100" dirty="0"/>
              <a:t>();</a:t>
            </a:r>
          </a:p>
          <a:p>
            <a:pPr marL="0" indent="0">
              <a:buNone/>
            </a:pPr>
            <a:r>
              <a:rPr lang="en-US" sz="1100" dirty="0"/>
              <a:t>    </a:t>
            </a:r>
            <a:r>
              <a:rPr lang="en-US" sz="1100" dirty="0" err="1"/>
              <a:t>InputStream</a:t>
            </a:r>
            <a:r>
              <a:rPr lang="en-US" sz="1100" dirty="0"/>
              <a:t> is = </a:t>
            </a:r>
            <a:r>
              <a:rPr lang="en-US" sz="1100" dirty="0" err="1"/>
              <a:t>r_soc.getInputStream</a:t>
            </a:r>
            <a:r>
              <a:rPr lang="en-US" sz="1100" dirty="0"/>
              <a:t>();</a:t>
            </a:r>
          </a:p>
          <a:p>
            <a:pPr marL="0" indent="0">
              <a:buNone/>
            </a:pPr>
            <a:r>
              <a:rPr lang="en-US" sz="1100" dirty="0"/>
              <a:t>    </a:t>
            </a:r>
            <a:r>
              <a:rPr lang="en-US" sz="1100" dirty="0" err="1"/>
              <a:t>BufferedReader</a:t>
            </a:r>
            <a:r>
              <a:rPr lang="en-US" sz="1100" dirty="0"/>
              <a:t> </a:t>
            </a:r>
            <a:r>
              <a:rPr lang="en-US" sz="1100" dirty="0" err="1"/>
              <a:t>br</a:t>
            </a:r>
            <a:r>
              <a:rPr lang="en-US" sz="1100" dirty="0"/>
              <a:t> = new </a:t>
            </a:r>
            <a:r>
              <a:rPr lang="en-US" sz="1100" dirty="0" err="1"/>
              <a:t>BufferedReader</a:t>
            </a:r>
            <a:r>
              <a:rPr lang="en-US" sz="1100" dirty="0"/>
              <a:t>(new </a:t>
            </a:r>
            <a:r>
              <a:rPr lang="en-US" sz="1100" dirty="0" err="1"/>
              <a:t>InputStreamReader</a:t>
            </a:r>
            <a:r>
              <a:rPr lang="en-US" sz="1100" dirty="0"/>
              <a:t>(is));</a:t>
            </a:r>
          </a:p>
          <a:p>
            <a:pPr marL="0" indent="0">
              <a:buNone/>
            </a:pPr>
            <a:r>
              <a:rPr lang="en-US" sz="1100" dirty="0"/>
              <a:t>    </a:t>
            </a:r>
            <a:r>
              <a:rPr lang="en-US" sz="1100" dirty="0" err="1"/>
              <a:t>System.out.println</a:t>
            </a:r>
            <a:r>
              <a:rPr lang="en-US" sz="1100" dirty="0"/>
              <a:t>("Connection Established....");</a:t>
            </a:r>
          </a:p>
          <a:p>
            <a:pPr marL="0" indent="0">
              <a:buNone/>
            </a:pPr>
            <a:r>
              <a:rPr lang="en-US" sz="1100" dirty="0"/>
              <a:t>    while (true)  {</a:t>
            </a:r>
          </a:p>
          <a:p>
            <a:pPr marL="0" indent="0">
              <a:buNone/>
            </a:pPr>
            <a:r>
              <a:rPr lang="en-US" sz="1100" dirty="0"/>
              <a:t>      </a:t>
            </a:r>
            <a:r>
              <a:rPr lang="en-US" sz="1100" dirty="0" err="1"/>
              <a:t>System.out.println</a:t>
            </a:r>
            <a:r>
              <a:rPr lang="en-US" sz="1100" dirty="0"/>
              <a:t>("Enter message to send : ");</a:t>
            </a:r>
          </a:p>
          <a:p>
            <a:pPr marL="0" indent="0">
              <a:buNone/>
            </a:pPr>
            <a:r>
              <a:rPr lang="en-US" sz="1100" dirty="0"/>
              <a:t>      </a:t>
            </a:r>
            <a:r>
              <a:rPr lang="en-US" sz="1100" dirty="0" err="1"/>
              <a:t>msg</a:t>
            </a:r>
            <a:r>
              <a:rPr lang="en-US" sz="1100" dirty="0"/>
              <a:t> = </a:t>
            </a:r>
            <a:r>
              <a:rPr lang="en-US" sz="1100" dirty="0" err="1"/>
              <a:t>sc.nextLine</a:t>
            </a:r>
            <a:r>
              <a:rPr lang="en-US" sz="1100" dirty="0"/>
              <a:t>()+"\n";</a:t>
            </a:r>
          </a:p>
          <a:p>
            <a:pPr marL="0" indent="0">
              <a:buNone/>
            </a:pPr>
            <a:r>
              <a:rPr lang="en-US" sz="1100" dirty="0"/>
              <a:t>      </a:t>
            </a:r>
            <a:r>
              <a:rPr lang="en-US" sz="1100" dirty="0" err="1"/>
              <a:t>os.write</a:t>
            </a:r>
            <a:r>
              <a:rPr lang="en-US" sz="1100" dirty="0"/>
              <a:t>(</a:t>
            </a:r>
            <a:r>
              <a:rPr lang="en-US" sz="1100" dirty="0" err="1"/>
              <a:t>msg.getBytes</a:t>
            </a:r>
            <a:r>
              <a:rPr lang="en-US" sz="1100" dirty="0"/>
              <a:t>());</a:t>
            </a:r>
          </a:p>
          <a:p>
            <a:pPr marL="0" indent="0">
              <a:buNone/>
            </a:pPr>
            <a:r>
              <a:rPr lang="en-US" sz="1100" dirty="0"/>
              <a:t>      if (</a:t>
            </a:r>
            <a:r>
              <a:rPr lang="en-US" sz="1100" dirty="0" err="1"/>
              <a:t>msg.equals</a:t>
            </a:r>
            <a:r>
              <a:rPr lang="en-US" sz="1100" dirty="0"/>
              <a:t>("Bye\n")) break;</a:t>
            </a:r>
          </a:p>
          <a:p>
            <a:pPr marL="0" indent="0">
              <a:buNone/>
            </a:pPr>
            <a:r>
              <a:rPr lang="en-US" sz="1100" dirty="0"/>
              <a:t>      </a:t>
            </a:r>
            <a:r>
              <a:rPr lang="en-US" sz="1100" dirty="0" err="1"/>
              <a:t>msg</a:t>
            </a:r>
            <a:r>
              <a:rPr lang="en-US" sz="1100" dirty="0"/>
              <a:t>="";</a:t>
            </a:r>
          </a:p>
          <a:p>
            <a:pPr marL="0" indent="0">
              <a:buNone/>
            </a:pPr>
            <a:r>
              <a:rPr lang="en-US" sz="1100" dirty="0"/>
              <a:t>      </a:t>
            </a:r>
            <a:r>
              <a:rPr lang="en-US" sz="1100" dirty="0" err="1"/>
              <a:t>msg</a:t>
            </a:r>
            <a:r>
              <a:rPr lang="en-US" sz="1100" dirty="0"/>
              <a:t> = </a:t>
            </a:r>
            <a:r>
              <a:rPr lang="en-US" sz="1100" dirty="0" err="1"/>
              <a:t>br.readLine</a:t>
            </a:r>
            <a:r>
              <a:rPr lang="en-US" sz="1100" dirty="0"/>
              <a:t>();</a:t>
            </a:r>
          </a:p>
          <a:p>
            <a:pPr marL="0" indent="0">
              <a:buNone/>
            </a:pPr>
            <a:r>
              <a:rPr lang="en-US" sz="1100" dirty="0"/>
              <a:t>      </a:t>
            </a:r>
            <a:r>
              <a:rPr lang="en-US" sz="1100" dirty="0" err="1"/>
              <a:t>System.out.println</a:t>
            </a:r>
            <a:r>
              <a:rPr lang="en-US" sz="1100" dirty="0"/>
              <a:t>("Message Received : "+</a:t>
            </a:r>
            <a:r>
              <a:rPr lang="en-US" sz="1100" dirty="0" err="1"/>
              <a:t>msg</a:t>
            </a:r>
            <a:r>
              <a:rPr lang="en-US" sz="1100" dirty="0"/>
              <a:t>);</a:t>
            </a:r>
          </a:p>
          <a:p>
            <a:pPr marL="0" indent="0">
              <a:buNone/>
            </a:pPr>
            <a:r>
              <a:rPr lang="en-US" sz="1100" dirty="0"/>
              <a:t>      if (</a:t>
            </a:r>
            <a:r>
              <a:rPr lang="en-US" sz="1100" dirty="0" err="1"/>
              <a:t>msg.equals</a:t>
            </a:r>
            <a:r>
              <a:rPr lang="en-US" sz="1100" dirty="0"/>
              <a:t>("Bye")) break;</a:t>
            </a:r>
          </a:p>
          <a:p>
            <a:pPr marL="0" indent="0">
              <a:buNone/>
            </a:pPr>
            <a:r>
              <a:rPr lang="en-US" sz="1100" dirty="0"/>
              <a:t>      </a:t>
            </a:r>
            <a:r>
              <a:rPr lang="en-US" sz="1100" dirty="0" err="1"/>
              <a:t>msg</a:t>
            </a:r>
            <a:r>
              <a:rPr lang="en-US" sz="1100" dirty="0"/>
              <a:t>="";</a:t>
            </a:r>
          </a:p>
          <a:p>
            <a:pPr marL="0" indent="0">
              <a:buNone/>
            </a:pPr>
            <a:r>
              <a:rPr lang="en-US" sz="1100" dirty="0"/>
              <a:t>    }</a:t>
            </a:r>
          </a:p>
          <a:p>
            <a:pPr marL="0" indent="0">
              <a:buNone/>
            </a:pPr>
            <a:r>
              <a:rPr lang="en-US" sz="1100" dirty="0"/>
              <a:t>    </a:t>
            </a:r>
            <a:r>
              <a:rPr lang="en-US" sz="1100" dirty="0" err="1"/>
              <a:t>Thread.sleep</a:t>
            </a:r>
            <a:r>
              <a:rPr lang="en-US" sz="1100" dirty="0"/>
              <a:t>(5000);</a:t>
            </a:r>
          </a:p>
          <a:p>
            <a:pPr marL="0" indent="0">
              <a:buNone/>
            </a:pPr>
            <a:r>
              <a:rPr lang="en-US" sz="1100" dirty="0"/>
              <a:t>    </a:t>
            </a:r>
            <a:r>
              <a:rPr lang="en-US" sz="1100" dirty="0" err="1"/>
              <a:t>r_soc.close</a:t>
            </a:r>
            <a:r>
              <a:rPr lang="en-US" sz="1100" dirty="0"/>
              <a:t>();</a:t>
            </a:r>
          </a:p>
          <a:p>
            <a:pPr marL="0" indent="0">
              <a:buNone/>
            </a:pPr>
            <a:r>
              <a:rPr lang="en-US" sz="1100" dirty="0"/>
              <a:t>    </a:t>
            </a:r>
            <a:r>
              <a:rPr lang="en-US" sz="1100" dirty="0" err="1"/>
              <a:t>soc.close</a:t>
            </a:r>
            <a:r>
              <a:rPr lang="en-US" sz="1100" dirty="0"/>
              <a:t>();</a:t>
            </a:r>
          </a:p>
          <a:p>
            <a:pPr marL="0" indent="0">
              <a:buNone/>
            </a:pPr>
            <a:r>
              <a:rPr lang="en-US" sz="1100" dirty="0"/>
              <a:t>  }   }</a:t>
            </a:r>
          </a:p>
        </p:txBody>
      </p:sp>
    </p:spTree>
    <p:extLst>
      <p:ext uri="{BB962C8B-B14F-4D97-AF65-F5344CB8AC3E}">
        <p14:creationId xmlns:p14="http://schemas.microsoft.com/office/powerpoint/2010/main" val="92078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lstStyle/>
          <a:p>
            <a:pPr marL="0" indent="0">
              <a:buNone/>
            </a:pPr>
            <a:r>
              <a:rPr lang="en-US" sz="1400" dirty="0"/>
              <a:t>import java.net.*;</a:t>
            </a:r>
          </a:p>
          <a:p>
            <a:pPr marL="0" indent="0">
              <a:buNone/>
            </a:pPr>
            <a:r>
              <a:rPr lang="en-US" sz="1400" dirty="0"/>
              <a:t>import java.io.*;</a:t>
            </a:r>
          </a:p>
          <a:p>
            <a:pPr marL="0" indent="0">
              <a:buNone/>
            </a:pPr>
            <a:r>
              <a:rPr lang="en-US" sz="1400" dirty="0"/>
              <a:t>import </a:t>
            </a:r>
            <a:r>
              <a:rPr lang="en-US" sz="1400" dirty="0" err="1"/>
              <a:t>java.util</a:t>
            </a:r>
            <a:r>
              <a:rPr lang="en-US" sz="1400" dirty="0"/>
              <a:t>.*;</a:t>
            </a:r>
          </a:p>
          <a:p>
            <a:pPr marL="0" indent="0">
              <a:buNone/>
            </a:pPr>
            <a:r>
              <a:rPr lang="en-US" sz="1400" dirty="0"/>
              <a:t>public class </a:t>
            </a:r>
            <a:r>
              <a:rPr lang="en-US" sz="1400" dirty="0" err="1"/>
              <a:t>TCPClient</a:t>
            </a:r>
            <a:r>
              <a:rPr lang="en-US" sz="1400" dirty="0"/>
              <a:t> {</a:t>
            </a:r>
          </a:p>
          <a:p>
            <a:pPr marL="0" indent="0">
              <a:buNone/>
            </a:pPr>
            <a:r>
              <a:rPr lang="en-US" sz="1400" dirty="0"/>
              <a:t>  public static void main(String </a:t>
            </a:r>
            <a:r>
              <a:rPr lang="en-US" sz="1400" dirty="0" err="1"/>
              <a:t>args</a:t>
            </a:r>
            <a:r>
              <a:rPr lang="en-US" sz="1400" dirty="0"/>
              <a:t>[]) throws Exception   {</a:t>
            </a:r>
          </a:p>
          <a:p>
            <a:pPr marL="0" indent="0">
              <a:buNone/>
            </a:pPr>
            <a:r>
              <a:rPr lang="en-US" sz="1400" dirty="0"/>
              <a:t>    char </a:t>
            </a:r>
            <a:r>
              <a:rPr lang="en-US" sz="1400" dirty="0" err="1"/>
              <a:t>ch</a:t>
            </a:r>
            <a:r>
              <a:rPr lang="en-US" sz="1400" dirty="0"/>
              <a:t>;</a:t>
            </a:r>
          </a:p>
          <a:p>
            <a:pPr marL="0" indent="0">
              <a:buNone/>
            </a:pPr>
            <a:r>
              <a:rPr lang="en-US" sz="1400" dirty="0"/>
              <a:t>    String </a:t>
            </a:r>
            <a:r>
              <a:rPr lang="en-US" sz="1400" dirty="0" err="1"/>
              <a:t>msg</a:t>
            </a:r>
            <a:r>
              <a:rPr lang="en-US" sz="1400" dirty="0"/>
              <a:t> = "";</a:t>
            </a:r>
          </a:p>
          <a:p>
            <a:pPr marL="0" indent="0">
              <a:buNone/>
            </a:pPr>
            <a:r>
              <a:rPr lang="en-US" sz="1400" dirty="0"/>
              <a:t>    Scanner </a:t>
            </a:r>
            <a:r>
              <a:rPr lang="en-US" sz="1400" dirty="0" err="1"/>
              <a:t>sc</a:t>
            </a:r>
            <a:r>
              <a:rPr lang="en-US" sz="1400" dirty="0"/>
              <a:t> = new Scanner(System.in);</a:t>
            </a:r>
          </a:p>
          <a:p>
            <a:pPr marL="0" indent="0">
              <a:buNone/>
            </a:pPr>
            <a:r>
              <a:rPr lang="en-US" sz="1400" dirty="0"/>
              <a:t>    Socket s = new Socket(</a:t>
            </a:r>
            <a:r>
              <a:rPr lang="en-US" sz="1400" dirty="0" err="1"/>
              <a:t>InetAddress.getLocalHost</a:t>
            </a:r>
            <a:r>
              <a:rPr lang="en-US" sz="1400" dirty="0"/>
              <a:t>(), 3000);</a:t>
            </a:r>
          </a:p>
          <a:p>
            <a:pPr marL="0" indent="0">
              <a:buNone/>
            </a:pPr>
            <a:r>
              <a:rPr lang="en-US" sz="1400" dirty="0"/>
              <a:t>    </a:t>
            </a:r>
            <a:r>
              <a:rPr lang="en-US" sz="1400" dirty="0" err="1"/>
              <a:t>InputStream</a:t>
            </a:r>
            <a:r>
              <a:rPr lang="en-US" sz="1400" dirty="0"/>
              <a:t> is = </a:t>
            </a:r>
            <a:r>
              <a:rPr lang="en-US" sz="1400" dirty="0" err="1"/>
              <a:t>s.getInputStream</a:t>
            </a:r>
            <a:r>
              <a:rPr lang="en-US" sz="1400" dirty="0"/>
              <a:t>();</a:t>
            </a:r>
          </a:p>
          <a:p>
            <a:pPr marL="0" indent="0">
              <a:buNone/>
            </a:pPr>
            <a:r>
              <a:rPr lang="en-US" sz="1400" dirty="0"/>
              <a:t>    </a:t>
            </a:r>
            <a:r>
              <a:rPr lang="en-US" sz="1400" dirty="0" err="1"/>
              <a:t>BufferedReader</a:t>
            </a:r>
            <a:r>
              <a:rPr lang="en-US" sz="1400" dirty="0"/>
              <a:t> </a:t>
            </a:r>
            <a:r>
              <a:rPr lang="en-US" sz="1400" dirty="0" err="1"/>
              <a:t>br</a:t>
            </a:r>
            <a:r>
              <a:rPr lang="en-US" sz="1400" dirty="0"/>
              <a:t> = new </a:t>
            </a:r>
            <a:r>
              <a:rPr lang="en-US" sz="1400" dirty="0" err="1"/>
              <a:t>BufferedReader</a:t>
            </a:r>
            <a:r>
              <a:rPr lang="en-US" sz="1400" dirty="0"/>
              <a:t>(new </a:t>
            </a:r>
            <a:r>
              <a:rPr lang="en-US" sz="1400" dirty="0" err="1"/>
              <a:t>InputStreamReader</a:t>
            </a:r>
            <a:r>
              <a:rPr lang="en-US" sz="1400" dirty="0"/>
              <a:t>(is));</a:t>
            </a:r>
          </a:p>
          <a:p>
            <a:pPr marL="0" indent="0">
              <a:buNone/>
            </a:pPr>
            <a:r>
              <a:rPr lang="en-US" sz="1400" dirty="0"/>
              <a:t>    </a:t>
            </a:r>
            <a:r>
              <a:rPr lang="en-US" sz="1400" dirty="0" err="1"/>
              <a:t>OutputStream</a:t>
            </a:r>
            <a:r>
              <a:rPr lang="en-US" sz="1400" dirty="0"/>
              <a:t> </a:t>
            </a:r>
            <a:r>
              <a:rPr lang="en-US" sz="1400" dirty="0" err="1"/>
              <a:t>os</a:t>
            </a:r>
            <a:r>
              <a:rPr lang="en-US" sz="1400" dirty="0"/>
              <a:t> = </a:t>
            </a:r>
            <a:r>
              <a:rPr lang="en-US" sz="1400" dirty="0" err="1"/>
              <a:t>s.getOutputStream</a:t>
            </a:r>
            <a:r>
              <a:rPr lang="en-US" sz="1400" dirty="0"/>
              <a:t>();</a:t>
            </a:r>
          </a:p>
          <a:p>
            <a:pPr marL="0" indent="0">
              <a:buNone/>
            </a:pPr>
            <a:r>
              <a:rPr lang="en-US" sz="1400" dirty="0"/>
              <a:t>    while (true){</a:t>
            </a:r>
          </a:p>
          <a:p>
            <a:pPr marL="0" indent="0">
              <a:buNone/>
            </a:pPr>
            <a:r>
              <a:rPr lang="en-US" sz="1400" dirty="0"/>
              <a:t>      </a:t>
            </a:r>
            <a:r>
              <a:rPr lang="en-US" sz="1400" dirty="0" err="1"/>
              <a:t>msg</a:t>
            </a:r>
            <a:r>
              <a:rPr lang="en-US" sz="1400" dirty="0"/>
              <a:t> = </a:t>
            </a:r>
            <a:r>
              <a:rPr lang="en-US" sz="1400" dirty="0" err="1"/>
              <a:t>br.readLine</a:t>
            </a:r>
            <a:r>
              <a:rPr lang="en-US" sz="1400" dirty="0"/>
              <a:t>();</a:t>
            </a:r>
          </a:p>
          <a:p>
            <a:pPr marL="0" indent="0">
              <a:buNone/>
            </a:pPr>
            <a:r>
              <a:rPr lang="en-US" sz="1400" dirty="0"/>
              <a:t>      </a:t>
            </a:r>
            <a:r>
              <a:rPr lang="en-US" sz="1400" dirty="0" err="1"/>
              <a:t>System.out.println</a:t>
            </a:r>
            <a:r>
              <a:rPr lang="en-US" sz="1400" dirty="0"/>
              <a:t>("Message </a:t>
            </a:r>
            <a:r>
              <a:rPr lang="en-US" sz="1400" dirty="0" err="1"/>
              <a:t>Recived</a:t>
            </a:r>
            <a:r>
              <a:rPr lang="en-US" sz="1400" dirty="0"/>
              <a:t> from server : "+</a:t>
            </a:r>
            <a:r>
              <a:rPr lang="en-US" sz="1400" dirty="0" err="1"/>
              <a:t>msg</a:t>
            </a:r>
            <a:r>
              <a:rPr lang="en-US" sz="1400" dirty="0"/>
              <a:t>);</a:t>
            </a:r>
          </a:p>
          <a:p>
            <a:pPr marL="0" indent="0">
              <a:buNone/>
            </a:pPr>
            <a:r>
              <a:rPr lang="en-US" sz="1400" dirty="0"/>
              <a:t>      if (</a:t>
            </a:r>
            <a:r>
              <a:rPr lang="en-US" sz="1400" dirty="0" err="1"/>
              <a:t>msg.equals</a:t>
            </a:r>
            <a:r>
              <a:rPr lang="en-US" sz="1400" dirty="0"/>
              <a:t>("Bye")) break;</a:t>
            </a:r>
          </a:p>
          <a:p>
            <a:pPr marL="0" indent="0">
              <a:buNone/>
            </a:pPr>
            <a:r>
              <a:rPr lang="en-US" sz="1400" dirty="0"/>
              <a:t>      </a:t>
            </a:r>
            <a:r>
              <a:rPr lang="en-US" sz="1400" dirty="0" err="1"/>
              <a:t>System.out.println</a:t>
            </a:r>
            <a:r>
              <a:rPr lang="en-US" sz="1400" dirty="0"/>
              <a:t>("Enter message to send : ");</a:t>
            </a:r>
          </a:p>
          <a:p>
            <a:pPr marL="0" indent="0">
              <a:buNone/>
            </a:pPr>
            <a:r>
              <a:rPr lang="en-US" sz="1400" dirty="0"/>
              <a:t>      </a:t>
            </a:r>
            <a:r>
              <a:rPr lang="en-US" sz="1400" dirty="0" err="1"/>
              <a:t>msg</a:t>
            </a:r>
            <a:r>
              <a:rPr lang="en-US" sz="1400" dirty="0"/>
              <a:t> = </a:t>
            </a:r>
            <a:r>
              <a:rPr lang="en-US" sz="1400" dirty="0" err="1"/>
              <a:t>sc.nextLine</a:t>
            </a:r>
            <a:r>
              <a:rPr lang="en-US" sz="1400" dirty="0"/>
              <a:t>()+"\n";</a:t>
            </a:r>
          </a:p>
          <a:p>
            <a:pPr marL="0" indent="0">
              <a:buNone/>
            </a:pPr>
            <a:r>
              <a:rPr lang="en-US" sz="1400" dirty="0"/>
              <a:t>      if (</a:t>
            </a:r>
            <a:r>
              <a:rPr lang="en-US" sz="1400" dirty="0" err="1"/>
              <a:t>msg.equals</a:t>
            </a:r>
            <a:r>
              <a:rPr lang="en-US" sz="1400" dirty="0"/>
              <a:t>("Bye\n")) break;</a:t>
            </a:r>
          </a:p>
          <a:p>
            <a:pPr marL="0" indent="0">
              <a:buNone/>
            </a:pPr>
            <a:r>
              <a:rPr lang="en-US" sz="1400" dirty="0"/>
              <a:t>      </a:t>
            </a:r>
            <a:r>
              <a:rPr lang="en-US" sz="1400" dirty="0" err="1"/>
              <a:t>os.write</a:t>
            </a:r>
            <a:r>
              <a:rPr lang="en-US" sz="1400" dirty="0"/>
              <a:t>(</a:t>
            </a:r>
            <a:r>
              <a:rPr lang="en-US" sz="1400" dirty="0" err="1"/>
              <a:t>msg.getBytes</a:t>
            </a:r>
            <a:r>
              <a:rPr lang="en-US" sz="1400" dirty="0"/>
              <a:t>());</a:t>
            </a:r>
          </a:p>
          <a:p>
            <a:pPr marL="0" indent="0">
              <a:buNone/>
            </a:pPr>
            <a:r>
              <a:rPr lang="en-US" sz="1400" dirty="0"/>
              <a:t>      </a:t>
            </a:r>
            <a:r>
              <a:rPr lang="en-US" sz="1400" dirty="0" err="1"/>
              <a:t>msg</a:t>
            </a:r>
            <a:r>
              <a:rPr lang="en-US" sz="1400" dirty="0"/>
              <a:t>="";</a:t>
            </a:r>
          </a:p>
          <a:p>
            <a:pPr marL="0" indent="0">
              <a:buNone/>
            </a:pPr>
            <a:r>
              <a:rPr lang="en-US" sz="1400" dirty="0"/>
              <a:t>    }</a:t>
            </a:r>
          </a:p>
          <a:p>
            <a:pPr marL="0" indent="0">
              <a:buNone/>
            </a:pPr>
            <a:r>
              <a:rPr lang="en-US" sz="1400" dirty="0"/>
              <a:t>    </a:t>
            </a:r>
            <a:r>
              <a:rPr lang="en-US" sz="1400" dirty="0" err="1"/>
              <a:t>Thread.sleep</a:t>
            </a:r>
            <a:r>
              <a:rPr lang="en-US" sz="1400" dirty="0"/>
              <a:t>(5000);</a:t>
            </a:r>
          </a:p>
          <a:p>
            <a:pPr marL="0" indent="0">
              <a:buNone/>
            </a:pPr>
            <a:r>
              <a:rPr lang="en-US" sz="1400" dirty="0"/>
              <a:t>    </a:t>
            </a:r>
            <a:r>
              <a:rPr lang="en-US" sz="1400" dirty="0" err="1"/>
              <a:t>s.close</a:t>
            </a:r>
            <a:r>
              <a:rPr lang="en-US" sz="1400" dirty="0"/>
              <a:t>();</a:t>
            </a:r>
          </a:p>
          <a:p>
            <a:pPr marL="0" indent="0">
              <a:buNone/>
            </a:pPr>
            <a:r>
              <a:rPr lang="en-US" sz="1400" dirty="0"/>
              <a:t>  } }</a:t>
            </a:r>
            <a:r>
              <a:rPr lang="en-US" sz="1600" dirty="0"/>
              <a:t> </a:t>
            </a:r>
          </a:p>
          <a:p>
            <a:pPr marL="0" indent="0">
              <a:buNone/>
            </a:pPr>
            <a:endParaRPr lang="en-US" dirty="0"/>
          </a:p>
        </p:txBody>
      </p:sp>
    </p:spTree>
    <p:extLst>
      <p:ext uri="{BB962C8B-B14F-4D97-AF65-F5344CB8AC3E}">
        <p14:creationId xmlns:p14="http://schemas.microsoft.com/office/powerpoint/2010/main" val="2455075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533400" y="914400"/>
            <a:ext cx="8229600" cy="5638800"/>
          </a:xfrm>
        </p:spPr>
        <p:txBody>
          <a:bodyPr/>
          <a:lstStyle/>
          <a:p>
            <a:pPr eaLnBrk="1" hangingPunct="1"/>
            <a:r>
              <a:rPr lang="en-US" altLang="en-US" sz="2000" dirty="0"/>
              <a:t>Using </a:t>
            </a:r>
            <a:r>
              <a:rPr lang="en-US" altLang="en-US" sz="2000" dirty="0" err="1"/>
              <a:t>UDP</a:t>
            </a:r>
            <a:r>
              <a:rPr lang="en-US" altLang="en-US" sz="2000" dirty="0"/>
              <a:t> there is no prior connection establishment between the client and server. A client may send data to the server, and the server may (or may not) receive this data. The client will never know if the data was received at the other end. The same is true for the data sent the other way from the server to the client. </a:t>
            </a:r>
          </a:p>
          <a:p>
            <a:pPr eaLnBrk="1" hangingPunct="1"/>
            <a:r>
              <a:rPr lang="en-US" altLang="en-US" sz="2000" dirty="0"/>
              <a:t>Because there is no guarantee of data delivery, the </a:t>
            </a:r>
            <a:r>
              <a:rPr lang="en-US" altLang="en-US" sz="2000" dirty="0" err="1"/>
              <a:t>UDP</a:t>
            </a:r>
            <a:r>
              <a:rPr lang="en-US" altLang="en-US" sz="2000" dirty="0"/>
              <a:t> protocol has less protocol overhead. </a:t>
            </a:r>
          </a:p>
          <a:p>
            <a:pPr eaLnBrk="1" hangingPunct="1"/>
            <a:r>
              <a:rPr lang="en-US" altLang="en-US" sz="2000" dirty="0"/>
              <a:t>There are several situations in which the connectionless </a:t>
            </a:r>
            <a:r>
              <a:rPr lang="en-US" altLang="en-US" sz="2000" dirty="0" err="1"/>
              <a:t>UDP</a:t>
            </a:r>
            <a:r>
              <a:rPr lang="en-US" altLang="en-US" sz="2000" dirty="0"/>
              <a:t> model is preferable over TCP</a:t>
            </a:r>
          </a:p>
          <a:p>
            <a:pPr eaLnBrk="1" hangingPunct="1"/>
            <a:r>
              <a:rPr lang="en-US" altLang="en-US" sz="2000" dirty="0"/>
              <a:t> The </a:t>
            </a:r>
            <a:r>
              <a:rPr lang="en-US" altLang="en-US" sz="2000" dirty="0" err="1"/>
              <a:t>UDP</a:t>
            </a:r>
            <a:r>
              <a:rPr lang="en-US" altLang="en-US" sz="2000" dirty="0"/>
              <a:t> protocol provides for communication that is not guaranteed between two applications on the network. </a:t>
            </a:r>
            <a:r>
              <a:rPr lang="en-US" altLang="en-US" sz="2000" dirty="0" err="1"/>
              <a:t>UDP</a:t>
            </a:r>
            <a:r>
              <a:rPr lang="en-US" altLang="en-US" sz="2000" dirty="0"/>
              <a:t> is not connection-based like TCP. </a:t>
            </a:r>
          </a:p>
          <a:p>
            <a:pPr eaLnBrk="1" hangingPunct="1"/>
            <a:r>
              <a:rPr lang="en-US" altLang="en-US" sz="2000" dirty="0"/>
              <a:t>Rather, it sends independent packets of data, called </a:t>
            </a:r>
            <a:r>
              <a:rPr lang="en-US" altLang="en-US" sz="2000" i="1" dirty="0"/>
              <a:t>datagrams</a:t>
            </a:r>
            <a:r>
              <a:rPr lang="en-US" altLang="en-US" sz="2000" dirty="0"/>
              <a:t>, from one application to another. Sending datagrams is much like sending a letter through the postal service: The order of delivery is not important and is not guaranteed, and each message is independent of any other.</a:t>
            </a:r>
          </a:p>
          <a:p>
            <a:pPr eaLnBrk="1" hangingPunct="1">
              <a:buFont typeface="Arial" charset="0"/>
              <a:buNone/>
            </a:pPr>
            <a:endParaRPr lang="en-US" altLang="en-US" sz="2000" dirty="0"/>
          </a:p>
        </p:txBody>
      </p:sp>
      <p:sp>
        <p:nvSpPr>
          <p:cNvPr id="2" name="Title 1"/>
          <p:cNvSpPr>
            <a:spLocks noGrp="1"/>
          </p:cNvSpPr>
          <p:nvPr>
            <p:ph type="title"/>
          </p:nvPr>
        </p:nvSpPr>
        <p:spPr>
          <a:xfrm>
            <a:off x="457200" y="274638"/>
            <a:ext cx="8229600" cy="715962"/>
          </a:xfrm>
        </p:spPr>
        <p:txBody>
          <a:bodyPr/>
          <a:lstStyle/>
          <a:p>
            <a:r>
              <a:rPr lang="en-US" dirty="0" err="1"/>
              <a:t>UDP</a:t>
            </a:r>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304800" y="762000"/>
            <a:ext cx="8458200" cy="5638800"/>
          </a:xfrm>
        </p:spPr>
        <p:txBody>
          <a:bodyPr/>
          <a:lstStyle/>
          <a:p>
            <a:pPr eaLnBrk="1" hangingPunct="1"/>
            <a:r>
              <a:rPr lang="en-US" altLang="en-US" sz="2000" b="1" dirty="0"/>
              <a:t>The following two classes are used when coding a </a:t>
            </a:r>
            <a:r>
              <a:rPr lang="en-US" altLang="en-US" sz="2000" b="1" dirty="0" err="1"/>
              <a:t>UDP</a:t>
            </a:r>
            <a:r>
              <a:rPr lang="en-US" altLang="en-US" sz="2000" b="1" dirty="0"/>
              <a:t> connection</a:t>
            </a:r>
            <a:r>
              <a:rPr lang="en-US" altLang="en-US" dirty="0"/>
              <a:t>.</a:t>
            </a:r>
          </a:p>
          <a:p>
            <a:pPr lvl="1" eaLnBrk="1" hangingPunct="1"/>
            <a:r>
              <a:rPr lang="en-US" altLang="en-US" sz="1800" b="1" dirty="0" err="1"/>
              <a:t>DatagramPacket</a:t>
            </a:r>
            <a:r>
              <a:rPr lang="en-US" altLang="en-US" sz="1800" dirty="0"/>
              <a:t> class represents a </a:t>
            </a:r>
            <a:r>
              <a:rPr lang="en-US" altLang="en-US" sz="1800" dirty="0" err="1"/>
              <a:t>UDP</a:t>
            </a:r>
            <a:r>
              <a:rPr lang="en-US" altLang="en-US" sz="1800" dirty="0"/>
              <a:t> datagram. </a:t>
            </a:r>
          </a:p>
          <a:p>
            <a:pPr lvl="1" eaLnBrk="1" hangingPunct="1"/>
            <a:r>
              <a:rPr lang="en-US" altLang="en-US" sz="1800" b="1" dirty="0" err="1"/>
              <a:t>DatagramSocket</a:t>
            </a:r>
            <a:r>
              <a:rPr lang="en-US" altLang="en-US" sz="1800" dirty="0"/>
              <a:t> class represents a </a:t>
            </a:r>
            <a:r>
              <a:rPr lang="en-US" altLang="en-US" sz="1800" dirty="0" err="1"/>
              <a:t>UDP</a:t>
            </a:r>
            <a:r>
              <a:rPr lang="en-US" altLang="en-US" sz="1800" dirty="0"/>
              <a:t> socket that is used to send or receive a datagram packet. </a:t>
            </a:r>
          </a:p>
          <a:p>
            <a:pPr eaLnBrk="1" hangingPunct="1"/>
            <a:r>
              <a:rPr lang="en-US" altLang="en-US" sz="1900" dirty="0"/>
              <a:t>To create a </a:t>
            </a:r>
            <a:r>
              <a:rPr lang="en-US" altLang="en-US" sz="1900" dirty="0" err="1"/>
              <a:t>UDP</a:t>
            </a:r>
            <a:r>
              <a:rPr lang="en-US" altLang="en-US" sz="1900" dirty="0"/>
              <a:t> Socket bound to a port number 12345 at localhost. </a:t>
            </a:r>
          </a:p>
          <a:p>
            <a:pPr eaLnBrk="1" hangingPunct="1">
              <a:buFont typeface="Arial" charset="0"/>
              <a:buNone/>
            </a:pPr>
            <a:r>
              <a:rPr lang="en-US" altLang="en-US" sz="1900" dirty="0"/>
              <a:t>          </a:t>
            </a:r>
            <a:r>
              <a:rPr lang="en-US" altLang="en-US" sz="1900" b="1" dirty="0"/>
              <a:t> </a:t>
            </a:r>
            <a:r>
              <a:rPr lang="en-US" altLang="en-US" sz="1900" b="1" dirty="0" err="1"/>
              <a:t>DatagramSocket</a:t>
            </a:r>
            <a:r>
              <a:rPr lang="en-US" altLang="en-US" sz="1900" b="1" dirty="0"/>
              <a:t> </a:t>
            </a:r>
            <a:r>
              <a:rPr lang="en-US" altLang="en-US" sz="1900" b="1" dirty="0" err="1"/>
              <a:t>udpSocket</a:t>
            </a:r>
            <a:r>
              <a:rPr lang="en-US" altLang="en-US" sz="1900" b="1" dirty="0"/>
              <a:t> = new </a:t>
            </a:r>
            <a:r>
              <a:rPr lang="en-US" altLang="en-US" sz="1900" b="1" dirty="0" err="1"/>
              <a:t>DatagramSocket</a:t>
            </a:r>
            <a:r>
              <a:rPr lang="en-US" altLang="en-US" sz="1900" b="1" dirty="0"/>
              <a:t>(12345, "localhost"); </a:t>
            </a:r>
          </a:p>
          <a:p>
            <a:pPr eaLnBrk="1" hangingPunct="1"/>
            <a:r>
              <a:rPr lang="en-US" altLang="en-US" sz="1900" dirty="0"/>
              <a:t> The </a:t>
            </a:r>
            <a:r>
              <a:rPr lang="en-US" altLang="en-US" sz="1900" dirty="0" err="1"/>
              <a:t>DatagramSocket</a:t>
            </a:r>
            <a:r>
              <a:rPr lang="en-US" altLang="en-US" sz="1900" dirty="0"/>
              <a:t> class provides a bind() method to bind the socket to a local IP address and a local port number. </a:t>
            </a:r>
          </a:p>
          <a:p>
            <a:pPr eaLnBrk="1" hangingPunct="1"/>
            <a:r>
              <a:rPr lang="en-US" altLang="en-US" sz="2600" b="1" dirty="0" err="1"/>
              <a:t>DatagramPacket</a:t>
            </a:r>
            <a:endParaRPr lang="en-US" altLang="en-US" sz="2600" b="1" dirty="0"/>
          </a:p>
          <a:p>
            <a:pPr eaLnBrk="1" hangingPunct="1">
              <a:buFont typeface="Arial" charset="0"/>
              <a:buNone/>
            </a:pPr>
            <a:r>
              <a:rPr lang="en-US" altLang="en-US" sz="2400" dirty="0"/>
              <a:t>A </a:t>
            </a:r>
            <a:r>
              <a:rPr lang="en-US" altLang="en-US" sz="2400" dirty="0" err="1"/>
              <a:t>DatagramPacket</a:t>
            </a:r>
            <a:r>
              <a:rPr lang="en-US" altLang="en-US" sz="2400" dirty="0"/>
              <a:t> contains three things: </a:t>
            </a:r>
          </a:p>
          <a:p>
            <a:pPr eaLnBrk="1" hangingPunct="1"/>
            <a:r>
              <a:rPr lang="en-US" altLang="en-US" sz="2400" dirty="0"/>
              <a:t>destination IP address</a:t>
            </a:r>
          </a:p>
          <a:p>
            <a:pPr eaLnBrk="1" hangingPunct="1"/>
            <a:r>
              <a:rPr lang="en-US" altLang="en-US" sz="2400" dirty="0"/>
              <a:t>destination port number</a:t>
            </a:r>
          </a:p>
          <a:p>
            <a:pPr eaLnBrk="1" hangingPunct="1"/>
            <a:r>
              <a:rPr lang="en-US" altLang="en-US" sz="2400" dirty="0"/>
              <a:t>data.</a:t>
            </a:r>
          </a:p>
          <a:p>
            <a:pPr eaLnBrk="1" hangingPunct="1"/>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6350" y="304800"/>
            <a:ext cx="9144000" cy="6553200"/>
          </a:xfrm>
        </p:spPr>
        <p:txBody>
          <a:bodyPr/>
          <a:lstStyle/>
          <a:p>
            <a:pPr eaLnBrk="1" hangingPunct="1"/>
            <a:r>
              <a:rPr lang="en-US" altLang="en-US" sz="2000"/>
              <a:t>Constructors of the DatagramPacket class to create a packet to send data are:</a:t>
            </a:r>
          </a:p>
          <a:p>
            <a:pPr eaLnBrk="1" hangingPunct="1">
              <a:buFont typeface="Arial" charset="0"/>
              <a:buNone/>
            </a:pPr>
            <a:r>
              <a:rPr lang="en-US" altLang="en-US" sz="2000"/>
              <a:t>          DatagramPacket(byte[] buf, int length, InetAddress address, int port)     </a:t>
            </a:r>
          </a:p>
          <a:p>
            <a:pPr eaLnBrk="1" hangingPunct="1">
              <a:buFont typeface="Arial" charset="0"/>
              <a:buNone/>
            </a:pPr>
            <a:r>
              <a:rPr lang="en-US" altLang="en-US" sz="2000"/>
              <a:t>          DatagramPacket(byte[] buf, int offset, int length, InetAddress address, int port)  </a:t>
            </a:r>
          </a:p>
          <a:p>
            <a:pPr eaLnBrk="1" hangingPunct="1">
              <a:buFont typeface="Arial" charset="0"/>
              <a:buNone/>
            </a:pPr>
            <a:r>
              <a:rPr lang="en-US" altLang="en-US" sz="2000"/>
              <a:t>          DatagramPacket(byte[] buf, int length, SocketAddress address) </a:t>
            </a:r>
          </a:p>
          <a:p>
            <a:pPr eaLnBrk="1" hangingPunct="1">
              <a:buFont typeface="Arial" charset="0"/>
              <a:buNone/>
            </a:pPr>
            <a:r>
              <a:rPr lang="en-US" altLang="en-US" sz="2000"/>
              <a:t>         DatagramPacket(byte[] buf, int offset, int length, SocketAddress address) </a:t>
            </a:r>
          </a:p>
          <a:p>
            <a:pPr eaLnBrk="1" hangingPunct="1"/>
            <a:r>
              <a:rPr lang="en-US" altLang="en-US" sz="2000"/>
              <a:t>Constructors of the DatagramPacket class to create a packet to receive data are:</a:t>
            </a:r>
          </a:p>
          <a:p>
            <a:pPr eaLnBrk="1" hangingPunct="1">
              <a:buFont typeface="Arial" charset="0"/>
              <a:buNone/>
            </a:pPr>
            <a:r>
              <a:rPr lang="en-US" altLang="en-US" sz="2000"/>
              <a:t>		DatagramPacket(byte[] buf, int length) </a:t>
            </a:r>
          </a:p>
          <a:p>
            <a:pPr eaLnBrk="1" hangingPunct="1">
              <a:buFont typeface="Arial" charset="0"/>
              <a:buNone/>
            </a:pPr>
            <a:r>
              <a:rPr lang="en-US" altLang="en-US" sz="2000"/>
              <a:t>		DatagramPacket(byte[] buf, int offset, int length) </a:t>
            </a:r>
          </a:p>
          <a:p>
            <a:pPr eaLnBrk="1" hangingPunct="1"/>
            <a:r>
              <a:rPr lang="en-US" altLang="en-US" sz="2000"/>
              <a:t>To create a packet to receive 1024 bytes of data.</a:t>
            </a:r>
          </a:p>
          <a:p>
            <a:pPr eaLnBrk="1" hangingPunct="1">
              <a:buFont typeface="Arial" charset="0"/>
              <a:buNone/>
            </a:pPr>
            <a:r>
              <a:rPr lang="en-US" altLang="en-US" sz="2000"/>
              <a:t>              byte[] data = new byte[1024]; </a:t>
            </a:r>
          </a:p>
          <a:p>
            <a:pPr eaLnBrk="1" hangingPunct="1">
              <a:buFont typeface="Arial" charset="0"/>
              <a:buNone/>
            </a:pPr>
            <a:r>
              <a:rPr lang="en-US" altLang="en-US" sz="2000"/>
              <a:t>              DatagramPacket packet = new DatagramPacket(data, data.length); </a:t>
            </a:r>
          </a:p>
          <a:p>
            <a:pPr eaLnBrk="1" hangingPunct="1">
              <a:buFont typeface="Arial" charset="0"/>
              <a:buNone/>
            </a:pPr>
            <a:r>
              <a:rPr lang="en-US" altLang="en-US" sz="2000"/>
              <a:t>To create a packet that has buffer size of 1024, and receive data starting at offset 8 and to receive only 32 bytes of data. </a:t>
            </a:r>
          </a:p>
          <a:p>
            <a:pPr eaLnBrk="1" hangingPunct="1">
              <a:buFont typeface="Arial" charset="0"/>
              <a:buNone/>
            </a:pPr>
            <a:r>
              <a:rPr lang="en-US" altLang="en-US" sz="2000"/>
              <a:t>                   byte[] data2 = new byte[1024];</a:t>
            </a:r>
          </a:p>
          <a:p>
            <a:pPr eaLnBrk="1" hangingPunct="1">
              <a:buFont typeface="Arial" charset="0"/>
              <a:buNone/>
            </a:pPr>
            <a:r>
              <a:rPr lang="en-US" altLang="en-US" sz="2000"/>
              <a:t>                  DatagramPacket packet2 = new DatagramPacket(data2, 8, 32);</a:t>
            </a:r>
          </a:p>
          <a:p>
            <a:pPr eaLnBrk="1" hangingPunct="1">
              <a:buFont typeface="Arial" charset="0"/>
              <a:buNone/>
            </a:pPr>
            <a:r>
              <a:rPr lang="en-US" altLang="en-US" sz="2000"/>
              <a:t> Data in the packet always has offset and length specified. We need to use offset and length to read the data from a packet. </a:t>
            </a:r>
          </a:p>
          <a:p>
            <a:pPr eaLnBrk="1" hangingPunct="1">
              <a:buFont typeface="Arial" charset="0"/>
              <a:buNone/>
            </a:pPr>
            <a:endParaRPr lang="en-US"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400800"/>
          </a:xfrm>
        </p:spPr>
        <p:txBody>
          <a:bodyPr rtlCol="0">
            <a:normAutofit fontScale="85000" lnSpcReduction="10000"/>
          </a:bodyPr>
          <a:lstStyle/>
          <a:p>
            <a:pPr eaLnBrk="1" fontAlgn="auto" hangingPunct="1">
              <a:spcAft>
                <a:spcPts val="0"/>
              </a:spcAft>
              <a:buFont typeface="Arial" pitchFamily="34" charset="0"/>
              <a:buChar char="•"/>
              <a:defRPr/>
            </a:pPr>
            <a:r>
              <a:rPr lang="en-US" b="1" dirty="0" err="1"/>
              <a:t>DatagramSocket</a:t>
            </a:r>
            <a:endParaRPr lang="en-US" b="1" dirty="0"/>
          </a:p>
          <a:p>
            <a:pPr eaLnBrk="1" fontAlgn="auto" hangingPunct="1">
              <a:spcAft>
                <a:spcPts val="0"/>
              </a:spcAft>
              <a:buFont typeface="Arial" pitchFamily="34" charset="0"/>
              <a:buNone/>
              <a:defRPr/>
            </a:pPr>
            <a:r>
              <a:rPr lang="en-US" sz="2200" dirty="0" err="1"/>
              <a:t>DatagramSocket</a:t>
            </a:r>
            <a:r>
              <a:rPr lang="en-US" sz="2200" dirty="0"/>
              <a:t> defines four public constructors. They are shown here: </a:t>
            </a:r>
          </a:p>
          <a:p>
            <a:pPr eaLnBrk="1" fontAlgn="auto" hangingPunct="1">
              <a:spcAft>
                <a:spcPts val="0"/>
              </a:spcAft>
              <a:buFont typeface="Arial" pitchFamily="34" charset="0"/>
              <a:buChar char="•"/>
              <a:defRPr/>
            </a:pPr>
            <a:r>
              <a:rPr lang="en-US" sz="2200" dirty="0" err="1"/>
              <a:t>DatagramSocket</a:t>
            </a:r>
            <a:r>
              <a:rPr lang="en-US" sz="2200" dirty="0"/>
              <a:t>( ) throws </a:t>
            </a:r>
            <a:r>
              <a:rPr lang="en-US" sz="2200" dirty="0" err="1"/>
              <a:t>SocketException</a:t>
            </a:r>
            <a:endParaRPr lang="en-US" sz="2200" dirty="0"/>
          </a:p>
          <a:p>
            <a:pPr eaLnBrk="1" fontAlgn="auto" hangingPunct="1">
              <a:spcAft>
                <a:spcPts val="0"/>
              </a:spcAft>
              <a:buFont typeface="Arial" pitchFamily="34" charset="0"/>
              <a:buChar char="•"/>
              <a:defRPr/>
            </a:pPr>
            <a:r>
              <a:rPr lang="en-US" sz="2200" dirty="0"/>
              <a:t> </a:t>
            </a:r>
            <a:r>
              <a:rPr lang="en-US" sz="2200" dirty="0" err="1"/>
              <a:t>DatagramSocket</a:t>
            </a:r>
            <a:r>
              <a:rPr lang="en-US" sz="2200" dirty="0"/>
              <a:t>(</a:t>
            </a:r>
            <a:r>
              <a:rPr lang="en-US" sz="2200" dirty="0" err="1"/>
              <a:t>int</a:t>
            </a:r>
            <a:r>
              <a:rPr lang="en-US" sz="2200" dirty="0"/>
              <a:t> </a:t>
            </a:r>
            <a:r>
              <a:rPr lang="en-US" sz="2200" i="1" dirty="0"/>
              <a:t>port) throws </a:t>
            </a:r>
            <a:r>
              <a:rPr lang="en-US" sz="2200" i="1" dirty="0" err="1"/>
              <a:t>SocketException</a:t>
            </a:r>
            <a:r>
              <a:rPr lang="en-US" sz="2200" i="1" dirty="0"/>
              <a:t> </a:t>
            </a:r>
          </a:p>
          <a:p>
            <a:pPr eaLnBrk="1" fontAlgn="auto" hangingPunct="1">
              <a:spcAft>
                <a:spcPts val="0"/>
              </a:spcAft>
              <a:buFont typeface="Arial" pitchFamily="34" charset="0"/>
              <a:buChar char="•"/>
              <a:defRPr/>
            </a:pPr>
            <a:r>
              <a:rPr lang="en-US" sz="2200" i="1" dirty="0" err="1"/>
              <a:t>DatagramSocket</a:t>
            </a:r>
            <a:r>
              <a:rPr lang="en-US" sz="2200" i="1" dirty="0"/>
              <a:t>(</a:t>
            </a:r>
            <a:r>
              <a:rPr lang="en-US" sz="2200" i="1" dirty="0" err="1"/>
              <a:t>int</a:t>
            </a:r>
            <a:r>
              <a:rPr lang="en-US" sz="2200" i="1" dirty="0"/>
              <a:t> port, </a:t>
            </a:r>
            <a:r>
              <a:rPr lang="en-US" sz="2200" i="1" dirty="0" err="1"/>
              <a:t>InetAddress</a:t>
            </a:r>
            <a:r>
              <a:rPr lang="en-US" sz="2200" i="1" dirty="0"/>
              <a:t> </a:t>
            </a:r>
            <a:r>
              <a:rPr lang="en-US" sz="2200" i="1" dirty="0" err="1"/>
              <a:t>ipAddress</a:t>
            </a:r>
            <a:r>
              <a:rPr lang="en-US" sz="2200" i="1" dirty="0"/>
              <a:t>) throws </a:t>
            </a:r>
            <a:r>
              <a:rPr lang="en-US" sz="2200" i="1" dirty="0" err="1"/>
              <a:t>SocketException</a:t>
            </a:r>
            <a:endParaRPr lang="en-US" sz="2200" i="1" dirty="0"/>
          </a:p>
          <a:p>
            <a:pPr eaLnBrk="1" fontAlgn="auto" hangingPunct="1">
              <a:spcAft>
                <a:spcPts val="0"/>
              </a:spcAft>
              <a:buFont typeface="Arial" pitchFamily="34" charset="0"/>
              <a:buChar char="•"/>
              <a:defRPr/>
            </a:pPr>
            <a:r>
              <a:rPr lang="en-US" sz="2200" i="1" dirty="0"/>
              <a:t> </a:t>
            </a:r>
            <a:r>
              <a:rPr lang="en-US" sz="2200" i="1" dirty="0" err="1"/>
              <a:t>DatagramSocket</a:t>
            </a:r>
            <a:r>
              <a:rPr lang="en-US" sz="2200" i="1" dirty="0"/>
              <a:t>(</a:t>
            </a:r>
            <a:r>
              <a:rPr lang="en-US" sz="2200" i="1" dirty="0" err="1"/>
              <a:t>SocketAddress</a:t>
            </a:r>
            <a:r>
              <a:rPr lang="en-US" sz="2200" i="1" dirty="0"/>
              <a:t> address) throws </a:t>
            </a:r>
            <a:r>
              <a:rPr lang="en-US" sz="2200" i="1" dirty="0" err="1"/>
              <a:t>SocketException</a:t>
            </a:r>
            <a:endParaRPr lang="en-US" sz="2200" i="1" dirty="0"/>
          </a:p>
          <a:p>
            <a:pPr eaLnBrk="1" fontAlgn="auto" hangingPunct="1">
              <a:spcAft>
                <a:spcPts val="0"/>
              </a:spcAft>
              <a:buFont typeface="Arial" pitchFamily="34" charset="0"/>
              <a:buNone/>
              <a:defRPr/>
            </a:pPr>
            <a:r>
              <a:rPr lang="en-US" sz="2400" dirty="0"/>
              <a:t>The first creates a </a:t>
            </a:r>
            <a:r>
              <a:rPr lang="en-US" sz="2400" b="1" dirty="0" err="1"/>
              <a:t>DatagramSocket</a:t>
            </a:r>
            <a:r>
              <a:rPr lang="en-US" sz="2400" b="1" dirty="0"/>
              <a:t> bound to any unused port on the local computer. </a:t>
            </a:r>
          </a:p>
          <a:p>
            <a:pPr eaLnBrk="1" fontAlgn="auto" hangingPunct="1">
              <a:spcAft>
                <a:spcPts val="0"/>
              </a:spcAft>
              <a:buFont typeface="Arial" pitchFamily="34" charset="0"/>
              <a:buNone/>
              <a:defRPr/>
            </a:pPr>
            <a:r>
              <a:rPr lang="en-US" sz="2400" b="1" dirty="0"/>
              <a:t>The second creates a </a:t>
            </a:r>
            <a:r>
              <a:rPr lang="en-US" sz="2400" b="1" dirty="0" err="1"/>
              <a:t>DatagramSocket</a:t>
            </a:r>
            <a:r>
              <a:rPr lang="en-US" sz="2400" b="1" dirty="0"/>
              <a:t> bound to the port specified by </a:t>
            </a:r>
            <a:r>
              <a:rPr lang="en-US" sz="2400" b="1" i="1" dirty="0"/>
              <a:t>port. </a:t>
            </a:r>
          </a:p>
          <a:p>
            <a:pPr eaLnBrk="1" fontAlgn="auto" hangingPunct="1">
              <a:spcAft>
                <a:spcPts val="0"/>
              </a:spcAft>
              <a:buFont typeface="Arial" pitchFamily="34" charset="0"/>
              <a:buNone/>
              <a:defRPr/>
            </a:pPr>
            <a:r>
              <a:rPr lang="en-US" sz="2400" b="1" i="1" dirty="0"/>
              <a:t>The third constructs  a </a:t>
            </a:r>
            <a:r>
              <a:rPr lang="en-US" sz="2400" b="1" i="1" dirty="0" err="1"/>
              <a:t>DatagramSocket</a:t>
            </a:r>
            <a:r>
              <a:rPr lang="en-US" sz="2400" b="1" i="1" dirty="0"/>
              <a:t> bound to the specified port and </a:t>
            </a:r>
            <a:r>
              <a:rPr lang="en-US" sz="2400" b="1" i="1" dirty="0" err="1"/>
              <a:t>InetAddress</a:t>
            </a:r>
            <a:r>
              <a:rPr lang="en-US" sz="2400" b="1" i="1" dirty="0"/>
              <a:t>. </a:t>
            </a:r>
          </a:p>
          <a:p>
            <a:pPr eaLnBrk="1" fontAlgn="auto" hangingPunct="1">
              <a:spcAft>
                <a:spcPts val="0"/>
              </a:spcAft>
              <a:buFont typeface="Arial" pitchFamily="34" charset="0"/>
              <a:buNone/>
              <a:defRPr/>
            </a:pPr>
            <a:r>
              <a:rPr lang="en-US" sz="2400" b="1" i="1" dirty="0"/>
              <a:t>The fourth constructs a </a:t>
            </a:r>
            <a:r>
              <a:rPr lang="en-US" sz="2400" b="1" dirty="0" err="1"/>
              <a:t>DatagramSocket</a:t>
            </a:r>
            <a:r>
              <a:rPr lang="en-US" sz="2400" b="1" dirty="0"/>
              <a:t> bound to the specified </a:t>
            </a:r>
            <a:r>
              <a:rPr lang="en-US" sz="2400" b="1" dirty="0" err="1"/>
              <a:t>SocketAddress</a:t>
            </a:r>
            <a:r>
              <a:rPr lang="en-US" sz="2400" b="1" dirty="0"/>
              <a:t>. </a:t>
            </a:r>
            <a:r>
              <a:rPr lang="en-US" sz="2400" b="1" dirty="0" err="1"/>
              <a:t>SocketAddress</a:t>
            </a:r>
            <a:r>
              <a:rPr lang="en-US" sz="2400" b="1" dirty="0"/>
              <a:t> is an abstract </a:t>
            </a:r>
            <a:r>
              <a:rPr lang="en-US" sz="2400" dirty="0"/>
              <a:t>class that is implemented by the concrete class </a:t>
            </a:r>
            <a:r>
              <a:rPr lang="en-US" sz="2400" b="1" dirty="0" err="1"/>
              <a:t>InetSocketAddress</a:t>
            </a:r>
            <a:r>
              <a:rPr lang="en-US" sz="2400" b="1" dirty="0"/>
              <a:t>. </a:t>
            </a:r>
            <a:r>
              <a:rPr lang="en-US" sz="2400" b="1" dirty="0" err="1"/>
              <a:t>InetSocketAddress</a:t>
            </a:r>
            <a:r>
              <a:rPr lang="en-US" sz="2400" b="1" dirty="0"/>
              <a:t> encapsulates an IP address with a port number. </a:t>
            </a:r>
          </a:p>
          <a:p>
            <a:pPr eaLnBrk="1" fontAlgn="auto" hangingPunct="1">
              <a:spcAft>
                <a:spcPts val="0"/>
              </a:spcAft>
              <a:buFont typeface="Arial" pitchFamily="34" charset="0"/>
              <a:buChar char="•"/>
              <a:defRPr/>
            </a:pPr>
            <a:r>
              <a:rPr lang="en-US" sz="2400" b="1" dirty="0"/>
              <a:t>All can throw a </a:t>
            </a:r>
            <a:r>
              <a:rPr lang="en-US" sz="2400" b="1" dirty="0" err="1"/>
              <a:t>SocketException</a:t>
            </a:r>
            <a:r>
              <a:rPr lang="en-US" sz="2400" b="1" dirty="0"/>
              <a:t> if an error occurs while creating the socket.</a:t>
            </a:r>
          </a:p>
          <a:p>
            <a:pPr eaLnBrk="1" fontAlgn="auto" hangingPunct="1">
              <a:spcAft>
                <a:spcPts val="0"/>
              </a:spcAft>
              <a:buFont typeface="Arial" pitchFamily="34" charset="0"/>
              <a:buNone/>
              <a:defRPr/>
            </a:pPr>
            <a:r>
              <a:rPr lang="en-US" sz="2400" b="1" dirty="0" err="1"/>
              <a:t>DatagramSocket</a:t>
            </a:r>
            <a:r>
              <a:rPr lang="en-US" sz="2400" b="1" dirty="0"/>
              <a:t> defines many methods. Two of the most important methods are</a:t>
            </a:r>
          </a:p>
          <a:p>
            <a:pPr eaLnBrk="1" fontAlgn="auto" hangingPunct="1">
              <a:spcAft>
                <a:spcPts val="0"/>
              </a:spcAft>
              <a:buFont typeface="Arial" pitchFamily="34" charset="0"/>
              <a:buChar char="•"/>
              <a:defRPr/>
            </a:pPr>
            <a:r>
              <a:rPr lang="en-US" sz="2000" dirty="0"/>
              <a:t>void send(</a:t>
            </a:r>
            <a:r>
              <a:rPr lang="en-US" sz="2000" dirty="0" err="1"/>
              <a:t>DatagramPacket</a:t>
            </a:r>
            <a:r>
              <a:rPr lang="en-US" sz="2000" dirty="0"/>
              <a:t> </a:t>
            </a:r>
            <a:r>
              <a:rPr lang="en-US" sz="2000" i="1" dirty="0"/>
              <a:t>packet) throws </a:t>
            </a:r>
            <a:r>
              <a:rPr lang="en-US" sz="2000" i="1" dirty="0" err="1"/>
              <a:t>IOException</a:t>
            </a:r>
            <a:r>
              <a:rPr lang="en-US" sz="2000" i="1" dirty="0"/>
              <a:t> </a:t>
            </a:r>
          </a:p>
          <a:p>
            <a:pPr eaLnBrk="1" fontAlgn="auto" hangingPunct="1">
              <a:spcAft>
                <a:spcPts val="0"/>
              </a:spcAft>
              <a:buFont typeface="Arial" pitchFamily="34" charset="0"/>
              <a:buChar char="•"/>
              <a:defRPr/>
            </a:pPr>
            <a:r>
              <a:rPr lang="en-US" sz="2000" i="1" dirty="0"/>
              <a:t>void receive(</a:t>
            </a:r>
            <a:r>
              <a:rPr lang="en-US" sz="2000" i="1" dirty="0" err="1"/>
              <a:t>DatagramPacket</a:t>
            </a:r>
            <a:r>
              <a:rPr lang="en-US" sz="2000" i="1" dirty="0"/>
              <a:t> packet) throws </a:t>
            </a:r>
            <a:r>
              <a:rPr lang="en-US" sz="2000" i="1" dirty="0" err="1"/>
              <a:t>IOException</a:t>
            </a:r>
            <a:endParaRPr lang="en-US" sz="2000" i="1" dirty="0"/>
          </a:p>
          <a:p>
            <a:pPr eaLnBrk="1" fontAlgn="auto" hangingPunct="1">
              <a:spcAft>
                <a:spcPts val="0"/>
              </a:spcAft>
              <a:buFont typeface="Arial" pitchFamily="34" charset="0"/>
              <a:buNone/>
              <a:defRPr/>
            </a:pPr>
            <a:r>
              <a:rPr lang="en-US" sz="2000" dirty="0"/>
              <a:t> </a:t>
            </a:r>
            <a:r>
              <a:rPr lang="en-US" sz="2000" b="1" dirty="0"/>
              <a:t>send( ) method sends a packet to the port specified by </a:t>
            </a:r>
            <a:r>
              <a:rPr lang="en-US" sz="2000" b="1" i="1" dirty="0"/>
              <a:t>packet. The receive( ) method waits for a packet to be received and return the result</a:t>
            </a:r>
            <a:endParaRPr lang="en-US"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381000"/>
            <a:ext cx="8148638" cy="60960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0" y="0"/>
            <a:ext cx="9144000" cy="6858000"/>
          </a:xfrm>
        </p:spPr>
        <p:txBody>
          <a:bodyPr/>
          <a:lstStyle/>
          <a:p>
            <a:pPr eaLnBrk="1" hangingPunct="1">
              <a:buFont typeface="Arial" charset="0"/>
              <a:buNone/>
            </a:pPr>
            <a:r>
              <a:rPr lang="en-US" altLang="en-US" sz="1800" dirty="0"/>
              <a:t>//UDP1.java:</a:t>
            </a:r>
          </a:p>
          <a:p>
            <a:pPr eaLnBrk="1" hangingPunct="1">
              <a:buFont typeface="Arial" charset="0"/>
              <a:buNone/>
            </a:pPr>
            <a:r>
              <a:rPr lang="en-US" altLang="en-US" sz="1800" dirty="0"/>
              <a:t>import java.io.*;</a:t>
            </a:r>
          </a:p>
          <a:p>
            <a:pPr eaLnBrk="1" hangingPunct="1">
              <a:buFont typeface="Arial" charset="0"/>
              <a:buNone/>
            </a:pPr>
            <a:r>
              <a:rPr lang="en-US" altLang="en-US" sz="1800" dirty="0"/>
              <a:t>import java.net.*;</a:t>
            </a:r>
          </a:p>
          <a:p>
            <a:pPr eaLnBrk="1" hangingPunct="1">
              <a:buFont typeface="Arial" charset="0"/>
              <a:buNone/>
            </a:pPr>
            <a:r>
              <a:rPr lang="en-US" altLang="en-US" sz="1800" dirty="0"/>
              <a:t>class UDP1{</a:t>
            </a:r>
          </a:p>
          <a:p>
            <a:pPr eaLnBrk="1" hangingPunct="1">
              <a:buFont typeface="Arial" charset="0"/>
              <a:buNone/>
            </a:pPr>
            <a:r>
              <a:rPr lang="en-US" altLang="en-US" sz="1800" dirty="0"/>
              <a:t>   public static void main(String </a:t>
            </a:r>
            <a:r>
              <a:rPr lang="en-US" altLang="en-US" sz="1800" dirty="0" err="1"/>
              <a:t>args</a:t>
            </a:r>
            <a:r>
              <a:rPr lang="en-US" altLang="en-US" sz="1800" dirty="0"/>
              <a:t>[]) throws Exception{</a:t>
            </a:r>
          </a:p>
          <a:p>
            <a:pPr eaLnBrk="1" hangingPunct="1">
              <a:buFont typeface="Arial" charset="0"/>
              <a:buNone/>
            </a:pPr>
            <a:r>
              <a:rPr lang="en-US" altLang="en-US" sz="1800" dirty="0"/>
              <a:t>        </a:t>
            </a:r>
            <a:r>
              <a:rPr lang="en-US" altLang="en-US" sz="1800" dirty="0" err="1"/>
              <a:t>BufferedReader</a:t>
            </a:r>
            <a:r>
              <a:rPr lang="en-US" altLang="en-US" sz="1800" dirty="0"/>
              <a:t> </a:t>
            </a:r>
            <a:r>
              <a:rPr lang="en-US" altLang="en-US" sz="1800" dirty="0" err="1"/>
              <a:t>br</a:t>
            </a:r>
            <a:r>
              <a:rPr lang="en-US" altLang="en-US" sz="1800" dirty="0"/>
              <a:t> =new </a:t>
            </a:r>
            <a:r>
              <a:rPr lang="en-US" altLang="en-US" sz="1800" dirty="0" err="1"/>
              <a:t>BufferedReader</a:t>
            </a:r>
            <a:r>
              <a:rPr lang="en-US" altLang="en-US" sz="1800" dirty="0"/>
              <a:t>(new </a:t>
            </a:r>
            <a:r>
              <a:rPr lang="en-US" altLang="en-US" sz="1800" dirty="0" err="1"/>
              <a:t>InputStreamReader</a:t>
            </a:r>
            <a:r>
              <a:rPr lang="en-US" altLang="en-US" sz="1800" dirty="0"/>
              <a:t>(System.in));</a:t>
            </a:r>
          </a:p>
          <a:p>
            <a:pPr eaLnBrk="1" hangingPunct="1">
              <a:buFont typeface="Arial" charset="0"/>
              <a:buNone/>
            </a:pPr>
            <a:r>
              <a:rPr lang="en-US" altLang="en-US" sz="1800" dirty="0"/>
              <a:t>        </a:t>
            </a:r>
            <a:r>
              <a:rPr lang="en-US" altLang="en-US" sz="1800" dirty="0" err="1"/>
              <a:t>DatagramSocket</a:t>
            </a:r>
            <a:r>
              <a:rPr lang="en-US" altLang="en-US" sz="1800" dirty="0"/>
              <a:t> ds = new </a:t>
            </a:r>
            <a:r>
              <a:rPr lang="en-US" altLang="en-US" sz="1800" dirty="0" err="1"/>
              <a:t>DatagramSocket</a:t>
            </a:r>
            <a:r>
              <a:rPr lang="en-US" altLang="en-US" sz="1800" dirty="0"/>
              <a:t>();</a:t>
            </a:r>
          </a:p>
          <a:p>
            <a:pPr eaLnBrk="1" hangingPunct="1">
              <a:buFont typeface="Arial" charset="0"/>
              <a:buNone/>
            </a:pPr>
            <a:r>
              <a:rPr lang="en-US" altLang="en-US" sz="1800" dirty="0"/>
              <a:t>        </a:t>
            </a:r>
            <a:r>
              <a:rPr lang="en-US" altLang="en-US" sz="1800" dirty="0" err="1"/>
              <a:t>InetAddress</a:t>
            </a:r>
            <a:r>
              <a:rPr lang="en-US" altLang="en-US" sz="1800" dirty="0"/>
              <a:t> IPA = </a:t>
            </a:r>
            <a:r>
              <a:rPr lang="en-US" altLang="en-US" sz="1800" dirty="0" err="1"/>
              <a:t>InetAddress.getByName</a:t>
            </a:r>
            <a:r>
              <a:rPr lang="en-US" altLang="en-US" sz="1800" dirty="0"/>
              <a:t>("localhost");</a:t>
            </a:r>
          </a:p>
          <a:p>
            <a:pPr eaLnBrk="1" hangingPunct="1">
              <a:buFont typeface="Arial" charset="0"/>
              <a:buNone/>
            </a:pPr>
            <a:r>
              <a:rPr lang="en-US" altLang="en-US" sz="1800" dirty="0"/>
              <a:t>	 byte[] </a:t>
            </a:r>
            <a:r>
              <a:rPr lang="en-US" altLang="en-US" sz="1800" dirty="0" err="1"/>
              <a:t>sData</a:t>
            </a:r>
            <a:r>
              <a:rPr lang="en-US" altLang="en-US" sz="1800" dirty="0"/>
              <a:t> = new byte[1024];</a:t>
            </a:r>
          </a:p>
          <a:p>
            <a:pPr eaLnBrk="1" hangingPunct="1">
              <a:buFont typeface="Arial" charset="0"/>
              <a:buNone/>
            </a:pPr>
            <a:r>
              <a:rPr lang="en-US" altLang="en-US" sz="1800" dirty="0"/>
              <a:t>	 byte[] </a:t>
            </a:r>
            <a:r>
              <a:rPr lang="en-US" altLang="en-US" sz="1800" dirty="0" err="1"/>
              <a:t>rData</a:t>
            </a:r>
            <a:r>
              <a:rPr lang="en-US" altLang="en-US" sz="1800" dirty="0"/>
              <a:t> = new byte[1024];</a:t>
            </a:r>
          </a:p>
          <a:p>
            <a:pPr eaLnBrk="1" hangingPunct="1">
              <a:buFont typeface="Arial" charset="0"/>
              <a:buNone/>
            </a:pPr>
            <a:r>
              <a:rPr lang="en-US" altLang="en-US" sz="1800" dirty="0"/>
              <a:t>	 String </a:t>
            </a:r>
            <a:r>
              <a:rPr lang="en-US" altLang="en-US" sz="1800" dirty="0" err="1"/>
              <a:t>msg</a:t>
            </a:r>
            <a:r>
              <a:rPr lang="en-US" altLang="en-US" sz="1800" dirty="0"/>
              <a:t> = </a:t>
            </a:r>
            <a:r>
              <a:rPr lang="en-US" altLang="en-US" sz="1800" dirty="0" err="1"/>
              <a:t>br.readLine</a:t>
            </a:r>
            <a:r>
              <a:rPr lang="en-US" altLang="en-US" sz="1800" dirty="0"/>
              <a:t>();</a:t>
            </a:r>
          </a:p>
          <a:p>
            <a:pPr eaLnBrk="1" hangingPunct="1">
              <a:buFont typeface="Arial" charset="0"/>
              <a:buNone/>
            </a:pPr>
            <a:r>
              <a:rPr lang="en-US" altLang="en-US" sz="1800" dirty="0"/>
              <a:t>	 </a:t>
            </a:r>
            <a:r>
              <a:rPr lang="en-US" altLang="en-US" sz="1800" dirty="0" err="1"/>
              <a:t>sData</a:t>
            </a:r>
            <a:r>
              <a:rPr lang="en-US" altLang="en-US" sz="1800" dirty="0"/>
              <a:t> = </a:t>
            </a:r>
            <a:r>
              <a:rPr lang="en-US" altLang="en-US" sz="1800" dirty="0" err="1"/>
              <a:t>msg.getBytes</a:t>
            </a:r>
            <a:r>
              <a:rPr lang="en-US" altLang="en-US" sz="1800" dirty="0"/>
              <a:t>();</a:t>
            </a:r>
          </a:p>
          <a:p>
            <a:pPr eaLnBrk="1" hangingPunct="1">
              <a:buFont typeface="Arial" charset="0"/>
              <a:buNone/>
            </a:pPr>
            <a:r>
              <a:rPr lang="en-US" altLang="en-US" sz="1800" dirty="0"/>
              <a:t>	 </a:t>
            </a:r>
            <a:r>
              <a:rPr lang="en-US" altLang="en-US" sz="1800" dirty="0" err="1"/>
              <a:t>DatagramPacket</a:t>
            </a:r>
            <a:r>
              <a:rPr lang="en-US" altLang="en-US" sz="1800" dirty="0"/>
              <a:t> </a:t>
            </a:r>
            <a:r>
              <a:rPr lang="en-US" altLang="en-US" sz="1800" dirty="0" err="1"/>
              <a:t>sPacket</a:t>
            </a:r>
            <a:r>
              <a:rPr lang="en-US" altLang="en-US" sz="1800" dirty="0"/>
              <a:t> = new </a:t>
            </a:r>
            <a:r>
              <a:rPr lang="en-US" altLang="en-US" sz="1800" dirty="0" err="1"/>
              <a:t>DatagramPacket</a:t>
            </a:r>
            <a:r>
              <a:rPr lang="en-US" altLang="en-US" sz="1800" dirty="0"/>
              <a:t>(</a:t>
            </a:r>
            <a:r>
              <a:rPr lang="en-US" altLang="en-US" sz="1800" dirty="0" err="1"/>
              <a:t>sData</a:t>
            </a:r>
            <a:r>
              <a:rPr lang="en-US" altLang="en-US" sz="1800" dirty="0"/>
              <a:t>, </a:t>
            </a:r>
            <a:r>
              <a:rPr lang="en-US" altLang="en-US" sz="1800" dirty="0" err="1"/>
              <a:t>sData.length</a:t>
            </a:r>
            <a:r>
              <a:rPr lang="en-US" altLang="en-US" sz="1800" dirty="0"/>
              <a:t>, IPA, 9876);</a:t>
            </a:r>
          </a:p>
          <a:p>
            <a:pPr eaLnBrk="1" hangingPunct="1">
              <a:buFont typeface="Arial" charset="0"/>
              <a:buNone/>
            </a:pPr>
            <a:r>
              <a:rPr lang="en-US" altLang="en-US" sz="1800" dirty="0"/>
              <a:t>	 </a:t>
            </a:r>
            <a:r>
              <a:rPr lang="en-US" altLang="en-US" sz="1800" dirty="0" err="1"/>
              <a:t>ds.send</a:t>
            </a:r>
            <a:r>
              <a:rPr lang="en-US" altLang="en-US" sz="1800" dirty="0"/>
              <a:t>(</a:t>
            </a:r>
            <a:r>
              <a:rPr lang="en-US" altLang="en-US" sz="1800" dirty="0" err="1"/>
              <a:t>sPacket</a:t>
            </a:r>
            <a:r>
              <a:rPr lang="en-US" altLang="en-US" sz="1800" dirty="0"/>
              <a:t>);</a:t>
            </a:r>
          </a:p>
          <a:p>
            <a:pPr eaLnBrk="1" hangingPunct="1">
              <a:buFont typeface="Arial" charset="0"/>
              <a:buNone/>
            </a:pPr>
            <a:r>
              <a:rPr lang="en-US" altLang="en-US" sz="1800" dirty="0"/>
              <a:t>  	 </a:t>
            </a:r>
            <a:r>
              <a:rPr lang="en-US" altLang="en-US" sz="1800" dirty="0" err="1"/>
              <a:t>DatagramPacket</a:t>
            </a:r>
            <a:r>
              <a:rPr lang="en-US" altLang="en-US" sz="1800" dirty="0"/>
              <a:t> </a:t>
            </a:r>
            <a:r>
              <a:rPr lang="en-US" altLang="en-US" sz="1800" dirty="0" err="1"/>
              <a:t>rPacket</a:t>
            </a:r>
            <a:r>
              <a:rPr lang="en-US" altLang="en-US" sz="1800" dirty="0"/>
              <a:t> = new </a:t>
            </a:r>
            <a:r>
              <a:rPr lang="en-US" altLang="en-US" sz="1800" dirty="0" err="1"/>
              <a:t>DatagramPacket</a:t>
            </a:r>
            <a:r>
              <a:rPr lang="en-US" altLang="en-US" sz="1800" dirty="0"/>
              <a:t>(</a:t>
            </a:r>
            <a:r>
              <a:rPr lang="en-US" altLang="en-US" sz="1800" dirty="0" err="1"/>
              <a:t>rData</a:t>
            </a:r>
            <a:r>
              <a:rPr lang="en-US" altLang="en-US" sz="1800" dirty="0"/>
              <a:t>, </a:t>
            </a:r>
            <a:r>
              <a:rPr lang="en-US" altLang="en-US" sz="1800" dirty="0" err="1"/>
              <a:t>rData.length</a:t>
            </a:r>
            <a:r>
              <a:rPr lang="en-US" altLang="en-US" sz="1800" dirty="0"/>
              <a:t>);</a:t>
            </a:r>
          </a:p>
          <a:p>
            <a:pPr eaLnBrk="1" hangingPunct="1">
              <a:buFont typeface="Arial" charset="0"/>
              <a:buNone/>
            </a:pPr>
            <a:r>
              <a:rPr lang="en-US" altLang="en-US" sz="1800" dirty="0"/>
              <a:t>	 </a:t>
            </a:r>
            <a:r>
              <a:rPr lang="en-US" altLang="en-US" sz="1800" dirty="0" err="1"/>
              <a:t>ds.receive</a:t>
            </a:r>
            <a:r>
              <a:rPr lang="en-US" altLang="en-US" sz="1800" dirty="0"/>
              <a:t>(</a:t>
            </a:r>
            <a:r>
              <a:rPr lang="en-US" altLang="en-US" sz="1800" dirty="0" err="1"/>
              <a:t>rPacket</a:t>
            </a:r>
            <a:r>
              <a:rPr lang="en-US" altLang="en-US" sz="1800" dirty="0"/>
              <a:t>);</a:t>
            </a:r>
          </a:p>
          <a:p>
            <a:pPr eaLnBrk="1" hangingPunct="1">
              <a:buFont typeface="Arial" charset="0"/>
              <a:buNone/>
            </a:pPr>
            <a:r>
              <a:rPr lang="en-US" altLang="en-US" sz="1800" dirty="0"/>
              <a:t>	 String </a:t>
            </a:r>
            <a:r>
              <a:rPr lang="en-US" altLang="en-US" sz="1800" dirty="0" err="1"/>
              <a:t>r_msg</a:t>
            </a:r>
            <a:r>
              <a:rPr lang="en-US" altLang="en-US" sz="1800" dirty="0"/>
              <a:t> = new String(</a:t>
            </a:r>
            <a:r>
              <a:rPr lang="en-US" altLang="en-US" sz="1800" dirty="0" err="1"/>
              <a:t>rPacket.getData</a:t>
            </a:r>
            <a:r>
              <a:rPr lang="en-US" altLang="en-US" sz="1800" dirty="0"/>
              <a:t>());</a:t>
            </a:r>
          </a:p>
          <a:p>
            <a:pPr eaLnBrk="1" hangingPunct="1">
              <a:buFont typeface="Arial" charset="0"/>
              <a:buNone/>
            </a:pPr>
            <a:r>
              <a:rPr lang="en-US" altLang="en-US" sz="1800" dirty="0"/>
              <a:t>	 </a:t>
            </a:r>
            <a:r>
              <a:rPr lang="en-US" altLang="en-US" sz="1800" dirty="0" err="1"/>
              <a:t>System.out.println</a:t>
            </a:r>
            <a:r>
              <a:rPr lang="en-US" altLang="en-US" sz="1800" dirty="0"/>
              <a:t>("FROM SERVER:" + </a:t>
            </a:r>
            <a:r>
              <a:rPr lang="en-US" altLang="en-US" sz="1800" dirty="0" err="1"/>
              <a:t>r_msg</a:t>
            </a:r>
            <a:r>
              <a:rPr lang="en-US" altLang="en-US" sz="1800" dirty="0"/>
              <a:t>);</a:t>
            </a:r>
          </a:p>
          <a:p>
            <a:pPr eaLnBrk="1" hangingPunct="1">
              <a:buFont typeface="Arial" charset="0"/>
              <a:buNone/>
            </a:pPr>
            <a:r>
              <a:rPr lang="en-US" altLang="en-US" sz="1800" dirty="0"/>
              <a:t>	 </a:t>
            </a:r>
            <a:r>
              <a:rPr lang="en-US" altLang="en-US" sz="1800" dirty="0" err="1"/>
              <a:t>ds.close</a:t>
            </a:r>
            <a:r>
              <a:rPr lang="en-US" altLang="en-US" sz="1800" dirty="0"/>
              <a:t>();</a:t>
            </a:r>
          </a:p>
          <a:p>
            <a:pPr eaLnBrk="1" hangingPunct="1">
              <a:buFont typeface="Arial" charset="0"/>
              <a:buNone/>
            </a:pPr>
            <a:r>
              <a:rPr lang="en-US" altLang="en-US" sz="18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534400" cy="6553200"/>
          </a:xfrm>
        </p:spPr>
        <p:txBody>
          <a:bodyPr rtlCol="0">
            <a:normAutofit fontScale="55000" lnSpcReduction="20000"/>
          </a:bodyPr>
          <a:lstStyle/>
          <a:p>
            <a:pPr eaLnBrk="1" fontAlgn="auto" hangingPunct="1">
              <a:spcAft>
                <a:spcPts val="0"/>
              </a:spcAft>
              <a:buFont typeface="Arial" pitchFamily="34" charset="0"/>
              <a:buNone/>
              <a:defRPr/>
            </a:pPr>
            <a:r>
              <a:rPr lang="en-US" dirty="0"/>
              <a:t>//UDP2.java:</a:t>
            </a:r>
          </a:p>
          <a:p>
            <a:pPr eaLnBrk="1" fontAlgn="auto" hangingPunct="1">
              <a:spcAft>
                <a:spcPts val="0"/>
              </a:spcAft>
              <a:buFont typeface="Arial" pitchFamily="34" charset="0"/>
              <a:buNone/>
              <a:defRPr/>
            </a:pPr>
            <a:r>
              <a:rPr lang="en-US" dirty="0"/>
              <a:t>import java.io.*;</a:t>
            </a:r>
          </a:p>
          <a:p>
            <a:pPr eaLnBrk="1" fontAlgn="auto" hangingPunct="1">
              <a:spcAft>
                <a:spcPts val="0"/>
              </a:spcAft>
              <a:buFont typeface="Arial" pitchFamily="34" charset="0"/>
              <a:buNone/>
              <a:defRPr/>
            </a:pPr>
            <a:r>
              <a:rPr lang="en-US" dirty="0"/>
              <a:t>import java.net.*;</a:t>
            </a:r>
          </a:p>
          <a:p>
            <a:pPr eaLnBrk="1" fontAlgn="auto" hangingPunct="1">
              <a:spcAft>
                <a:spcPts val="0"/>
              </a:spcAft>
              <a:buFont typeface="Arial" pitchFamily="34" charset="0"/>
              <a:buNone/>
              <a:defRPr/>
            </a:pPr>
            <a:r>
              <a:rPr lang="en-US" dirty="0"/>
              <a:t>class UDP2 {</a:t>
            </a:r>
          </a:p>
          <a:p>
            <a:pPr eaLnBrk="1" fontAlgn="auto" hangingPunct="1">
              <a:spcAft>
                <a:spcPts val="0"/>
              </a:spcAft>
              <a:buFont typeface="Arial" pitchFamily="34" charset="0"/>
              <a:buNone/>
              <a:defRPr/>
            </a:pPr>
            <a:r>
              <a:rPr lang="en-US" dirty="0"/>
              <a:t>  public static void main(String </a:t>
            </a:r>
            <a:r>
              <a:rPr lang="en-US" dirty="0" err="1"/>
              <a:t>args</a:t>
            </a:r>
            <a:r>
              <a:rPr lang="en-US" dirty="0"/>
              <a:t>[]) throws Exception {</a:t>
            </a:r>
          </a:p>
          <a:p>
            <a:pPr eaLnBrk="1" fontAlgn="auto" hangingPunct="1">
              <a:spcAft>
                <a:spcPts val="0"/>
              </a:spcAft>
              <a:buFont typeface="Arial" pitchFamily="34" charset="0"/>
              <a:buNone/>
              <a:defRPr/>
            </a:pPr>
            <a:r>
              <a:rPr lang="en-US" dirty="0"/>
              <a:t>    </a:t>
            </a:r>
            <a:r>
              <a:rPr lang="en-US" dirty="0" err="1"/>
              <a:t>DatagramSocket</a:t>
            </a:r>
            <a:r>
              <a:rPr lang="en-US" dirty="0"/>
              <a:t> ds = new </a:t>
            </a:r>
            <a:r>
              <a:rPr lang="en-US" dirty="0" err="1"/>
              <a:t>DatagramSocket</a:t>
            </a:r>
            <a:r>
              <a:rPr lang="en-US" dirty="0"/>
              <a:t>();</a:t>
            </a:r>
          </a:p>
          <a:p>
            <a:pPr eaLnBrk="1" fontAlgn="auto" hangingPunct="1">
              <a:spcAft>
                <a:spcPts val="0"/>
              </a:spcAft>
              <a:buFont typeface="Arial" pitchFamily="34" charset="0"/>
              <a:buNone/>
              <a:defRPr/>
            </a:pPr>
            <a:r>
              <a:rPr lang="en-US" dirty="0"/>
              <a:t>    </a:t>
            </a:r>
            <a:r>
              <a:rPr lang="en-US" dirty="0" err="1"/>
              <a:t>DatagramSocket</a:t>
            </a:r>
            <a:r>
              <a:rPr lang="en-US" dirty="0"/>
              <a:t> </a:t>
            </a:r>
            <a:r>
              <a:rPr lang="en-US" dirty="0" err="1"/>
              <a:t>dr</a:t>
            </a:r>
            <a:r>
              <a:rPr lang="en-US" dirty="0"/>
              <a:t> = new </a:t>
            </a:r>
            <a:r>
              <a:rPr lang="en-US" dirty="0" err="1"/>
              <a:t>DatagramPacket</a:t>
            </a:r>
            <a:r>
              <a:rPr lang="en-US" dirty="0"/>
              <a:t>(9876);</a:t>
            </a:r>
          </a:p>
          <a:p>
            <a:pPr eaLnBrk="1" fontAlgn="auto" hangingPunct="1">
              <a:spcAft>
                <a:spcPts val="0"/>
              </a:spcAft>
              <a:buFont typeface="Arial" pitchFamily="34" charset="0"/>
              <a:buNone/>
              <a:defRPr/>
            </a:pPr>
            <a:r>
              <a:rPr lang="en-US" dirty="0"/>
              <a:t>    byte[] </a:t>
            </a:r>
            <a:r>
              <a:rPr lang="en-US" dirty="0" err="1"/>
              <a:t>rData</a:t>
            </a:r>
            <a:r>
              <a:rPr lang="en-US" dirty="0"/>
              <a:t> = new byte[1024]; </a:t>
            </a:r>
          </a:p>
          <a:p>
            <a:pPr eaLnBrk="1" fontAlgn="auto" hangingPunct="1">
              <a:spcAft>
                <a:spcPts val="0"/>
              </a:spcAft>
              <a:buFont typeface="Arial" pitchFamily="34" charset="0"/>
              <a:buNone/>
              <a:defRPr/>
            </a:pPr>
            <a:r>
              <a:rPr lang="en-US" dirty="0"/>
              <a:t>    byte[] </a:t>
            </a:r>
            <a:r>
              <a:rPr lang="en-US" dirty="0" err="1"/>
              <a:t>sData</a:t>
            </a:r>
            <a:r>
              <a:rPr lang="en-US" dirty="0"/>
              <a:t> = new byte[1024]; </a:t>
            </a:r>
          </a:p>
          <a:p>
            <a:pPr eaLnBrk="1" fontAlgn="auto" hangingPunct="1">
              <a:spcAft>
                <a:spcPts val="0"/>
              </a:spcAft>
              <a:buFont typeface="Arial" pitchFamily="34" charset="0"/>
              <a:buNone/>
              <a:defRPr/>
            </a:pPr>
            <a:r>
              <a:rPr lang="en-US" dirty="0"/>
              <a:t>    while(true)  {</a:t>
            </a:r>
          </a:p>
          <a:p>
            <a:pPr eaLnBrk="1" fontAlgn="auto" hangingPunct="1">
              <a:spcAft>
                <a:spcPts val="0"/>
              </a:spcAft>
              <a:buFont typeface="Arial" pitchFamily="34" charset="0"/>
              <a:buNone/>
              <a:defRPr/>
            </a:pPr>
            <a:r>
              <a:rPr lang="en-US" dirty="0"/>
              <a:t>      </a:t>
            </a:r>
            <a:r>
              <a:rPr lang="en-US" dirty="0" err="1"/>
              <a:t>DatagramPacket</a:t>
            </a:r>
            <a:r>
              <a:rPr lang="en-US" dirty="0"/>
              <a:t> </a:t>
            </a:r>
            <a:r>
              <a:rPr lang="en-US" dirty="0" err="1"/>
              <a:t>rPacket</a:t>
            </a:r>
            <a:r>
              <a:rPr lang="en-US" dirty="0"/>
              <a:t> = new </a:t>
            </a:r>
            <a:r>
              <a:rPr lang="en-US" dirty="0" err="1"/>
              <a:t>DatagramPacket</a:t>
            </a:r>
            <a:r>
              <a:rPr lang="en-US" dirty="0"/>
              <a:t>(</a:t>
            </a:r>
            <a:r>
              <a:rPr lang="en-US" dirty="0" err="1"/>
              <a:t>rData</a:t>
            </a:r>
            <a:r>
              <a:rPr lang="en-US" dirty="0"/>
              <a:t>, </a:t>
            </a:r>
            <a:r>
              <a:rPr lang="en-US" dirty="0" err="1"/>
              <a:t>rData.length</a:t>
            </a:r>
            <a:r>
              <a:rPr lang="en-US" dirty="0"/>
              <a:t>);</a:t>
            </a:r>
          </a:p>
          <a:p>
            <a:pPr eaLnBrk="1" fontAlgn="auto" hangingPunct="1">
              <a:spcAft>
                <a:spcPts val="0"/>
              </a:spcAft>
              <a:buFont typeface="Arial" pitchFamily="34" charset="0"/>
              <a:buNone/>
              <a:defRPr/>
            </a:pPr>
            <a:r>
              <a:rPr lang="en-US" dirty="0"/>
              <a:t>      </a:t>
            </a:r>
            <a:r>
              <a:rPr lang="en-US" dirty="0" err="1"/>
              <a:t>dr.receive</a:t>
            </a:r>
            <a:r>
              <a:rPr lang="en-US" dirty="0"/>
              <a:t>(</a:t>
            </a:r>
            <a:r>
              <a:rPr lang="en-US" dirty="0" err="1"/>
              <a:t>rPacket</a:t>
            </a:r>
            <a:r>
              <a:rPr lang="en-US" dirty="0"/>
              <a:t>);</a:t>
            </a:r>
          </a:p>
          <a:p>
            <a:pPr eaLnBrk="1" fontAlgn="auto" hangingPunct="1">
              <a:spcAft>
                <a:spcPts val="0"/>
              </a:spcAft>
              <a:buFont typeface="Arial" pitchFamily="34" charset="0"/>
              <a:buNone/>
              <a:defRPr/>
            </a:pPr>
            <a:r>
              <a:rPr lang="en-US" dirty="0"/>
              <a:t>      String </a:t>
            </a:r>
            <a:r>
              <a:rPr lang="en-US" dirty="0" err="1"/>
              <a:t>r_msg</a:t>
            </a:r>
            <a:r>
              <a:rPr lang="en-US" dirty="0"/>
              <a:t> = new String( </a:t>
            </a:r>
            <a:r>
              <a:rPr lang="en-US" dirty="0" err="1"/>
              <a:t>rPacket.getData</a:t>
            </a:r>
            <a:r>
              <a:rPr lang="en-US" dirty="0"/>
              <a:t>());</a:t>
            </a:r>
          </a:p>
          <a:p>
            <a:pPr eaLnBrk="1" fontAlgn="auto" hangingPunct="1">
              <a:spcAft>
                <a:spcPts val="0"/>
              </a:spcAft>
              <a:buFont typeface="Arial" pitchFamily="34" charset="0"/>
              <a:buNone/>
              <a:defRPr/>
            </a:pPr>
            <a:r>
              <a:rPr lang="en-US" dirty="0"/>
              <a:t>      </a:t>
            </a:r>
            <a:r>
              <a:rPr lang="en-US" dirty="0" err="1"/>
              <a:t>System.out.println</a:t>
            </a:r>
            <a:r>
              <a:rPr lang="en-US" dirty="0"/>
              <a:t>("RECEIVED: " + </a:t>
            </a:r>
            <a:r>
              <a:rPr lang="en-US" dirty="0" err="1"/>
              <a:t>r_msg</a:t>
            </a:r>
            <a:r>
              <a:rPr lang="en-US" dirty="0"/>
              <a:t>);</a:t>
            </a:r>
          </a:p>
          <a:p>
            <a:pPr eaLnBrk="1" fontAlgn="auto" hangingPunct="1">
              <a:spcAft>
                <a:spcPts val="0"/>
              </a:spcAft>
              <a:buFont typeface="Arial" pitchFamily="34" charset="0"/>
              <a:buNone/>
              <a:defRPr/>
            </a:pPr>
            <a:r>
              <a:rPr lang="en-US" dirty="0"/>
              <a:t>      </a:t>
            </a:r>
            <a:r>
              <a:rPr lang="en-US" dirty="0" err="1"/>
              <a:t>InetAddress</a:t>
            </a:r>
            <a:r>
              <a:rPr lang="en-US" dirty="0"/>
              <a:t> IPA = </a:t>
            </a:r>
            <a:r>
              <a:rPr lang="en-US" dirty="0" err="1"/>
              <a:t>rPacket.getAddress</a:t>
            </a:r>
            <a:r>
              <a:rPr lang="en-US" dirty="0"/>
              <a:t>();</a:t>
            </a:r>
          </a:p>
          <a:p>
            <a:pPr eaLnBrk="1" fontAlgn="auto" hangingPunct="1">
              <a:spcAft>
                <a:spcPts val="0"/>
              </a:spcAft>
              <a:buFont typeface="Arial" pitchFamily="34" charset="0"/>
              <a:buNone/>
              <a:defRPr/>
            </a:pPr>
            <a:r>
              <a:rPr lang="en-US" dirty="0"/>
              <a:t>      </a:t>
            </a:r>
            <a:r>
              <a:rPr lang="en-US" dirty="0" err="1"/>
              <a:t>int</a:t>
            </a:r>
            <a:r>
              <a:rPr lang="en-US" dirty="0"/>
              <a:t> port = </a:t>
            </a:r>
            <a:r>
              <a:rPr lang="en-US" dirty="0" err="1"/>
              <a:t>rPacket.getPort</a:t>
            </a:r>
            <a:r>
              <a:rPr lang="en-US" dirty="0"/>
              <a:t>();</a:t>
            </a:r>
          </a:p>
          <a:p>
            <a:pPr eaLnBrk="1" fontAlgn="auto" hangingPunct="1">
              <a:spcAft>
                <a:spcPts val="0"/>
              </a:spcAft>
              <a:buFont typeface="Arial" pitchFamily="34" charset="0"/>
              <a:buNone/>
              <a:defRPr/>
            </a:pPr>
            <a:r>
              <a:rPr lang="en-US" dirty="0"/>
              <a:t>      String </a:t>
            </a:r>
            <a:r>
              <a:rPr lang="en-US" dirty="0" err="1"/>
              <a:t>c_msg</a:t>
            </a:r>
            <a:r>
              <a:rPr lang="en-US" dirty="0"/>
              <a:t> = </a:t>
            </a:r>
            <a:r>
              <a:rPr lang="en-US" dirty="0" err="1"/>
              <a:t>r_msg.toUpperCase</a:t>
            </a:r>
            <a:r>
              <a:rPr lang="en-US" dirty="0"/>
              <a:t>();</a:t>
            </a:r>
          </a:p>
          <a:p>
            <a:pPr eaLnBrk="1" fontAlgn="auto" hangingPunct="1">
              <a:spcAft>
                <a:spcPts val="0"/>
              </a:spcAft>
              <a:buFont typeface="Arial" pitchFamily="34" charset="0"/>
              <a:buNone/>
              <a:defRPr/>
            </a:pPr>
            <a:r>
              <a:rPr lang="en-US" dirty="0"/>
              <a:t>      </a:t>
            </a:r>
            <a:r>
              <a:rPr lang="en-US" dirty="0" err="1"/>
              <a:t>sData</a:t>
            </a:r>
            <a:r>
              <a:rPr lang="en-US" dirty="0"/>
              <a:t> = </a:t>
            </a:r>
            <a:r>
              <a:rPr lang="en-US" dirty="0" err="1"/>
              <a:t>c_msg.getBytes</a:t>
            </a:r>
            <a:r>
              <a:rPr lang="en-US" dirty="0"/>
              <a:t>();</a:t>
            </a:r>
          </a:p>
          <a:p>
            <a:pPr eaLnBrk="1" fontAlgn="auto" hangingPunct="1">
              <a:spcAft>
                <a:spcPts val="0"/>
              </a:spcAft>
              <a:buFont typeface="Arial" pitchFamily="34" charset="0"/>
              <a:buNone/>
              <a:defRPr/>
            </a:pPr>
            <a:r>
              <a:rPr lang="en-US" dirty="0"/>
              <a:t>      </a:t>
            </a:r>
            <a:r>
              <a:rPr lang="en-US" dirty="0" err="1"/>
              <a:t>DatagramPacket</a:t>
            </a:r>
            <a:r>
              <a:rPr lang="en-US" dirty="0"/>
              <a:t> </a:t>
            </a:r>
            <a:r>
              <a:rPr lang="en-US" dirty="0" err="1"/>
              <a:t>sPacket</a:t>
            </a:r>
            <a:r>
              <a:rPr lang="en-US" dirty="0"/>
              <a:t> =new </a:t>
            </a:r>
            <a:r>
              <a:rPr lang="en-US" dirty="0" err="1"/>
              <a:t>DatagramPacket</a:t>
            </a:r>
            <a:r>
              <a:rPr lang="en-US" dirty="0"/>
              <a:t>(</a:t>
            </a:r>
            <a:r>
              <a:rPr lang="en-US" dirty="0" err="1"/>
              <a:t>sData</a:t>
            </a:r>
            <a:r>
              <a:rPr lang="en-US" dirty="0"/>
              <a:t>, </a:t>
            </a:r>
            <a:r>
              <a:rPr lang="en-US" dirty="0" err="1"/>
              <a:t>sData.length</a:t>
            </a:r>
            <a:r>
              <a:rPr lang="en-US" dirty="0"/>
              <a:t>, IPA, port);</a:t>
            </a:r>
          </a:p>
          <a:p>
            <a:pPr eaLnBrk="1" fontAlgn="auto" hangingPunct="1">
              <a:spcAft>
                <a:spcPts val="0"/>
              </a:spcAft>
              <a:buFont typeface="Arial" pitchFamily="34" charset="0"/>
              <a:buNone/>
              <a:defRPr/>
            </a:pPr>
            <a:r>
              <a:rPr lang="en-US" dirty="0"/>
              <a:t>      </a:t>
            </a:r>
            <a:r>
              <a:rPr lang="en-US" dirty="0" err="1"/>
              <a:t>ds.send</a:t>
            </a:r>
            <a:r>
              <a:rPr lang="en-US" dirty="0"/>
              <a:t>(</a:t>
            </a:r>
            <a:r>
              <a:rPr lang="en-US" dirty="0" err="1"/>
              <a:t>sPacket</a:t>
            </a:r>
            <a:r>
              <a:rPr lang="en-US" dirty="0"/>
              <a:t>);</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457200" y="762000"/>
            <a:ext cx="8229600" cy="5715000"/>
          </a:xfrm>
        </p:spPr>
        <p:txBody>
          <a:bodyPr/>
          <a:lstStyle/>
          <a:p>
            <a:r>
              <a:rPr lang="en-US" altLang="en-US" sz="2400"/>
              <a:t>Socket identifies an endpoint in a network. </a:t>
            </a:r>
          </a:p>
          <a:p>
            <a:r>
              <a:rPr lang="en-US" altLang="en-US" sz="2400"/>
              <a:t>It allows a single computer to serve many different clients at once, as well as to serve many different types of information through different ports</a:t>
            </a:r>
          </a:p>
          <a:p>
            <a:r>
              <a:rPr lang="en-US" altLang="en-US" sz="2400"/>
              <a:t>Few Reserved Port Numbers: Port number 21 is for FTP; 23 is for Telnet; 25 is for e-mail; 43 is for whois; 80 is for HTTP; 119 is for netnews</a:t>
            </a:r>
          </a:p>
          <a:p>
            <a:r>
              <a:rPr lang="en-US" altLang="en-US" sz="2400"/>
              <a:t>A server process is said to "listen" to a port until a client connects to it. </a:t>
            </a:r>
          </a:p>
          <a:p>
            <a:r>
              <a:rPr lang="en-US" altLang="en-US" sz="2400"/>
              <a:t>A server is allowed to accept multiple clients connected to the same port number, although each session is unique. </a:t>
            </a:r>
          </a:p>
          <a:p>
            <a:r>
              <a:rPr lang="en-US" altLang="en-US" sz="2400"/>
              <a:t>To manage multiple client connections, a server process must be multithreaded</a:t>
            </a:r>
          </a:p>
          <a:p>
            <a:r>
              <a:rPr lang="en-US" altLang="en-US" sz="2400"/>
              <a:t>Few Terms: IP Address, Domain Name Service (DNS)</a:t>
            </a:r>
          </a:p>
          <a:p>
            <a:endParaRPr lang="en-US"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5943600"/>
          </a:xfrm>
        </p:spPr>
        <p:txBody>
          <a:bodyPr numCol="2"/>
          <a:lstStyle/>
          <a:p>
            <a:pPr marL="0" indent="0">
              <a:buNone/>
            </a:pPr>
            <a:r>
              <a:rPr lang="en-US" sz="1200" dirty="0"/>
              <a:t>import java.net.*;</a:t>
            </a:r>
          </a:p>
          <a:p>
            <a:pPr marL="0" indent="0">
              <a:buNone/>
            </a:pPr>
            <a:r>
              <a:rPr lang="en-US" sz="1200" dirty="0"/>
              <a:t>import java.io.*;</a:t>
            </a:r>
          </a:p>
          <a:p>
            <a:pPr marL="0" indent="0">
              <a:buNone/>
            </a:pPr>
            <a:r>
              <a:rPr lang="en-US" sz="1200" dirty="0"/>
              <a:t>import </a:t>
            </a:r>
            <a:r>
              <a:rPr lang="en-US" sz="1200" dirty="0" err="1"/>
              <a:t>java.awt</a:t>
            </a:r>
            <a:r>
              <a:rPr lang="en-US" sz="1200" dirty="0"/>
              <a:t>.*;</a:t>
            </a:r>
          </a:p>
          <a:p>
            <a:pPr marL="0" indent="0">
              <a:buNone/>
            </a:pPr>
            <a:r>
              <a:rPr lang="en-US" sz="1200" dirty="0"/>
              <a:t>import </a:t>
            </a:r>
            <a:r>
              <a:rPr lang="en-US" sz="1200" dirty="0" err="1"/>
              <a:t>java.awt.event</a:t>
            </a:r>
            <a:r>
              <a:rPr lang="en-US" sz="1200" dirty="0"/>
              <a:t>.*;</a:t>
            </a:r>
          </a:p>
          <a:p>
            <a:pPr marL="0" indent="0">
              <a:buNone/>
            </a:pPr>
            <a:endParaRPr lang="en-US" sz="1200" dirty="0"/>
          </a:p>
          <a:p>
            <a:pPr marL="0" indent="0">
              <a:buNone/>
            </a:pPr>
            <a:r>
              <a:rPr lang="en-US" sz="1200" dirty="0"/>
              <a:t>public class </a:t>
            </a:r>
            <a:r>
              <a:rPr lang="en-US" sz="1200" dirty="0" err="1"/>
              <a:t>UDPDemo</a:t>
            </a:r>
            <a:r>
              <a:rPr lang="en-US" sz="1200" dirty="0"/>
              <a:t> extends Frame implements Runnable, </a:t>
            </a:r>
            <a:r>
              <a:rPr lang="en-US" sz="1200" dirty="0" err="1"/>
              <a:t>ActionListener</a:t>
            </a:r>
            <a:r>
              <a:rPr lang="en-US" sz="1200" dirty="0"/>
              <a:t> {</a:t>
            </a:r>
          </a:p>
          <a:p>
            <a:pPr marL="0" indent="0">
              <a:buNone/>
            </a:pPr>
            <a:r>
              <a:rPr lang="en-US" sz="1200" dirty="0"/>
              <a:t>      byte b[] = new byte[1024];</a:t>
            </a:r>
          </a:p>
          <a:p>
            <a:pPr marL="0" indent="0">
              <a:buNone/>
            </a:pPr>
            <a:r>
              <a:rPr lang="en-US" sz="1200" dirty="0"/>
              <a:t>      </a:t>
            </a:r>
            <a:r>
              <a:rPr lang="en-US" sz="1200" dirty="0" err="1"/>
              <a:t>TextField</a:t>
            </a:r>
            <a:r>
              <a:rPr lang="en-US" sz="1200" dirty="0"/>
              <a:t> </a:t>
            </a:r>
            <a:r>
              <a:rPr lang="en-US" sz="1200" dirty="0" err="1"/>
              <a:t>s_msg</a:t>
            </a:r>
            <a:r>
              <a:rPr lang="en-US" sz="1200" dirty="0"/>
              <a:t>;      </a:t>
            </a:r>
            <a:r>
              <a:rPr lang="en-US" sz="1200" dirty="0" err="1"/>
              <a:t>TextArea</a:t>
            </a:r>
            <a:r>
              <a:rPr lang="en-US" sz="1200" dirty="0"/>
              <a:t> </a:t>
            </a:r>
            <a:r>
              <a:rPr lang="en-US" sz="1200" dirty="0" err="1"/>
              <a:t>r_msg</a:t>
            </a:r>
            <a:r>
              <a:rPr lang="en-US" sz="1200" dirty="0"/>
              <a:t>;    Button send;</a:t>
            </a:r>
          </a:p>
          <a:p>
            <a:pPr marL="0" indent="0">
              <a:buNone/>
            </a:pPr>
            <a:r>
              <a:rPr lang="en-US" sz="1200" dirty="0"/>
              <a:t>      </a:t>
            </a:r>
            <a:r>
              <a:rPr lang="en-US" sz="1200" dirty="0" err="1"/>
              <a:t>DatagramSocket</a:t>
            </a:r>
            <a:r>
              <a:rPr lang="en-US" sz="1200" dirty="0"/>
              <a:t> </a:t>
            </a:r>
            <a:r>
              <a:rPr lang="en-US" sz="1200" dirty="0" err="1"/>
              <a:t>ds_send</a:t>
            </a:r>
            <a:r>
              <a:rPr lang="en-US" sz="1200" dirty="0"/>
              <a:t>;</a:t>
            </a:r>
          </a:p>
          <a:p>
            <a:pPr marL="0" indent="0">
              <a:buNone/>
            </a:pPr>
            <a:r>
              <a:rPr lang="en-US" sz="1200" dirty="0"/>
              <a:t>      </a:t>
            </a:r>
            <a:r>
              <a:rPr lang="en-US" sz="1200" dirty="0" err="1"/>
              <a:t>DatagramSocket</a:t>
            </a:r>
            <a:r>
              <a:rPr lang="en-US" sz="1200" dirty="0"/>
              <a:t> </a:t>
            </a:r>
            <a:r>
              <a:rPr lang="en-US" sz="1200" dirty="0" err="1"/>
              <a:t>ds_receive</a:t>
            </a:r>
            <a:r>
              <a:rPr lang="en-US" sz="1200" dirty="0"/>
              <a:t>;</a:t>
            </a:r>
          </a:p>
          <a:p>
            <a:pPr marL="0" indent="0">
              <a:buNone/>
            </a:pPr>
            <a:r>
              <a:rPr lang="en-US" sz="1200" dirty="0"/>
              <a:t>      </a:t>
            </a:r>
            <a:r>
              <a:rPr lang="en-US" sz="1200" dirty="0" err="1"/>
              <a:t>DatagramPacket</a:t>
            </a:r>
            <a:r>
              <a:rPr lang="en-US" sz="1200" dirty="0"/>
              <a:t> </a:t>
            </a:r>
            <a:r>
              <a:rPr lang="en-US" sz="1200" dirty="0" err="1"/>
              <a:t>dp_send</a:t>
            </a:r>
            <a:r>
              <a:rPr lang="en-US" sz="1200" dirty="0"/>
              <a:t>;</a:t>
            </a:r>
          </a:p>
          <a:p>
            <a:pPr marL="0" indent="0">
              <a:buNone/>
            </a:pPr>
            <a:r>
              <a:rPr lang="en-US" sz="1200" dirty="0"/>
              <a:t>      </a:t>
            </a:r>
            <a:r>
              <a:rPr lang="en-US" sz="1200" dirty="0" err="1"/>
              <a:t>DatagramPacket</a:t>
            </a:r>
            <a:r>
              <a:rPr lang="en-US" sz="1200" dirty="0"/>
              <a:t> </a:t>
            </a:r>
            <a:r>
              <a:rPr lang="en-US" sz="1200" dirty="0" err="1"/>
              <a:t>dp_receive</a:t>
            </a:r>
            <a:r>
              <a:rPr lang="en-US" sz="1200" dirty="0"/>
              <a:t>;</a:t>
            </a:r>
          </a:p>
          <a:p>
            <a:pPr marL="0" indent="0">
              <a:buNone/>
            </a:pPr>
            <a:r>
              <a:rPr lang="en-US" sz="1200" dirty="0"/>
              <a:t>      Thread </a:t>
            </a:r>
            <a:r>
              <a:rPr lang="en-US" sz="1200" dirty="0" err="1"/>
              <a:t>receiveThread</a:t>
            </a:r>
            <a:r>
              <a:rPr lang="en-US" sz="1200" dirty="0"/>
              <a:t>;</a:t>
            </a:r>
          </a:p>
          <a:p>
            <a:pPr marL="0" indent="0">
              <a:buNone/>
            </a:pPr>
            <a:r>
              <a:rPr lang="en-US" sz="1200" dirty="0"/>
              <a:t>      </a:t>
            </a:r>
            <a:r>
              <a:rPr lang="en-US" sz="1200" dirty="0" err="1"/>
              <a:t>int</a:t>
            </a:r>
            <a:r>
              <a:rPr lang="en-US" sz="1200" dirty="0"/>
              <a:t> </a:t>
            </a:r>
            <a:r>
              <a:rPr lang="en-US" sz="1200" dirty="0" err="1"/>
              <a:t>s_port</a:t>
            </a:r>
            <a:r>
              <a:rPr lang="en-US" sz="1200" dirty="0"/>
              <a:t>, </a:t>
            </a:r>
            <a:r>
              <a:rPr lang="en-US" sz="1200" dirty="0" err="1"/>
              <a:t>r_port</a:t>
            </a:r>
            <a:r>
              <a:rPr lang="en-US" sz="1200" dirty="0"/>
              <a:t>;</a:t>
            </a:r>
          </a:p>
          <a:p>
            <a:pPr marL="0" indent="0">
              <a:buNone/>
            </a:pPr>
            <a:r>
              <a:rPr lang="en-US" sz="1200" dirty="0"/>
              <a:t>      public </a:t>
            </a:r>
            <a:r>
              <a:rPr lang="en-US" sz="1200" dirty="0" err="1"/>
              <a:t>UDPDemo</a:t>
            </a:r>
            <a:r>
              <a:rPr lang="en-US" sz="1200" dirty="0"/>
              <a:t>(String title, </a:t>
            </a:r>
            <a:r>
              <a:rPr lang="en-US" sz="1200" dirty="0" err="1"/>
              <a:t>int</a:t>
            </a:r>
            <a:r>
              <a:rPr lang="en-US" sz="1200" dirty="0"/>
              <a:t> </a:t>
            </a:r>
            <a:r>
              <a:rPr lang="en-US" sz="1200" dirty="0" err="1"/>
              <a:t>sp</a:t>
            </a:r>
            <a:r>
              <a:rPr lang="en-US" sz="1200" dirty="0"/>
              <a:t>, </a:t>
            </a:r>
            <a:r>
              <a:rPr lang="en-US" sz="1200" dirty="0" err="1"/>
              <a:t>int</a:t>
            </a:r>
            <a:r>
              <a:rPr lang="en-US" sz="1200" dirty="0"/>
              <a:t> </a:t>
            </a:r>
            <a:r>
              <a:rPr lang="en-US" sz="1200" dirty="0" err="1"/>
              <a:t>rp</a:t>
            </a:r>
            <a:r>
              <a:rPr lang="en-US" sz="1200" dirty="0"/>
              <a:t>)      {</a:t>
            </a:r>
          </a:p>
          <a:p>
            <a:pPr marL="0" indent="0">
              <a:buNone/>
            </a:pPr>
            <a:r>
              <a:rPr lang="en-US" sz="1200" dirty="0"/>
              <a:t>        super(title);</a:t>
            </a:r>
          </a:p>
          <a:p>
            <a:pPr marL="0" indent="0">
              <a:buNone/>
            </a:pPr>
            <a:r>
              <a:rPr lang="en-US" sz="1200" dirty="0"/>
              <a:t>        </a:t>
            </a:r>
            <a:r>
              <a:rPr lang="en-US" sz="1200" dirty="0" err="1"/>
              <a:t>s_port</a:t>
            </a:r>
            <a:r>
              <a:rPr lang="en-US" sz="1200" dirty="0"/>
              <a:t> = </a:t>
            </a:r>
            <a:r>
              <a:rPr lang="en-US" sz="1200" dirty="0" err="1"/>
              <a:t>sp</a:t>
            </a:r>
            <a:r>
              <a:rPr lang="en-US" sz="1200" dirty="0"/>
              <a:t>;</a:t>
            </a:r>
          </a:p>
          <a:p>
            <a:pPr marL="0" indent="0">
              <a:buNone/>
            </a:pPr>
            <a:r>
              <a:rPr lang="en-US" sz="1200" dirty="0"/>
              <a:t>        </a:t>
            </a:r>
            <a:r>
              <a:rPr lang="en-US" sz="1200" dirty="0" err="1"/>
              <a:t>r_port</a:t>
            </a:r>
            <a:r>
              <a:rPr lang="en-US" sz="1200" dirty="0"/>
              <a:t> = </a:t>
            </a:r>
            <a:r>
              <a:rPr lang="en-US" sz="1200" dirty="0" err="1"/>
              <a:t>rp</a:t>
            </a:r>
            <a:r>
              <a:rPr lang="en-US" sz="1200" dirty="0"/>
              <a:t>;</a:t>
            </a:r>
          </a:p>
          <a:p>
            <a:pPr marL="0" indent="0">
              <a:buNone/>
            </a:pPr>
            <a:r>
              <a:rPr lang="en-US" sz="1200" dirty="0"/>
              <a:t>        try {</a:t>
            </a:r>
          </a:p>
          <a:p>
            <a:pPr marL="0" indent="0">
              <a:buNone/>
            </a:pPr>
            <a:r>
              <a:rPr lang="en-US" sz="1200" dirty="0"/>
              <a:t>          </a:t>
            </a:r>
            <a:r>
              <a:rPr lang="en-US" sz="1200" dirty="0" err="1"/>
              <a:t>ds_send</a:t>
            </a:r>
            <a:r>
              <a:rPr lang="en-US" sz="1200" dirty="0"/>
              <a:t> = new </a:t>
            </a:r>
            <a:r>
              <a:rPr lang="en-US" sz="1200" dirty="0" err="1"/>
              <a:t>DatagramSocket</a:t>
            </a:r>
            <a:r>
              <a:rPr lang="en-US" sz="1200" dirty="0"/>
              <a:t>();</a:t>
            </a:r>
          </a:p>
          <a:p>
            <a:pPr marL="0" indent="0">
              <a:buNone/>
            </a:pPr>
            <a:r>
              <a:rPr lang="en-US" sz="1200" dirty="0"/>
              <a:t>          </a:t>
            </a:r>
            <a:r>
              <a:rPr lang="en-US" sz="1200" dirty="0" err="1"/>
              <a:t>ds_receive</a:t>
            </a:r>
            <a:r>
              <a:rPr lang="en-US" sz="1200" dirty="0"/>
              <a:t> = new </a:t>
            </a:r>
            <a:r>
              <a:rPr lang="en-US" sz="1200" dirty="0" err="1"/>
              <a:t>DatagramSocket</a:t>
            </a:r>
            <a:r>
              <a:rPr lang="en-US" sz="1200" dirty="0"/>
              <a:t>(</a:t>
            </a:r>
            <a:r>
              <a:rPr lang="en-US" sz="1200" dirty="0" err="1"/>
              <a:t>r_port</a:t>
            </a:r>
            <a:r>
              <a:rPr lang="en-US" sz="1200" dirty="0"/>
              <a:t>);</a:t>
            </a:r>
          </a:p>
          <a:p>
            <a:pPr marL="0" indent="0">
              <a:buNone/>
            </a:pPr>
            <a:r>
              <a:rPr lang="en-US" sz="1200" dirty="0"/>
              <a:t>          </a:t>
            </a:r>
            <a:r>
              <a:rPr lang="en-US" sz="1200" dirty="0" err="1"/>
              <a:t>receiveThread</a:t>
            </a:r>
            <a:r>
              <a:rPr lang="en-US" sz="1200" dirty="0"/>
              <a:t> = new Thread(this);</a:t>
            </a:r>
          </a:p>
          <a:p>
            <a:pPr marL="0" indent="0">
              <a:buNone/>
            </a:pPr>
            <a:r>
              <a:rPr lang="en-US" sz="1200" dirty="0"/>
              <a:t>          </a:t>
            </a:r>
            <a:r>
              <a:rPr lang="en-US" sz="1200" dirty="0" err="1"/>
              <a:t>s_msg</a:t>
            </a:r>
            <a:r>
              <a:rPr lang="en-US" sz="1200" dirty="0"/>
              <a:t> = new </a:t>
            </a:r>
            <a:r>
              <a:rPr lang="en-US" sz="1200" dirty="0" err="1"/>
              <a:t>TextField</a:t>
            </a:r>
            <a:r>
              <a:rPr lang="en-US" sz="1200" dirty="0"/>
              <a:t>(30);</a:t>
            </a:r>
          </a:p>
          <a:p>
            <a:pPr marL="0" indent="0">
              <a:buNone/>
            </a:pPr>
            <a:r>
              <a:rPr lang="en-US" sz="1200" dirty="0"/>
              <a:t>          </a:t>
            </a:r>
            <a:r>
              <a:rPr lang="en-US" sz="1200" dirty="0" err="1"/>
              <a:t>r_msg</a:t>
            </a:r>
            <a:r>
              <a:rPr lang="en-US" sz="1200" dirty="0"/>
              <a:t> = new </a:t>
            </a:r>
            <a:r>
              <a:rPr lang="en-US" sz="1200" dirty="0" err="1"/>
              <a:t>TextArea</a:t>
            </a:r>
            <a:r>
              <a:rPr lang="en-US" sz="1200" dirty="0"/>
              <a:t>(20, 80);</a:t>
            </a:r>
          </a:p>
          <a:p>
            <a:pPr marL="0" indent="0">
              <a:buNone/>
            </a:pPr>
            <a:r>
              <a:rPr lang="en-US" sz="1200" dirty="0"/>
              <a:t>          send = new Button("SEND");</a:t>
            </a:r>
          </a:p>
          <a:p>
            <a:pPr marL="0" indent="0">
              <a:buNone/>
            </a:pPr>
            <a:r>
              <a:rPr lang="en-US" sz="1200" dirty="0"/>
              <a:t>          </a:t>
            </a:r>
            <a:r>
              <a:rPr lang="en-US" sz="1200" dirty="0" err="1"/>
              <a:t>s_msg.addActionListener</a:t>
            </a:r>
            <a:r>
              <a:rPr lang="en-US" sz="1200" dirty="0"/>
              <a:t>(this);</a:t>
            </a:r>
          </a:p>
          <a:p>
            <a:pPr marL="0" indent="0">
              <a:buNone/>
            </a:pPr>
            <a:r>
              <a:rPr lang="en-US" sz="1200" dirty="0"/>
              <a:t>          </a:t>
            </a:r>
            <a:r>
              <a:rPr lang="en-US" sz="1200" dirty="0" err="1"/>
              <a:t>send.addActionListener</a:t>
            </a:r>
            <a:r>
              <a:rPr lang="en-US" sz="1200" dirty="0"/>
              <a:t>(this);</a:t>
            </a:r>
          </a:p>
          <a:p>
            <a:pPr marL="0" indent="0">
              <a:buNone/>
            </a:pPr>
            <a:r>
              <a:rPr lang="en-US" sz="1200" dirty="0"/>
              <a:t>          Panel p1 = new Panel();</a:t>
            </a:r>
          </a:p>
          <a:p>
            <a:pPr marL="0" indent="0">
              <a:buNone/>
            </a:pPr>
            <a:r>
              <a:rPr lang="en-US" sz="1200" dirty="0"/>
              <a:t>          p1.add(new Label("Message to Send "));</a:t>
            </a:r>
          </a:p>
          <a:p>
            <a:pPr marL="0" indent="0">
              <a:buNone/>
            </a:pPr>
            <a:r>
              <a:rPr lang="en-US" sz="1200" dirty="0"/>
              <a:t>          p1.add(</a:t>
            </a:r>
            <a:r>
              <a:rPr lang="en-US" sz="1200" dirty="0" err="1"/>
              <a:t>s_msg</a:t>
            </a:r>
            <a:r>
              <a:rPr lang="en-US" sz="1200" dirty="0"/>
              <a:t>);</a:t>
            </a:r>
          </a:p>
          <a:p>
            <a:pPr marL="0" indent="0">
              <a:buNone/>
            </a:pPr>
            <a:r>
              <a:rPr lang="en-US" sz="1200" dirty="0"/>
              <a:t>          p1.add(send);</a:t>
            </a:r>
          </a:p>
          <a:p>
            <a:pPr marL="0" indent="0">
              <a:buNone/>
            </a:pPr>
            <a:r>
              <a:rPr lang="en-US" sz="1200" dirty="0"/>
              <a:t>          add(p1, </a:t>
            </a:r>
            <a:r>
              <a:rPr lang="en-US" sz="1200" dirty="0" err="1"/>
              <a:t>BorderLayout.NORTH</a:t>
            </a:r>
            <a:r>
              <a:rPr lang="en-US" sz="1200" dirty="0"/>
              <a:t>);</a:t>
            </a:r>
          </a:p>
          <a:p>
            <a:pPr marL="0" indent="0">
              <a:buNone/>
            </a:pPr>
            <a:r>
              <a:rPr lang="en-US" sz="1200" dirty="0"/>
              <a:t>          Panel p2 = new Panel();</a:t>
            </a:r>
          </a:p>
          <a:p>
            <a:pPr marL="0" indent="0">
              <a:buNone/>
            </a:pPr>
            <a:r>
              <a:rPr lang="en-US" sz="1200" dirty="0"/>
              <a:t>          p2.add(new Label("Received Messages "));</a:t>
            </a:r>
          </a:p>
          <a:p>
            <a:pPr marL="0" indent="0">
              <a:buNone/>
            </a:pPr>
            <a:r>
              <a:rPr lang="en-US" sz="1200" dirty="0"/>
              <a:t>          Panel p3 = new Panel();</a:t>
            </a:r>
          </a:p>
          <a:p>
            <a:pPr marL="0" indent="0">
              <a:buNone/>
            </a:pPr>
            <a:r>
              <a:rPr lang="en-US" sz="1200" dirty="0"/>
              <a:t>          p3.add(</a:t>
            </a:r>
            <a:r>
              <a:rPr lang="en-US" sz="1200" dirty="0" err="1"/>
              <a:t>r_msg</a:t>
            </a:r>
            <a:r>
              <a:rPr lang="en-US" sz="1200" dirty="0"/>
              <a:t>);</a:t>
            </a:r>
          </a:p>
          <a:p>
            <a:pPr marL="0" indent="0">
              <a:buNone/>
            </a:pPr>
            <a:r>
              <a:rPr lang="en-US" sz="1200" dirty="0"/>
              <a:t>          Panel p4 = new Panel();</a:t>
            </a:r>
          </a:p>
          <a:p>
            <a:pPr marL="0" indent="0">
              <a:buNone/>
            </a:pPr>
            <a:r>
              <a:rPr lang="en-US" sz="1200" dirty="0"/>
              <a:t>          p4.add(p2);</a:t>
            </a:r>
          </a:p>
          <a:p>
            <a:pPr marL="0" indent="0">
              <a:buNone/>
            </a:pPr>
            <a:r>
              <a:rPr lang="en-US" sz="1200" dirty="0"/>
              <a:t>          p4.add(p3);</a:t>
            </a:r>
          </a:p>
          <a:p>
            <a:pPr marL="0" indent="0">
              <a:buNone/>
            </a:pPr>
            <a:r>
              <a:rPr lang="en-US" sz="1200" dirty="0"/>
              <a:t>          add(p4, </a:t>
            </a:r>
            <a:r>
              <a:rPr lang="en-US" sz="1200" dirty="0" err="1"/>
              <a:t>BorderLayout.CENTER</a:t>
            </a:r>
            <a:r>
              <a:rPr lang="en-US" sz="1200" dirty="0"/>
              <a:t>);</a:t>
            </a:r>
          </a:p>
          <a:p>
            <a:pPr marL="0" indent="0">
              <a:buNone/>
            </a:pPr>
            <a:endParaRPr lang="en-US" sz="1200" dirty="0"/>
          </a:p>
          <a:p>
            <a:pPr marL="0" indent="0">
              <a:buNone/>
            </a:pPr>
            <a:r>
              <a:rPr lang="en-US" sz="1200" dirty="0"/>
              <a:t>          </a:t>
            </a:r>
            <a:r>
              <a:rPr lang="en-US" sz="1200" dirty="0" err="1"/>
              <a:t>addWindowListener</a:t>
            </a:r>
            <a:r>
              <a:rPr lang="en-US" sz="1200" dirty="0"/>
              <a:t>(new </a:t>
            </a:r>
            <a:r>
              <a:rPr lang="en-US" sz="1200" dirty="0" err="1"/>
              <a:t>WindowAdapter</a:t>
            </a:r>
            <a:r>
              <a:rPr lang="en-US" sz="1200" dirty="0"/>
              <a:t>() {</a:t>
            </a:r>
          </a:p>
          <a:p>
            <a:pPr marL="0" indent="0">
              <a:buNone/>
            </a:pPr>
            <a:r>
              <a:rPr lang="en-US" sz="1200" dirty="0"/>
              <a:t>             public void </a:t>
            </a:r>
            <a:r>
              <a:rPr lang="en-US" sz="1200" dirty="0" err="1"/>
              <a:t>windowClosing</a:t>
            </a:r>
            <a:r>
              <a:rPr lang="en-US" sz="1200" dirty="0"/>
              <a:t>(</a:t>
            </a:r>
            <a:r>
              <a:rPr lang="en-US" sz="1200" dirty="0" err="1"/>
              <a:t>WindowEvent</a:t>
            </a:r>
            <a:r>
              <a:rPr lang="en-US" sz="1200" dirty="0"/>
              <a:t> we)        {</a:t>
            </a:r>
          </a:p>
          <a:p>
            <a:pPr marL="0" indent="0">
              <a:buNone/>
            </a:pPr>
            <a:r>
              <a:rPr lang="en-US" sz="1200" dirty="0"/>
              <a:t>                </a:t>
            </a:r>
            <a:r>
              <a:rPr lang="en-US" sz="1200" dirty="0" err="1"/>
              <a:t>setVisible</a:t>
            </a:r>
            <a:r>
              <a:rPr lang="en-US" sz="1200" dirty="0"/>
              <a:t>(false);</a:t>
            </a:r>
          </a:p>
          <a:p>
            <a:pPr marL="0" indent="0">
              <a:buNone/>
            </a:pPr>
            <a:r>
              <a:rPr lang="en-US" sz="1200" dirty="0"/>
              <a:t>                dispose();    }});</a:t>
            </a:r>
          </a:p>
          <a:p>
            <a:pPr marL="0" indent="0">
              <a:buNone/>
            </a:pPr>
            <a:r>
              <a:rPr lang="en-US" sz="1200" dirty="0"/>
              <a:t>          </a:t>
            </a:r>
            <a:r>
              <a:rPr lang="en-US" sz="1200" dirty="0" err="1"/>
              <a:t>receiveThread.start</a:t>
            </a:r>
            <a:r>
              <a:rPr lang="en-US" sz="1200" dirty="0"/>
              <a:t>();</a:t>
            </a:r>
          </a:p>
          <a:p>
            <a:pPr marL="0" indent="0">
              <a:buNone/>
            </a:pPr>
            <a:r>
              <a:rPr lang="en-US" sz="1200" dirty="0"/>
              <a:t>        }</a:t>
            </a:r>
          </a:p>
          <a:p>
            <a:pPr marL="0" indent="0">
              <a:buNone/>
            </a:pPr>
            <a:r>
              <a:rPr lang="en-US" sz="1200" dirty="0"/>
              <a:t>        catch(</a:t>
            </a:r>
            <a:r>
              <a:rPr lang="en-US" sz="1200" dirty="0" err="1"/>
              <a:t>SocketException</a:t>
            </a:r>
            <a:r>
              <a:rPr lang="en-US" sz="1200" dirty="0"/>
              <a:t> se)         {</a:t>
            </a:r>
          </a:p>
          <a:p>
            <a:pPr marL="0" indent="0">
              <a:buNone/>
            </a:pPr>
            <a:r>
              <a:rPr lang="en-US" sz="1200" dirty="0"/>
              <a:t>           </a:t>
            </a:r>
            <a:r>
              <a:rPr lang="en-US" sz="1200" dirty="0" err="1"/>
              <a:t>System.out.println</a:t>
            </a:r>
            <a:r>
              <a:rPr lang="en-US" sz="1200" dirty="0"/>
              <a:t>("Exception : "+se);</a:t>
            </a:r>
          </a:p>
          <a:p>
            <a:pPr marL="0" indent="0">
              <a:buNone/>
            </a:pPr>
            <a:r>
              <a:rPr lang="en-US" sz="1200" dirty="0"/>
              <a:t>        }</a:t>
            </a:r>
          </a:p>
          <a:p>
            <a:pPr marL="0" indent="0">
              <a:buNone/>
            </a:pPr>
            <a:r>
              <a:rPr lang="en-US" sz="1200" dirty="0"/>
              <a:t>      }</a:t>
            </a:r>
            <a:endParaRPr lang="en-US" dirty="0"/>
          </a:p>
        </p:txBody>
      </p:sp>
    </p:spTree>
    <p:extLst>
      <p:ext uri="{BB962C8B-B14F-4D97-AF65-F5344CB8AC3E}">
        <p14:creationId xmlns:p14="http://schemas.microsoft.com/office/powerpoint/2010/main" val="3007625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915400" cy="5745163"/>
          </a:xfrm>
        </p:spPr>
        <p:txBody>
          <a:bodyPr numCol="2"/>
          <a:lstStyle/>
          <a:p>
            <a:pPr marL="0" indent="0">
              <a:buNone/>
            </a:pPr>
            <a:r>
              <a:rPr lang="en-US" sz="1400" dirty="0"/>
              <a:t>public void run()   {</a:t>
            </a:r>
          </a:p>
          <a:p>
            <a:pPr marL="0" indent="0">
              <a:buNone/>
            </a:pPr>
            <a:r>
              <a:rPr lang="en-US" sz="1400" dirty="0"/>
              <a:t>     while(true)  {</a:t>
            </a:r>
          </a:p>
          <a:p>
            <a:pPr marL="0" indent="0">
              <a:buNone/>
            </a:pPr>
            <a:r>
              <a:rPr lang="en-US" sz="1400" dirty="0"/>
              <a:t>          try { </a:t>
            </a:r>
          </a:p>
          <a:p>
            <a:pPr marL="0" indent="0">
              <a:buNone/>
            </a:pPr>
            <a:r>
              <a:rPr lang="en-US" sz="1400" dirty="0"/>
              <a:t>                 </a:t>
            </a:r>
            <a:r>
              <a:rPr lang="en-US" sz="1400" dirty="0" err="1"/>
              <a:t>dp_receive</a:t>
            </a:r>
            <a:r>
              <a:rPr lang="en-US" sz="1400" dirty="0"/>
              <a:t> = new </a:t>
            </a:r>
            <a:r>
              <a:rPr lang="en-US" sz="1400" dirty="0" err="1"/>
              <a:t>DatagramPacket</a:t>
            </a:r>
            <a:r>
              <a:rPr lang="en-US" sz="1400" dirty="0"/>
              <a:t>(b, </a:t>
            </a:r>
            <a:r>
              <a:rPr lang="en-US" sz="1400" dirty="0" err="1"/>
              <a:t>b.length</a:t>
            </a:r>
            <a:r>
              <a:rPr lang="en-US" sz="1400" dirty="0"/>
              <a:t>);</a:t>
            </a:r>
          </a:p>
          <a:p>
            <a:pPr marL="0" indent="0">
              <a:buNone/>
            </a:pPr>
            <a:r>
              <a:rPr lang="en-US" sz="1400" dirty="0"/>
              <a:t>                </a:t>
            </a:r>
            <a:r>
              <a:rPr lang="en-US" sz="1400" dirty="0" err="1"/>
              <a:t>ds_receive.receive</a:t>
            </a:r>
            <a:r>
              <a:rPr lang="en-US" sz="1400" dirty="0"/>
              <a:t>(</a:t>
            </a:r>
            <a:r>
              <a:rPr lang="en-US" sz="1400" dirty="0" err="1"/>
              <a:t>dp_receive</a:t>
            </a:r>
            <a:r>
              <a:rPr lang="en-US" sz="1400" dirty="0"/>
              <a:t>);</a:t>
            </a:r>
          </a:p>
          <a:p>
            <a:pPr marL="0" indent="0">
              <a:buNone/>
            </a:pPr>
            <a:r>
              <a:rPr lang="en-US" sz="1400" dirty="0"/>
              <a:t>                 String </a:t>
            </a:r>
            <a:r>
              <a:rPr lang="en-US" sz="1400" dirty="0" err="1"/>
              <a:t>msg</a:t>
            </a:r>
            <a:r>
              <a:rPr lang="en-US" sz="1400" dirty="0"/>
              <a:t> = new String(</a:t>
            </a:r>
            <a:r>
              <a:rPr lang="en-US" sz="1400" dirty="0" err="1"/>
              <a:t>dp_receive.getData</a:t>
            </a:r>
            <a:r>
              <a:rPr lang="en-US" sz="1400" dirty="0"/>
              <a:t>(), </a:t>
            </a:r>
          </a:p>
          <a:p>
            <a:pPr marL="0" indent="0">
              <a:buNone/>
            </a:pPr>
            <a:r>
              <a:rPr lang="en-US" sz="1400" dirty="0"/>
              <a:t>                                                   0,dp_receive.getLength());</a:t>
            </a:r>
          </a:p>
          <a:p>
            <a:pPr marL="0" indent="0">
              <a:buNone/>
            </a:pPr>
            <a:r>
              <a:rPr lang="en-US" sz="1400" dirty="0"/>
              <a:t>                 </a:t>
            </a:r>
            <a:r>
              <a:rPr lang="en-US" sz="1400" dirty="0" err="1"/>
              <a:t>r_msg.append</a:t>
            </a:r>
            <a:r>
              <a:rPr lang="en-US" sz="1400" dirty="0"/>
              <a:t>(</a:t>
            </a:r>
            <a:r>
              <a:rPr lang="en-US" sz="1400" dirty="0" err="1"/>
              <a:t>msg</a:t>
            </a:r>
            <a:r>
              <a:rPr lang="en-US" sz="1400" dirty="0"/>
              <a:t>+"\n");</a:t>
            </a:r>
          </a:p>
          <a:p>
            <a:pPr marL="0" indent="0">
              <a:buNone/>
            </a:pPr>
            <a:r>
              <a:rPr lang="en-US" sz="1400" dirty="0"/>
              <a:t>           }</a:t>
            </a:r>
          </a:p>
          <a:p>
            <a:pPr marL="0" indent="0">
              <a:buNone/>
            </a:pPr>
            <a:r>
              <a:rPr lang="en-US" sz="1400" dirty="0"/>
              <a:t>           catch(</a:t>
            </a:r>
            <a:r>
              <a:rPr lang="en-US" sz="1400" dirty="0" err="1"/>
              <a:t>IOException</a:t>
            </a:r>
            <a:r>
              <a:rPr lang="en-US" sz="1400" dirty="0"/>
              <a:t> </a:t>
            </a:r>
            <a:r>
              <a:rPr lang="en-US" sz="1400" dirty="0" err="1"/>
              <a:t>ie</a:t>
            </a:r>
            <a:r>
              <a:rPr lang="en-US" sz="1400" dirty="0"/>
              <a:t>)   {</a:t>
            </a:r>
          </a:p>
          <a:p>
            <a:pPr marL="0" indent="0">
              <a:buNone/>
            </a:pPr>
            <a:r>
              <a:rPr lang="en-US" sz="1400" dirty="0"/>
              <a:t>                 </a:t>
            </a:r>
            <a:r>
              <a:rPr lang="en-US" sz="1400" dirty="0" err="1"/>
              <a:t>System.out.println</a:t>
            </a:r>
            <a:r>
              <a:rPr lang="en-US" sz="1400" dirty="0"/>
              <a:t>("Exception : "+</a:t>
            </a:r>
            <a:r>
              <a:rPr lang="en-US" sz="1400" dirty="0" err="1"/>
              <a:t>ie</a:t>
            </a:r>
            <a:r>
              <a:rPr lang="en-US" sz="1400" dirty="0"/>
              <a:t>);</a:t>
            </a:r>
          </a:p>
          <a:p>
            <a:pPr marL="0" indent="0">
              <a:buNone/>
            </a:pPr>
            <a:r>
              <a:rPr lang="en-US" sz="1400" dirty="0"/>
              <a:t>          }</a:t>
            </a:r>
          </a:p>
          <a:p>
            <a:pPr marL="0" indent="0">
              <a:buNone/>
            </a:pPr>
            <a:r>
              <a:rPr lang="en-US" sz="1400" dirty="0"/>
              <a:t>        } </a:t>
            </a:r>
          </a:p>
          <a:p>
            <a:pPr marL="0" indent="0">
              <a:buNone/>
            </a:pPr>
            <a:r>
              <a:rPr lang="en-US" sz="1400" dirty="0"/>
              <a:t>     }        </a:t>
            </a:r>
          </a:p>
          <a:p>
            <a:pPr marL="0" indent="0">
              <a:buNone/>
            </a:pPr>
            <a:r>
              <a:rPr lang="en-US" sz="1400" dirty="0"/>
              <a:t> public void </a:t>
            </a:r>
            <a:r>
              <a:rPr lang="en-US" sz="1400" dirty="0" err="1"/>
              <a:t>actionPerformed</a:t>
            </a:r>
            <a:r>
              <a:rPr lang="en-US" sz="1400" dirty="0"/>
              <a:t>(</a:t>
            </a:r>
            <a:r>
              <a:rPr lang="en-US" sz="1400" dirty="0" err="1"/>
              <a:t>ActionEvent</a:t>
            </a:r>
            <a:r>
              <a:rPr lang="en-US" sz="1400" dirty="0"/>
              <a:t> ae)  {</a:t>
            </a:r>
          </a:p>
          <a:p>
            <a:pPr marL="0" indent="0">
              <a:buNone/>
            </a:pPr>
            <a:r>
              <a:rPr lang="en-US" sz="1400" dirty="0"/>
              <a:t>       try {</a:t>
            </a:r>
          </a:p>
          <a:p>
            <a:pPr marL="0" indent="0">
              <a:buNone/>
            </a:pPr>
            <a:r>
              <a:rPr lang="en-US" sz="1400" dirty="0"/>
              <a:t>           byte b[] = </a:t>
            </a:r>
            <a:r>
              <a:rPr lang="en-US" sz="1400" dirty="0" err="1"/>
              <a:t>s_msg.getText</a:t>
            </a:r>
            <a:r>
              <a:rPr lang="en-US" sz="1400" dirty="0"/>
              <a:t>().</a:t>
            </a:r>
            <a:r>
              <a:rPr lang="en-US" sz="1400" dirty="0" err="1"/>
              <a:t>getBytes</a:t>
            </a:r>
            <a:r>
              <a:rPr lang="en-US" sz="1400" dirty="0"/>
              <a:t>();</a:t>
            </a:r>
          </a:p>
          <a:p>
            <a:pPr marL="0" indent="0">
              <a:buNone/>
            </a:pPr>
            <a:r>
              <a:rPr lang="en-US" sz="1400" dirty="0"/>
              <a:t>           </a:t>
            </a:r>
            <a:r>
              <a:rPr lang="en-US" sz="1400" dirty="0" err="1"/>
              <a:t>dp_send</a:t>
            </a:r>
            <a:r>
              <a:rPr lang="en-US" sz="1400" dirty="0"/>
              <a:t> = new </a:t>
            </a:r>
            <a:r>
              <a:rPr lang="en-US" sz="1400" dirty="0" err="1"/>
              <a:t>DatagramPacket</a:t>
            </a:r>
            <a:r>
              <a:rPr lang="en-US" sz="1400" dirty="0"/>
              <a:t>(b, </a:t>
            </a:r>
            <a:r>
              <a:rPr lang="en-US" sz="1400" dirty="0" err="1"/>
              <a:t>b.length</a:t>
            </a:r>
            <a:r>
              <a:rPr lang="en-US" sz="1400" dirty="0"/>
              <a:t>, </a:t>
            </a:r>
          </a:p>
          <a:p>
            <a:pPr marL="0" indent="0">
              <a:buNone/>
            </a:pPr>
            <a:r>
              <a:rPr lang="en-US" sz="1400" dirty="0"/>
              <a:t>                                   </a:t>
            </a:r>
            <a:r>
              <a:rPr lang="en-US" sz="1400" dirty="0" err="1"/>
              <a:t>InetAddress.getLocalHost</a:t>
            </a:r>
            <a:r>
              <a:rPr lang="en-US" sz="1400" dirty="0"/>
              <a:t>(), </a:t>
            </a:r>
            <a:r>
              <a:rPr lang="en-US" sz="1400" dirty="0" err="1"/>
              <a:t>s_port</a:t>
            </a:r>
            <a:r>
              <a:rPr lang="en-US" sz="1400" dirty="0"/>
              <a:t>);</a:t>
            </a:r>
          </a:p>
          <a:p>
            <a:pPr marL="0" indent="0">
              <a:buNone/>
            </a:pPr>
            <a:r>
              <a:rPr lang="en-US" sz="1400" dirty="0"/>
              <a:t>           </a:t>
            </a:r>
            <a:r>
              <a:rPr lang="en-US" sz="1400" dirty="0" err="1"/>
              <a:t>ds_send.send</a:t>
            </a:r>
            <a:r>
              <a:rPr lang="en-US" sz="1400" dirty="0"/>
              <a:t>(</a:t>
            </a:r>
            <a:r>
              <a:rPr lang="en-US" sz="1400" dirty="0" err="1"/>
              <a:t>dp_send</a:t>
            </a:r>
            <a:r>
              <a:rPr lang="en-US" sz="1400" dirty="0"/>
              <a:t>); </a:t>
            </a:r>
          </a:p>
          <a:p>
            <a:pPr marL="0" indent="0">
              <a:buNone/>
            </a:pPr>
            <a:r>
              <a:rPr lang="en-US" sz="1400" dirty="0"/>
              <a:t>           </a:t>
            </a:r>
            <a:r>
              <a:rPr lang="en-US" sz="1400" dirty="0" err="1"/>
              <a:t>s_msg.setText</a:t>
            </a:r>
            <a:r>
              <a:rPr lang="en-US" sz="1400" dirty="0"/>
              <a:t>("");               </a:t>
            </a:r>
          </a:p>
          <a:p>
            <a:pPr marL="0" indent="0">
              <a:buNone/>
            </a:pPr>
            <a:r>
              <a:rPr lang="en-US" sz="1400" dirty="0"/>
              <a:t>       }</a:t>
            </a:r>
          </a:p>
          <a:p>
            <a:pPr marL="0" indent="0">
              <a:buNone/>
            </a:pPr>
            <a:r>
              <a:rPr lang="en-US" sz="1400" dirty="0"/>
              <a:t>       catch(</a:t>
            </a:r>
            <a:r>
              <a:rPr lang="en-US" sz="1400" dirty="0" err="1"/>
              <a:t>IOException</a:t>
            </a:r>
            <a:r>
              <a:rPr lang="en-US" sz="1400" dirty="0"/>
              <a:t> </a:t>
            </a:r>
            <a:r>
              <a:rPr lang="en-US" sz="1400" dirty="0" err="1"/>
              <a:t>ie</a:t>
            </a:r>
            <a:r>
              <a:rPr lang="en-US" sz="1400" dirty="0"/>
              <a:t>)        {</a:t>
            </a:r>
          </a:p>
          <a:p>
            <a:pPr marL="0" indent="0">
              <a:buNone/>
            </a:pPr>
            <a:r>
              <a:rPr lang="en-US" sz="1400" dirty="0"/>
              <a:t>           </a:t>
            </a:r>
            <a:r>
              <a:rPr lang="en-US" sz="1400" dirty="0" err="1"/>
              <a:t>System.out.println</a:t>
            </a:r>
            <a:r>
              <a:rPr lang="en-US" sz="1400" dirty="0"/>
              <a:t>("Exception : "+</a:t>
            </a:r>
            <a:r>
              <a:rPr lang="en-US" sz="1400" dirty="0" err="1"/>
              <a:t>ie</a:t>
            </a:r>
            <a:r>
              <a:rPr lang="en-US" sz="1400" dirty="0"/>
              <a:t>);</a:t>
            </a:r>
          </a:p>
          <a:p>
            <a:pPr marL="0" indent="0">
              <a:buNone/>
            </a:pPr>
            <a:r>
              <a:rPr lang="en-US" sz="1400" dirty="0"/>
              <a:t>       }</a:t>
            </a:r>
          </a:p>
          <a:p>
            <a:pPr marL="0" indent="0">
              <a:buNone/>
            </a:pPr>
            <a:r>
              <a:rPr lang="en-US" sz="1400" dirty="0"/>
              <a:t>     }</a:t>
            </a:r>
          </a:p>
          <a:p>
            <a:pPr marL="0" indent="0">
              <a:buNone/>
            </a:pPr>
            <a:endParaRPr lang="en-US" sz="1400" dirty="0"/>
          </a:p>
          <a:p>
            <a:pPr marL="0" indent="0">
              <a:buNone/>
            </a:pPr>
            <a:r>
              <a:rPr lang="en-US" sz="1400" dirty="0"/>
              <a:t>     public static void main(String </a:t>
            </a:r>
            <a:r>
              <a:rPr lang="en-US" sz="1400" dirty="0" err="1"/>
              <a:t>args</a:t>
            </a:r>
            <a:r>
              <a:rPr lang="en-US" sz="1400" dirty="0"/>
              <a:t>[])</a:t>
            </a:r>
          </a:p>
          <a:p>
            <a:pPr marL="0" indent="0">
              <a:buNone/>
            </a:pPr>
            <a:r>
              <a:rPr lang="en-US" sz="1400" dirty="0"/>
              <a:t>     {</a:t>
            </a:r>
          </a:p>
          <a:p>
            <a:pPr marL="0" indent="0">
              <a:buNone/>
            </a:pPr>
            <a:r>
              <a:rPr lang="en-US" sz="1400" dirty="0"/>
              <a:t>        </a:t>
            </a:r>
            <a:r>
              <a:rPr lang="en-US" sz="1400" dirty="0" err="1"/>
              <a:t>int</a:t>
            </a:r>
            <a:r>
              <a:rPr lang="en-US" sz="1400" dirty="0"/>
              <a:t> </a:t>
            </a:r>
            <a:r>
              <a:rPr lang="en-US" sz="1400" dirty="0" err="1"/>
              <a:t>s_port</a:t>
            </a:r>
            <a:r>
              <a:rPr lang="en-US" sz="1400" dirty="0"/>
              <a:t> = </a:t>
            </a:r>
            <a:r>
              <a:rPr lang="en-US" sz="1400" dirty="0" err="1"/>
              <a:t>Integer.parseInt</a:t>
            </a:r>
            <a:r>
              <a:rPr lang="en-US" sz="1400" dirty="0"/>
              <a:t>(</a:t>
            </a:r>
            <a:r>
              <a:rPr lang="en-US" sz="1400" dirty="0" err="1"/>
              <a:t>args</a:t>
            </a:r>
            <a:r>
              <a:rPr lang="en-US" sz="1400" dirty="0"/>
              <a:t>[0]);</a:t>
            </a:r>
          </a:p>
          <a:p>
            <a:pPr marL="0" indent="0">
              <a:buNone/>
            </a:pPr>
            <a:r>
              <a:rPr lang="en-US" sz="1400" dirty="0"/>
              <a:t>        </a:t>
            </a:r>
            <a:r>
              <a:rPr lang="en-US" sz="1400" dirty="0" err="1"/>
              <a:t>int</a:t>
            </a:r>
            <a:r>
              <a:rPr lang="en-US" sz="1400" dirty="0"/>
              <a:t> </a:t>
            </a:r>
            <a:r>
              <a:rPr lang="en-US" sz="1400" dirty="0" err="1"/>
              <a:t>r_port</a:t>
            </a:r>
            <a:r>
              <a:rPr lang="en-US" sz="1400" dirty="0"/>
              <a:t> = </a:t>
            </a:r>
            <a:r>
              <a:rPr lang="en-US" sz="1400" dirty="0" err="1"/>
              <a:t>Integer.parseInt</a:t>
            </a:r>
            <a:r>
              <a:rPr lang="en-US" sz="1400" dirty="0"/>
              <a:t>(</a:t>
            </a:r>
            <a:r>
              <a:rPr lang="en-US" sz="1400" dirty="0" err="1"/>
              <a:t>args</a:t>
            </a:r>
            <a:r>
              <a:rPr lang="en-US" sz="1400" dirty="0"/>
              <a:t>[1]);</a:t>
            </a:r>
          </a:p>
          <a:p>
            <a:pPr marL="0" indent="0">
              <a:buNone/>
            </a:pPr>
            <a:r>
              <a:rPr lang="en-US" sz="1400" dirty="0"/>
              <a:t>        String title = </a:t>
            </a:r>
            <a:r>
              <a:rPr lang="en-US" sz="1400" dirty="0" err="1"/>
              <a:t>args</a:t>
            </a:r>
            <a:r>
              <a:rPr lang="en-US" sz="1400" dirty="0"/>
              <a:t>[2];</a:t>
            </a:r>
          </a:p>
          <a:p>
            <a:pPr marL="0" indent="0">
              <a:buNone/>
            </a:pPr>
            <a:r>
              <a:rPr lang="en-US" sz="1400" dirty="0"/>
              <a:t>        </a:t>
            </a:r>
            <a:r>
              <a:rPr lang="en-US" sz="1400" dirty="0" err="1"/>
              <a:t>UDPDemo</a:t>
            </a:r>
            <a:r>
              <a:rPr lang="en-US" sz="1400" dirty="0"/>
              <a:t> </a:t>
            </a:r>
            <a:r>
              <a:rPr lang="en-US" sz="1400" dirty="0" err="1"/>
              <a:t>udp</a:t>
            </a:r>
            <a:r>
              <a:rPr lang="en-US" sz="1400" dirty="0"/>
              <a:t> = new </a:t>
            </a:r>
            <a:r>
              <a:rPr lang="en-US" sz="1400" dirty="0" err="1"/>
              <a:t>UDPDemo</a:t>
            </a:r>
            <a:r>
              <a:rPr lang="en-US" sz="1400" dirty="0"/>
              <a:t>(title, </a:t>
            </a:r>
            <a:r>
              <a:rPr lang="en-US" sz="1400" dirty="0" err="1"/>
              <a:t>s_port</a:t>
            </a:r>
            <a:r>
              <a:rPr lang="en-US" sz="1400" dirty="0"/>
              <a:t>, </a:t>
            </a:r>
            <a:r>
              <a:rPr lang="en-US" sz="1400" dirty="0" err="1"/>
              <a:t>r_port</a:t>
            </a:r>
            <a:r>
              <a:rPr lang="en-US" sz="1400" dirty="0"/>
              <a:t>);      </a:t>
            </a:r>
          </a:p>
          <a:p>
            <a:pPr marL="0" indent="0">
              <a:buNone/>
            </a:pPr>
            <a:r>
              <a:rPr lang="en-US" sz="1400" dirty="0"/>
              <a:t>        </a:t>
            </a:r>
            <a:r>
              <a:rPr lang="en-US" sz="1400" dirty="0" err="1"/>
              <a:t>udp.setSize</a:t>
            </a:r>
            <a:r>
              <a:rPr lang="en-US" sz="1400" dirty="0"/>
              <a:t>(700,500);</a:t>
            </a:r>
          </a:p>
          <a:p>
            <a:pPr marL="0" indent="0">
              <a:buNone/>
            </a:pPr>
            <a:r>
              <a:rPr lang="en-US" sz="1400" dirty="0"/>
              <a:t>        </a:t>
            </a:r>
            <a:r>
              <a:rPr lang="en-US" sz="1400" dirty="0" err="1"/>
              <a:t>udp.setVisible</a:t>
            </a:r>
            <a:r>
              <a:rPr lang="en-US" sz="1400" dirty="0"/>
              <a:t>(true);</a:t>
            </a:r>
          </a:p>
          <a:p>
            <a:pPr marL="0" indent="0">
              <a:buNone/>
            </a:pPr>
            <a:r>
              <a:rPr lang="en-US" sz="1400" dirty="0"/>
              <a:t>     }</a:t>
            </a:r>
          </a:p>
          <a:p>
            <a:pPr marL="0" indent="0">
              <a:buNone/>
            </a:pPr>
            <a:r>
              <a:rPr lang="en-US" sz="1400" dirty="0"/>
              <a:t>}</a:t>
            </a:r>
          </a:p>
        </p:txBody>
      </p:sp>
    </p:spTree>
    <p:extLst>
      <p:ext uri="{BB962C8B-B14F-4D97-AF65-F5344CB8AC3E}">
        <p14:creationId xmlns:p14="http://schemas.microsoft.com/office/powerpoint/2010/main" val="2163635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110320" y="255292"/>
            <a:ext cx="8686800" cy="5000126"/>
          </a:xfrm>
        </p:spPr>
        <p:txBody>
          <a:bodyPr/>
          <a:lstStyle/>
          <a:p>
            <a:pPr eaLnBrk="1" hangingPunct="1"/>
            <a:r>
              <a:rPr lang="en-US" altLang="en-US" sz="2400" b="1" dirty="0"/>
              <a:t>URL class</a:t>
            </a:r>
          </a:p>
          <a:p>
            <a:pPr eaLnBrk="1" hangingPunct="1"/>
            <a:r>
              <a:rPr lang="en-US" altLang="en-US" sz="2000" dirty="0"/>
              <a:t>Java URL Class present in java.net package, deals with URL (Uniform Resource Locator) which uniquely identify or locate resources on internet. </a:t>
            </a:r>
          </a:p>
          <a:p>
            <a:pPr eaLnBrk="1" hangingPunct="1"/>
            <a:r>
              <a:rPr lang="en-US" altLang="en-US" sz="2000" dirty="0"/>
              <a:t> </a:t>
            </a:r>
            <a:r>
              <a:rPr lang="en-US" altLang="en-US" sz="2000" dirty="0">
                <a:hlinkClick r:id="rId3"/>
              </a:rPr>
              <a:t>http://www.MHProfessional.com:80/index.htm</a:t>
            </a:r>
            <a:endParaRPr lang="en-US" altLang="en-US" sz="2000" dirty="0"/>
          </a:p>
          <a:p>
            <a:pPr lvl="1" eaLnBrk="1" hangingPunct="1"/>
            <a:r>
              <a:rPr lang="en-US" altLang="en-US" sz="1600" dirty="0"/>
              <a:t>A URL specification is based on four components. </a:t>
            </a:r>
          </a:p>
          <a:p>
            <a:pPr lvl="2" eaLnBrk="1" hangingPunct="1"/>
            <a:r>
              <a:rPr lang="en-US" altLang="en-US" sz="1600" dirty="0"/>
              <a:t>The first is the protocol to use, separated from the rest of the locator by a colon (:). Common protocols are HTTP, FTP, gopher.</a:t>
            </a:r>
          </a:p>
          <a:p>
            <a:pPr lvl="2" eaLnBrk="1" hangingPunct="1"/>
            <a:r>
              <a:rPr lang="en-US" altLang="en-US" sz="1600" dirty="0"/>
              <a:t>most browsers will proceed correctly if you leave off the "http://" from your URL</a:t>
            </a:r>
          </a:p>
          <a:p>
            <a:pPr lvl="2" eaLnBrk="1" hangingPunct="1"/>
            <a:r>
              <a:rPr lang="en-US" altLang="en-US" sz="1600" dirty="0"/>
              <a:t>specification.</a:t>
            </a:r>
          </a:p>
          <a:p>
            <a:pPr lvl="2" eaLnBrk="1" hangingPunct="1"/>
            <a:r>
              <a:rPr lang="en-US" altLang="en-US" sz="1600" dirty="0"/>
              <a:t>The second component is the host name or IP address of the host to use; this is delimited on the left by double slashes (//) and on the right by a slash (/) or optionally a colon (:). </a:t>
            </a:r>
          </a:p>
          <a:p>
            <a:pPr lvl="2" eaLnBrk="1" hangingPunct="1"/>
            <a:r>
              <a:rPr lang="en-US" altLang="en-US" sz="1600" dirty="0"/>
              <a:t>The third component, the port number, is an optional parameter, delimited on the left from the host name by a colon (:) and on the right by a slash (/). (It defaults to port 80, the predefined HTTP port)</a:t>
            </a:r>
          </a:p>
          <a:p>
            <a:pPr lvl="2" eaLnBrk="1" hangingPunct="1"/>
            <a:r>
              <a:rPr lang="en-US" altLang="en-US" sz="1600" dirty="0"/>
              <a:t> The fourth part is the actual file path. Most HTTP servers will append a file named index.html or index.htm to URLs that refer directly to a directory resource.</a:t>
            </a:r>
          </a:p>
        </p:txBody>
      </p:sp>
      <p:sp>
        <p:nvSpPr>
          <p:cNvPr id="29700" name="Rectangle 4"/>
          <p:cNvSpPr>
            <a:spLocks noChangeArrowheads="1"/>
          </p:cNvSpPr>
          <p:nvPr/>
        </p:nvSpPr>
        <p:spPr bwMode="auto">
          <a:xfrm>
            <a:off x="118281" y="5066407"/>
            <a:ext cx="4275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dirty="0"/>
              <a:t>Important Methods of URL class</a:t>
            </a:r>
          </a:p>
        </p:txBody>
      </p:sp>
      <p:sp>
        <p:nvSpPr>
          <p:cNvPr id="29701" name="Rectangle 5"/>
          <p:cNvSpPr>
            <a:spLocks noChangeArrowheads="1"/>
          </p:cNvSpPr>
          <p:nvPr/>
        </p:nvSpPr>
        <p:spPr bwMode="auto">
          <a:xfrm>
            <a:off x="324678" y="5486400"/>
            <a:ext cx="76200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dirty="0"/>
              <a:t>    </a:t>
            </a:r>
            <a:r>
              <a:rPr lang="en-US" altLang="en-US" sz="1800" b="1" dirty="0" err="1"/>
              <a:t>getProtocol</a:t>
            </a:r>
            <a:r>
              <a:rPr lang="en-US" altLang="en-US" sz="1800" b="1" dirty="0"/>
              <a:t>() : </a:t>
            </a:r>
            <a:r>
              <a:rPr lang="en-US" altLang="en-US" sz="1800" dirty="0"/>
              <a:t>Returns protocol of URL</a:t>
            </a:r>
          </a:p>
          <a:p>
            <a:pPr eaLnBrk="1" hangingPunct="1">
              <a:spcBef>
                <a:spcPct val="0"/>
              </a:spcBef>
              <a:buFontTx/>
              <a:buNone/>
            </a:pPr>
            <a:r>
              <a:rPr lang="en-US" altLang="en-US" sz="1800" b="1" dirty="0"/>
              <a:t>    </a:t>
            </a:r>
            <a:r>
              <a:rPr lang="en-US" altLang="en-US" sz="1800" b="1" dirty="0" err="1"/>
              <a:t>getHost</a:t>
            </a:r>
            <a:r>
              <a:rPr lang="en-US" altLang="en-US" sz="1800" b="1" dirty="0"/>
              <a:t>() : </a:t>
            </a:r>
            <a:r>
              <a:rPr lang="en-US" altLang="en-US" sz="1800" dirty="0"/>
              <a:t>Returns hostname(domain name) of URL</a:t>
            </a:r>
          </a:p>
          <a:p>
            <a:pPr eaLnBrk="1" hangingPunct="1">
              <a:spcBef>
                <a:spcPct val="0"/>
              </a:spcBef>
              <a:buFontTx/>
              <a:buNone/>
            </a:pPr>
            <a:r>
              <a:rPr lang="en-US" altLang="en-US" sz="1800" b="1" dirty="0"/>
              <a:t>    </a:t>
            </a:r>
            <a:r>
              <a:rPr lang="en-US" altLang="en-US" sz="1800" b="1" dirty="0" err="1"/>
              <a:t>getPort</a:t>
            </a:r>
            <a:r>
              <a:rPr lang="en-US" altLang="en-US" sz="1800" b="1" dirty="0"/>
              <a:t>() : </a:t>
            </a:r>
            <a:r>
              <a:rPr lang="en-US" altLang="en-US" sz="1800" dirty="0"/>
              <a:t>Returns port number of URL</a:t>
            </a:r>
          </a:p>
          <a:p>
            <a:pPr eaLnBrk="1" hangingPunct="1">
              <a:spcBef>
                <a:spcPct val="0"/>
              </a:spcBef>
              <a:buFontTx/>
              <a:buNone/>
            </a:pPr>
            <a:r>
              <a:rPr lang="en-US" altLang="en-US" sz="1800" b="1" dirty="0"/>
              <a:t>    </a:t>
            </a:r>
            <a:r>
              <a:rPr lang="en-US" altLang="en-US" sz="1800" b="1" dirty="0" err="1"/>
              <a:t>getFile</a:t>
            </a:r>
            <a:r>
              <a:rPr lang="en-US" altLang="en-US" sz="1800" b="1" dirty="0"/>
              <a:t>() : </a:t>
            </a:r>
            <a:r>
              <a:rPr lang="en-US" altLang="en-US" sz="1800" dirty="0"/>
              <a:t>Returns filename of URL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of URL</a:t>
            </a:r>
          </a:p>
        </p:txBody>
      </p:sp>
      <p:sp>
        <p:nvSpPr>
          <p:cNvPr id="3" name="Content Placeholder 2"/>
          <p:cNvSpPr>
            <a:spLocks noGrp="1"/>
          </p:cNvSpPr>
          <p:nvPr>
            <p:ph idx="1"/>
          </p:nvPr>
        </p:nvSpPr>
        <p:spPr/>
        <p:txBody>
          <a:bodyPr/>
          <a:lstStyle/>
          <a:p>
            <a:r>
              <a:rPr lang="en-US" sz="2400" dirty="0"/>
              <a:t>All constructors throws </a:t>
            </a:r>
            <a:r>
              <a:rPr lang="en-US" sz="2400" dirty="0" err="1"/>
              <a:t>MalformedURLException</a:t>
            </a:r>
            <a:r>
              <a:rPr lang="en-US" sz="2400" dirty="0"/>
              <a:t>, if it fails</a:t>
            </a:r>
          </a:p>
          <a:p>
            <a:pPr lvl="1"/>
            <a:r>
              <a:rPr lang="en-US" sz="2000" dirty="0"/>
              <a:t>URL(String </a:t>
            </a:r>
            <a:r>
              <a:rPr lang="en-US" sz="2000" dirty="0" err="1"/>
              <a:t>urlSpecifier</a:t>
            </a:r>
            <a:r>
              <a:rPr lang="en-US" sz="2000" dirty="0"/>
              <a:t>) </a:t>
            </a:r>
          </a:p>
          <a:p>
            <a:pPr lvl="1"/>
            <a:r>
              <a:rPr lang="en-US" sz="2000" dirty="0"/>
              <a:t>URL(String </a:t>
            </a:r>
            <a:r>
              <a:rPr lang="en-US" sz="2000" dirty="0" err="1"/>
              <a:t>protocolName</a:t>
            </a:r>
            <a:r>
              <a:rPr lang="en-US" sz="2000" dirty="0"/>
              <a:t>, String </a:t>
            </a:r>
            <a:r>
              <a:rPr lang="en-US" sz="2000" dirty="0" err="1"/>
              <a:t>hostName</a:t>
            </a:r>
            <a:r>
              <a:rPr lang="en-US" sz="2000" dirty="0"/>
              <a:t>, </a:t>
            </a:r>
            <a:r>
              <a:rPr lang="en-US" sz="2000" dirty="0" err="1"/>
              <a:t>int</a:t>
            </a:r>
            <a:r>
              <a:rPr lang="en-US" sz="2000" dirty="0"/>
              <a:t> port, String path )</a:t>
            </a:r>
          </a:p>
          <a:p>
            <a:pPr lvl="1"/>
            <a:r>
              <a:rPr lang="en-US" sz="2000" dirty="0"/>
              <a:t>URL(String </a:t>
            </a:r>
            <a:r>
              <a:rPr lang="en-US" sz="2000" dirty="0" err="1"/>
              <a:t>protocolName</a:t>
            </a:r>
            <a:r>
              <a:rPr lang="en-US" sz="2000" dirty="0"/>
              <a:t>, String </a:t>
            </a:r>
            <a:r>
              <a:rPr lang="en-US" sz="2000" dirty="0" err="1"/>
              <a:t>hostName</a:t>
            </a:r>
            <a:r>
              <a:rPr lang="en-US" sz="2000" dirty="0"/>
              <a:t>, String path)</a:t>
            </a:r>
          </a:p>
          <a:p>
            <a:pPr lvl="1"/>
            <a:r>
              <a:rPr lang="en-US" sz="2000" dirty="0"/>
              <a:t>URL(URL </a:t>
            </a:r>
            <a:r>
              <a:rPr lang="en-US" sz="2000" dirty="0" err="1"/>
              <a:t>urlObj</a:t>
            </a:r>
            <a:r>
              <a:rPr lang="en-US" sz="2000" dirty="0"/>
              <a:t>, String </a:t>
            </a:r>
            <a:r>
              <a:rPr lang="en-US" sz="2000" dirty="0" err="1"/>
              <a:t>urlSpecifier</a:t>
            </a:r>
            <a:r>
              <a:rPr lang="en-US" sz="2000" dirty="0"/>
              <a:t>)</a:t>
            </a:r>
          </a:p>
          <a:p>
            <a:endParaRPr lang="en-US" dirty="0"/>
          </a:p>
        </p:txBody>
      </p:sp>
    </p:spTree>
    <p:extLst>
      <p:ext uri="{BB962C8B-B14F-4D97-AF65-F5344CB8AC3E}">
        <p14:creationId xmlns:p14="http://schemas.microsoft.com/office/powerpoint/2010/main" val="2941877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rtlCol="0">
            <a:normAutofit/>
          </a:bodyPr>
          <a:lstStyle/>
          <a:p>
            <a:pPr eaLnBrk="1" fontAlgn="auto" hangingPunct="1">
              <a:spcAft>
                <a:spcPts val="0"/>
              </a:spcAft>
              <a:buFont typeface="Arial" pitchFamily="34" charset="0"/>
              <a:buNone/>
              <a:defRPr/>
            </a:pPr>
            <a:r>
              <a:rPr lang="en-US" sz="2000" dirty="0"/>
              <a:t>import java.net.*;</a:t>
            </a:r>
          </a:p>
          <a:p>
            <a:pPr eaLnBrk="1" fontAlgn="auto" hangingPunct="1">
              <a:spcAft>
                <a:spcPts val="0"/>
              </a:spcAft>
              <a:buFont typeface="Arial" pitchFamily="34" charset="0"/>
              <a:buNone/>
              <a:defRPr/>
            </a:pPr>
            <a:r>
              <a:rPr lang="en-US" sz="2000" dirty="0"/>
              <a:t>class </a:t>
            </a:r>
            <a:r>
              <a:rPr lang="en-US" sz="2000" dirty="0" err="1"/>
              <a:t>TestURL</a:t>
            </a:r>
            <a:r>
              <a:rPr lang="en-US" sz="2000" dirty="0"/>
              <a:t>{</a:t>
            </a:r>
          </a:p>
          <a:p>
            <a:pPr eaLnBrk="1" fontAlgn="auto" hangingPunct="1">
              <a:spcAft>
                <a:spcPts val="0"/>
              </a:spcAft>
              <a:buFont typeface="Arial" pitchFamily="34" charset="0"/>
              <a:buNone/>
              <a:defRPr/>
            </a:pPr>
            <a:r>
              <a:rPr lang="en-US" sz="2000" dirty="0"/>
              <a:t> public static void main(String[] </a:t>
            </a:r>
            <a:r>
              <a:rPr lang="en-US" sz="2000" dirty="0" err="1"/>
              <a:t>arg</a:t>
            </a:r>
            <a:r>
              <a:rPr lang="en-US" sz="2000" dirty="0"/>
              <a:t>) throws </a:t>
            </a:r>
            <a:r>
              <a:rPr lang="en-US" sz="2000" dirty="0" err="1"/>
              <a:t>MalformedURLException</a:t>
            </a:r>
            <a:r>
              <a:rPr lang="en-US" sz="2000" dirty="0"/>
              <a:t> </a:t>
            </a:r>
          </a:p>
          <a:p>
            <a:pPr eaLnBrk="1" fontAlgn="auto" hangingPunct="1">
              <a:spcAft>
                <a:spcPts val="0"/>
              </a:spcAft>
              <a:buFont typeface="Arial" pitchFamily="34" charset="0"/>
              <a:buNone/>
              <a:defRPr/>
            </a:pPr>
            <a:r>
              <a:rPr lang="en-US" sz="2000" dirty="0"/>
              <a:t> {</a:t>
            </a:r>
          </a:p>
          <a:p>
            <a:pPr eaLnBrk="1" fontAlgn="auto" hangingPunct="1">
              <a:spcAft>
                <a:spcPts val="0"/>
              </a:spcAft>
              <a:buFont typeface="Arial" pitchFamily="34" charset="0"/>
              <a:buNone/>
              <a:defRPr/>
            </a:pPr>
            <a:r>
              <a:rPr lang="en-US" sz="2000" dirty="0"/>
              <a:t>  URL </a:t>
            </a:r>
            <a:r>
              <a:rPr lang="en-US" sz="2000" dirty="0" err="1"/>
              <a:t>hp</a:t>
            </a:r>
            <a:r>
              <a:rPr lang="en-US" sz="2000" dirty="0"/>
              <a:t> = new URL("https://www.sastra.edu:80/2014-01-29-07-15-32/sastra.html");</a:t>
            </a:r>
          </a:p>
          <a:p>
            <a:pPr eaLnBrk="1" fontAlgn="auto" hangingPunct="1">
              <a:spcAft>
                <a:spcPts val="0"/>
              </a:spcAft>
              <a:buFont typeface="Arial" pitchFamily="34" charset="0"/>
              <a:buNone/>
              <a:defRPr/>
            </a:pPr>
            <a:r>
              <a:rPr lang="en-US" sz="2000" dirty="0"/>
              <a:t>  </a:t>
            </a:r>
            <a:r>
              <a:rPr lang="en-US" sz="2000" dirty="0" err="1"/>
              <a:t>System.out.println</a:t>
            </a:r>
            <a:r>
              <a:rPr lang="en-US" sz="2000" dirty="0"/>
              <a:t>(“Protocol: ” +</a:t>
            </a:r>
            <a:r>
              <a:rPr lang="en-US" sz="2000" dirty="0" err="1"/>
              <a:t>hp.getProtocol</a:t>
            </a:r>
            <a:r>
              <a:rPr lang="en-US" sz="2000" dirty="0"/>
              <a:t>()); </a:t>
            </a:r>
          </a:p>
          <a:p>
            <a:pPr eaLnBrk="1" fontAlgn="auto" hangingPunct="1">
              <a:spcAft>
                <a:spcPts val="0"/>
              </a:spcAft>
              <a:buFont typeface="Arial" pitchFamily="34" charset="0"/>
              <a:buNone/>
              <a:defRPr/>
            </a:pPr>
            <a:r>
              <a:rPr lang="en-US" sz="2000" dirty="0"/>
              <a:t>  </a:t>
            </a:r>
            <a:r>
              <a:rPr lang="en-US" sz="2000" dirty="0" err="1"/>
              <a:t>System.out.println</a:t>
            </a:r>
            <a:r>
              <a:rPr lang="en-US" sz="2000" dirty="0"/>
              <a:t>(“Host Name: ”+</a:t>
            </a:r>
            <a:r>
              <a:rPr lang="en-US" sz="2000" dirty="0" err="1"/>
              <a:t>hp.getHost</a:t>
            </a:r>
            <a:r>
              <a:rPr lang="en-US" sz="2000" dirty="0"/>
              <a:t>());</a:t>
            </a:r>
          </a:p>
          <a:p>
            <a:pPr eaLnBrk="1" fontAlgn="auto" hangingPunct="1">
              <a:spcAft>
                <a:spcPts val="0"/>
              </a:spcAft>
              <a:buFont typeface="Arial" pitchFamily="34" charset="0"/>
              <a:buNone/>
              <a:defRPr/>
            </a:pPr>
            <a:r>
              <a:rPr lang="en-US" sz="2000" dirty="0"/>
              <a:t>  </a:t>
            </a:r>
            <a:r>
              <a:rPr lang="en-US" sz="2000" dirty="0" err="1"/>
              <a:t>System.out.println</a:t>
            </a:r>
            <a:r>
              <a:rPr lang="en-US" sz="2000" dirty="0"/>
              <a:t>(“Port Number: “+</a:t>
            </a:r>
            <a:r>
              <a:rPr lang="en-US" sz="2000" dirty="0" err="1"/>
              <a:t>hp.getPort</a:t>
            </a:r>
            <a:r>
              <a:rPr lang="en-US" sz="2000" dirty="0"/>
              <a:t>());</a:t>
            </a:r>
          </a:p>
          <a:p>
            <a:pPr eaLnBrk="1" fontAlgn="auto" hangingPunct="1">
              <a:spcAft>
                <a:spcPts val="0"/>
              </a:spcAft>
              <a:buFont typeface="Arial" pitchFamily="34" charset="0"/>
              <a:buNone/>
              <a:defRPr/>
            </a:pPr>
            <a:r>
              <a:rPr lang="en-US" sz="2000" dirty="0"/>
              <a:t>  </a:t>
            </a:r>
            <a:r>
              <a:rPr lang="en-US" sz="2000" dirty="0" err="1"/>
              <a:t>System.out.println</a:t>
            </a:r>
            <a:r>
              <a:rPr lang="en-US" sz="2000" dirty="0"/>
              <a:t>(“File Name: “+</a:t>
            </a:r>
            <a:r>
              <a:rPr lang="en-US" sz="2000" dirty="0" err="1"/>
              <a:t>hp.getFile</a:t>
            </a:r>
            <a:r>
              <a:rPr lang="en-US" sz="2000" dirty="0"/>
              <a:t>());</a:t>
            </a:r>
          </a:p>
          <a:p>
            <a:pPr eaLnBrk="1" fontAlgn="auto" hangingPunct="1">
              <a:spcAft>
                <a:spcPts val="0"/>
              </a:spcAft>
              <a:buFont typeface="Arial" pitchFamily="34" charset="0"/>
              <a:buNone/>
              <a:defRPr/>
            </a:pPr>
            <a:r>
              <a:rPr lang="en-US" sz="2000" dirty="0"/>
              <a:t> }</a:t>
            </a:r>
          </a:p>
          <a:p>
            <a:pPr eaLnBrk="1" fontAlgn="auto" hangingPunct="1">
              <a:spcAft>
                <a:spcPts val="0"/>
              </a:spcAft>
              <a:buFont typeface="Arial" pitchFamily="34" charset="0"/>
              <a:buNone/>
              <a:defRPr/>
            </a:pPr>
            <a:r>
              <a:rPr lang="en-US" sz="2000" dirty="0"/>
              <a:t>}</a:t>
            </a:r>
          </a:p>
          <a:p>
            <a:pPr eaLnBrk="1" fontAlgn="auto" hangingPunct="1">
              <a:spcAft>
                <a:spcPts val="0"/>
              </a:spcAft>
              <a:buFont typeface="Arial" pitchFamily="34" charset="0"/>
              <a:buNone/>
              <a:defRPr/>
            </a:pPr>
            <a:endParaRPr lang="en-US" sz="2000" dirty="0"/>
          </a:p>
          <a:p>
            <a:pPr eaLnBrk="1" fontAlgn="auto" hangingPunct="1">
              <a:spcAft>
                <a:spcPts val="0"/>
              </a:spcAft>
              <a:buFont typeface="Arial" pitchFamily="34" charset="0"/>
              <a:buNone/>
              <a:defRPr/>
            </a:pPr>
            <a:r>
              <a:rPr lang="en-US" sz="2000" dirty="0"/>
              <a:t>OUTPUT:</a:t>
            </a:r>
          </a:p>
          <a:p>
            <a:pPr eaLnBrk="1" fontAlgn="auto" hangingPunct="1">
              <a:spcAft>
                <a:spcPts val="0"/>
              </a:spcAft>
              <a:buFont typeface="Arial" pitchFamily="34" charset="0"/>
              <a:buNone/>
              <a:defRPr/>
            </a:pPr>
            <a:r>
              <a:rPr lang="en-US" sz="2000" dirty="0"/>
              <a:t>Protocol: https</a:t>
            </a:r>
          </a:p>
          <a:p>
            <a:pPr eaLnBrk="1" fontAlgn="auto" hangingPunct="1">
              <a:spcAft>
                <a:spcPts val="0"/>
              </a:spcAft>
              <a:buFont typeface="Arial" pitchFamily="34" charset="0"/>
              <a:buNone/>
              <a:defRPr/>
            </a:pPr>
            <a:r>
              <a:rPr lang="en-US" sz="2000" dirty="0"/>
              <a:t>Host Name: www.sastra.edu</a:t>
            </a:r>
          </a:p>
          <a:p>
            <a:pPr eaLnBrk="1" fontAlgn="auto" hangingPunct="1">
              <a:spcAft>
                <a:spcPts val="0"/>
              </a:spcAft>
              <a:buFont typeface="Arial" pitchFamily="34" charset="0"/>
              <a:buNone/>
              <a:defRPr/>
            </a:pPr>
            <a:r>
              <a:rPr lang="en-US" sz="2000" dirty="0"/>
              <a:t>Port Number: 80</a:t>
            </a:r>
          </a:p>
          <a:p>
            <a:pPr eaLnBrk="1" fontAlgn="auto" hangingPunct="1">
              <a:spcAft>
                <a:spcPts val="0"/>
              </a:spcAft>
              <a:buFont typeface="Arial" pitchFamily="34" charset="0"/>
              <a:buNone/>
              <a:defRPr/>
            </a:pPr>
            <a:r>
              <a:rPr lang="en-US" sz="2000" dirty="0"/>
              <a:t>File Name: /2014-01-29-07-15-32/sastra.html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URLConnection</a:t>
            </a:r>
            <a:endParaRPr lang="en-US" dirty="0"/>
          </a:p>
        </p:txBody>
      </p:sp>
      <p:sp>
        <p:nvSpPr>
          <p:cNvPr id="3" name="Content Placeholder 2"/>
          <p:cNvSpPr>
            <a:spLocks noGrp="1"/>
          </p:cNvSpPr>
          <p:nvPr>
            <p:ph idx="1"/>
          </p:nvPr>
        </p:nvSpPr>
        <p:spPr/>
        <p:txBody>
          <a:bodyPr/>
          <a:lstStyle/>
          <a:p>
            <a:r>
              <a:rPr lang="en-US" dirty="0" err="1"/>
              <a:t>URLConnection</a:t>
            </a:r>
            <a:r>
              <a:rPr lang="en-US" dirty="0"/>
              <a:t> is a general-purpose class for accessing the attributes of a remote resource.</a:t>
            </a:r>
          </a:p>
          <a:p>
            <a:r>
              <a:rPr lang="en-US" dirty="0"/>
              <a:t>Once a connection to a remote server is made, </a:t>
            </a:r>
            <a:r>
              <a:rPr lang="en-US" dirty="0" err="1"/>
              <a:t>URLConnection</a:t>
            </a:r>
            <a:r>
              <a:rPr lang="en-US" dirty="0"/>
              <a:t> can be used to inspect the properties of the remote object before actually transporting it locally. </a:t>
            </a:r>
          </a:p>
        </p:txBody>
      </p:sp>
    </p:spTree>
    <p:extLst>
      <p:ext uri="{BB962C8B-B14F-4D97-AF65-F5344CB8AC3E}">
        <p14:creationId xmlns:p14="http://schemas.microsoft.com/office/powerpoint/2010/main" val="372970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r>
              <a:rPr lang="en-US" sz="2400" dirty="0" err="1"/>
              <a:t>int</a:t>
            </a:r>
            <a:r>
              <a:rPr lang="en-US" sz="2400" dirty="0"/>
              <a:t> </a:t>
            </a:r>
            <a:r>
              <a:rPr lang="en-US" sz="2400" dirty="0" err="1"/>
              <a:t>getContentLength</a:t>
            </a:r>
            <a:r>
              <a:rPr lang="en-US" sz="2400" dirty="0"/>
              <a:t>( )</a:t>
            </a:r>
          </a:p>
          <a:p>
            <a:r>
              <a:rPr lang="en-US" sz="2400" dirty="0"/>
              <a:t>long </a:t>
            </a:r>
            <a:r>
              <a:rPr lang="en-US" sz="2400" dirty="0" err="1"/>
              <a:t>getContentLengthLong</a:t>
            </a:r>
            <a:r>
              <a:rPr lang="en-US" sz="2400" dirty="0"/>
              <a:t>( )</a:t>
            </a:r>
          </a:p>
          <a:p>
            <a:r>
              <a:rPr lang="en-US" sz="2400" dirty="0"/>
              <a:t>String </a:t>
            </a:r>
            <a:r>
              <a:rPr lang="en-US" sz="2400" dirty="0" err="1"/>
              <a:t>getContentType</a:t>
            </a:r>
            <a:r>
              <a:rPr lang="en-US" sz="2400" dirty="0"/>
              <a:t>( )</a:t>
            </a:r>
          </a:p>
          <a:p>
            <a:r>
              <a:rPr lang="en-US" sz="2400" dirty="0"/>
              <a:t>long </a:t>
            </a:r>
            <a:r>
              <a:rPr lang="en-US" sz="2400" dirty="0" err="1"/>
              <a:t>getDate</a:t>
            </a:r>
            <a:r>
              <a:rPr lang="en-US" sz="2400" dirty="0"/>
              <a:t>( )</a:t>
            </a:r>
          </a:p>
          <a:p>
            <a:r>
              <a:rPr lang="en-US" sz="2400" dirty="0"/>
              <a:t>long </a:t>
            </a:r>
            <a:r>
              <a:rPr lang="en-US" sz="2400" dirty="0" err="1"/>
              <a:t>getExpiration</a:t>
            </a:r>
            <a:r>
              <a:rPr lang="en-US" sz="2400" dirty="0"/>
              <a:t>( )</a:t>
            </a:r>
          </a:p>
          <a:p>
            <a:r>
              <a:rPr lang="en-US" sz="2400" dirty="0"/>
              <a:t>String </a:t>
            </a:r>
            <a:r>
              <a:rPr lang="en-US" sz="2400" dirty="0" err="1"/>
              <a:t>getHeaderField</a:t>
            </a:r>
            <a:r>
              <a:rPr lang="en-US" sz="2400" dirty="0"/>
              <a:t>(</a:t>
            </a:r>
            <a:r>
              <a:rPr lang="en-US" sz="2400" dirty="0" err="1"/>
              <a:t>int</a:t>
            </a:r>
            <a:r>
              <a:rPr lang="en-US" sz="2400" dirty="0"/>
              <a:t> </a:t>
            </a:r>
            <a:r>
              <a:rPr lang="en-US" sz="2400" dirty="0" err="1"/>
              <a:t>idx</a:t>
            </a:r>
            <a:r>
              <a:rPr lang="en-US" sz="2400" dirty="0"/>
              <a:t>)</a:t>
            </a:r>
          </a:p>
          <a:p>
            <a:r>
              <a:rPr lang="en-US" sz="2400" dirty="0"/>
              <a:t>String </a:t>
            </a:r>
            <a:r>
              <a:rPr lang="en-US" sz="2400" dirty="0" err="1"/>
              <a:t>getHeaderField</a:t>
            </a:r>
            <a:r>
              <a:rPr lang="en-US" sz="2400" dirty="0"/>
              <a:t>(String </a:t>
            </a:r>
            <a:r>
              <a:rPr lang="en-US" sz="2400" dirty="0" err="1"/>
              <a:t>fieldName</a:t>
            </a:r>
            <a:r>
              <a:rPr lang="en-US" sz="2400" dirty="0"/>
              <a:t>)</a:t>
            </a:r>
          </a:p>
          <a:p>
            <a:r>
              <a:rPr lang="en-US" sz="2400" dirty="0"/>
              <a:t>String </a:t>
            </a:r>
            <a:r>
              <a:rPr lang="en-US" sz="2400" dirty="0" err="1"/>
              <a:t>getHeaderFieldKey</a:t>
            </a:r>
            <a:r>
              <a:rPr lang="en-US" sz="2400" dirty="0"/>
              <a:t>(</a:t>
            </a:r>
            <a:r>
              <a:rPr lang="en-US" sz="2400" dirty="0" err="1"/>
              <a:t>int</a:t>
            </a:r>
            <a:r>
              <a:rPr lang="en-US" sz="2400" dirty="0"/>
              <a:t> </a:t>
            </a:r>
            <a:r>
              <a:rPr lang="en-US" sz="2400" dirty="0" err="1"/>
              <a:t>idx</a:t>
            </a:r>
            <a:r>
              <a:rPr lang="en-US" sz="2400" dirty="0"/>
              <a:t>)</a:t>
            </a:r>
          </a:p>
          <a:p>
            <a:r>
              <a:rPr lang="en-US" sz="2400" dirty="0"/>
              <a:t>Map&lt;String, List&lt;String&gt;&gt;   </a:t>
            </a:r>
            <a:r>
              <a:rPr lang="en-US" sz="2400" dirty="0" err="1"/>
              <a:t>getHeaderFields</a:t>
            </a:r>
            <a:r>
              <a:rPr lang="en-US" sz="2400" dirty="0"/>
              <a:t>( )</a:t>
            </a:r>
          </a:p>
          <a:p>
            <a:r>
              <a:rPr lang="en-US" sz="2400" dirty="0"/>
              <a:t>long </a:t>
            </a:r>
            <a:r>
              <a:rPr lang="en-US" sz="2400" dirty="0" err="1"/>
              <a:t>getLastModified</a:t>
            </a:r>
            <a:r>
              <a:rPr lang="en-US" sz="2400" dirty="0"/>
              <a:t>( )</a:t>
            </a:r>
          </a:p>
          <a:p>
            <a:r>
              <a:rPr lang="en-US" sz="2400" dirty="0" err="1"/>
              <a:t>InputStream</a:t>
            </a:r>
            <a:r>
              <a:rPr lang="en-US" sz="2400" dirty="0"/>
              <a:t> </a:t>
            </a:r>
            <a:r>
              <a:rPr lang="en-US" sz="2400" dirty="0" err="1"/>
              <a:t>getInputStream</a:t>
            </a:r>
            <a:r>
              <a:rPr lang="en-US" sz="2400" dirty="0"/>
              <a:t>( )  throws </a:t>
            </a:r>
            <a:r>
              <a:rPr lang="en-US" sz="2400" dirty="0" err="1"/>
              <a:t>IOException</a:t>
            </a:r>
            <a:endParaRPr lang="en-US" sz="2400" dirty="0"/>
          </a:p>
          <a:p>
            <a:endParaRPr lang="en-US" dirty="0"/>
          </a:p>
        </p:txBody>
      </p:sp>
      <p:sp>
        <p:nvSpPr>
          <p:cNvPr id="4" name="Title 3"/>
          <p:cNvSpPr>
            <a:spLocks noGrp="1"/>
          </p:cNvSpPr>
          <p:nvPr>
            <p:ph type="title"/>
          </p:nvPr>
        </p:nvSpPr>
        <p:spPr/>
        <p:txBody>
          <a:bodyPr/>
          <a:lstStyle/>
          <a:p>
            <a:r>
              <a:rPr lang="en-US" dirty="0" err="1"/>
              <a:t>URLConnection</a:t>
            </a:r>
            <a:r>
              <a:rPr lang="en-US" baseline="0" dirty="0"/>
              <a:t> Methods</a:t>
            </a:r>
            <a:endParaRPr lang="en-US" dirty="0"/>
          </a:p>
        </p:txBody>
      </p:sp>
    </p:spTree>
    <p:extLst>
      <p:ext uri="{BB962C8B-B14F-4D97-AF65-F5344CB8AC3E}">
        <p14:creationId xmlns:p14="http://schemas.microsoft.com/office/powerpoint/2010/main" val="287837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lstStyle/>
          <a:p>
            <a:pPr marL="0" indent="0">
              <a:buNone/>
            </a:pPr>
            <a:r>
              <a:rPr lang="en-US" sz="2000" dirty="0"/>
              <a:t>// Demonstrate </a:t>
            </a:r>
            <a:r>
              <a:rPr lang="en-US" sz="2000" dirty="0" err="1"/>
              <a:t>URLConnection</a:t>
            </a:r>
            <a:r>
              <a:rPr lang="en-US" sz="2000" dirty="0"/>
              <a:t>.</a:t>
            </a:r>
          </a:p>
          <a:p>
            <a:pPr marL="0" indent="0">
              <a:buNone/>
            </a:pPr>
            <a:r>
              <a:rPr lang="en-US" sz="2000" dirty="0"/>
              <a:t>import java.net.*;</a:t>
            </a:r>
          </a:p>
          <a:p>
            <a:pPr marL="0" indent="0">
              <a:buNone/>
            </a:pPr>
            <a:r>
              <a:rPr lang="en-US" sz="2000" dirty="0"/>
              <a:t>import java.io.*;</a:t>
            </a:r>
          </a:p>
          <a:p>
            <a:pPr marL="0" indent="0">
              <a:buNone/>
            </a:pPr>
            <a:r>
              <a:rPr lang="en-US" sz="2000" dirty="0"/>
              <a:t>import </a:t>
            </a:r>
            <a:r>
              <a:rPr lang="en-US" sz="2000" dirty="0" err="1"/>
              <a:t>java.util.Date</a:t>
            </a:r>
            <a:r>
              <a:rPr lang="en-US" sz="2000" dirty="0"/>
              <a:t>;</a:t>
            </a:r>
          </a:p>
          <a:p>
            <a:pPr marL="0" indent="0">
              <a:buNone/>
            </a:pPr>
            <a:r>
              <a:rPr lang="en-US" sz="2000" dirty="0"/>
              <a:t>class </a:t>
            </a:r>
            <a:r>
              <a:rPr lang="en-US" sz="2000" dirty="0" err="1"/>
              <a:t>UCDemo</a:t>
            </a:r>
            <a:r>
              <a:rPr lang="en-US" sz="2000" dirty="0"/>
              <a:t> {</a:t>
            </a:r>
          </a:p>
          <a:p>
            <a:pPr marL="0" indent="0">
              <a:buNone/>
            </a:pPr>
            <a:r>
              <a:rPr lang="en-US" sz="2000" dirty="0"/>
              <a:t>  public static void main(String </a:t>
            </a:r>
            <a:r>
              <a:rPr lang="en-US" sz="2000" dirty="0" err="1"/>
              <a:t>args</a:t>
            </a:r>
            <a:r>
              <a:rPr lang="en-US" sz="2000" dirty="0"/>
              <a:t>[]) throws Exception {</a:t>
            </a:r>
          </a:p>
          <a:p>
            <a:pPr marL="0" indent="0">
              <a:buNone/>
            </a:pPr>
            <a:r>
              <a:rPr lang="en-US" sz="2000" dirty="0"/>
              <a:t>    </a:t>
            </a:r>
            <a:r>
              <a:rPr lang="en-US" sz="2000" dirty="0" err="1"/>
              <a:t>int</a:t>
            </a:r>
            <a:r>
              <a:rPr lang="en-US" sz="2000" dirty="0"/>
              <a:t> c;</a:t>
            </a:r>
          </a:p>
          <a:p>
            <a:pPr marL="0" indent="0">
              <a:buNone/>
            </a:pPr>
            <a:r>
              <a:rPr lang="en-US" sz="2000" dirty="0"/>
              <a:t>    URL </a:t>
            </a:r>
            <a:r>
              <a:rPr lang="en-US" sz="2000" dirty="0" err="1"/>
              <a:t>hp</a:t>
            </a:r>
            <a:r>
              <a:rPr lang="en-US" sz="2000" dirty="0"/>
              <a:t> = new URL(http://www.internic.net");</a:t>
            </a:r>
          </a:p>
          <a:p>
            <a:pPr marL="0" indent="0">
              <a:buNone/>
            </a:pPr>
            <a:r>
              <a:rPr lang="en-US" sz="2000" dirty="0"/>
              <a:t>    </a:t>
            </a:r>
            <a:r>
              <a:rPr lang="en-US" sz="2000" dirty="0" err="1"/>
              <a:t>URLConnection</a:t>
            </a:r>
            <a:r>
              <a:rPr lang="en-US" sz="2000" dirty="0"/>
              <a:t> </a:t>
            </a:r>
            <a:r>
              <a:rPr lang="en-US" sz="2000" dirty="0" err="1"/>
              <a:t>hpCon</a:t>
            </a:r>
            <a:r>
              <a:rPr lang="en-US" sz="2000" dirty="0"/>
              <a:t> = </a:t>
            </a:r>
            <a:r>
              <a:rPr lang="en-US" sz="2000" dirty="0" err="1"/>
              <a:t>hp.openConnection</a:t>
            </a:r>
            <a:r>
              <a:rPr lang="en-US" sz="2000" dirty="0"/>
              <a:t>();</a:t>
            </a:r>
          </a:p>
          <a:p>
            <a:pPr marL="0" indent="0">
              <a:buNone/>
            </a:pPr>
            <a:r>
              <a:rPr lang="en-US" sz="2000" dirty="0"/>
              <a:t>    long d = </a:t>
            </a:r>
            <a:r>
              <a:rPr lang="en-US" sz="2000" dirty="0" err="1"/>
              <a:t>hpCon.getDate</a:t>
            </a:r>
            <a:r>
              <a:rPr lang="en-US" sz="2000" dirty="0"/>
              <a:t>();</a:t>
            </a:r>
          </a:p>
          <a:p>
            <a:pPr marL="0" indent="0">
              <a:buNone/>
            </a:pPr>
            <a:r>
              <a:rPr lang="en-US" sz="2000" dirty="0"/>
              <a:t>    if(d==0)  </a:t>
            </a:r>
            <a:r>
              <a:rPr lang="en-US" sz="2000" dirty="0" err="1"/>
              <a:t>System.out.println</a:t>
            </a:r>
            <a:r>
              <a:rPr lang="en-US" sz="2000" dirty="0"/>
              <a:t>("No date information.");</a:t>
            </a:r>
          </a:p>
          <a:p>
            <a:pPr marL="0" indent="0">
              <a:buNone/>
            </a:pPr>
            <a:r>
              <a:rPr lang="en-US" sz="2000" dirty="0"/>
              <a:t>    else   </a:t>
            </a:r>
            <a:r>
              <a:rPr lang="en-US" sz="2000" dirty="0" err="1"/>
              <a:t>System.out.println</a:t>
            </a:r>
            <a:r>
              <a:rPr lang="en-US" sz="2000" dirty="0"/>
              <a:t>("Date: " + new Date(d));</a:t>
            </a:r>
          </a:p>
          <a:p>
            <a:pPr marL="0" indent="0">
              <a:buNone/>
            </a:pPr>
            <a:r>
              <a:rPr lang="en-US" sz="2000" dirty="0"/>
              <a:t>    </a:t>
            </a:r>
            <a:r>
              <a:rPr lang="en-US" sz="2000" dirty="0" err="1"/>
              <a:t>System.out.println</a:t>
            </a:r>
            <a:r>
              <a:rPr lang="en-US" sz="2000" dirty="0"/>
              <a:t>("Content-Type: " + </a:t>
            </a:r>
            <a:r>
              <a:rPr lang="en-US" sz="2000" dirty="0" err="1"/>
              <a:t>hpCon.getContentType</a:t>
            </a:r>
            <a:r>
              <a:rPr lang="en-US" sz="2000" dirty="0"/>
              <a:t>());</a:t>
            </a:r>
          </a:p>
          <a:p>
            <a:pPr marL="0" indent="0">
              <a:buNone/>
            </a:pPr>
            <a:r>
              <a:rPr lang="en-US" sz="2000" dirty="0"/>
              <a:t>    d = </a:t>
            </a:r>
            <a:r>
              <a:rPr lang="en-US" sz="2000" dirty="0" err="1"/>
              <a:t>hpCon.getExpiration</a:t>
            </a:r>
            <a:r>
              <a:rPr lang="en-US" sz="2000" dirty="0"/>
              <a:t>();</a:t>
            </a:r>
          </a:p>
          <a:p>
            <a:pPr marL="0" indent="0">
              <a:buNone/>
            </a:pPr>
            <a:r>
              <a:rPr lang="en-US" sz="2000" dirty="0"/>
              <a:t>    if(d==0)  </a:t>
            </a:r>
            <a:r>
              <a:rPr lang="en-US" sz="2000" dirty="0" err="1"/>
              <a:t>System.out.println</a:t>
            </a:r>
            <a:r>
              <a:rPr lang="en-US" sz="2000" dirty="0"/>
              <a:t>("No expiration information.");</a:t>
            </a:r>
          </a:p>
          <a:p>
            <a:pPr marL="0" indent="0">
              <a:buNone/>
            </a:pPr>
            <a:r>
              <a:rPr lang="en-US" sz="2000" dirty="0"/>
              <a:t>    else   </a:t>
            </a:r>
            <a:r>
              <a:rPr lang="en-US" sz="2000" dirty="0" err="1"/>
              <a:t>System.out.println</a:t>
            </a:r>
            <a:r>
              <a:rPr lang="en-US" sz="2000" dirty="0"/>
              <a:t>("Expires: " + new Date(d));</a:t>
            </a:r>
          </a:p>
        </p:txBody>
      </p:sp>
    </p:spTree>
    <p:extLst>
      <p:ext uri="{BB962C8B-B14F-4D97-AF65-F5344CB8AC3E}">
        <p14:creationId xmlns:p14="http://schemas.microsoft.com/office/powerpoint/2010/main" val="132062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sz="2000" dirty="0"/>
              <a:t>    d = </a:t>
            </a:r>
            <a:r>
              <a:rPr lang="en-US" sz="2000" dirty="0" err="1"/>
              <a:t>hpCon.getLastModified</a:t>
            </a:r>
            <a:r>
              <a:rPr lang="en-US" sz="2000" dirty="0"/>
              <a:t>();</a:t>
            </a:r>
          </a:p>
          <a:p>
            <a:pPr marL="0" indent="0">
              <a:buNone/>
            </a:pPr>
            <a:r>
              <a:rPr lang="en-US" sz="2000" dirty="0"/>
              <a:t>    if(d==0)  </a:t>
            </a:r>
            <a:r>
              <a:rPr lang="en-US" sz="2000" dirty="0" err="1"/>
              <a:t>System.out.println</a:t>
            </a:r>
            <a:r>
              <a:rPr lang="en-US" sz="2000" dirty="0"/>
              <a:t>("No last-modified information."); </a:t>
            </a:r>
          </a:p>
          <a:p>
            <a:pPr marL="0" indent="0">
              <a:buNone/>
            </a:pPr>
            <a:r>
              <a:rPr lang="en-US" sz="2000" dirty="0"/>
              <a:t>    else    </a:t>
            </a:r>
            <a:r>
              <a:rPr lang="en-US" sz="2000" dirty="0" err="1"/>
              <a:t>System.out.println</a:t>
            </a:r>
            <a:r>
              <a:rPr lang="en-US" sz="2000" dirty="0"/>
              <a:t>("Last-Modified: " + new Date(d));</a:t>
            </a:r>
          </a:p>
          <a:p>
            <a:pPr marL="0" indent="0">
              <a:buNone/>
            </a:pPr>
            <a:r>
              <a:rPr lang="en-US" sz="2000" dirty="0"/>
              <a:t>    long </a:t>
            </a:r>
            <a:r>
              <a:rPr lang="en-US" sz="2000" dirty="0" err="1"/>
              <a:t>len</a:t>
            </a:r>
            <a:r>
              <a:rPr lang="en-US" sz="2000" dirty="0"/>
              <a:t> = </a:t>
            </a:r>
            <a:r>
              <a:rPr lang="en-US" sz="2000" dirty="0" err="1"/>
              <a:t>hpCon.getContentLengthLong</a:t>
            </a:r>
            <a:r>
              <a:rPr lang="en-US" sz="2000" dirty="0"/>
              <a:t>();</a:t>
            </a:r>
          </a:p>
          <a:p>
            <a:pPr marL="0" indent="0">
              <a:buNone/>
            </a:pPr>
            <a:r>
              <a:rPr lang="en-US" sz="2000" dirty="0"/>
              <a:t>    if(</a:t>
            </a:r>
            <a:r>
              <a:rPr lang="en-US" sz="2000" dirty="0" err="1"/>
              <a:t>len</a:t>
            </a:r>
            <a:r>
              <a:rPr lang="en-US" sz="2000" dirty="0"/>
              <a:t> == -1)   </a:t>
            </a:r>
            <a:r>
              <a:rPr lang="en-US" sz="2000" dirty="0" err="1"/>
              <a:t>System.out.println</a:t>
            </a:r>
            <a:r>
              <a:rPr lang="en-US" sz="2000" dirty="0"/>
              <a:t>("Content length unavailable.");</a:t>
            </a:r>
          </a:p>
          <a:p>
            <a:pPr marL="0" indent="0">
              <a:buNone/>
            </a:pPr>
            <a:r>
              <a:rPr lang="en-US" sz="2000" dirty="0"/>
              <a:t>    else   </a:t>
            </a:r>
            <a:r>
              <a:rPr lang="en-US" sz="2000" dirty="0" err="1"/>
              <a:t>System.out.println</a:t>
            </a:r>
            <a:r>
              <a:rPr lang="en-US" sz="2000" dirty="0"/>
              <a:t>("Content-Length: " + </a:t>
            </a:r>
            <a:r>
              <a:rPr lang="en-US" sz="2000" dirty="0" err="1"/>
              <a:t>len</a:t>
            </a:r>
            <a:r>
              <a:rPr lang="en-US" sz="2000" dirty="0"/>
              <a:t>);</a:t>
            </a:r>
          </a:p>
          <a:p>
            <a:pPr marL="0" indent="0">
              <a:buNone/>
            </a:pPr>
            <a:r>
              <a:rPr lang="en-US" sz="2000" dirty="0"/>
              <a:t>    if(</a:t>
            </a:r>
            <a:r>
              <a:rPr lang="en-US" sz="2000" dirty="0" err="1"/>
              <a:t>len</a:t>
            </a:r>
            <a:r>
              <a:rPr lang="en-US" sz="2000" dirty="0"/>
              <a:t> != 0) {</a:t>
            </a:r>
          </a:p>
          <a:p>
            <a:pPr marL="0" indent="0">
              <a:buNone/>
            </a:pPr>
            <a:r>
              <a:rPr lang="en-US" sz="2000" dirty="0"/>
              <a:t>       </a:t>
            </a:r>
            <a:r>
              <a:rPr lang="en-US" sz="2000" dirty="0" err="1"/>
              <a:t>System.out.println</a:t>
            </a:r>
            <a:r>
              <a:rPr lang="en-US" sz="2000" dirty="0"/>
              <a:t>("=== Content ===");</a:t>
            </a:r>
          </a:p>
          <a:p>
            <a:pPr marL="0" indent="0">
              <a:buNone/>
            </a:pPr>
            <a:r>
              <a:rPr lang="en-US" sz="2000" dirty="0"/>
              <a:t>       </a:t>
            </a:r>
            <a:r>
              <a:rPr lang="en-US" sz="2000" dirty="0" err="1"/>
              <a:t>InputStream</a:t>
            </a:r>
            <a:r>
              <a:rPr lang="en-US" sz="2000" dirty="0"/>
              <a:t> input = </a:t>
            </a:r>
            <a:r>
              <a:rPr lang="en-US" sz="2000" dirty="0" err="1"/>
              <a:t>hpCon.getInputStream</a:t>
            </a:r>
            <a:r>
              <a:rPr lang="en-US" sz="2000" dirty="0"/>
              <a:t>(); </a:t>
            </a:r>
          </a:p>
          <a:p>
            <a:pPr marL="0" indent="0">
              <a:buNone/>
            </a:pPr>
            <a:r>
              <a:rPr lang="en-US" sz="2000" dirty="0"/>
              <a:t>       while (((c = </a:t>
            </a:r>
            <a:r>
              <a:rPr lang="en-US" sz="2000" dirty="0" err="1"/>
              <a:t>input.read</a:t>
            </a:r>
            <a:r>
              <a:rPr lang="en-US" sz="2000" dirty="0"/>
              <a:t>()) != -1)) { </a:t>
            </a:r>
          </a:p>
          <a:p>
            <a:pPr marL="0" indent="0">
              <a:buNone/>
            </a:pPr>
            <a:r>
              <a:rPr lang="en-US" sz="2000" dirty="0"/>
              <a:t>           </a:t>
            </a:r>
            <a:r>
              <a:rPr lang="en-US" sz="2000" dirty="0" err="1"/>
              <a:t>System.out.print</a:t>
            </a:r>
            <a:r>
              <a:rPr lang="en-US" sz="2000" dirty="0"/>
              <a:t>((char) c);</a:t>
            </a:r>
          </a:p>
          <a:p>
            <a:pPr marL="0" indent="0">
              <a:buNone/>
            </a:pPr>
            <a:r>
              <a:rPr lang="en-US" sz="2000" dirty="0"/>
              <a:t>      }</a:t>
            </a:r>
          </a:p>
          <a:p>
            <a:pPr marL="0" indent="0">
              <a:buNone/>
            </a:pPr>
            <a:r>
              <a:rPr lang="en-US" sz="2000" dirty="0"/>
              <a:t>      </a:t>
            </a:r>
            <a:r>
              <a:rPr lang="en-US" sz="2000" dirty="0" err="1"/>
              <a:t>input.close</a:t>
            </a:r>
            <a:r>
              <a:rPr lang="en-US" sz="2000" dirty="0"/>
              <a:t>();</a:t>
            </a:r>
          </a:p>
          <a:p>
            <a:pPr marL="0" indent="0">
              <a:buNone/>
            </a:pPr>
            <a:r>
              <a:rPr lang="en-US" sz="2000" dirty="0"/>
              <a:t> } else {</a:t>
            </a:r>
          </a:p>
          <a:p>
            <a:pPr marL="0" indent="0">
              <a:buNone/>
            </a:pPr>
            <a:r>
              <a:rPr lang="en-US" sz="2000" dirty="0"/>
              <a:t>      </a:t>
            </a:r>
            <a:r>
              <a:rPr lang="en-US" sz="2000" dirty="0" err="1"/>
              <a:t>System.out.println</a:t>
            </a:r>
            <a:r>
              <a:rPr lang="en-US" sz="2000" dirty="0"/>
              <a:t>("No content available.");    }</a:t>
            </a:r>
          </a:p>
          <a:p>
            <a:pPr marL="0" indent="0">
              <a:buNone/>
            </a:pPr>
            <a:r>
              <a:rPr lang="en-US" sz="2000" dirty="0"/>
              <a:t>  }</a:t>
            </a:r>
          </a:p>
          <a:p>
            <a:pPr marL="0" indent="0">
              <a:buNone/>
            </a:pPr>
            <a:r>
              <a:rPr lang="en-US" sz="2000" dirty="0"/>
              <a:t>}</a:t>
            </a:r>
          </a:p>
          <a:p>
            <a:pPr marL="0" indent="0">
              <a:buNone/>
            </a:pPr>
            <a:r>
              <a:rPr lang="en-US" dirty="0"/>
              <a:t> </a:t>
            </a:r>
          </a:p>
        </p:txBody>
      </p:sp>
    </p:spTree>
    <p:extLst>
      <p:ext uri="{BB962C8B-B14F-4D97-AF65-F5344CB8AC3E}">
        <p14:creationId xmlns:p14="http://schemas.microsoft.com/office/powerpoint/2010/main" val="854373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HttpURLConnection</a:t>
            </a:r>
            <a:endParaRPr lang="en-US" dirty="0"/>
          </a:p>
        </p:txBody>
      </p:sp>
      <p:sp>
        <p:nvSpPr>
          <p:cNvPr id="3" name="Content Placeholder 2"/>
          <p:cNvSpPr>
            <a:spLocks noGrp="1"/>
          </p:cNvSpPr>
          <p:nvPr>
            <p:ph idx="1"/>
          </p:nvPr>
        </p:nvSpPr>
        <p:spPr>
          <a:xfrm>
            <a:off x="152400" y="1600200"/>
            <a:ext cx="8839200" cy="4525963"/>
          </a:xfrm>
        </p:spPr>
        <p:txBody>
          <a:bodyPr/>
          <a:lstStyle/>
          <a:p>
            <a:r>
              <a:rPr lang="en-US" sz="2400" dirty="0"/>
              <a:t>A subclass of </a:t>
            </a:r>
            <a:r>
              <a:rPr lang="en-US" sz="2400" dirty="0" err="1"/>
              <a:t>URLConnection</a:t>
            </a:r>
            <a:r>
              <a:rPr lang="en-US" sz="2400" dirty="0"/>
              <a:t> that provides support for HTTP connections.</a:t>
            </a:r>
          </a:p>
          <a:p>
            <a:r>
              <a:rPr lang="en-US" sz="2400" dirty="0"/>
              <a:t>Apart from the inherited methods of </a:t>
            </a:r>
            <a:r>
              <a:rPr lang="en-US" sz="2400" dirty="0" err="1"/>
              <a:t>URLConnection</a:t>
            </a:r>
            <a:r>
              <a:rPr lang="en-US" sz="2400" dirty="0"/>
              <a:t>, other methods are:</a:t>
            </a:r>
          </a:p>
          <a:p>
            <a:pPr lvl="1"/>
            <a:r>
              <a:rPr lang="en-US" sz="2400" dirty="0"/>
              <a:t>static </a:t>
            </a:r>
            <a:r>
              <a:rPr lang="en-US" sz="2400" dirty="0" err="1"/>
              <a:t>boolean</a:t>
            </a:r>
            <a:r>
              <a:rPr lang="en-US" sz="2400" dirty="0"/>
              <a:t> </a:t>
            </a:r>
            <a:r>
              <a:rPr lang="en-US" sz="2400" dirty="0" err="1"/>
              <a:t>getFollowRedirects</a:t>
            </a:r>
            <a:r>
              <a:rPr lang="en-US" sz="2400" dirty="0"/>
              <a:t>( )</a:t>
            </a:r>
          </a:p>
          <a:p>
            <a:pPr lvl="1"/>
            <a:r>
              <a:rPr lang="en-US" sz="2400" dirty="0"/>
              <a:t>String </a:t>
            </a:r>
            <a:r>
              <a:rPr lang="en-US" sz="2400" dirty="0" err="1"/>
              <a:t>getRequestMethod</a:t>
            </a:r>
            <a:r>
              <a:rPr lang="en-US" sz="2400" dirty="0"/>
              <a:t>( )</a:t>
            </a:r>
          </a:p>
          <a:p>
            <a:pPr lvl="1"/>
            <a:r>
              <a:rPr lang="en-US" sz="2400" dirty="0" err="1"/>
              <a:t>int</a:t>
            </a:r>
            <a:r>
              <a:rPr lang="en-US" sz="2400" dirty="0"/>
              <a:t> </a:t>
            </a:r>
            <a:r>
              <a:rPr lang="en-US" sz="2400" dirty="0" err="1"/>
              <a:t>getResponseCode</a:t>
            </a:r>
            <a:r>
              <a:rPr lang="en-US" sz="2400" dirty="0"/>
              <a:t>( )  throws </a:t>
            </a:r>
            <a:r>
              <a:rPr lang="en-US" sz="2400" dirty="0" err="1"/>
              <a:t>IOException</a:t>
            </a:r>
            <a:endParaRPr lang="en-US" sz="2400" dirty="0"/>
          </a:p>
          <a:p>
            <a:pPr lvl="1"/>
            <a:r>
              <a:rPr lang="en-US" sz="2400" dirty="0"/>
              <a:t>String </a:t>
            </a:r>
            <a:r>
              <a:rPr lang="en-US" sz="2400" dirty="0" err="1"/>
              <a:t>getResponseMessage</a:t>
            </a:r>
            <a:r>
              <a:rPr lang="en-US" sz="2400" dirty="0"/>
              <a:t>( ) throws </a:t>
            </a:r>
            <a:r>
              <a:rPr lang="en-US" sz="2400" dirty="0" err="1"/>
              <a:t>IOException</a:t>
            </a:r>
            <a:endParaRPr lang="en-US" sz="2400" dirty="0"/>
          </a:p>
          <a:p>
            <a:pPr lvl="1"/>
            <a:r>
              <a:rPr lang="en-US" sz="2400" dirty="0"/>
              <a:t>static void </a:t>
            </a:r>
            <a:r>
              <a:rPr lang="en-US" sz="2400" dirty="0" err="1"/>
              <a:t>setFollowRedirects</a:t>
            </a:r>
            <a:r>
              <a:rPr lang="en-US" sz="2400" dirty="0"/>
              <a:t>(</a:t>
            </a:r>
            <a:r>
              <a:rPr lang="en-US" sz="2400" dirty="0" err="1"/>
              <a:t>boolean</a:t>
            </a:r>
            <a:r>
              <a:rPr lang="en-US" sz="2400" dirty="0"/>
              <a:t> how)</a:t>
            </a:r>
          </a:p>
          <a:p>
            <a:pPr lvl="1"/>
            <a:r>
              <a:rPr lang="en-US" sz="2400" dirty="0"/>
              <a:t>void </a:t>
            </a:r>
            <a:r>
              <a:rPr lang="en-US" sz="2400" dirty="0" err="1"/>
              <a:t>setRequestMethod</a:t>
            </a:r>
            <a:r>
              <a:rPr lang="en-US" sz="2400" dirty="0"/>
              <a:t>(String how) throws </a:t>
            </a:r>
            <a:r>
              <a:rPr lang="en-US" sz="2400" dirty="0" err="1"/>
              <a:t>ProtocolException</a:t>
            </a:r>
            <a:endParaRPr lang="en-US" sz="2400" dirty="0"/>
          </a:p>
          <a:p>
            <a:endParaRPr lang="en-US" dirty="0"/>
          </a:p>
        </p:txBody>
      </p:sp>
    </p:spTree>
    <p:extLst>
      <p:ext uri="{BB962C8B-B14F-4D97-AF65-F5344CB8AC3E}">
        <p14:creationId xmlns:p14="http://schemas.microsoft.com/office/powerpoint/2010/main" val="333397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381000" y="152400"/>
            <a:ext cx="8382000" cy="6019800"/>
          </a:xfrm>
        </p:spPr>
        <p:txBody>
          <a:bodyPr/>
          <a:lstStyle/>
          <a:p>
            <a:pPr eaLnBrk="1" hangingPunct="1"/>
            <a:r>
              <a:rPr lang="en-US" altLang="en-US" sz="2400" b="1"/>
              <a:t>java.net</a:t>
            </a:r>
            <a:r>
              <a:rPr lang="en-US" altLang="en-US" sz="2400"/>
              <a:t> package encapsulate large number of classes and interface that provides an easy-to use means to access network resources. </a:t>
            </a:r>
          </a:p>
          <a:p>
            <a:pPr eaLnBrk="1" hangingPunct="1">
              <a:buFont typeface="Arial" charset="0"/>
              <a:buNone/>
            </a:pPr>
            <a:endParaRPr lang="en-US" alt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65389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4038600"/>
            <a:ext cx="6629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lstStyle/>
          <a:p>
            <a:pPr marL="0" indent="0">
              <a:buNone/>
            </a:pPr>
            <a:r>
              <a:rPr lang="en-US" sz="1800" dirty="0"/>
              <a:t>// Demonstrate </a:t>
            </a:r>
            <a:r>
              <a:rPr lang="en-US" sz="1800" dirty="0" err="1"/>
              <a:t>HttpURLConnection</a:t>
            </a:r>
            <a:r>
              <a:rPr lang="en-US" sz="1800" dirty="0"/>
              <a:t>.</a:t>
            </a:r>
          </a:p>
          <a:p>
            <a:pPr marL="0" indent="0">
              <a:buNone/>
            </a:pPr>
            <a:r>
              <a:rPr lang="en-US" sz="1800" dirty="0"/>
              <a:t>import java.net.*;</a:t>
            </a:r>
          </a:p>
          <a:p>
            <a:pPr marL="0" indent="0">
              <a:buNone/>
            </a:pPr>
            <a:r>
              <a:rPr lang="en-US" sz="1800" dirty="0"/>
              <a:t>import java.io.*;</a:t>
            </a:r>
          </a:p>
          <a:p>
            <a:pPr marL="0" indent="0">
              <a:buNone/>
            </a:pPr>
            <a:r>
              <a:rPr lang="en-US" sz="1800" dirty="0"/>
              <a:t>import </a:t>
            </a:r>
            <a:r>
              <a:rPr lang="en-US" sz="1800" dirty="0" err="1"/>
              <a:t>java.util</a:t>
            </a:r>
            <a:r>
              <a:rPr lang="en-US" sz="1800" dirty="0"/>
              <a:t>.*;</a:t>
            </a:r>
          </a:p>
          <a:p>
            <a:pPr marL="0" indent="0">
              <a:buNone/>
            </a:pPr>
            <a:r>
              <a:rPr lang="en-US" sz="1800" dirty="0"/>
              <a:t>class </a:t>
            </a:r>
            <a:r>
              <a:rPr lang="en-US" sz="1800" dirty="0" err="1"/>
              <a:t>HttpURLDemo</a:t>
            </a:r>
            <a:r>
              <a:rPr lang="en-US" sz="1800" dirty="0"/>
              <a:t> {</a:t>
            </a:r>
          </a:p>
          <a:p>
            <a:pPr marL="0" indent="0">
              <a:buNone/>
            </a:pPr>
            <a:r>
              <a:rPr lang="en-US" sz="1800" dirty="0"/>
              <a:t>   public static void main(String </a:t>
            </a:r>
            <a:r>
              <a:rPr lang="en-US" sz="1800" dirty="0" err="1"/>
              <a:t>args</a:t>
            </a:r>
            <a:r>
              <a:rPr lang="en-US" sz="1800" dirty="0"/>
              <a:t>[]) throws Exception {</a:t>
            </a:r>
          </a:p>
          <a:p>
            <a:pPr marL="0" indent="0">
              <a:buNone/>
            </a:pPr>
            <a:r>
              <a:rPr lang="en-US" sz="1800" dirty="0"/>
              <a:t>       URL </a:t>
            </a:r>
            <a:r>
              <a:rPr lang="en-US" sz="1800" dirty="0" err="1"/>
              <a:t>hp</a:t>
            </a:r>
            <a:r>
              <a:rPr lang="en-US" sz="1800" dirty="0"/>
              <a:t> = new URL(http://www.google.com");</a:t>
            </a:r>
          </a:p>
          <a:p>
            <a:pPr marL="0" indent="0">
              <a:buNone/>
            </a:pPr>
            <a:r>
              <a:rPr lang="en-US" sz="1800" dirty="0"/>
              <a:t>        </a:t>
            </a:r>
            <a:r>
              <a:rPr lang="en-US" sz="1800" dirty="0" err="1"/>
              <a:t>HttpURLConnection</a:t>
            </a:r>
            <a:r>
              <a:rPr lang="en-US" sz="1800" dirty="0"/>
              <a:t> </a:t>
            </a:r>
            <a:r>
              <a:rPr lang="en-US" sz="1800" dirty="0" err="1"/>
              <a:t>hpCon</a:t>
            </a:r>
            <a:r>
              <a:rPr lang="en-US" sz="1800" dirty="0"/>
              <a:t> = (</a:t>
            </a:r>
            <a:r>
              <a:rPr lang="en-US" sz="1800" dirty="0" err="1"/>
              <a:t>HttpURLConnection</a:t>
            </a:r>
            <a:r>
              <a:rPr lang="en-US" sz="1800" dirty="0"/>
              <a:t>) </a:t>
            </a:r>
            <a:r>
              <a:rPr lang="en-US" sz="1800" dirty="0" err="1"/>
              <a:t>hp.openConnection</a:t>
            </a:r>
            <a:r>
              <a:rPr lang="en-US" sz="1800" dirty="0"/>
              <a:t>();</a:t>
            </a:r>
          </a:p>
          <a:p>
            <a:pPr marL="0" indent="0">
              <a:buNone/>
            </a:pPr>
            <a:r>
              <a:rPr lang="en-US" sz="1800" dirty="0"/>
              <a:t>        </a:t>
            </a:r>
            <a:r>
              <a:rPr lang="en-US" sz="1800" dirty="0" err="1"/>
              <a:t>System.out.println</a:t>
            </a:r>
            <a:r>
              <a:rPr lang="en-US" sz="1800" dirty="0"/>
              <a:t>("Request method is " + </a:t>
            </a:r>
            <a:r>
              <a:rPr lang="en-US" sz="1800" dirty="0" err="1"/>
              <a:t>hpCon.getRequestMethod</a:t>
            </a:r>
            <a:r>
              <a:rPr lang="en-US" sz="1800" dirty="0"/>
              <a:t>());</a:t>
            </a:r>
          </a:p>
          <a:p>
            <a:pPr marL="0" indent="0">
              <a:buNone/>
            </a:pPr>
            <a:r>
              <a:rPr lang="en-US" sz="1800" dirty="0"/>
              <a:t>        </a:t>
            </a:r>
            <a:r>
              <a:rPr lang="en-US" sz="1800" dirty="0" err="1"/>
              <a:t>System.out.println</a:t>
            </a:r>
            <a:r>
              <a:rPr lang="en-US" sz="1800" dirty="0"/>
              <a:t>("Response code is " +  </a:t>
            </a:r>
            <a:r>
              <a:rPr lang="en-US" sz="1800" dirty="0" err="1"/>
              <a:t>hpCon.getResponseCode</a:t>
            </a:r>
            <a:r>
              <a:rPr lang="en-US" sz="1800" dirty="0"/>
              <a:t>());</a:t>
            </a:r>
          </a:p>
          <a:p>
            <a:pPr marL="0" indent="0">
              <a:buNone/>
            </a:pPr>
            <a:r>
              <a:rPr lang="en-US" sz="1800" dirty="0"/>
              <a:t>        </a:t>
            </a:r>
            <a:r>
              <a:rPr lang="en-US" sz="1800" dirty="0" err="1"/>
              <a:t>System.out.println</a:t>
            </a:r>
            <a:r>
              <a:rPr lang="en-US" sz="1800" dirty="0"/>
              <a:t>("Response Message is " + </a:t>
            </a:r>
            <a:r>
              <a:rPr lang="en-US" sz="1800" dirty="0" err="1"/>
              <a:t>hpCon.getResponseMessage</a:t>
            </a:r>
            <a:r>
              <a:rPr lang="en-US" sz="1800" dirty="0"/>
              <a:t>());</a:t>
            </a:r>
          </a:p>
          <a:p>
            <a:pPr marL="0" indent="0">
              <a:buNone/>
            </a:pPr>
            <a:r>
              <a:rPr lang="en-US" sz="1800" dirty="0"/>
              <a:t>        Map&lt;String, List&lt;String&gt;&gt; </a:t>
            </a:r>
            <a:r>
              <a:rPr lang="en-US" sz="1800" dirty="0" err="1"/>
              <a:t>hdrMap</a:t>
            </a:r>
            <a:r>
              <a:rPr lang="en-US" sz="1800" dirty="0"/>
              <a:t> = </a:t>
            </a:r>
            <a:r>
              <a:rPr lang="en-US" sz="1800" dirty="0" err="1"/>
              <a:t>hpCon.getHeaderFields</a:t>
            </a:r>
            <a:r>
              <a:rPr lang="en-US" sz="1800" dirty="0"/>
              <a:t>();</a:t>
            </a:r>
          </a:p>
          <a:p>
            <a:pPr marL="0" indent="0">
              <a:buNone/>
            </a:pPr>
            <a:r>
              <a:rPr lang="en-US" sz="1800" dirty="0"/>
              <a:t>        Set&lt;String&gt; </a:t>
            </a:r>
            <a:r>
              <a:rPr lang="en-US" sz="1800" dirty="0" err="1"/>
              <a:t>hdrField</a:t>
            </a:r>
            <a:r>
              <a:rPr lang="en-US" sz="1800" dirty="0"/>
              <a:t> = </a:t>
            </a:r>
            <a:r>
              <a:rPr lang="en-US" sz="1800" dirty="0" err="1"/>
              <a:t>hdrMap.keySet</a:t>
            </a:r>
            <a:r>
              <a:rPr lang="en-US" sz="1800" dirty="0"/>
              <a:t>();</a:t>
            </a:r>
          </a:p>
          <a:p>
            <a:pPr marL="0" indent="0">
              <a:buNone/>
            </a:pPr>
            <a:r>
              <a:rPr lang="en-US" sz="1800" dirty="0"/>
              <a:t>        </a:t>
            </a:r>
            <a:r>
              <a:rPr lang="en-US" sz="1800" dirty="0" err="1"/>
              <a:t>System.out.println</a:t>
            </a:r>
            <a:r>
              <a:rPr lang="en-US" sz="1800" dirty="0"/>
              <a:t>("\</a:t>
            </a:r>
            <a:r>
              <a:rPr lang="en-US" sz="1800" dirty="0" err="1"/>
              <a:t>nHere</a:t>
            </a:r>
            <a:r>
              <a:rPr lang="en-US" sz="1800" dirty="0"/>
              <a:t> is the header:");</a:t>
            </a:r>
          </a:p>
          <a:p>
            <a:pPr marL="0" indent="0">
              <a:buNone/>
            </a:pPr>
            <a:r>
              <a:rPr lang="en-US" sz="1800" dirty="0"/>
              <a:t>        for(String k : </a:t>
            </a:r>
            <a:r>
              <a:rPr lang="en-US" sz="1800" dirty="0" err="1"/>
              <a:t>hdrField</a:t>
            </a:r>
            <a:r>
              <a:rPr lang="en-US" sz="1800" dirty="0"/>
              <a:t>) {</a:t>
            </a:r>
          </a:p>
          <a:p>
            <a:pPr marL="0" indent="0">
              <a:buNone/>
            </a:pPr>
            <a:r>
              <a:rPr lang="en-US" sz="1800" dirty="0"/>
              <a:t>     	</a:t>
            </a:r>
            <a:r>
              <a:rPr lang="en-US" sz="1800" dirty="0" err="1"/>
              <a:t>System.out.println</a:t>
            </a:r>
            <a:r>
              <a:rPr lang="en-US" sz="1800" dirty="0"/>
              <a:t>("Key: " + k + "  Value: " + </a:t>
            </a:r>
            <a:r>
              <a:rPr lang="en-US" sz="1800" dirty="0" err="1"/>
              <a:t>hdrMap.get</a:t>
            </a:r>
            <a:r>
              <a:rPr lang="en-US" sz="1800" dirty="0"/>
              <a:t>(k));</a:t>
            </a:r>
          </a:p>
          <a:p>
            <a:pPr marL="0" indent="0">
              <a:buNone/>
            </a:pPr>
            <a:r>
              <a:rPr lang="en-US" sz="1800" dirty="0"/>
              <a:t>   }</a:t>
            </a:r>
          </a:p>
          <a:p>
            <a:pPr marL="0" indent="0">
              <a:buNone/>
            </a:pPr>
            <a:r>
              <a:rPr lang="en-US" sz="1800" dirty="0"/>
              <a:t>  }    }</a:t>
            </a:r>
          </a:p>
        </p:txBody>
      </p:sp>
    </p:spTree>
    <p:extLst>
      <p:ext uri="{BB962C8B-B14F-4D97-AF65-F5344CB8AC3E}">
        <p14:creationId xmlns:p14="http://schemas.microsoft.com/office/powerpoint/2010/main" val="3436814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java.net package classes</a:t>
            </a:r>
          </a:p>
        </p:txBody>
      </p:sp>
      <p:sp>
        <p:nvSpPr>
          <p:cNvPr id="3" name="Content Placeholder 2"/>
          <p:cNvSpPr>
            <a:spLocks noGrp="1"/>
          </p:cNvSpPr>
          <p:nvPr>
            <p:ph idx="1"/>
          </p:nvPr>
        </p:nvSpPr>
        <p:spPr>
          <a:xfrm>
            <a:off x="533400" y="1600201"/>
            <a:ext cx="8153400" cy="3962400"/>
          </a:xfrm>
        </p:spPr>
        <p:txBody>
          <a:bodyPr numCol="2"/>
          <a:lstStyle/>
          <a:p>
            <a:pPr>
              <a:defRPr/>
            </a:pPr>
            <a:r>
              <a:rPr lang="en-US" sz="2400" dirty="0" err="1"/>
              <a:t>InetAddress</a:t>
            </a:r>
            <a:endParaRPr lang="en-US" sz="2400" dirty="0"/>
          </a:p>
          <a:p>
            <a:pPr>
              <a:defRPr/>
            </a:pPr>
            <a:r>
              <a:rPr lang="en-US" sz="2400" dirty="0"/>
              <a:t>Inet4Address</a:t>
            </a:r>
          </a:p>
          <a:p>
            <a:pPr>
              <a:defRPr/>
            </a:pPr>
            <a:r>
              <a:rPr lang="en-US" sz="2400" dirty="0"/>
              <a:t>Inet6Address</a:t>
            </a:r>
          </a:p>
          <a:p>
            <a:pPr>
              <a:defRPr/>
            </a:pPr>
            <a:r>
              <a:rPr lang="en-US" sz="2400" dirty="0" err="1"/>
              <a:t>SocketAddress</a:t>
            </a:r>
            <a:endParaRPr lang="en-US" sz="2400" dirty="0"/>
          </a:p>
          <a:p>
            <a:pPr>
              <a:defRPr/>
            </a:pPr>
            <a:r>
              <a:rPr lang="en-US" sz="2400" dirty="0" err="1"/>
              <a:t>InetSocketAddress</a:t>
            </a:r>
            <a:endParaRPr lang="en-US" sz="2400" dirty="0"/>
          </a:p>
          <a:p>
            <a:pPr>
              <a:defRPr/>
            </a:pPr>
            <a:r>
              <a:rPr lang="en-US" sz="2400" dirty="0" err="1"/>
              <a:t>MulticastSocket</a:t>
            </a:r>
            <a:endParaRPr lang="en-US" sz="2400" dirty="0"/>
          </a:p>
          <a:p>
            <a:pPr>
              <a:defRPr/>
            </a:pPr>
            <a:r>
              <a:rPr lang="en-US" sz="2400" dirty="0"/>
              <a:t>URI</a:t>
            </a:r>
          </a:p>
          <a:p>
            <a:pPr>
              <a:defRPr/>
            </a:pPr>
            <a:r>
              <a:rPr lang="en-US" sz="2400" dirty="0"/>
              <a:t>URL</a:t>
            </a:r>
          </a:p>
          <a:p>
            <a:pPr>
              <a:defRPr/>
            </a:pPr>
            <a:r>
              <a:rPr lang="en-US" sz="2400" dirty="0" err="1"/>
              <a:t>DatagramPacket</a:t>
            </a:r>
            <a:endParaRPr lang="en-US" sz="2400" dirty="0"/>
          </a:p>
          <a:p>
            <a:pPr>
              <a:defRPr/>
            </a:pPr>
            <a:r>
              <a:rPr lang="en-US" sz="2400" dirty="0" err="1"/>
              <a:t>DatagramSocket</a:t>
            </a:r>
            <a:endParaRPr lang="en-US" sz="2400" dirty="0"/>
          </a:p>
          <a:p>
            <a:pPr>
              <a:defRPr/>
            </a:pPr>
            <a:r>
              <a:rPr lang="en-US" sz="2400" dirty="0" err="1"/>
              <a:t>HttpURLConnection</a:t>
            </a:r>
            <a:endParaRPr lang="en-US" sz="2400" dirty="0"/>
          </a:p>
          <a:p>
            <a:pPr>
              <a:defRPr/>
            </a:pPr>
            <a:r>
              <a:rPr lang="en-US" sz="2400" dirty="0"/>
              <a:t>Socket</a:t>
            </a:r>
          </a:p>
          <a:p>
            <a:pPr>
              <a:defRPr/>
            </a:pPr>
            <a:r>
              <a:rPr lang="en-US" sz="2400" dirty="0" err="1"/>
              <a:t>ServerSocket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458200" cy="6019800"/>
          </a:xfrm>
        </p:spPr>
        <p:txBody>
          <a:bodyPr rtlCol="0">
            <a:normAutofit fontScale="85000" lnSpcReduction="20000"/>
          </a:bodyPr>
          <a:lstStyle/>
          <a:p>
            <a:pPr eaLnBrk="1" fontAlgn="auto" hangingPunct="1">
              <a:spcAft>
                <a:spcPts val="0"/>
              </a:spcAft>
              <a:buFont typeface="Arial" pitchFamily="34" charset="0"/>
              <a:buNone/>
              <a:defRPr/>
            </a:pPr>
            <a:r>
              <a:rPr lang="en-US" b="1" dirty="0"/>
              <a:t>InetAddress</a:t>
            </a:r>
          </a:p>
          <a:p>
            <a:pPr eaLnBrk="1" fontAlgn="auto" hangingPunct="1">
              <a:spcAft>
                <a:spcPts val="0"/>
              </a:spcAft>
              <a:buFont typeface="Arial" pitchFamily="34" charset="0"/>
              <a:buChar char="•"/>
              <a:defRPr/>
            </a:pPr>
            <a:r>
              <a:rPr lang="en-US" dirty="0" err="1"/>
              <a:t>Inet</a:t>
            </a:r>
            <a:r>
              <a:rPr lang="en-US" dirty="0"/>
              <a:t> Address encapsulates both numerical IP address and the domain name for that address. </a:t>
            </a:r>
          </a:p>
          <a:p>
            <a:pPr eaLnBrk="1" fontAlgn="auto" hangingPunct="1">
              <a:spcAft>
                <a:spcPts val="0"/>
              </a:spcAft>
              <a:buFont typeface="Arial" pitchFamily="34" charset="0"/>
              <a:buChar char="•"/>
              <a:defRPr/>
            </a:pPr>
            <a:r>
              <a:rPr lang="en-US" dirty="0"/>
              <a:t>It can handle both IPv4 and Ipv6 addresses. </a:t>
            </a:r>
          </a:p>
          <a:p>
            <a:pPr eaLnBrk="1" fontAlgn="auto" hangingPunct="1">
              <a:spcAft>
                <a:spcPts val="0"/>
              </a:spcAft>
              <a:buFont typeface="Arial" pitchFamily="34" charset="0"/>
              <a:buChar char="•"/>
              <a:defRPr/>
            </a:pPr>
            <a:r>
              <a:rPr lang="en-US" dirty="0"/>
              <a:t>It has no visible constructor. </a:t>
            </a:r>
          </a:p>
          <a:p>
            <a:pPr eaLnBrk="1" fontAlgn="auto" hangingPunct="1">
              <a:spcAft>
                <a:spcPts val="0"/>
              </a:spcAft>
              <a:buFont typeface="Arial" pitchFamily="34" charset="0"/>
              <a:buChar char="•"/>
              <a:defRPr/>
            </a:pPr>
            <a:r>
              <a:rPr lang="en-US" dirty="0"/>
              <a:t>Factory methods are used to create an </a:t>
            </a:r>
            <a:r>
              <a:rPr lang="en-US" dirty="0" err="1"/>
              <a:t>Inet</a:t>
            </a:r>
            <a:r>
              <a:rPr lang="en-US" dirty="0"/>
              <a:t> Address object.</a:t>
            </a:r>
          </a:p>
          <a:p>
            <a:pPr lvl="1" eaLnBrk="1" fontAlgn="auto" hangingPunct="1">
              <a:spcAft>
                <a:spcPts val="0"/>
              </a:spcAft>
              <a:buFont typeface="Arial" pitchFamily="34" charset="0"/>
              <a:buChar char="•"/>
              <a:defRPr/>
            </a:pPr>
            <a:r>
              <a:rPr lang="en-US" i="1" dirty="0"/>
              <a:t>Factory methods are the static methods in a class that return an instance of that class. </a:t>
            </a:r>
            <a:endParaRPr lang="en-US" dirty="0"/>
          </a:p>
          <a:p>
            <a:pPr eaLnBrk="1" fontAlgn="auto" hangingPunct="1">
              <a:spcAft>
                <a:spcPts val="0"/>
              </a:spcAft>
              <a:buFont typeface="Arial" pitchFamily="34" charset="0"/>
              <a:buChar char="•"/>
              <a:defRPr/>
            </a:pPr>
            <a:r>
              <a:rPr lang="en-US" dirty="0" err="1"/>
              <a:t>InetAddress</a:t>
            </a:r>
            <a:r>
              <a:rPr lang="en-US" dirty="0"/>
              <a:t> factory methods:</a:t>
            </a:r>
          </a:p>
          <a:p>
            <a:pPr lvl="1" eaLnBrk="1" fontAlgn="auto" hangingPunct="1">
              <a:spcAft>
                <a:spcPts val="0"/>
              </a:spcAft>
              <a:buFont typeface="Arial" pitchFamily="34" charset="0"/>
              <a:buChar char="–"/>
              <a:defRPr/>
            </a:pPr>
            <a:r>
              <a:rPr lang="en-US" sz="2600" dirty="0"/>
              <a:t>static </a:t>
            </a:r>
            <a:r>
              <a:rPr lang="en-US" sz="2600" i="1" dirty="0"/>
              <a:t>InetAddress</a:t>
            </a:r>
            <a:r>
              <a:rPr lang="en-US" sz="2600" dirty="0"/>
              <a:t> </a:t>
            </a:r>
            <a:r>
              <a:rPr lang="en-US" sz="2600" b="1" dirty="0" err="1"/>
              <a:t>getLocalHost</a:t>
            </a:r>
            <a:r>
              <a:rPr lang="en-US" sz="2600" b="1" dirty="0"/>
              <a:t>()</a:t>
            </a:r>
            <a:r>
              <a:rPr lang="en-US" sz="2600" dirty="0"/>
              <a:t> throws </a:t>
            </a:r>
            <a:r>
              <a:rPr lang="en-US" sz="2600" b="1" dirty="0" err="1"/>
              <a:t>UnknownHostException</a:t>
            </a:r>
            <a:endParaRPr lang="en-US" sz="2600" dirty="0"/>
          </a:p>
          <a:p>
            <a:pPr lvl="1" eaLnBrk="1" fontAlgn="auto" hangingPunct="1">
              <a:spcAft>
                <a:spcPts val="0"/>
              </a:spcAft>
              <a:buFont typeface="Arial" pitchFamily="34" charset="0"/>
              <a:buChar char="–"/>
              <a:defRPr/>
            </a:pPr>
            <a:r>
              <a:rPr lang="en-US" sz="2600" dirty="0"/>
              <a:t>static </a:t>
            </a:r>
            <a:r>
              <a:rPr lang="en-US" sz="2600" i="1" dirty="0"/>
              <a:t>InetAddress</a:t>
            </a:r>
            <a:r>
              <a:rPr lang="en-US" sz="2600" dirty="0"/>
              <a:t> </a:t>
            </a:r>
            <a:r>
              <a:rPr lang="en-US" sz="2600" b="1" dirty="0" err="1"/>
              <a:t>getByName</a:t>
            </a:r>
            <a:r>
              <a:rPr lang="en-US" sz="2600" dirty="0"/>
              <a:t> (</a:t>
            </a:r>
            <a:r>
              <a:rPr lang="en-US" sz="2600" i="1" dirty="0"/>
              <a:t>String hostname</a:t>
            </a:r>
            <a:r>
              <a:rPr lang="en-US" sz="2600" dirty="0"/>
              <a:t>) throws </a:t>
            </a:r>
            <a:r>
              <a:rPr lang="en-US" sz="2600" b="1" dirty="0" err="1"/>
              <a:t>UnknownHostException</a:t>
            </a:r>
            <a:endParaRPr lang="en-US" sz="2600" dirty="0"/>
          </a:p>
          <a:p>
            <a:pPr lvl="1" eaLnBrk="1" fontAlgn="auto" hangingPunct="1">
              <a:spcAft>
                <a:spcPts val="0"/>
              </a:spcAft>
              <a:buFont typeface="Arial" pitchFamily="34" charset="0"/>
              <a:buChar char="–"/>
              <a:defRPr/>
            </a:pPr>
            <a:r>
              <a:rPr lang="en-US" sz="2600" dirty="0"/>
              <a:t>static </a:t>
            </a:r>
            <a:r>
              <a:rPr lang="en-US" sz="2600" i="1" dirty="0" err="1"/>
              <a:t>InetAddress</a:t>
            </a:r>
            <a:r>
              <a:rPr lang="en-US" sz="2600" i="1" dirty="0"/>
              <a:t>[ ]</a:t>
            </a:r>
            <a:r>
              <a:rPr lang="en-US" sz="2600" dirty="0"/>
              <a:t> </a:t>
            </a:r>
            <a:r>
              <a:rPr lang="en-US" sz="2600" b="1" dirty="0" err="1"/>
              <a:t>getAllByName</a:t>
            </a:r>
            <a:r>
              <a:rPr lang="en-US" sz="2600" dirty="0"/>
              <a:t> (</a:t>
            </a:r>
            <a:r>
              <a:rPr lang="en-US" sz="2600" i="1" dirty="0"/>
              <a:t>String hostname</a:t>
            </a:r>
            <a:r>
              <a:rPr lang="en-US" sz="2600" dirty="0"/>
              <a:t>) throws </a:t>
            </a:r>
            <a:r>
              <a:rPr lang="en-US" sz="2600" b="1" dirty="0" err="1"/>
              <a:t>UnknownHostException</a:t>
            </a:r>
            <a:endParaRPr lang="en-US" sz="2600" b="1" dirty="0"/>
          </a:p>
          <a:p>
            <a:pPr lvl="2" eaLnBrk="1" fontAlgn="auto" hangingPunct="1">
              <a:spcAft>
                <a:spcPts val="0"/>
              </a:spcAft>
              <a:defRPr/>
            </a:pPr>
            <a:r>
              <a:rPr lang="en-US" sz="2600" dirty="0"/>
              <a:t>Determines all the IP addresses of a host, given the host's name.</a:t>
            </a:r>
          </a:p>
          <a:p>
            <a:pPr eaLnBrk="1" fontAlgn="auto" hangingPunct="1">
              <a:spcAft>
                <a:spcPts val="0"/>
              </a:spcAft>
              <a:buFont typeface="Arial" pitchFamily="34" charset="0"/>
              <a:buNone/>
              <a:defRPr/>
            </a:pPr>
            <a:endParaRPr 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82000" cy="6477000"/>
          </a:xfrm>
        </p:spPr>
        <p:txBody>
          <a:bodyPr rtlCol="0">
            <a:normAutofit fontScale="62500" lnSpcReduction="20000"/>
          </a:bodyPr>
          <a:lstStyle/>
          <a:p>
            <a:pPr eaLnBrk="1" fontAlgn="auto" hangingPunct="1">
              <a:spcAft>
                <a:spcPts val="0"/>
              </a:spcAft>
              <a:buFont typeface="Arial" pitchFamily="34" charset="0"/>
              <a:buNone/>
              <a:defRPr/>
            </a:pPr>
            <a:r>
              <a:rPr lang="en-US" dirty="0"/>
              <a:t>import java.net.*;</a:t>
            </a:r>
          </a:p>
          <a:p>
            <a:pPr eaLnBrk="1" fontAlgn="auto" hangingPunct="1">
              <a:spcAft>
                <a:spcPts val="0"/>
              </a:spcAft>
              <a:buFont typeface="Arial" pitchFamily="34" charset="0"/>
              <a:buNone/>
              <a:defRPr/>
            </a:pPr>
            <a:r>
              <a:rPr lang="en-US" dirty="0"/>
              <a:t>class </a:t>
            </a:r>
            <a:r>
              <a:rPr lang="en-US" dirty="0" err="1"/>
              <a:t>TestInetAddress</a:t>
            </a:r>
            <a:endParaRPr lang="en-US" dirty="0"/>
          </a:p>
          <a:p>
            <a:pPr eaLnBrk="1" fontAlgn="auto" hangingPunct="1">
              <a:spcAft>
                <a:spcPts val="0"/>
              </a:spcAft>
              <a:buFont typeface="Arial" pitchFamily="34" charset="0"/>
              <a:buNone/>
              <a:defRPr/>
            </a:pPr>
            <a:r>
              <a:rPr lang="en-US" dirty="0"/>
              <a:t>{</a:t>
            </a:r>
          </a:p>
          <a:p>
            <a:pPr eaLnBrk="1" fontAlgn="auto" hangingPunct="1">
              <a:spcAft>
                <a:spcPts val="0"/>
              </a:spcAft>
              <a:buFont typeface="Arial" pitchFamily="34" charset="0"/>
              <a:buNone/>
              <a:defRPr/>
            </a:pPr>
            <a:r>
              <a:rPr lang="en-US" dirty="0"/>
              <a:t>   public static void main(String[] </a:t>
            </a:r>
            <a:r>
              <a:rPr lang="en-US" dirty="0" err="1"/>
              <a:t>args</a:t>
            </a:r>
            <a:r>
              <a:rPr lang="en-US" dirty="0"/>
              <a:t>)throws </a:t>
            </a:r>
            <a:r>
              <a:rPr lang="en-US" dirty="0" err="1"/>
              <a:t>UnknownHostException</a:t>
            </a:r>
            <a:endParaRPr lang="en-US" dirty="0"/>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InetAddress address = </a:t>
            </a:r>
            <a:r>
              <a:rPr lang="en-US" dirty="0" err="1"/>
              <a:t>InetAddress.getLocalHost</a:t>
            </a:r>
            <a:r>
              <a:rPr lang="en-US" dirty="0"/>
              <a:t>(); </a:t>
            </a:r>
          </a:p>
          <a:p>
            <a:pPr eaLnBrk="1" fontAlgn="auto" hangingPunct="1">
              <a:spcAft>
                <a:spcPts val="0"/>
              </a:spcAft>
              <a:buFont typeface="Arial" pitchFamily="34" charset="0"/>
              <a:buNone/>
              <a:defRPr/>
            </a:pPr>
            <a:r>
              <a:rPr lang="en-US" dirty="0"/>
              <a:t>       </a:t>
            </a:r>
            <a:r>
              <a:rPr lang="en-US" dirty="0" err="1"/>
              <a:t>System.out.println</a:t>
            </a:r>
            <a:r>
              <a:rPr lang="en-US" dirty="0"/>
              <a:t>(address);</a:t>
            </a:r>
          </a:p>
          <a:p>
            <a:pPr eaLnBrk="1" fontAlgn="auto" hangingPunct="1">
              <a:spcAft>
                <a:spcPts val="0"/>
              </a:spcAft>
              <a:buFont typeface="Arial" pitchFamily="34" charset="0"/>
              <a:buNone/>
              <a:defRPr/>
            </a:pPr>
            <a:r>
              <a:rPr lang="en-US" dirty="0"/>
              <a:t>       address = </a:t>
            </a:r>
            <a:r>
              <a:rPr lang="en-US" dirty="0" err="1"/>
              <a:t>InetAddress.getByName</a:t>
            </a:r>
            <a:r>
              <a:rPr lang="en-US" dirty="0"/>
              <a:t>("www.scopus.com");</a:t>
            </a:r>
          </a:p>
          <a:p>
            <a:pPr eaLnBrk="1" fontAlgn="auto" hangingPunct="1">
              <a:spcAft>
                <a:spcPts val="0"/>
              </a:spcAft>
              <a:buFont typeface="Arial" pitchFamily="34" charset="0"/>
              <a:buNone/>
              <a:defRPr/>
            </a:pPr>
            <a:r>
              <a:rPr lang="en-US" dirty="0"/>
              <a:t>       </a:t>
            </a:r>
            <a:r>
              <a:rPr lang="en-US" dirty="0" err="1"/>
              <a:t>System.out.println</a:t>
            </a:r>
            <a:r>
              <a:rPr lang="en-US" dirty="0"/>
              <a:t>(address);</a:t>
            </a:r>
          </a:p>
          <a:p>
            <a:pPr eaLnBrk="1" fontAlgn="auto" hangingPunct="1">
              <a:spcAft>
                <a:spcPts val="0"/>
              </a:spcAft>
              <a:buFont typeface="Arial" pitchFamily="34" charset="0"/>
              <a:buNone/>
              <a:defRPr/>
            </a:pPr>
            <a:r>
              <a:rPr lang="en-US" dirty="0"/>
              <a:t>       </a:t>
            </a:r>
            <a:r>
              <a:rPr lang="en-US" dirty="0" err="1"/>
              <a:t>InetAddress</a:t>
            </a:r>
            <a:r>
              <a:rPr lang="en-US" dirty="0"/>
              <a:t> </a:t>
            </a:r>
            <a:r>
              <a:rPr lang="en-US" dirty="0" err="1"/>
              <a:t>sw</a:t>
            </a:r>
            <a:r>
              <a:rPr lang="en-US" dirty="0"/>
              <a:t>[] = </a:t>
            </a:r>
            <a:r>
              <a:rPr lang="en-US" dirty="0" err="1"/>
              <a:t>InetAddress.getAllByName</a:t>
            </a:r>
            <a:r>
              <a:rPr lang="en-US" dirty="0"/>
              <a:t>("www.sastra.edu");</a:t>
            </a:r>
          </a:p>
          <a:p>
            <a:pPr eaLnBrk="1" fontAlgn="auto" hangingPunct="1">
              <a:spcAft>
                <a:spcPts val="0"/>
              </a:spcAft>
              <a:buFont typeface="Arial" pitchFamily="34" charset="0"/>
              <a:buNone/>
              <a:defRPr/>
            </a:pPr>
            <a:r>
              <a:rPr lang="en-US" dirty="0"/>
              <a:t>       for(</a:t>
            </a:r>
            <a:r>
              <a:rPr lang="en-US" dirty="0" err="1"/>
              <a:t>int</a:t>
            </a:r>
            <a:r>
              <a:rPr lang="en-US" dirty="0"/>
              <a:t> </a:t>
            </a:r>
            <a:r>
              <a:rPr lang="en-US" dirty="0" err="1"/>
              <a:t>i</a:t>
            </a:r>
            <a:r>
              <a:rPr lang="en-US" dirty="0"/>
              <a:t>=0; </a:t>
            </a:r>
            <a:r>
              <a:rPr lang="en-US" dirty="0" err="1"/>
              <a:t>i</a:t>
            </a:r>
            <a:r>
              <a:rPr lang="en-US" dirty="0"/>
              <a:t>&lt; </a:t>
            </a:r>
            <a:r>
              <a:rPr lang="en-US" dirty="0" err="1"/>
              <a:t>sw.length</a:t>
            </a:r>
            <a:r>
              <a:rPr lang="en-US" dirty="0"/>
              <a:t>; </a:t>
            </a:r>
            <a:r>
              <a:rPr lang="en-US" dirty="0" err="1"/>
              <a:t>i</a:t>
            </a:r>
            <a:r>
              <a:rPr lang="en-US" dirty="0"/>
              <a:t>++)</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a:t>
            </a:r>
            <a:r>
              <a:rPr lang="en-US" dirty="0" err="1"/>
              <a:t>System.out.println</a:t>
            </a:r>
            <a:r>
              <a:rPr lang="en-US" dirty="0"/>
              <a:t>(</a:t>
            </a:r>
            <a:r>
              <a:rPr lang="en-US" dirty="0" err="1"/>
              <a:t>sw</a:t>
            </a:r>
            <a:r>
              <a:rPr lang="en-US" dirty="0"/>
              <a:t>[</a:t>
            </a:r>
            <a:r>
              <a:rPr lang="en-US" dirty="0" err="1"/>
              <a:t>i</a:t>
            </a:r>
            <a:r>
              <a:rPr lang="en-US" dirty="0"/>
              <a:t>]);</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b="1" dirty="0"/>
              <a:t>Output:</a:t>
            </a:r>
          </a:p>
          <a:p>
            <a:pPr eaLnBrk="1" fontAlgn="auto" hangingPunct="1">
              <a:spcAft>
                <a:spcPts val="0"/>
              </a:spcAft>
              <a:buFont typeface="Arial" pitchFamily="34" charset="0"/>
              <a:buNone/>
              <a:defRPr/>
            </a:pPr>
            <a:r>
              <a:rPr lang="en-US" dirty="0"/>
              <a:t>Admin-PC/192.168.56.1</a:t>
            </a:r>
          </a:p>
          <a:p>
            <a:pPr eaLnBrk="1" fontAlgn="auto" hangingPunct="1">
              <a:spcAft>
                <a:spcPts val="0"/>
              </a:spcAft>
              <a:buFont typeface="Arial" pitchFamily="34" charset="0"/>
              <a:buNone/>
              <a:defRPr/>
            </a:pPr>
            <a:r>
              <a:rPr lang="en-US" dirty="0"/>
              <a:t>www.scopus.com/119.18.52.59</a:t>
            </a:r>
          </a:p>
          <a:p>
            <a:pPr eaLnBrk="1" fontAlgn="auto" hangingPunct="1">
              <a:spcAft>
                <a:spcPts val="0"/>
              </a:spcAft>
              <a:buFont typeface="Arial" pitchFamily="34" charset="0"/>
              <a:buNone/>
              <a:defRPr/>
            </a:pPr>
            <a:r>
              <a:rPr lang="en-US" dirty="0"/>
              <a:t>www.sastra.edu/14.139.181.236</a:t>
            </a:r>
          </a:p>
          <a:p>
            <a:pPr eaLnBrk="1" fontAlgn="auto" hangingPunct="1">
              <a:spcAft>
                <a:spcPts val="0"/>
              </a:spcAft>
              <a:buFont typeface="Arial" pitchFamily="34" charset="0"/>
              <a:buNone/>
              <a:defRPr/>
            </a:pPr>
            <a:r>
              <a:rPr lang="en-US" dirty="0"/>
              <a:t>www.sastra.edu/220.225.137.243</a:t>
            </a:r>
          </a:p>
          <a:p>
            <a:pPr eaLnBrk="1" fontAlgn="auto" hangingPunct="1">
              <a:spcAft>
                <a:spcPts val="0"/>
              </a:spcAft>
              <a:buFont typeface="Arial" pitchFamily="34" charset="0"/>
              <a:buNone/>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0" y="228600"/>
            <a:ext cx="9144000" cy="6629400"/>
          </a:xfrm>
        </p:spPr>
        <p:txBody>
          <a:bodyPr/>
          <a:lstStyle/>
          <a:p>
            <a:pPr eaLnBrk="1" hangingPunct="1"/>
            <a:r>
              <a:rPr lang="en-US" altLang="en-US" sz="2400" b="1"/>
              <a:t>Instance Methods</a:t>
            </a:r>
            <a:endParaRPr lang="en-US" altLang="en-US" sz="160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7848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0800"/>
            <a:ext cx="7848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343400"/>
            <a:ext cx="79248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152400" y="609600"/>
            <a:ext cx="8763000" cy="6019800"/>
          </a:xfrm>
        </p:spPr>
        <p:txBody>
          <a:bodyPr/>
          <a:lstStyle/>
          <a:p>
            <a:pPr eaLnBrk="1" hangingPunct="1">
              <a:buFont typeface="Arial" charset="0"/>
              <a:buNone/>
            </a:pPr>
            <a:r>
              <a:rPr lang="en-US" altLang="en-US" b="1"/>
              <a:t>Socket and ServerSocket Class</a:t>
            </a:r>
          </a:p>
          <a:p>
            <a:pPr eaLnBrk="1" hangingPunct="1">
              <a:buFont typeface="Arial" charset="0"/>
              <a:buNone/>
            </a:pPr>
            <a:r>
              <a:rPr lang="en-US" altLang="en-US" sz="2400" b="1"/>
              <a:t>Socket (or Port)</a:t>
            </a:r>
          </a:p>
          <a:p>
            <a:pPr eaLnBrk="1" hangingPunct="1"/>
            <a:r>
              <a:rPr lang="en-US" altLang="en-US" sz="2400"/>
              <a:t>Socket is a end-point for networking communication. </a:t>
            </a:r>
          </a:p>
          <a:p>
            <a:pPr eaLnBrk="1" hangingPunct="1"/>
            <a:r>
              <a:rPr lang="en-US" altLang="en-US" sz="2400"/>
              <a:t>TCP and UDP supports 64K sockets, from socket number 0 to socket number 65,535. Socket number between 0 to 1023 are reserved for popular application protocols </a:t>
            </a:r>
          </a:p>
          <a:p>
            <a:pPr eaLnBrk="1" hangingPunct="1"/>
            <a:r>
              <a:rPr lang="en-US" altLang="en-US" sz="2400"/>
              <a:t>e.g., Port 80 for HTTP, Port 443 for HTTPS, Port 21 for FTP, Port 23 for Telnet, Port 25 for SMTP, Port 110 for POP3, etc. </a:t>
            </a:r>
          </a:p>
          <a:p>
            <a:pPr eaLnBrk="1" hangingPunct="1"/>
            <a:r>
              <a:rPr lang="en-US" altLang="en-US" sz="2400"/>
              <a:t>Port number on and above 1024 are available for other communications.</a:t>
            </a:r>
          </a:p>
          <a:p>
            <a:pPr eaLnBrk="1" hangingPunct="1"/>
            <a:r>
              <a:rPr lang="en-US" altLang="en-US" sz="2400"/>
              <a:t>There are two kind of TCP sockets. </a:t>
            </a:r>
          </a:p>
          <a:p>
            <a:pPr lvl="1" eaLnBrk="1" hangingPunct="1"/>
            <a:r>
              <a:rPr lang="en-US" altLang="en-US" sz="2000" b="1"/>
              <a:t>ServerSocket</a:t>
            </a:r>
            <a:r>
              <a:rPr lang="en-US" altLang="en-US" sz="2000"/>
              <a:t> class is for servers; </a:t>
            </a:r>
          </a:p>
          <a:p>
            <a:pPr lvl="1" eaLnBrk="1" hangingPunct="1"/>
            <a:r>
              <a:rPr lang="en-US" altLang="en-US" sz="2000" b="1"/>
              <a:t>Socket</a:t>
            </a:r>
            <a:r>
              <a:rPr lang="en-US" altLang="en-US" sz="2000"/>
              <a:t> class is for client</a:t>
            </a:r>
            <a:r>
              <a:rPr lang="en-US" altLang="en-US"/>
              <a:t>. </a:t>
            </a:r>
          </a:p>
          <a:p>
            <a:pPr eaLnBrk="1" hangingPunct="1">
              <a:buFont typeface="Arial" charset="0"/>
              <a:buNone/>
            </a:pP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1160</TotalTime>
  <Words>5386</Words>
  <Application>Microsoft Office PowerPoint</Application>
  <PresentationFormat>On-screen Show (4:3)</PresentationFormat>
  <Paragraphs>598</Paragraphs>
  <Slides>40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Networking in JAVA</vt:lpstr>
      <vt:lpstr>Networking Basics</vt:lpstr>
      <vt:lpstr>PowerPoint Presentation</vt:lpstr>
      <vt:lpstr>PowerPoint Presentation</vt:lpstr>
      <vt:lpstr>java.net package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TCP/IP client server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UDP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Constructors of URL</vt:lpstr>
      <vt:lpstr>PowerPoint Presentation</vt:lpstr>
      <vt:lpstr>URLConnection</vt:lpstr>
      <vt:lpstr>URLConnection Methods</vt:lpstr>
      <vt:lpstr>PowerPoint Presentation</vt:lpstr>
      <vt:lpstr>PowerPoint Presentation</vt:lpstr>
      <vt:lpstr>HttpURLConnection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 Pranay Reddy</cp:lastModifiedBy>
  <cp:revision>51</cp:revision>
  <dcterms:created xsi:type="dcterms:W3CDTF">2017-04-06T05:15:51Z</dcterms:created>
  <dcterms:modified xsi:type="dcterms:W3CDTF">2019-11-13T13:18:41Z</dcterms:modified>
</cp:coreProperties>
</file>