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9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73" r:id="rId13"/>
    <p:sldId id="275" r:id="rId14"/>
    <p:sldId id="276" r:id="rId15"/>
    <p:sldId id="277" r:id="rId16"/>
    <p:sldId id="278" r:id="rId17"/>
    <p:sldId id="279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457" autoAdjust="0"/>
  </p:normalViewPr>
  <p:slideViewPr>
    <p:cSldViewPr snapToGrid="0">
      <p:cViewPr varScale="1">
        <p:scale>
          <a:sx n="63" d="100"/>
          <a:sy n="63" d="100"/>
        </p:scale>
        <p:origin x="13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554DCC-1239-4029-BFC2-99F046633A25}" type="datetimeFigureOut">
              <a:rPr lang="vi-VN" smtClean="0"/>
              <a:t>24/05/2022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9ACA45-0AFC-4A45-93F3-076781FEEA9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97998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0208A-165B-49AC-A8B4-F43E85076B9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0725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0208A-165B-49AC-A8B4-F43E85076B9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9277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0208A-165B-49AC-A8B4-F43E85076B9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3512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0208A-165B-49AC-A8B4-F43E85076B9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5488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baseline="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0208A-165B-49AC-A8B4-F43E85076B9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000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7251" y="618656"/>
            <a:ext cx="8282866" cy="3706456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7251" y="4455621"/>
            <a:ext cx="8282865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9E31E-41BA-4CA1-8654-8D579EEC599C}" type="datetime1">
              <a:rPr lang="vi-VN" smtClean="0"/>
              <a:t>24/05/2022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Worlds of Database Systems</a:t>
            </a: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  <a:t>‹#›</a:t>
            </a:fld>
            <a:endParaRPr lang="vi-VN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logo.png">
            <a:extLst>
              <a:ext uri="{FF2B5EF4-FFF2-40B4-BE49-F238E27FC236}">
                <a16:creationId xmlns:a16="http://schemas.microsoft.com/office/drawing/2014/main" id="{A0963C1F-7CE9-4F9E-B7FD-0800F8B125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lum bright="34000" contrast="-51000"/>
          </a:blip>
          <a:stretch>
            <a:fillRect/>
          </a:stretch>
        </p:blipFill>
        <p:spPr>
          <a:xfrm>
            <a:off x="96463" y="66287"/>
            <a:ext cx="914402" cy="440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0B66C-A4E8-4865-B44A-080EEF8A032F}" type="datetime1">
              <a:rPr lang="vi-VN" smtClean="0"/>
              <a:t>24/05/2022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Worlds of Database Systems</a:t>
            </a: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02569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0E7DC-A3FF-4DB5-A7F1-8E15B9CBF6E8}" type="datetime1">
              <a:rPr lang="vi-VN" smtClean="0"/>
              <a:t>24/05/2022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Worlds of Database Systems</a:t>
            </a: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79536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925" y="286605"/>
            <a:ext cx="7936637" cy="106280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925" y="1349407"/>
            <a:ext cx="7936637" cy="47229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01C3D-39C2-4613-B313-7F5201B9860C}" type="datetime1">
              <a:rPr lang="vi-VN" smtClean="0"/>
              <a:t>24/05/2022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Worlds of Database Systems</a:t>
            </a: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16905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4F05C-B47A-4893-8EBA-62977CEA1A71}" type="datetime1">
              <a:rPr lang="vi-VN" smtClean="0"/>
              <a:t>24/05/2022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Worlds of Database Systems</a:t>
            </a: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  <a:t>‹#›</a:t>
            </a:fld>
            <a:endParaRPr lang="vi-VN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logo.png">
            <a:extLst>
              <a:ext uri="{FF2B5EF4-FFF2-40B4-BE49-F238E27FC236}">
                <a16:creationId xmlns:a16="http://schemas.microsoft.com/office/drawing/2014/main" id="{96DB7A77-F6F6-43E1-AF5E-6D9EF7D9A77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lum bright="34000" contrast="-51000"/>
          </a:blip>
          <a:stretch>
            <a:fillRect/>
          </a:stretch>
        </p:blipFill>
        <p:spPr>
          <a:xfrm>
            <a:off x="96463" y="66287"/>
            <a:ext cx="914402" cy="440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449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7981F-FA8C-4D79-8223-805CD44273CA}" type="datetime1">
              <a:rPr lang="vi-VN" smtClean="0"/>
              <a:t>24/05/2022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Worlds of Database Systems</a:t>
            </a:r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53920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0D1C4-35A7-496E-AD6D-158EDDBA4F7A}" type="datetime1">
              <a:rPr lang="vi-VN" smtClean="0"/>
              <a:t>24/05/2022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Worlds of Database Systems</a:t>
            </a:r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41054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E4EF4-C616-4A88-9361-ACFA2661F8B9}" type="datetime1">
              <a:rPr lang="vi-VN" smtClean="0"/>
              <a:t>24/05/2022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Worlds of Database Systems</a:t>
            </a:r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81663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A5F62-3463-4787-825E-06AA31056D5F}" type="datetime1">
              <a:rPr lang="vi-VN" smtClean="0"/>
              <a:t>24/05/2022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The Worlds of Database Systems</a:t>
            </a:r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73483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10A843B9-6EC4-4ED6-856A-93393B63D8AC}" type="datetime1">
              <a:rPr lang="vi-VN" smtClean="0"/>
              <a:t>24/05/2022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The Worlds of Database Systems</a:t>
            </a:r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C2FDD2D-D1AD-4AA7-93C2-8410BB90945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55978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EFE40-3F68-4AD8-9F4A-1454F924F411}" type="datetime1">
              <a:rPr lang="vi-VN" smtClean="0"/>
              <a:t>24/05/2022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Worlds of Database Systems</a:t>
            </a:r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0644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3683" y="286604"/>
            <a:ext cx="7963268" cy="11338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683" y="1420423"/>
            <a:ext cx="7963268" cy="481479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DF88698-A679-4FD2-B773-46917949C453}" type="datetime1">
              <a:rPr lang="vi-VN" smtClean="0"/>
              <a:t>24/05/2022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The Worlds of Database Systems</a:t>
            </a: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C2FDD2D-D1AD-4AA7-93C2-8410BB90945D}" type="slidenum">
              <a:rPr lang="vi-VN" smtClean="0"/>
              <a:t>‹#›</a:t>
            </a:fld>
            <a:endParaRPr lang="vi-VN"/>
          </a:p>
        </p:txBody>
      </p:sp>
      <p:pic>
        <p:nvPicPr>
          <p:cNvPr id="11" name="Picture 10" descr="logo.png">
            <a:extLst>
              <a:ext uri="{FF2B5EF4-FFF2-40B4-BE49-F238E27FC236}">
                <a16:creationId xmlns:a16="http://schemas.microsoft.com/office/drawing/2014/main" id="{385FDECA-9367-45BB-913D-DF7A0DC13504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lum bright="34000" contrast="-51000"/>
          </a:blip>
          <a:stretch>
            <a:fillRect/>
          </a:stretch>
        </p:blipFill>
        <p:spPr>
          <a:xfrm>
            <a:off x="96463" y="66287"/>
            <a:ext cx="914402" cy="440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958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600" b="1" kern="1200" spc="-50" baseline="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A%20Relational%20Model%20of%20Data%20for%20Large%20Shared%20Data%20Banks_Edgar%20F.%20Codd.pdf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988C1-F61A-438E-898F-A77A30BDF2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t">
            <a:normAutofit fontScale="90000"/>
          </a:bodyPr>
          <a:lstStyle/>
          <a:p>
            <a:pPr algn="ctr"/>
            <a:r>
              <a:rPr lang="en-US" sz="4600" dirty="0"/>
              <a:t>Chapter 1</a:t>
            </a:r>
            <a:r>
              <a:rPr lang="en-US" dirty="0"/>
              <a:t> </a:t>
            </a:r>
            <a:br>
              <a:rPr lang="en-US" dirty="0"/>
            </a:br>
            <a:r>
              <a:rPr lang="en-US" sz="5100" dirty="0"/>
              <a:t>The Worlds of Database Systems</a:t>
            </a:r>
            <a:br>
              <a:rPr lang="en-US" sz="5100" dirty="0"/>
            </a:br>
            <a:r>
              <a:rPr lang="en-US" sz="5100" dirty="0"/>
              <a:t/>
            </a:r>
            <a:br>
              <a:rPr lang="en-US" sz="5100" dirty="0"/>
            </a:br>
            <a:endParaRPr lang="vi-VN" sz="51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06C04D-9352-4FC5-8156-7D2520ADCB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02B428-232F-4513-87A1-7EE1C36BE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The Worlds of Database Systems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760081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EE428-9331-4858-901B-508BE41E9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1.1 The Evolution of Database Systems</a:t>
            </a:r>
            <a:endParaRPr lang="vi-V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D1004C-1837-4FB4-9B95-0ED2BB868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Worlds of Database Systems</a:t>
            </a:r>
            <a:endParaRPr lang="vi-VN"/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1D4C2DC4-3D90-4A0A-A873-F80205AB75A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2420" y="1366612"/>
            <a:ext cx="7296943" cy="3244717"/>
          </a:xfrm>
          <a:prstGeom prst="rect">
            <a:avLst/>
          </a:prstGeom>
          <a:noFill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D0BC38F-4465-46FE-8712-B9D49BD8A377}"/>
              </a:ext>
            </a:extLst>
          </p:cNvPr>
          <p:cNvSpPr txBox="1">
            <a:spLocks/>
          </p:cNvSpPr>
          <p:nvPr/>
        </p:nvSpPr>
        <p:spPr>
          <a:xfrm>
            <a:off x="585925" y="4967749"/>
            <a:ext cx="8458200" cy="12954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alibri" panose="020F0502020204030204" pitchFamily="34" charset="0"/>
              <a:buNone/>
            </a:pPr>
            <a:r>
              <a:rPr lang="en-US" dirty="0">
                <a:sym typeface="Wingdings" pitchFamily="2" charset="2"/>
              </a:rPr>
              <a:t> </a:t>
            </a:r>
            <a:r>
              <a:rPr lang="en-US" dirty="0" err="1"/>
              <a:t>2000s</a:t>
            </a:r>
            <a:r>
              <a:rPr lang="en-US" dirty="0"/>
              <a:t>-now: NoSQL , </a:t>
            </a:r>
            <a:r>
              <a:rPr lang="en-US" dirty="0" err="1"/>
              <a:t>newSQL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031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Smaller and Smaller Systems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Originally, </a:t>
            </a:r>
            <a:r>
              <a:rPr lang="en-US" dirty="0" err="1"/>
              <a:t>DBMS’s</a:t>
            </a:r>
            <a:r>
              <a:rPr lang="en-US" dirty="0"/>
              <a:t> were large, expensive software running on large computers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Today, DBMS can run on PC, Mobile, …</a:t>
            </a:r>
          </a:p>
          <a:p>
            <a:pPr lvl="1">
              <a:buNone/>
            </a:pPr>
            <a:r>
              <a:rPr lang="en-US" dirty="0">
                <a:sym typeface="Symbol"/>
              </a:rPr>
              <a:t>DB systems based on the relational model are available for even very small machines</a:t>
            </a:r>
          </a:p>
          <a:p>
            <a:r>
              <a:rPr lang="en-US" b="1" dirty="0">
                <a:sym typeface="Symbol"/>
              </a:rPr>
              <a:t>Bigger and Bigger Systems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ym typeface="Symbol"/>
              </a:rPr>
              <a:t>Size of data has been increasingly continuously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ym typeface="Symbol"/>
              </a:rPr>
              <a:t>Many databases store </a:t>
            </a:r>
            <a:r>
              <a:rPr lang="en-US" dirty="0" err="1">
                <a:sym typeface="Symbol"/>
              </a:rPr>
              <a:t>petabytes</a:t>
            </a:r>
            <a:r>
              <a:rPr lang="en-US" dirty="0">
                <a:sym typeface="Symbol"/>
              </a:rPr>
              <a:t> and serve it all to users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1.1 The Evolution of Database systems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41AF0FA-4F73-421B-9A2F-A767E8071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Worlds of Database Systems</a:t>
            </a:r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Database Management System</a:t>
            </a:r>
          </a:p>
          <a:p>
            <a:endParaRPr lang="en-US" b="1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DBMS components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Database Users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Database language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Relational databases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1.2 Overview of DBMS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8146B5-99AB-4A8F-BEF7-45D6F7B6C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Worlds of Database Systems</a:t>
            </a:r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925" y="1101213"/>
            <a:ext cx="7936637" cy="4971114"/>
          </a:xfrm>
        </p:spPr>
        <p:txBody>
          <a:bodyPr>
            <a:normAutofit/>
          </a:bodyPr>
          <a:lstStyle/>
          <a:p>
            <a:r>
              <a:rPr lang="en-US" b="1" dirty="0"/>
              <a:t>Database Users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FF0000"/>
                </a:solidFill>
              </a:rPr>
              <a:t>Database Administrators</a:t>
            </a:r>
            <a:r>
              <a:rPr lang="en-US" dirty="0"/>
              <a:t>, authorize access to database, coordinate, monitor its use, acquiring software, and hardware resources, …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FF0000"/>
                </a:solidFill>
              </a:rPr>
              <a:t>Database Designers</a:t>
            </a:r>
            <a:r>
              <a:rPr lang="en-US" dirty="0"/>
              <a:t>, define the content, the structure, the constraints, and functions or transactions against the database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FF0000"/>
                </a:solidFill>
              </a:rPr>
              <a:t>Database End users</a:t>
            </a:r>
            <a:r>
              <a:rPr lang="en-US" dirty="0"/>
              <a:t>, use data for queries, reports and some of them actually update the database content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1.2 Overview of DBMS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EBE2963-5F54-4E20-B998-530AFD5B3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Worlds of Database Systems</a:t>
            </a:r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DDL - Data Definition Language Commands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/>
              <a:t>DBA</a:t>
            </a:r>
            <a:r>
              <a:rPr lang="en-US" dirty="0"/>
              <a:t> needs special authority to execute schema-altering commands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Schema-altering commands are known as </a:t>
            </a:r>
            <a:r>
              <a:rPr lang="en-US" dirty="0" err="1"/>
              <a:t>DDL</a:t>
            </a:r>
            <a:r>
              <a:rPr lang="en-US" dirty="0"/>
              <a:t> commands, and used for defining data structure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These commands are parsed by a DDL compiler and passed to the execution engine, then goes through the index/file/record manager to alter the metadata (schema information for the database)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Examples: CREATE, ALTER, DROP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1.2 Overview of DBMS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CB9757F-883D-42AE-9E4B-6889130A7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Worlds of Database Systems</a:t>
            </a:r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925" y="1349407"/>
            <a:ext cx="7936637" cy="4923574"/>
          </a:xfrm>
        </p:spPr>
        <p:txBody>
          <a:bodyPr>
            <a:normAutofit/>
          </a:bodyPr>
          <a:lstStyle/>
          <a:p>
            <a:r>
              <a:rPr lang="en-US" b="1" dirty="0"/>
              <a:t>DML - Data Manipulation Language Commands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Are used by computer programs or DB users to retrieve, insert, delete, and update data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Not affect the schema of the database, but affect the content of the database or extract data from database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/>
              <a:t>DML</a:t>
            </a:r>
            <a:r>
              <a:rPr lang="en-US" dirty="0"/>
              <a:t> has two separate subsystems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Answering the query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Transaction processing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1.2 Overview of DBMS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0216458-7C0F-4083-8406-4B59E3EA7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Worlds of Database Systems</a:t>
            </a:r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925" y="1349407"/>
            <a:ext cx="8351598" cy="49235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1. Answering the query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Query is parsed and optimized by the </a:t>
            </a:r>
            <a:r>
              <a:rPr lang="en-US" i="1" dirty="0"/>
              <a:t>query compiler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which the result is </a:t>
            </a:r>
            <a:r>
              <a:rPr lang="en-US" i="1" dirty="0">
                <a:sym typeface="Wingdings" pitchFamily="2" charset="2"/>
              </a:rPr>
              <a:t>query plan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i="1" dirty="0"/>
              <a:t>Query plan</a:t>
            </a:r>
            <a:r>
              <a:rPr lang="en-US" dirty="0"/>
              <a:t> is passed to execution engine to execute</a:t>
            </a:r>
          </a:p>
          <a:p>
            <a:pPr marL="0" indent="0">
              <a:buNone/>
            </a:pPr>
            <a:r>
              <a:rPr lang="en-US" b="1" dirty="0"/>
              <a:t>2. Transaction processing (</a:t>
            </a:r>
            <a:r>
              <a:rPr lang="en-US" b="1" dirty="0">
                <a:solidFill>
                  <a:srgbClr val="FF0000"/>
                </a:solidFill>
              </a:rPr>
              <a:t>will be discussed in the next chapters</a:t>
            </a:r>
            <a:r>
              <a:rPr lang="en-US" b="1" dirty="0"/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Transaction is a group of some database operations.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Transaction is processed by </a:t>
            </a:r>
            <a:r>
              <a:rPr lang="en-US" i="1" dirty="0"/>
              <a:t>transaction manager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1.2 Overview of DBMS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E14FBBD-6715-4370-88E1-1BD37616D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Worlds of Database Systems</a:t>
            </a:r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6E538-4381-4CD8-BFB3-C95D447D8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trends of DB design and DBMS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E7A39-0EA1-4F60-9441-70CD0917C0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Non relational databases (NoSQL)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MongoDB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Redis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Multi-model databases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Oracle database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Arango DB</a:t>
            </a:r>
          </a:p>
          <a:p>
            <a:pPr>
              <a:buFont typeface="Wingdings" panose="05000000000000000000" pitchFamily="2" charset="2"/>
              <a:buChar char="§"/>
            </a:pPr>
            <a:endParaRPr lang="vi-V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E5E2DE-B644-42F1-8387-82277F8D3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Worlds of Database Systems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6557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82C54-B1A4-4D95-A29A-A70FE84C9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Objectives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7CB85-4AAA-4D53-9630-987FA07D01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681" y="1455547"/>
            <a:ext cx="7936637" cy="4678531"/>
          </a:xfrm>
        </p:spPr>
        <p:txBody>
          <a:bodyPr/>
          <a:lstStyle/>
          <a:p>
            <a:r>
              <a:rPr lang="en-US" dirty="0"/>
              <a:t>Understand concepts of: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Information, Data, Database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Database Management System (DBMS)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Database System</a:t>
            </a:r>
          </a:p>
          <a:p>
            <a:endParaRPr lang="vi-V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276FE7-6F45-4BCA-BFDA-16259D260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Worlds of Database Systems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51242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B81BE-1F9F-44F1-B005-D51C490A3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Contents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911B9-6708-4544-ADAD-7B64E6519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924" y="1516344"/>
            <a:ext cx="7936637" cy="4678531"/>
          </a:xfrm>
        </p:spPr>
        <p:txBody>
          <a:bodyPr/>
          <a:lstStyle/>
          <a:p>
            <a:r>
              <a:rPr lang="en-US" dirty="0"/>
              <a:t>1.1 The Evolution of Database Systems</a:t>
            </a:r>
          </a:p>
          <a:p>
            <a:r>
              <a:rPr lang="en-US" dirty="0"/>
              <a:t>1.2 Overview of Database Management System</a:t>
            </a:r>
          </a:p>
          <a:p>
            <a:endParaRPr lang="vi-V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C68F62-EFA2-4AB7-A9B4-DEBC58270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Worlds of Database Systems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42115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243A5-06EF-4D00-A175-FC7CFE44B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1.1 The Evolution of Database Systems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94255-FC6B-4760-8116-C30A761BD9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7484" y="1356852"/>
            <a:ext cx="4378796" cy="4984954"/>
          </a:xfrm>
        </p:spPr>
        <p:txBody>
          <a:bodyPr>
            <a:normAutofit fontScale="92500" lnSpcReduction="10000"/>
          </a:bodyPr>
          <a:lstStyle/>
          <a:p>
            <a:r>
              <a:rPr lang="en-US" sz="1800" dirty="0"/>
              <a:t> </a:t>
            </a:r>
            <a:r>
              <a:rPr lang="en-US" sz="1800" b="1" dirty="0">
                <a:solidFill>
                  <a:srgbClr val="FF0000"/>
                </a:solidFill>
              </a:rPr>
              <a:t>Database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A collection of information that exists over a long period of time.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A collection of related data.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managed by a DBMS</a:t>
            </a:r>
          </a:p>
          <a:p>
            <a:r>
              <a:rPr lang="en-US" sz="1800" b="1" dirty="0">
                <a:solidFill>
                  <a:srgbClr val="FF0000"/>
                </a:solidFill>
              </a:rPr>
              <a:t>Database Management System (DBMS)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A software package/system to facilitate the creation and maintenance of a computerized database</a:t>
            </a:r>
          </a:p>
          <a:p>
            <a:r>
              <a:rPr lang="en-US" sz="1800" b="1" dirty="0">
                <a:solidFill>
                  <a:srgbClr val="FF0000"/>
                </a:solidFill>
              </a:rPr>
              <a:t>Database System</a:t>
            </a:r>
            <a:endParaRPr lang="en-US" sz="1800" dirty="0"/>
          </a:p>
          <a:p>
            <a:pPr lvl="1">
              <a:lnSpc>
                <a:spcPct val="120000"/>
              </a:lnSpc>
            </a:pPr>
            <a:r>
              <a:rPr lang="en-US" sz="2000" dirty="0"/>
              <a:t>The DBMS software together with the data itself. Sometimes, the applications are also included.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1800" dirty="0"/>
          </a:p>
          <a:p>
            <a:pPr lvl="1">
              <a:buFont typeface="Wingdings" panose="05000000000000000000" pitchFamily="2" charset="2"/>
              <a:buChar char="§"/>
            </a:pPr>
            <a:endParaRPr lang="en-US" sz="1800" dirty="0"/>
          </a:p>
          <a:p>
            <a:pPr lvl="1">
              <a:buFont typeface="Wingdings" panose="05000000000000000000" pitchFamily="2" charset="2"/>
              <a:buChar char="§"/>
            </a:pPr>
            <a:endParaRPr lang="en-US" sz="1800" dirty="0"/>
          </a:p>
          <a:p>
            <a:pPr>
              <a:buFont typeface="Wingdings" panose="05000000000000000000" pitchFamily="2" charset="2"/>
              <a:buChar char="§"/>
            </a:pPr>
            <a:endParaRPr lang="en-US" sz="1800" dirty="0"/>
          </a:p>
          <a:p>
            <a:endParaRPr lang="vi-VN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A13231-C138-4FDE-ADD1-5E1BE2718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Worlds of Database Systems</a:t>
            </a:r>
            <a:endParaRPr lang="vi-VN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8E20A2DC-9F54-413D-9D29-2EFFF48451EB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64074" y="1356852"/>
            <a:ext cx="4234119" cy="4886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6110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878816D-9F92-4D8F-9568-26722E0D6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1.1 The Evolution of Database Systems</a:t>
            </a:r>
            <a:endParaRPr lang="vi-V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36F5ED-64C7-425D-94B5-FF7996450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Worlds of Database Systems</a:t>
            </a:r>
            <a:endParaRPr lang="vi-VN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3B36687-37AD-43A4-B341-FEBC3ABDE3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925" y="1488586"/>
            <a:ext cx="4343400" cy="5082809"/>
          </a:xfrm>
        </p:spPr>
        <p:txBody>
          <a:bodyPr>
            <a:normAutofit/>
          </a:bodyPr>
          <a:lstStyle/>
          <a:p>
            <a:r>
              <a:rPr lang="en-US" sz="2400" dirty="0"/>
              <a:t>The DBMS is expected to</a:t>
            </a:r>
          </a:p>
          <a:p>
            <a:pPr marL="678942" indent="-514350">
              <a:buFont typeface="+mj-lt"/>
              <a:buAutoNum type="arabicParenR"/>
            </a:pPr>
            <a:r>
              <a:rPr lang="en-US" sz="2400" dirty="0"/>
              <a:t>Allow users to create new databases and specify their schemas</a:t>
            </a:r>
          </a:p>
          <a:p>
            <a:pPr marL="678942" indent="-514350">
              <a:buFont typeface="+mj-lt"/>
              <a:buAutoNum type="arabicParenR"/>
            </a:pPr>
            <a:r>
              <a:rPr lang="en-US" sz="2400" dirty="0"/>
              <a:t>Give users the ability to query the data</a:t>
            </a:r>
          </a:p>
          <a:p>
            <a:pPr marL="678942" indent="-514350">
              <a:buFont typeface="+mj-lt"/>
              <a:buAutoNum type="arabicParenR"/>
            </a:pPr>
            <a:r>
              <a:rPr lang="en-US" sz="2400" dirty="0"/>
              <a:t>Support the storage of very large amounts of data</a:t>
            </a:r>
          </a:p>
          <a:p>
            <a:pPr marL="678942" indent="-514350">
              <a:buFont typeface="+mj-lt"/>
              <a:buAutoNum type="arabicParenR"/>
            </a:pPr>
            <a:r>
              <a:rPr lang="en-US" sz="2400" dirty="0"/>
              <a:t>Enable durability</a:t>
            </a:r>
          </a:p>
          <a:p>
            <a:pPr marL="678942" indent="-514350">
              <a:buFont typeface="+mj-lt"/>
              <a:buAutoNum type="arabicParenR"/>
            </a:pPr>
            <a:r>
              <a:rPr lang="en-US" sz="2400" dirty="0"/>
              <a:t>Control access to data from many users at once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BC7458C-5B01-4C91-A07C-9A00D5C6BEB3}"/>
              </a:ext>
            </a:extLst>
          </p:cNvPr>
          <p:cNvSpPr txBox="1">
            <a:spLocks/>
          </p:cNvSpPr>
          <p:nvPr/>
        </p:nvSpPr>
        <p:spPr>
          <a:xfrm>
            <a:off x="4724400" y="1317991"/>
            <a:ext cx="4343400" cy="50828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marL="438912" lvl="0" indent="-320040">
              <a:lnSpc>
                <a:spcPct val="150000"/>
              </a:lnSpc>
              <a:buClr>
                <a:schemeClr val="accent1"/>
              </a:buClr>
              <a:buSzPct val="80000"/>
              <a:buFont typeface="Wingdings 2"/>
              <a:buChar char=""/>
              <a:defRPr/>
            </a:pPr>
            <a:r>
              <a:rPr lang="en-US" sz="24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Early DBMS</a:t>
            </a:r>
          </a:p>
          <a:p>
            <a:pPr marL="971550" lvl="1" indent="-514350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SzPct val="90000"/>
              <a:buFont typeface="Arial" pitchFamily="34" charset="0"/>
              <a:buChar char="•"/>
            </a:pPr>
            <a:r>
              <a:rPr lang="en-US" sz="20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1960s, the first DBMS based on file system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78C8C1C9-00FB-4B1C-96B2-035644CF828F}"/>
              </a:ext>
            </a:extLst>
          </p:cNvPr>
          <p:cNvGraphicFramePr>
            <a:graphicFrameLocks noGrp="1"/>
          </p:cNvGraphicFramePr>
          <p:nvPr/>
        </p:nvGraphicFramePr>
        <p:xfrm>
          <a:off x="5334000" y="3048000"/>
          <a:ext cx="3581400" cy="276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0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0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Responsibility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Yes/No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Limited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directly</a:t>
                      </a:r>
                      <a:r>
                        <a:rPr lang="en-US" baseline="0" dirty="0"/>
                        <a:t> supported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always supported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6350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0682D-6BB9-4B43-9C4A-49878E27B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1.1 The Evolution of Database Systems</a:t>
            </a:r>
            <a:endParaRPr lang="vi-V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DD9340-C56F-4BBE-98D2-5192ABCDB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Worlds of Database Systems</a:t>
            </a:r>
            <a:endParaRPr lang="vi-VN"/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7BEC17D2-0F75-436E-9405-13DD81EB49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788" y="1349375"/>
            <a:ext cx="7937500" cy="4722813"/>
          </a:xfrm>
        </p:spPr>
        <p:txBody>
          <a:bodyPr>
            <a:normAutofit/>
          </a:bodyPr>
          <a:lstStyle/>
          <a:p>
            <a:r>
              <a:rPr lang="en-US" b="1" dirty="0"/>
              <a:t>Hierarchical data model (tree-based model)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Was used in early mainframe DBMS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The IBM Information Management System (IMS) is example of a hierarchical database system</a:t>
            </a:r>
          </a:p>
        </p:txBody>
      </p:sp>
      <p:grpSp>
        <p:nvGrpSpPr>
          <p:cNvPr id="7" name="Group 3">
            <a:extLst>
              <a:ext uri="{FF2B5EF4-FFF2-40B4-BE49-F238E27FC236}">
                <a16:creationId xmlns:a16="http://schemas.microsoft.com/office/drawing/2014/main" id="{A44C1493-DB91-4A86-B559-E21365E7FFAA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3951287"/>
            <a:ext cx="1536700" cy="2452196"/>
            <a:chOff x="528" y="2834"/>
            <a:chExt cx="968" cy="914"/>
          </a:xfrm>
        </p:grpSpPr>
        <p:sp>
          <p:nvSpPr>
            <p:cNvPr id="8" name="Text Box 4">
              <a:extLst>
                <a:ext uri="{FF2B5EF4-FFF2-40B4-BE49-F238E27FC236}">
                  <a16:creationId xmlns:a16="http://schemas.microsoft.com/office/drawing/2014/main" id="{EE27B0A4-6D6B-49A4-8CBB-B0857CE72F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2" y="2834"/>
              <a:ext cx="764" cy="1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 dirty="0">
                  <a:solidFill>
                    <a:srgbClr val="0070C0"/>
                  </a:solidFill>
                  <a:latin typeface="Times New Roman" pitchFamily="18" charset="0"/>
                  <a:cs typeface="Arial" charset="0"/>
                </a:rPr>
                <a:t>Student</a:t>
              </a:r>
            </a:p>
          </p:txBody>
        </p:sp>
        <p:sp>
          <p:nvSpPr>
            <p:cNvPr id="9" name="Text Box 5">
              <a:extLst>
                <a:ext uri="{FF2B5EF4-FFF2-40B4-BE49-F238E27FC236}">
                  <a16:creationId xmlns:a16="http://schemas.microsoft.com/office/drawing/2014/main" id="{C70BCCCC-3F73-4E12-A954-13A19F2836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3192"/>
              <a:ext cx="709" cy="1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0070C0"/>
                  </a:solidFill>
                  <a:latin typeface="Times New Roman" pitchFamily="18" charset="0"/>
                  <a:cs typeface="Arial" charset="0"/>
                </a:rPr>
                <a:t>Course</a:t>
              </a:r>
            </a:p>
          </p:txBody>
        </p:sp>
        <p:sp>
          <p:nvSpPr>
            <p:cNvPr id="10" name="Text Box 6">
              <a:extLst>
                <a:ext uri="{FF2B5EF4-FFF2-40B4-BE49-F238E27FC236}">
                  <a16:creationId xmlns:a16="http://schemas.microsoft.com/office/drawing/2014/main" id="{71EF8810-3A52-4BA3-8253-176169E0EE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3576"/>
              <a:ext cx="968" cy="1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0070C0"/>
                  </a:solidFill>
                  <a:latin typeface="Times New Roman" pitchFamily="18" charset="0"/>
                  <a:cs typeface="Arial" charset="0"/>
                </a:rPr>
                <a:t>Instructor</a:t>
              </a:r>
            </a:p>
          </p:txBody>
        </p:sp>
        <p:sp>
          <p:nvSpPr>
            <p:cNvPr id="11" name="Line 7">
              <a:extLst>
                <a:ext uri="{FF2B5EF4-FFF2-40B4-BE49-F238E27FC236}">
                  <a16:creationId xmlns:a16="http://schemas.microsoft.com/office/drawing/2014/main" id="{0EC4D356-8E58-4137-93F0-57154D78F6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00" y="3009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b="1">
                <a:solidFill>
                  <a:srgbClr val="0070C0"/>
                </a:solidFill>
              </a:endParaRPr>
            </a:p>
          </p:txBody>
        </p:sp>
        <p:sp>
          <p:nvSpPr>
            <p:cNvPr id="12" name="Line 8">
              <a:extLst>
                <a:ext uri="{FF2B5EF4-FFF2-40B4-BE49-F238E27FC236}">
                  <a16:creationId xmlns:a16="http://schemas.microsoft.com/office/drawing/2014/main" id="{7F1D310E-0487-49E4-9A65-F598F91A64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0" y="3373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b="1">
                <a:solidFill>
                  <a:srgbClr val="0070C0"/>
                </a:solidFill>
              </a:endParaRPr>
            </a:p>
          </p:txBody>
        </p:sp>
      </p:grpSp>
      <p:grpSp>
        <p:nvGrpSpPr>
          <p:cNvPr id="13" name="Group 9">
            <a:extLst>
              <a:ext uri="{FF2B5EF4-FFF2-40B4-BE49-F238E27FC236}">
                <a16:creationId xmlns:a16="http://schemas.microsoft.com/office/drawing/2014/main" id="{B13EF1BE-8BA2-4B88-9998-565ABFD4D86A}"/>
              </a:ext>
            </a:extLst>
          </p:cNvPr>
          <p:cNvGrpSpPr>
            <a:grpSpLocks/>
          </p:cNvGrpSpPr>
          <p:nvPr/>
        </p:nvGrpSpPr>
        <p:grpSpPr bwMode="auto">
          <a:xfrm>
            <a:off x="2895600" y="3910012"/>
            <a:ext cx="5682403" cy="2441051"/>
            <a:chOff x="2213" y="2690"/>
            <a:chExt cx="2658" cy="1152"/>
          </a:xfrm>
        </p:grpSpPr>
        <p:sp>
          <p:nvSpPr>
            <p:cNvPr id="14" name="Line 10">
              <a:extLst>
                <a:ext uri="{FF2B5EF4-FFF2-40B4-BE49-F238E27FC236}">
                  <a16:creationId xmlns:a16="http://schemas.microsoft.com/office/drawing/2014/main" id="{F8C996B2-6CF3-4F4B-8A4B-D5E71A8738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64" y="295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1">
                <a:solidFill>
                  <a:srgbClr val="0070C0"/>
                </a:solidFill>
              </a:endParaRPr>
            </a:p>
          </p:txBody>
        </p:sp>
        <p:grpSp>
          <p:nvGrpSpPr>
            <p:cNvPr id="15" name="Group 11">
              <a:extLst>
                <a:ext uri="{FF2B5EF4-FFF2-40B4-BE49-F238E27FC236}">
                  <a16:creationId xmlns:a16="http://schemas.microsoft.com/office/drawing/2014/main" id="{A4D92544-32C9-4AC2-ABA2-F02AE384B3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13" y="2690"/>
              <a:ext cx="2658" cy="1152"/>
              <a:chOff x="2213" y="2690"/>
              <a:chExt cx="2658" cy="1152"/>
            </a:xfrm>
          </p:grpSpPr>
          <p:sp>
            <p:nvSpPr>
              <p:cNvPr id="16" name="Text Box 12">
                <a:extLst>
                  <a:ext uri="{FF2B5EF4-FFF2-40B4-BE49-F238E27FC236}">
                    <a16:creationId xmlns:a16="http://schemas.microsoft.com/office/drawing/2014/main" id="{239D502B-0084-4641-BC9E-0B8032C927D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80" y="2690"/>
                <a:ext cx="237" cy="2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 b="1" dirty="0">
                    <a:solidFill>
                      <a:srgbClr val="0070C0"/>
                    </a:solidFill>
                    <a:latin typeface="Times New Roman" pitchFamily="18" charset="0"/>
                    <a:cs typeface="Arial" charset="0"/>
                  </a:rPr>
                  <a:t>S1</a:t>
                </a:r>
              </a:p>
            </p:txBody>
          </p:sp>
          <p:sp>
            <p:nvSpPr>
              <p:cNvPr id="17" name="Text Box 13">
                <a:extLst>
                  <a:ext uri="{FF2B5EF4-FFF2-40B4-BE49-F238E27FC236}">
                    <a16:creationId xmlns:a16="http://schemas.microsoft.com/office/drawing/2014/main" id="{D8A424BF-8A6D-4471-9471-FA00851706E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13" y="3144"/>
                <a:ext cx="263" cy="2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 b="1">
                    <a:solidFill>
                      <a:srgbClr val="0070C0"/>
                    </a:solidFill>
                    <a:latin typeface="Times New Roman" pitchFamily="18" charset="0"/>
                    <a:cs typeface="Arial" charset="0"/>
                  </a:rPr>
                  <a:t>C1</a:t>
                </a:r>
              </a:p>
            </p:txBody>
          </p:sp>
          <p:sp>
            <p:nvSpPr>
              <p:cNvPr id="18" name="Text Box 14">
                <a:extLst>
                  <a:ext uri="{FF2B5EF4-FFF2-40B4-BE49-F238E27FC236}">
                    <a16:creationId xmlns:a16="http://schemas.microsoft.com/office/drawing/2014/main" id="{68850DED-39B1-44A0-BB6E-1D6E56D33E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68" y="3144"/>
                <a:ext cx="263" cy="2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 b="1">
                    <a:solidFill>
                      <a:srgbClr val="0070C0"/>
                    </a:solidFill>
                    <a:latin typeface="Times New Roman" pitchFamily="18" charset="0"/>
                    <a:cs typeface="Arial" charset="0"/>
                  </a:rPr>
                  <a:t>C2</a:t>
                </a:r>
              </a:p>
            </p:txBody>
          </p:sp>
          <p:sp>
            <p:nvSpPr>
              <p:cNvPr id="19" name="Text Box 15">
                <a:extLst>
                  <a:ext uri="{FF2B5EF4-FFF2-40B4-BE49-F238E27FC236}">
                    <a16:creationId xmlns:a16="http://schemas.microsoft.com/office/drawing/2014/main" id="{610FFC04-16C8-42B2-805C-91F73748EF5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44" y="3624"/>
                <a:ext cx="215" cy="2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 b="1">
                    <a:solidFill>
                      <a:srgbClr val="0070C0"/>
                    </a:solidFill>
                    <a:latin typeface="Times New Roman" pitchFamily="18" charset="0"/>
                    <a:cs typeface="Arial" charset="0"/>
                  </a:rPr>
                  <a:t>I1</a:t>
                </a:r>
              </a:p>
            </p:txBody>
          </p:sp>
          <p:sp>
            <p:nvSpPr>
              <p:cNvPr id="20" name="Text Box 16">
                <a:extLst>
                  <a:ext uri="{FF2B5EF4-FFF2-40B4-BE49-F238E27FC236}">
                    <a16:creationId xmlns:a16="http://schemas.microsoft.com/office/drawing/2014/main" id="{28321CA9-9C7B-40A3-8985-0056145BBB4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32" y="3624"/>
                <a:ext cx="215" cy="2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 b="1">
                    <a:solidFill>
                      <a:srgbClr val="0070C0"/>
                    </a:solidFill>
                    <a:latin typeface="Times New Roman" pitchFamily="18" charset="0"/>
                    <a:cs typeface="Arial" charset="0"/>
                  </a:rPr>
                  <a:t>I2</a:t>
                </a:r>
              </a:p>
            </p:txBody>
          </p:sp>
          <p:sp>
            <p:nvSpPr>
              <p:cNvPr id="21" name="Text Box 17">
                <a:extLst>
                  <a:ext uri="{FF2B5EF4-FFF2-40B4-BE49-F238E27FC236}">
                    <a16:creationId xmlns:a16="http://schemas.microsoft.com/office/drawing/2014/main" id="{6A190F28-93F3-4A23-B256-7526F8EA34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89" y="2690"/>
                <a:ext cx="237" cy="2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 b="1">
                    <a:solidFill>
                      <a:srgbClr val="0070C0"/>
                    </a:solidFill>
                    <a:latin typeface="Times New Roman" pitchFamily="18" charset="0"/>
                    <a:cs typeface="Arial" charset="0"/>
                  </a:rPr>
                  <a:t>S2</a:t>
                </a:r>
              </a:p>
            </p:txBody>
          </p:sp>
          <p:sp>
            <p:nvSpPr>
              <p:cNvPr id="22" name="Text Box 18">
                <a:extLst>
                  <a:ext uri="{FF2B5EF4-FFF2-40B4-BE49-F238E27FC236}">
                    <a16:creationId xmlns:a16="http://schemas.microsoft.com/office/drawing/2014/main" id="{52EA3A15-2899-4B23-83CF-5629F16F51A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57" y="3144"/>
                <a:ext cx="263" cy="2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 b="1">
                    <a:solidFill>
                      <a:srgbClr val="0070C0"/>
                    </a:solidFill>
                    <a:latin typeface="Times New Roman" pitchFamily="18" charset="0"/>
                    <a:cs typeface="Arial" charset="0"/>
                  </a:rPr>
                  <a:t>C2</a:t>
                </a:r>
              </a:p>
            </p:txBody>
          </p:sp>
          <p:sp>
            <p:nvSpPr>
              <p:cNvPr id="23" name="Text Box 19">
                <a:extLst>
                  <a:ext uri="{FF2B5EF4-FFF2-40B4-BE49-F238E27FC236}">
                    <a16:creationId xmlns:a16="http://schemas.microsoft.com/office/drawing/2014/main" id="{C6085F6D-0702-4E70-A438-A2C6537849F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20" y="3144"/>
                <a:ext cx="263" cy="2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 b="1">
                    <a:solidFill>
                      <a:srgbClr val="0070C0"/>
                    </a:solidFill>
                    <a:latin typeface="Times New Roman" pitchFamily="18" charset="0"/>
                    <a:cs typeface="Arial" charset="0"/>
                  </a:rPr>
                  <a:t>C3</a:t>
                </a:r>
              </a:p>
            </p:txBody>
          </p:sp>
          <p:sp>
            <p:nvSpPr>
              <p:cNvPr id="24" name="Text Box 20">
                <a:extLst>
                  <a:ext uri="{FF2B5EF4-FFF2-40B4-BE49-F238E27FC236}">
                    <a16:creationId xmlns:a16="http://schemas.microsoft.com/office/drawing/2014/main" id="{935C4DC2-EAAA-49A3-886F-0F2DF45872C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88" y="3624"/>
                <a:ext cx="215" cy="2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 b="1">
                    <a:solidFill>
                      <a:srgbClr val="0070C0"/>
                    </a:solidFill>
                    <a:latin typeface="Times New Roman" pitchFamily="18" charset="0"/>
                    <a:cs typeface="Arial" charset="0"/>
                  </a:rPr>
                  <a:t>I2</a:t>
                </a:r>
              </a:p>
            </p:txBody>
          </p:sp>
          <p:sp>
            <p:nvSpPr>
              <p:cNvPr id="25" name="Text Box 21">
                <a:extLst>
                  <a:ext uri="{FF2B5EF4-FFF2-40B4-BE49-F238E27FC236}">
                    <a16:creationId xmlns:a16="http://schemas.microsoft.com/office/drawing/2014/main" id="{4E4E599A-D1D1-4978-8D1C-B654CEC7EED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84" y="3624"/>
                <a:ext cx="215" cy="2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 b="1">
                    <a:solidFill>
                      <a:srgbClr val="0070C0"/>
                    </a:solidFill>
                    <a:latin typeface="Times New Roman" pitchFamily="18" charset="0"/>
                    <a:cs typeface="Arial" charset="0"/>
                  </a:rPr>
                  <a:t>I3</a:t>
                </a:r>
              </a:p>
            </p:txBody>
          </p:sp>
          <p:sp>
            <p:nvSpPr>
              <p:cNvPr id="26" name="Text Box 22">
                <a:extLst>
                  <a:ext uri="{FF2B5EF4-FFF2-40B4-BE49-F238E27FC236}">
                    <a16:creationId xmlns:a16="http://schemas.microsoft.com/office/drawing/2014/main" id="{B096D2E6-A428-416D-A24F-1AA5DC9AD49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92" y="3144"/>
                <a:ext cx="263" cy="2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 b="1">
                    <a:solidFill>
                      <a:srgbClr val="0070C0"/>
                    </a:solidFill>
                    <a:latin typeface="Times New Roman" pitchFamily="18" charset="0"/>
                    <a:cs typeface="Arial" charset="0"/>
                  </a:rPr>
                  <a:t>C4</a:t>
                </a:r>
              </a:p>
            </p:txBody>
          </p:sp>
          <p:sp>
            <p:nvSpPr>
              <p:cNvPr id="27" name="Text Box 23">
                <a:extLst>
                  <a:ext uri="{FF2B5EF4-FFF2-40B4-BE49-F238E27FC236}">
                    <a16:creationId xmlns:a16="http://schemas.microsoft.com/office/drawing/2014/main" id="{2BE2A667-B4EE-4A0C-9CCB-4A5605D5187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56" y="3624"/>
                <a:ext cx="215" cy="2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 b="1">
                    <a:solidFill>
                      <a:srgbClr val="0070C0"/>
                    </a:solidFill>
                    <a:latin typeface="Times New Roman" pitchFamily="18" charset="0"/>
                    <a:cs typeface="Arial" charset="0"/>
                  </a:rPr>
                  <a:t>I1</a:t>
                </a:r>
              </a:p>
            </p:txBody>
          </p:sp>
          <p:sp>
            <p:nvSpPr>
              <p:cNvPr id="28" name="Line 24">
                <a:extLst>
                  <a:ext uri="{FF2B5EF4-FFF2-40B4-BE49-F238E27FC236}">
                    <a16:creationId xmlns:a16="http://schemas.microsoft.com/office/drawing/2014/main" id="{09B82AFF-7DA8-47F7-8AA5-32D9355703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436" y="2952"/>
                <a:ext cx="24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b="1">
                  <a:solidFill>
                    <a:srgbClr val="0070C0"/>
                  </a:solidFill>
                </a:endParaRPr>
              </a:p>
            </p:txBody>
          </p:sp>
          <p:sp>
            <p:nvSpPr>
              <p:cNvPr id="29" name="Line 25">
                <a:extLst>
                  <a:ext uri="{FF2B5EF4-FFF2-40B4-BE49-F238E27FC236}">
                    <a16:creationId xmlns:a16="http://schemas.microsoft.com/office/drawing/2014/main" id="{D7AEE3E2-CFB9-4D4A-AE8E-BC71330362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32" y="2952"/>
                <a:ext cx="24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b="1">
                  <a:solidFill>
                    <a:srgbClr val="0070C0"/>
                  </a:solidFill>
                </a:endParaRPr>
              </a:p>
            </p:txBody>
          </p:sp>
          <p:sp>
            <p:nvSpPr>
              <p:cNvPr id="30" name="Line 26">
                <a:extLst>
                  <a:ext uri="{FF2B5EF4-FFF2-40B4-BE49-F238E27FC236}">
                    <a16:creationId xmlns:a16="http://schemas.microsoft.com/office/drawing/2014/main" id="{1BAF4B46-E65D-4843-A70C-F05ACEBF53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56" y="2952"/>
                <a:ext cx="24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b="1">
                  <a:solidFill>
                    <a:srgbClr val="0070C0"/>
                  </a:solidFill>
                </a:endParaRPr>
              </a:p>
            </p:txBody>
          </p:sp>
          <p:sp>
            <p:nvSpPr>
              <p:cNvPr id="31" name="Line 27">
                <a:extLst>
                  <a:ext uri="{FF2B5EF4-FFF2-40B4-BE49-F238E27FC236}">
                    <a16:creationId xmlns:a16="http://schemas.microsoft.com/office/drawing/2014/main" id="{16FD0C10-90E9-4FB1-A9D4-FDFC5F92E3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72" y="2952"/>
                <a:ext cx="24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b="1">
                  <a:solidFill>
                    <a:srgbClr val="0070C0"/>
                  </a:solidFill>
                </a:endParaRPr>
              </a:p>
            </p:txBody>
          </p:sp>
          <p:sp>
            <p:nvSpPr>
              <p:cNvPr id="32" name="Line 28">
                <a:extLst>
                  <a:ext uri="{FF2B5EF4-FFF2-40B4-BE49-F238E27FC236}">
                    <a16:creationId xmlns:a16="http://schemas.microsoft.com/office/drawing/2014/main" id="{1B3EE829-61ED-4169-9D71-69FED2A3B7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40" y="343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b="1">
                  <a:solidFill>
                    <a:srgbClr val="0070C0"/>
                  </a:solidFill>
                </a:endParaRPr>
              </a:p>
            </p:txBody>
          </p:sp>
          <p:sp>
            <p:nvSpPr>
              <p:cNvPr id="33" name="Line 29">
                <a:extLst>
                  <a:ext uri="{FF2B5EF4-FFF2-40B4-BE49-F238E27FC236}">
                    <a16:creationId xmlns:a16="http://schemas.microsoft.com/office/drawing/2014/main" id="{8C666CC0-FE8B-4AF5-BE55-F7CE7A5158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60" y="343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b="1">
                  <a:solidFill>
                    <a:srgbClr val="0070C0"/>
                  </a:solidFill>
                </a:endParaRPr>
              </a:p>
            </p:txBody>
          </p:sp>
          <p:sp>
            <p:nvSpPr>
              <p:cNvPr id="34" name="Line 30">
                <a:extLst>
                  <a:ext uri="{FF2B5EF4-FFF2-40B4-BE49-F238E27FC236}">
                    <a16:creationId xmlns:a16="http://schemas.microsoft.com/office/drawing/2014/main" id="{469DCD63-66DA-4C0A-A30B-339D540477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36" y="343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b="1">
                  <a:solidFill>
                    <a:srgbClr val="0070C0"/>
                  </a:solidFill>
                </a:endParaRPr>
              </a:p>
            </p:txBody>
          </p:sp>
          <p:sp>
            <p:nvSpPr>
              <p:cNvPr id="35" name="Line 31">
                <a:extLst>
                  <a:ext uri="{FF2B5EF4-FFF2-40B4-BE49-F238E27FC236}">
                    <a16:creationId xmlns:a16="http://schemas.microsoft.com/office/drawing/2014/main" id="{DF9F0ABD-3CE8-473C-AC5E-B74EF20FAE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64" y="343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b="1">
                  <a:solidFill>
                    <a:srgbClr val="0070C0"/>
                  </a:solidFill>
                </a:endParaRPr>
              </a:p>
            </p:txBody>
          </p:sp>
          <p:sp>
            <p:nvSpPr>
              <p:cNvPr id="36" name="Line 32">
                <a:extLst>
                  <a:ext uri="{FF2B5EF4-FFF2-40B4-BE49-F238E27FC236}">
                    <a16:creationId xmlns:a16="http://schemas.microsoft.com/office/drawing/2014/main" id="{48671B75-A975-4217-B384-28D175F124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40" y="343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b="1">
                  <a:solidFill>
                    <a:srgbClr val="0070C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53904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0682D-6BB9-4B43-9C4A-49878E27B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1.1 The Evolution of Database Systems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A197D3-D2A2-4E16-B684-880002348F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926" y="1349407"/>
            <a:ext cx="4340036" cy="4722920"/>
          </a:xfrm>
        </p:spPr>
        <p:txBody>
          <a:bodyPr/>
          <a:lstStyle/>
          <a:p>
            <a:r>
              <a:rPr lang="en-US" b="1" dirty="0"/>
              <a:t>Network data model (graph-based model)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Charles Bachman invented in the late </a:t>
            </a:r>
            <a:r>
              <a:rPr lang="en-US" sz="2000" dirty="0" err="1"/>
              <a:t>1960s</a:t>
            </a:r>
            <a:endParaRPr lang="en-US" sz="20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standard specification published in 1969 by the Conference on Data Systems Languages (</a:t>
            </a:r>
            <a:r>
              <a:rPr lang="en-US" sz="2000" dirty="0" err="1"/>
              <a:t>CODASYL</a:t>
            </a:r>
            <a:r>
              <a:rPr lang="en-US" sz="2000" dirty="0"/>
              <a:t>) Consortium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The network model allows each record to have multiple parent and child records</a:t>
            </a:r>
          </a:p>
          <a:p>
            <a:r>
              <a:rPr lang="en-US" sz="2800" dirty="0">
                <a:solidFill>
                  <a:srgbClr val="FF0000"/>
                </a:solidFill>
                <a:sym typeface="Wingdings" pitchFamily="2" charset="2"/>
              </a:rPr>
              <a:t> </a:t>
            </a:r>
            <a:r>
              <a:rPr lang="en-US" sz="2800" dirty="0">
                <a:solidFill>
                  <a:srgbClr val="FF0000"/>
                </a:solidFill>
              </a:rPr>
              <a:t>Not support high-level query language</a:t>
            </a:r>
          </a:p>
          <a:p>
            <a:endParaRPr lang="vi-V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DD9340-C56F-4BBE-98D2-5192ABCDB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Worlds of Database Systems</a:t>
            </a:r>
            <a:endParaRPr lang="vi-VN"/>
          </a:p>
        </p:txBody>
      </p:sp>
      <p:pic>
        <p:nvPicPr>
          <p:cNvPr id="6" name="Picture 4" descr="http://creately.com/blog/wp-content/uploads/2012/06/database-design-network-model.png">
            <a:extLst>
              <a:ext uri="{FF2B5EF4-FFF2-40B4-BE49-F238E27FC236}">
                <a16:creationId xmlns:a16="http://schemas.microsoft.com/office/drawing/2014/main" id="{6ED68B57-64B8-4B70-9459-3F87ECE286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95809" y="1578147"/>
            <a:ext cx="3617103" cy="349529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65215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6525E-8F2B-4F67-AF89-182212142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1.1 The Evolution of Database Systems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F1B67-8BCF-470E-86AF-C1C82768A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Relational Database Systems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/>
              <a:t>1970s</a:t>
            </a:r>
            <a:r>
              <a:rPr lang="en-US" dirty="0"/>
              <a:t>, Edgar Frank "Ted" Codd defined relational model based on relations (</a:t>
            </a:r>
            <a:r>
              <a:rPr lang="en-US" dirty="0">
                <a:hlinkClick r:id="rId2" action="ppaction://hlinkfile"/>
              </a:rPr>
              <a:t>*</a:t>
            </a:r>
            <a:r>
              <a:rPr lang="en-US" dirty="0"/>
              <a:t>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Revolutionary idea of DBMS activity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at IBM (System R, </a:t>
            </a:r>
            <a:r>
              <a:rPr lang="en-US" dirty="0" err="1"/>
              <a:t>DB2</a:t>
            </a:r>
            <a:r>
              <a:rPr lang="en-US" dirty="0"/>
              <a:t>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at Universities like Berkeley (Ingres)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SQL, the most important query language, was developed by IBM in 1974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1979, Oracle </a:t>
            </a:r>
            <a:r>
              <a:rPr lang="en-US" dirty="0" err="1"/>
              <a:t>v.2</a:t>
            </a:r>
            <a:r>
              <a:rPr lang="en-US" dirty="0"/>
              <a:t>, the first commercial RDBMS product using SQL</a:t>
            </a:r>
          </a:p>
          <a:p>
            <a:endParaRPr lang="vi-V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A0F540-43E7-4701-9E83-CB8D1ABDB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Worlds of Database Systems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7202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2DCA8-B5B3-4D8E-9961-83C9F9D49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681" y="89960"/>
            <a:ext cx="7936637" cy="1062801"/>
          </a:xfrm>
        </p:spPr>
        <p:txBody>
          <a:bodyPr/>
          <a:lstStyle/>
          <a:p>
            <a:pPr algn="ctr"/>
            <a:r>
              <a:rPr lang="en-US" dirty="0"/>
              <a:t>1.1 The Evolution of Database Systems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20802-76A4-4D72-9529-F59E7A7974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113" y="1251084"/>
            <a:ext cx="7936637" cy="4722920"/>
          </a:xfrm>
        </p:spPr>
        <p:txBody>
          <a:bodyPr/>
          <a:lstStyle/>
          <a:p>
            <a:r>
              <a:rPr lang="en-US" sz="2400" b="1" dirty="0"/>
              <a:t>Book relation example </a:t>
            </a:r>
          </a:p>
          <a:p>
            <a:endParaRPr lang="vi-V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5FB06B-9537-4EE4-986F-B4F24D048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Worlds of Database Systems</a:t>
            </a:r>
            <a:endParaRPr lang="vi-VN"/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DCA27FBC-0B25-4523-8916-92A1F821DF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651350"/>
            <a:ext cx="8839200" cy="4710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88775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207</TotalTime>
  <Words>843</Words>
  <Application>Microsoft Office PowerPoint</Application>
  <PresentationFormat>On-screen Show (4:3)</PresentationFormat>
  <Paragraphs>153</Paragraphs>
  <Slides>17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Calibri Light</vt:lpstr>
      <vt:lpstr>Symbol</vt:lpstr>
      <vt:lpstr>Times New Roman</vt:lpstr>
      <vt:lpstr>Wingdings</vt:lpstr>
      <vt:lpstr>Wingdings 2</vt:lpstr>
      <vt:lpstr>Retrospect</vt:lpstr>
      <vt:lpstr>Chapter 1  The Worlds of Database Systems  </vt:lpstr>
      <vt:lpstr>Objectives</vt:lpstr>
      <vt:lpstr>Contents</vt:lpstr>
      <vt:lpstr>1.1 The Evolution of Database Systems</vt:lpstr>
      <vt:lpstr>1.1 The Evolution of Database Systems</vt:lpstr>
      <vt:lpstr>1.1 The Evolution of Database Systems</vt:lpstr>
      <vt:lpstr>1.1 The Evolution of Database Systems</vt:lpstr>
      <vt:lpstr>1.1 The Evolution of Database Systems</vt:lpstr>
      <vt:lpstr>1.1 The Evolution of Database Systems</vt:lpstr>
      <vt:lpstr>1.1 The Evolution of Database Systems</vt:lpstr>
      <vt:lpstr>1.1 The Evolution of Database systems</vt:lpstr>
      <vt:lpstr>1.2 Overview of DBMS</vt:lpstr>
      <vt:lpstr>1.2 Overview of DBMS</vt:lpstr>
      <vt:lpstr>1.2 Overview of DBMS</vt:lpstr>
      <vt:lpstr>1.2 Overview of DBMS</vt:lpstr>
      <vt:lpstr>1.2 Overview of DBMS</vt:lpstr>
      <vt:lpstr>The trends of DB design and DBMS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dien</cp:lastModifiedBy>
  <cp:revision>68</cp:revision>
  <dcterms:created xsi:type="dcterms:W3CDTF">2020-12-02T06:50:22Z</dcterms:created>
  <dcterms:modified xsi:type="dcterms:W3CDTF">2022-05-24T08:22:56Z</dcterms:modified>
</cp:coreProperties>
</file>