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1" r:id="rId35"/>
    <p:sldId id="372"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00" r:id="rId65"/>
    <p:sldId id="405" r:id="rId66"/>
    <p:sldId id="312" r:id="rId67"/>
    <p:sldId id="313" r:id="rId68"/>
    <p:sldId id="314" r:id="rId69"/>
    <p:sldId id="315" r:id="rId70"/>
    <p:sldId id="321" r:id="rId71"/>
    <p:sldId id="322" r:id="rId72"/>
    <p:sldId id="355" r:id="rId73"/>
    <p:sldId id="336" r:id="rId74"/>
    <p:sldId id="338"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6" d="100"/>
          <a:sy n="86" d="100"/>
        </p:scale>
        <p:origin x="13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15/12/2020</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16</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17</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18</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19</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22</a:t>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30</a:t>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52</a:t>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56</a:t>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57</a:t>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65</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9</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10</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11</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12</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13</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14</a:t>
            </a:fld>
            <a:endParaRPr lang="en-US"/>
          </a:p>
        </p:txBody>
      </p:sp>
    </p:spTree>
    <p:extLst>
      <p:ext uri="{BB962C8B-B14F-4D97-AF65-F5344CB8AC3E}">
        <p14:creationId xmlns:p14="http://schemas.microsoft.com/office/powerpoint/2010/main" val="182890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15</a:t>
            </a:fld>
            <a:endParaRPr lang="en-US"/>
          </a:p>
        </p:txBody>
      </p:sp>
    </p:spTree>
    <p:extLst>
      <p:ext uri="{BB962C8B-B14F-4D97-AF65-F5344CB8AC3E}">
        <p14:creationId xmlns:p14="http://schemas.microsoft.com/office/powerpoint/2010/main" val="2090874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15/12/2020</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15/12/2020</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15/12/2020</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72225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B17E894B-6E85-4E45-956F-D51B776198EE}" type="datetime1">
              <a:rPr lang="vi-VN" smtClean="0"/>
              <a:t>15/12/2020</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98726272-BCE2-4449-AEC5-E574249AA63E}" type="datetime1">
              <a:rPr lang="vi-VN" smtClean="0"/>
              <a:t>15/12/2020</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D261614-CBC4-4C7C-9659-7F98249C54E9}" type="datetime1">
              <a:rPr lang="vi-VN" smtClean="0"/>
              <a:t>15/12/2020</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235D42E4-48F3-468F-AF23-0EA048B9DE56}" type="datetime1">
              <a:rPr lang="vi-VN" smtClean="0"/>
              <a:t>15/12/2020</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FDF85EFD-258F-44B7-A01A-72E13D03C767}" type="datetime1">
              <a:rPr lang="vi-VN" smtClean="0"/>
              <a:t>15/12/2020</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Design Theory for Relational Databases</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D9D76C18-75C0-471B-938E-A9160BD5B173}" type="datetime1">
              <a:rPr lang="vi-VN" smtClean="0"/>
              <a:t>15/12/2020</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4CF727C-4A5C-4B46-88BC-AE88B4555013}" type="datetime1">
              <a:rPr lang="vi-VN" smtClean="0"/>
              <a:t>15/12/2020</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Design Theory for Relational Databases</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15/12/2020</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6F853E19-4E85-4178-AA3F-EF5B090174BD}" type="datetime1">
              <a:rPr lang="vi-VN" smtClean="0"/>
              <a:t>15/12/2020</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191E9114-0A83-4C37-A543-BD51898CA435}" type="datetime1">
              <a:rPr lang="vi-VN" smtClean="0"/>
              <a:t>15/12/2020</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AF1C83B-61BD-4397-BB6B-BB95E4BFD0BB}" type="datetime1">
              <a:rPr lang="vi-VN" smtClean="0"/>
              <a:t>15/12/2020</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376435F7-39FC-437C-965D-3CBB36E1E094}" type="datetime1">
              <a:rPr lang="vi-VN" smtClean="0"/>
              <a:t>15/12/2020</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15/12/2020</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15/12/2020</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15/12/2020</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15/12/2020</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15/12/2020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15/12/2020</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15/12/2020</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15/12/2020</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15/12/2020</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id="{73ABF60B-70AC-4125-8CE7-B6EF91E09759}"/>
              </a:ext>
            </a:extLst>
          </p:cNvPr>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id="{8A4AFC23-90FD-4FE8-8B16-5E24C4A7EC60}"/>
              </a:ext>
            </a:extLst>
          </p:cNvPr>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a:extLst>
              <a:ext uri="{FF2B5EF4-FFF2-40B4-BE49-F238E27FC236}">
                <a16:creationId xmlns:a16="http://schemas.microsoft.com/office/drawing/2014/main"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5EEFE0F-F5B8-481F-82D3-E593677A0735}"/>
              </a:ext>
            </a:extLst>
          </p:cNvPr>
          <p:cNvSpPr txBox="1">
            <a:spLocks/>
          </p:cNvSpPr>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id="{BBCA86A2-3A7F-4FFD-A0A4-ED74832F3E93}"/>
              </a:ext>
            </a:extLst>
          </p:cNvPr>
          <p:cNvSpPr>
            <a:spLocks noGrp="1"/>
          </p:cNvSpPr>
          <p:nvPr>
            <p:ph idx="1"/>
          </p:nvPr>
        </p:nvSpPr>
        <p:spPr/>
        <p:txBody>
          <a:bodyPr/>
          <a:lstStyle/>
          <a:p>
            <a:pPr eaLnBrk="1" hangingPunct="1"/>
            <a:r>
              <a:rPr lang="en-AU" altLang="en-US"/>
              <a:t>Make a new table for each primary key field</a:t>
            </a:r>
          </a:p>
          <a:p>
            <a:pPr eaLnBrk="1" hangingPunct="1"/>
            <a:r>
              <a:rPr lang="en-AU" altLang="en-US"/>
              <a:t>Give each new table its own primary key</a:t>
            </a:r>
          </a:p>
          <a:p>
            <a:pPr eaLnBrk="1" hangingPunct="1"/>
            <a:r>
              <a:rPr lang="en-AU" altLang="en-US"/>
              <a:t>Move 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C658662E-7E60-48DD-97D3-87353C638024}"/>
              </a:ext>
            </a:extLst>
          </p:cNvPr>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0A44580A-6064-4923-AC07-2A76DE077C82}"/>
              </a:ext>
            </a:extLst>
          </p:cNvPr>
          <p:cNvSpPr>
            <a:spLocks noGrp="1"/>
          </p:cNvSpPr>
          <p:nvPr>
            <p:ph type="sldNum" sz="quarter" idx="12"/>
          </p:nvPr>
        </p:nvSpPr>
        <p:spPr/>
        <p:txBody>
          <a:bodyPr/>
          <a:lstStyle/>
          <a:p>
            <a:fld id="{CC2FDD2D-D1AD-4AA7-93C2-8410BB90945D}" type="slidenum">
              <a:rPr lang="vi-VN" smtClean="0"/>
              <a:t>4</a:t>
            </a:fld>
            <a:endParaRPr lang="vi-VN"/>
          </a:p>
        </p:txBody>
      </p:sp>
    </p:spTree>
    <p:extLst>
      <p:ext uri="{BB962C8B-B14F-4D97-AF65-F5344CB8AC3E}">
        <p14:creationId xmlns:p14="http://schemas.microsoft.com/office/powerpoint/2010/main" val="1133255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8BDD767-6EB0-4EEE-AFF3-B0D0CCF73BE4}"/>
              </a:ext>
            </a:extLst>
          </p:cNvPr>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5F0B55FE-6DAB-4E83-B27D-D8C09E4C0D91}"/>
              </a:ext>
            </a:extLst>
          </p:cNvPr>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a:extLst>
              <a:ext uri="{FF2B5EF4-FFF2-40B4-BE49-F238E27FC236}">
                <a16:creationId xmlns:a16="http://schemas.microsoft.com/office/drawing/2014/main"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id="{5DA72BAC-76F2-443C-8F42-6E87D8BB5305}"/>
              </a:ext>
            </a:extLst>
          </p:cNvPr>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a:t>Again, carve off the offending fields</a:t>
            </a:r>
          </a:p>
        </p:txBody>
      </p:sp>
      <p:pic>
        <p:nvPicPr>
          <p:cNvPr id="61443" name="Picture 2">
            <a:extLst>
              <a:ext uri="{FF2B5EF4-FFF2-40B4-BE49-F238E27FC236}">
                <a16:creationId xmlns:a16="http://schemas.microsoft.com/office/drawing/2014/main"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50224EFC-8EA4-4A8A-ABD7-5FAAE2E12ECF}"/>
              </a:ext>
            </a:extLst>
          </p:cNvPr>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A4F40F1-ADE6-4E4D-8081-C2B0AE23A07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4012841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id="{680DB47C-6A20-4F40-B0AB-88CDEE1EC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a:extLst>
              <a:ext uri="{FF2B5EF4-FFF2-40B4-BE49-F238E27FC236}">
                <a16:creationId xmlns:a16="http://schemas.microsoft.com/office/drawing/2014/main"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a:extLst>
              <a:ext uri="{FF2B5EF4-FFF2-40B4-BE49-F238E27FC236}">
                <a16:creationId xmlns:a16="http://schemas.microsoft.com/office/drawing/2014/main"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8847D31-A5FF-4762-834A-8E609CD9FADB}"/>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a:extLst>
              <a:ext uri="{FF2B5EF4-FFF2-40B4-BE49-F238E27FC236}">
                <a16:creationId xmlns:a16="http://schemas.microsoft.com/office/drawing/2014/main"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a:extLst>
              <a:ext uri="{FF2B5EF4-FFF2-40B4-BE49-F238E27FC236}">
                <a16:creationId xmlns:a16="http://schemas.microsoft.com/office/drawing/2014/main"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a:extLst>
              <a:ext uri="{FF2B5EF4-FFF2-40B4-BE49-F238E27FC236}">
                <a16:creationId xmlns:a16="http://schemas.microsoft.com/office/drawing/2014/main"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id="{D3294D1F-CB43-4051-9707-76A7A3CBB322}"/>
              </a:ext>
            </a:extLst>
          </p:cNvPr>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a:ln>
                            <a:noFill/>
                          </a:ln>
                          <a:solidFill>
                            <a:schemeClr val="tx1"/>
                          </a:solidFill>
                          <a:effectLst/>
                          <a:latin typeface="Arial" charset="0"/>
                        </a:rPr>
                        <a:t>Note</a:t>
                      </a:r>
                      <a:r>
                        <a:rPr kumimoji="0" lang="en-US" sz="2000" b="0" i="0" u="none" strike="noStrike" cap="none" normalizeH="0" baseline="0">
                          <a:ln>
                            <a:noFill/>
                          </a:ln>
                          <a:solidFill>
                            <a:schemeClr val="tx1"/>
                          </a:solidFill>
                          <a:effectLst/>
                          <a:latin typeface="Arial" charset="0"/>
                        </a:rPr>
                        <a:t>:A 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Y </a:t>
                      </a:r>
                      <a:r>
                        <a:rPr kumimoji="0" lang="en-US" sz="2000" b="0" i="0" u="none" strike="noStrike" cap="none" normalizeH="0" baseline="0">
                          <a:ln>
                            <a:noFill/>
                          </a:ln>
                          <a:solidFill>
                            <a:schemeClr val="tx1"/>
                          </a:solidFill>
                          <a:effectLst/>
                          <a:latin typeface="Arial" charset="0"/>
                        </a:rPr>
                        <a:t>is a </a:t>
                      </a:r>
                      <a:r>
                        <a:rPr kumimoji="0" lang="en-US" sz="2000" b="1" i="0" u="none" strike="noStrike" cap="none" normalizeH="0" baseline="0">
                          <a:ln>
                            <a:noFill/>
                          </a:ln>
                          <a:solidFill>
                            <a:schemeClr val="tx1"/>
                          </a:solidFill>
                          <a:effectLst/>
                          <a:latin typeface="Arial" charset="0"/>
                        </a:rPr>
                        <a:t>full functional dependency </a:t>
                      </a:r>
                      <a:r>
                        <a:rPr kumimoji="0" lang="en-US" sz="2000" b="0" i="0" u="none" strike="noStrike" cap="none" normalizeH="0" baseline="0">
                          <a:ln>
                            <a:noFill/>
                          </a:ln>
                          <a:solidFill>
                            <a:schemeClr val="tx1"/>
                          </a:solidFill>
                          <a:effectLst/>
                          <a:latin typeface="Arial" charset="0"/>
                        </a:rPr>
                        <a:t>if removal of any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from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means that the dependency does not hold any more; A </a:t>
                      </a:r>
                      <a:r>
                        <a:rPr kumimoji="0" lang="en-US" sz="2000" b="1" i="0" u="sng" strike="noStrike" cap="none" normalizeH="0" baseline="0">
                          <a:ln>
                            <a:noFill/>
                          </a:ln>
                          <a:solidFill>
                            <a:schemeClr val="tx1"/>
                          </a:solidFill>
                          <a:effectLst/>
                          <a:latin typeface="Arial" charset="0"/>
                        </a:rPr>
                        <a:t>partial functional dependency </a:t>
                      </a:r>
                      <a:r>
                        <a:rPr kumimoji="0" lang="en-US" sz="2000" b="0" i="0" u="none" strike="noStrike" cap="none" normalizeH="0" baseline="0">
                          <a:ln>
                            <a:noFill/>
                          </a:ln>
                          <a:solidFill>
                            <a:schemeClr val="tx1"/>
                          </a:solidFill>
                          <a:effectLst/>
                          <a:latin typeface="Arial" charset="0"/>
                        </a:rPr>
                        <a:t>is not a </a:t>
                      </a:r>
                      <a:r>
                        <a:rPr kumimoji="0" lang="en-US" sz="2000" b="1" i="0" u="sng" strike="noStrike" cap="none" normalizeH="0" baseline="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D789073-56B2-40F7-B4A5-21B625FDCB32}"/>
              </a:ext>
            </a:extLst>
          </p:cNvPr>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p>
          <a:p>
            <a:pPr marL="749808"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a:t>
            </a:r>
          </a:p>
          <a:p>
            <a:pPr marL="749808"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a:t>
            </a:r>
          </a:p>
          <a:p>
            <a:pPr marL="566928"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463EE61-045D-4D77-876B-13CE047A17CE}"/>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282005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id="{D7C789E0-4AC9-482D-97DD-A10A6811A2A3}"/>
              </a:ext>
            </a:extLst>
          </p:cNvPr>
          <p:cNvGraphicFramePr>
            <a:graphicFrameLocks noGrp="1"/>
          </p:cNvGraphicFramePr>
          <p:nvPr>
            <p:ph idx="1"/>
            <p:extLst>
              <p:ext uri="{D42A27DB-BD31-4B8C-83A1-F6EECF244321}">
                <p14:modId xmlns:p14="http://schemas.microsoft.com/office/powerpoint/2010/main" val="3127118005"/>
              </p:ext>
            </p:extLst>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64832872-741C-4B38-A264-A52F9DB3CE00}"/>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366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1285</TotalTime>
  <Words>4198</Words>
  <Application>Microsoft Office PowerPoint</Application>
  <PresentationFormat>On-screen Show (4:3)</PresentationFormat>
  <Paragraphs>506</Paragraphs>
  <Slides>73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Calibri Light</vt:lpstr>
      <vt:lpstr>Times New Roman</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 Huong</cp:lastModifiedBy>
  <cp:revision>116</cp:revision>
  <dcterms:created xsi:type="dcterms:W3CDTF">2020-12-02T06:50:22Z</dcterms:created>
  <dcterms:modified xsi:type="dcterms:W3CDTF">2020-12-15T07:21:20Z</dcterms:modified>
</cp:coreProperties>
</file>