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6"/>
  </p:notesMasterIdLst>
  <p:sldIdLst>
    <p:sldId id="256" r:id="rId3"/>
    <p:sldId id="257" r:id="rId4"/>
    <p:sldId id="258" r:id="rId5"/>
    <p:sldId id="259" r:id="rId6"/>
    <p:sldId id="260" r:id="rId7"/>
    <p:sldId id="261" r:id="rId8"/>
    <p:sldId id="450" r:id="rId9"/>
    <p:sldId id="264" r:id="rId10"/>
    <p:sldId id="263" r:id="rId11"/>
    <p:sldId id="265" r:id="rId12"/>
    <p:sldId id="266" r:id="rId13"/>
    <p:sldId id="267" r:id="rId14"/>
    <p:sldId id="308" r:id="rId15"/>
    <p:sldId id="382" r:id="rId16"/>
    <p:sldId id="402" r:id="rId17"/>
    <p:sldId id="460" r:id="rId18"/>
    <p:sldId id="436" r:id="rId19"/>
    <p:sldId id="437" r:id="rId20"/>
    <p:sldId id="268" r:id="rId21"/>
    <p:sldId id="468" r:id="rId22"/>
    <p:sldId id="475" r:id="rId23"/>
    <p:sldId id="477" r:id="rId24"/>
    <p:sldId id="478" r:id="rId25"/>
    <p:sldId id="479" r:id="rId26"/>
    <p:sldId id="480" r:id="rId27"/>
    <p:sldId id="481" r:id="rId28"/>
    <p:sldId id="482" r:id="rId29"/>
    <p:sldId id="483" r:id="rId30"/>
    <p:sldId id="484" r:id="rId31"/>
    <p:sldId id="319" r:id="rId32"/>
    <p:sldId id="321" r:id="rId33"/>
    <p:sldId id="403" r:id="rId34"/>
    <p:sldId id="399" r:id="rId35"/>
    <p:sldId id="325" r:id="rId36"/>
    <p:sldId id="326" r:id="rId37"/>
    <p:sldId id="330" r:id="rId38"/>
    <p:sldId id="387" r:id="rId39"/>
    <p:sldId id="388" r:id="rId40"/>
    <p:sldId id="334" r:id="rId41"/>
    <p:sldId id="335" r:id="rId42"/>
    <p:sldId id="337" r:id="rId43"/>
    <p:sldId id="341" r:id="rId44"/>
    <p:sldId id="343" r:id="rId45"/>
    <p:sldId id="342" r:id="rId46"/>
    <p:sldId id="344" r:id="rId47"/>
    <p:sldId id="346" r:id="rId48"/>
    <p:sldId id="349" r:id="rId49"/>
    <p:sldId id="389" r:id="rId50"/>
    <p:sldId id="352" r:id="rId51"/>
    <p:sldId id="353" r:id="rId52"/>
    <p:sldId id="354" r:id="rId53"/>
    <p:sldId id="355" r:id="rId54"/>
    <p:sldId id="356"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94660"/>
  </p:normalViewPr>
  <p:slideViewPr>
    <p:cSldViewPr snapToGrid="0">
      <p:cViewPr varScale="1">
        <p:scale>
          <a:sx n="81" d="100"/>
          <a:sy n="81" d="100"/>
        </p:scale>
        <p:origin x="1507"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22/12/2020</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34</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35</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36</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44</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13</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45</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47</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48</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14</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extLst>
      <p:ext uri="{BB962C8B-B14F-4D97-AF65-F5344CB8AC3E}">
        <p14:creationId xmlns:p14="http://schemas.microsoft.com/office/powerpoint/2010/main" val="263132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30</a:t>
            </a:fld>
            <a:endParaRPr lang="en-US"/>
          </a:p>
        </p:txBody>
      </p:sp>
    </p:spTree>
    <p:extLst>
      <p:ext uri="{BB962C8B-B14F-4D97-AF65-F5344CB8AC3E}">
        <p14:creationId xmlns:p14="http://schemas.microsoft.com/office/powerpoint/2010/main" val="127848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31</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32</a:t>
            </a:fld>
            <a:endParaRPr lang="en-US"/>
          </a:p>
        </p:txBody>
      </p:sp>
    </p:spTree>
    <p:extLst>
      <p:ext uri="{BB962C8B-B14F-4D97-AF65-F5344CB8AC3E}">
        <p14:creationId xmlns:p14="http://schemas.microsoft.com/office/powerpoint/2010/main" val="2188524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33</a:t>
            </a:fld>
            <a:endParaRPr lang="en-US"/>
          </a:p>
        </p:txBody>
      </p:sp>
    </p:spTree>
    <p:extLst>
      <p:ext uri="{BB962C8B-B14F-4D97-AF65-F5344CB8AC3E}">
        <p14:creationId xmlns:p14="http://schemas.microsoft.com/office/powerpoint/2010/main" val="235423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22/12/2020</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22/12/2020</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22/12/2020</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E1977CEC-245A-470B-BDE6-06619DDAAC9E}" type="slidenum">
              <a:rPr lang="en-SG"/>
              <a:pPr>
                <a:defRPr/>
              </a:pPr>
              <a:t>‹#›</a:t>
            </a:fld>
            <a:endParaRPr lang="en-SG"/>
          </a:p>
        </p:txBody>
      </p:sp>
    </p:spTree>
    <p:extLst>
      <p:ext uri="{BB962C8B-B14F-4D97-AF65-F5344CB8AC3E}">
        <p14:creationId xmlns:p14="http://schemas.microsoft.com/office/powerpoint/2010/main" val="45905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A2656726-2D53-474C-A63A-9B9FE4C3C2A9}" type="datetime1">
              <a:rPr lang="vi-VN" smtClean="0"/>
              <a:t>22/12/2020</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CB016374-5694-4399-A12D-17E2439BE279}" type="datetime1">
              <a:rPr lang="vi-VN" smtClean="0"/>
              <a:t>22/12/2020</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CE5E4FFC-6BA1-4A01-A828-6887D1F756C3}" type="datetime1">
              <a:rPr lang="vi-VN" smtClean="0"/>
              <a:t>22/12/2020</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76048D62-B6E9-45CF-B3C0-C11933203B01}" type="datetime1">
              <a:rPr lang="vi-VN" smtClean="0"/>
              <a:t>22/12/2020</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42657630-4837-45A5-BE0E-4B0E9671AB31}" type="datetime1">
              <a:rPr lang="vi-VN" smtClean="0"/>
              <a:t>22/12/2020</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High-Level Database Model</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1E41567A-A364-4FD9-A630-0C300E667FA7}" type="datetime1">
              <a:rPr lang="vi-VN" smtClean="0"/>
              <a:t>22/12/2020</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A59C8DF3-FCE9-4FF6-B388-D6057642AFBC}" type="datetime1">
              <a:rPr lang="vi-VN" smtClean="0"/>
              <a:t>22/12/2020</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High-Level Database Model</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22/12/2020</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CE600D11-95DB-42AC-9FD2-75F01ACA69AE}" type="datetime1">
              <a:rPr lang="vi-VN" smtClean="0"/>
              <a:t>22/12/2020</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ABEA82DD-F524-4602-90A2-A7B45DE0B68C}" type="datetime1">
              <a:rPr lang="vi-VN" smtClean="0"/>
              <a:t>22/12/2020</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75366AF3-65D2-4455-84DC-F8B956C5D1E7}" type="datetime1">
              <a:rPr lang="vi-VN" smtClean="0"/>
              <a:t>22/12/2020</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1143B64C-6ECA-41C7-94C3-50B9902579B6}" type="datetime1">
              <a:rPr lang="vi-VN" smtClean="0"/>
              <a:t>22/12/2020</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22/12/2020</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22/12/2020</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22/12/2020</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22/12/2020</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22/12/2020</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t>22/12/2020</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22/12/2020</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22/12/2020</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22/12/2020</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id="{BB12156E-D4DF-4DA3-B86A-F6BFE58C3DAF}"/>
              </a:ext>
            </a:extLst>
          </p:cNvPr>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endParaRPr lang="vi-VN" sz="2400" dirty="0"/>
          </a:p>
        </p:txBody>
      </p:sp>
      <p:sp>
        <p:nvSpPr>
          <p:cNvPr id="4" name="Footer Placeholder 3">
            <a:extLst>
              <a:ext uri="{FF2B5EF4-FFF2-40B4-BE49-F238E27FC236}">
                <a16:creationId xmlns:a16="http://schemas.microsoft.com/office/drawing/2014/main"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96518C0-9A09-433C-A5FC-31355E134003}"/>
              </a:ext>
            </a:extLst>
          </p:cNvPr>
          <p:cNvSpPr>
            <a:spLocks noGrp="1"/>
          </p:cNvSpPr>
          <p:nvPr>
            <p:ph type="sldNum" sz="quarter" idx="12"/>
          </p:nvPr>
        </p:nvSpPr>
        <p:spPr/>
        <p:txBody>
          <a:bodyPr/>
          <a:lstStyle/>
          <a:p>
            <a:fld id="{CC2FDD2D-D1AD-4AA7-93C2-8410BB90945D}" type="slidenum">
              <a:rPr lang="vi-VN" smtClean="0"/>
              <a:t>10</a:t>
            </a:fld>
            <a:endParaRPr lang="vi-VN"/>
          </a:p>
        </p:txBody>
      </p:sp>
      <p:grpSp>
        <p:nvGrpSpPr>
          <p:cNvPr id="6" name="Group 6">
            <a:extLst>
              <a:ext uri="{FF2B5EF4-FFF2-40B4-BE49-F238E27FC236}">
                <a16:creationId xmlns:a16="http://schemas.microsoft.com/office/drawing/2014/main"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id="{BAF8CF5F-6311-405D-8DA9-D4D25F76293F}"/>
                  </a:ext>
                </a:extLst>
              </p:cNvPr>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id="{0C79969F-238C-4E2E-B864-4474955CDC0A}"/>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id="{8570F65E-19EA-42B7-B29F-D81CA11FCE75}"/>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id="{2582C116-5A52-4230-AB8E-161417094683}"/>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id="{30F31C23-B7F8-497E-BEBD-401CD1F43AB3}"/>
              </a:ext>
            </a:extLst>
          </p:cNvPr>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828BADF-81BF-4086-AFD9-36D221DA2974}"/>
              </a:ext>
            </a:extLst>
          </p:cNvPr>
          <p:cNvSpPr>
            <a:spLocks noGrp="1"/>
          </p:cNvSpPr>
          <p:nvPr>
            <p:ph type="sldNum" sz="quarter" idx="12"/>
          </p:nvPr>
        </p:nvSpPr>
        <p:spPr/>
        <p:txBody>
          <a:bodyPr/>
          <a:lstStyle/>
          <a:p>
            <a:fld id="{CC2FDD2D-D1AD-4AA7-93C2-8410BB90945D}" type="slidenum">
              <a:rPr lang="vi-VN" smtClean="0"/>
              <a:t>11</a:t>
            </a:fld>
            <a:endParaRPr lang="vi-VN"/>
          </a:p>
        </p:txBody>
      </p:sp>
      <p:pic>
        <p:nvPicPr>
          <p:cNvPr id="6" name="Picture 5">
            <a:extLst>
              <a:ext uri="{FF2B5EF4-FFF2-40B4-BE49-F238E27FC236}">
                <a16:creationId xmlns:a16="http://schemas.microsoft.com/office/drawing/2014/main" id="{7E7F0C5C-2879-43B1-A5ED-CF5A26DDC6F7}"/>
              </a:ext>
            </a:extLst>
          </p:cNvPr>
          <p:cNvPicPr>
            <a:picLocks noChangeAspect="1"/>
          </p:cNvPicPr>
          <p:nvPr/>
        </p:nvPicPr>
        <p:blipFill>
          <a:blip r:embed="rId2"/>
          <a:stretch>
            <a:fillRect/>
          </a:stretch>
        </p:blipFill>
        <p:spPr>
          <a:xfrm>
            <a:off x="2228488"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id="{62C795BA-AB40-4AB3-BE39-AC92CAF95893}"/>
              </a:ext>
            </a:extLst>
          </p:cNvPr>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Derived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Composite</a:t>
            </a:r>
            <a:r>
              <a:rPr lang="vi-VN" dirty="0"/>
              <a:t> </a:t>
            </a:r>
            <a:r>
              <a:rPr lang="vi-VN" dirty="0" err="1"/>
              <a:t>attribute</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1AA96D7-876B-4C80-A333-14A40B956F58}"/>
              </a:ext>
            </a:extLst>
          </p:cNvPr>
          <p:cNvSpPr>
            <a:spLocks noGrp="1"/>
          </p:cNvSpPr>
          <p:nvPr>
            <p:ph type="sldNum" sz="quarter" idx="12"/>
          </p:nvPr>
        </p:nvSpPr>
        <p:spPr/>
        <p:txBody>
          <a:bodyPr/>
          <a:lstStyle/>
          <a:p>
            <a:fld id="{CC2FDD2D-D1AD-4AA7-93C2-8410BB90945D}" type="slidenum">
              <a:rPr lang="vi-VN" smtClean="0"/>
              <a:t>12</a:t>
            </a:fld>
            <a:endParaRPr lang="vi-VN"/>
          </a:p>
        </p:txBody>
      </p:sp>
      <p:sp>
        <p:nvSpPr>
          <p:cNvPr id="6" name="Rectangle 34">
            <a:extLst>
              <a:ext uri="{FF2B5EF4-FFF2-40B4-BE49-F238E27FC236}">
                <a16:creationId xmlns:a16="http://schemas.microsoft.com/office/drawing/2014/main"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id="{52EDA51E-34E5-401C-A0FB-34676FEACA01}"/>
              </a:ext>
            </a:extLst>
          </p:cNvPr>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id="{60BC8CC4-3526-4ADA-A81A-E99F8D0D1BDE}"/>
              </a:ext>
            </a:extLst>
          </p:cNvPr>
          <p:cNvSpPr>
            <a:spLocks noChangeArrowheads="1"/>
          </p:cNvSpPr>
          <p:nvPr/>
        </p:nvSpPr>
        <p:spPr bwMode="auto">
          <a:xfrm>
            <a:off x="4951265" y="1788935"/>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id="{392F1C6D-6631-41A5-89C5-EFB1F0397FB1}"/>
              </a:ext>
            </a:extLst>
          </p:cNvPr>
          <p:cNvSpPr>
            <a:spLocks noChangeArrowheads="1"/>
          </p:cNvSpPr>
          <p:nvPr/>
        </p:nvSpPr>
        <p:spPr bwMode="auto">
          <a:xfrm>
            <a:off x="4967140" y="2427110"/>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id="{83269B2B-E4B7-41DD-80B8-F1A5954B8E8F}"/>
              </a:ext>
            </a:extLst>
          </p:cNvPr>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id="{12817F7E-8258-4311-9018-BEAF7AC00AE7}"/>
              </a:ext>
            </a:extLst>
          </p:cNvPr>
          <p:cNvPicPr>
            <a:picLocks noChangeAspect="1"/>
          </p:cNvPicPr>
          <p:nvPr/>
        </p:nvPicPr>
        <p:blipFill>
          <a:blip r:embed="rId2"/>
          <a:stretch>
            <a:fillRect/>
          </a:stretch>
        </p:blipFill>
        <p:spPr>
          <a:xfrm>
            <a:off x="472764" y="3230695"/>
            <a:ext cx="8198471" cy="2981793"/>
          </a:xfrm>
          <a:prstGeom prst="rect">
            <a:avLst/>
          </a:prstGeom>
        </p:spPr>
      </p:pic>
      <p:sp>
        <p:nvSpPr>
          <p:cNvPr id="13" name="Oval 12">
            <a:extLst>
              <a:ext uri="{FF2B5EF4-FFF2-40B4-BE49-F238E27FC236}">
                <a16:creationId xmlns:a16="http://schemas.microsoft.com/office/drawing/2014/main" id="{B417634E-7C23-4ACF-BAC9-4D333CB5CF68}"/>
              </a:ext>
            </a:extLst>
          </p:cNvPr>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id="{265AF76E-E851-4C26-A216-7AAC73A8575D}"/>
              </a:ext>
            </a:extLst>
          </p:cNvPr>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44236A22-6EC6-4DF2-96F2-2C29AFF2B11F}"/>
              </a:ext>
            </a:extLst>
          </p:cNvPr>
          <p:cNvSpPr/>
          <p:nvPr/>
        </p:nvSpPr>
        <p:spPr>
          <a:xfrm>
            <a:off x="4878240" y="2913453"/>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extLst>
      <p:ext uri="{BB962C8B-B14F-4D97-AF65-F5344CB8AC3E}">
        <p14:creationId xmlns:p14="http://schemas.microsoft.com/office/powerpoint/2010/main" val="260845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7DC171D-2AB4-4778-9FDB-852C128FB12E}"/>
              </a:ext>
            </a:extLst>
          </p:cNvPr>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id="{CD6F0170-F95D-43E0-9D88-96139AECAE8E}"/>
              </a:ext>
            </a:extLst>
          </p:cNvPr>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id="{4A15F210-C8CA-4F75-991B-5E4F29712D79}"/>
              </a:ext>
            </a:extLst>
          </p:cNvPr>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id="{DF824969-C66D-4A68-8DC9-F6253F1365D8}"/>
              </a:ext>
            </a:extLst>
          </p:cNvPr>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770-BFDC-4DE2-9D91-6AE972481A5C}"/>
              </a:ext>
            </a:extLst>
          </p:cNvPr>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id="{51D24853-E1F4-4C9A-9F18-F647743C0501}"/>
              </a:ext>
            </a:extLst>
          </p:cNvPr>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8D258D80-904B-43E7-A24D-17FCB4D68A8F}"/>
              </a:ext>
            </a:extLst>
          </p:cNvPr>
          <p:cNvSpPr>
            <a:spLocks noGrp="1"/>
          </p:cNvSpPr>
          <p:nvPr>
            <p:ph type="sldNum" sz="quarter" idx="12"/>
          </p:nvPr>
        </p:nvSpPr>
        <p:spPr/>
        <p:txBody>
          <a:bodyPr/>
          <a:lstStyle/>
          <a:p>
            <a:fld id="{CC2FDD2D-D1AD-4AA7-93C2-8410BB90945D}" type="slidenum">
              <a:rPr lang="vi-VN" smtClean="0"/>
              <a:t>19</a:t>
            </a:fld>
            <a:endParaRPr lang="vi-VN"/>
          </a:p>
        </p:txBody>
      </p:sp>
    </p:spTree>
    <p:extLst>
      <p:ext uri="{BB962C8B-B14F-4D97-AF65-F5344CB8AC3E}">
        <p14:creationId xmlns:p14="http://schemas.microsoft.com/office/powerpoint/2010/main" val="327309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extLst>
      <p:ext uri="{BB962C8B-B14F-4D97-AF65-F5344CB8AC3E}">
        <p14:creationId xmlns:p14="http://schemas.microsoft.com/office/powerpoint/2010/main" val="233297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id="{C67911E9-6878-423D-BCEA-5EB241FE7997}"/>
              </a:ext>
            </a:extLst>
          </p:cNvPr>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id="{428E7CFC-F2AA-466F-9304-CAD403316940}"/>
              </a:ext>
            </a:extLst>
          </p:cNvPr>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extLst>
      <p:ext uri="{BB962C8B-B14F-4D97-AF65-F5344CB8AC3E}">
        <p14:creationId xmlns:p14="http://schemas.microsoft.com/office/powerpoint/2010/main" val="267691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id="{5531E014-2767-48AA-AB65-9F6BC3817A2A}"/>
              </a:ext>
            </a:extLst>
          </p:cNvPr>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Clr>
                <a:schemeClr val="accent1"/>
              </a:buClr>
              <a:buSzPct val="80000"/>
              <a:buFont typeface="Wingdings 2"/>
              <a:buChar char=""/>
            </a:pPr>
            <a:r>
              <a:rPr lang="en-US" sz="20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000" dirty="0"/>
              <a:t>All attributes of E, </a:t>
            </a:r>
          </a:p>
          <a:p>
            <a:pPr marL="704088" lvl="2" indent="-320040">
              <a:spcBef>
                <a:spcPts val="0"/>
              </a:spcBef>
              <a:buClr>
                <a:schemeClr val="accent1"/>
              </a:buClr>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A40B1EB-7D0F-4BF6-A0F0-8DD982C50524}"/>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a:extLst>
              <a:ext uri="{FF2B5EF4-FFF2-40B4-BE49-F238E27FC236}">
                <a16:creationId xmlns:a16="http://schemas.microsoft.com/office/drawing/2014/main" id="{6B8F515E-59F8-4F7C-9877-BC7D3676E52C}"/>
              </a:ext>
            </a:extLst>
          </p:cNvPr>
          <p:cNvPicPr>
            <a:picLocks noChangeAspect="1"/>
          </p:cNvPicPr>
          <p:nvPr/>
        </p:nvPicPr>
        <p:blipFill>
          <a:blip r:embed="rId2"/>
          <a:stretch>
            <a:fillRect/>
          </a:stretch>
        </p:blipFill>
        <p:spPr>
          <a:xfrm>
            <a:off x="1393653" y="1312543"/>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extLst>
              <p:ext uri="{D42A27DB-BD31-4B8C-83A1-F6EECF244321}">
                <p14:modId xmlns:p14="http://schemas.microsoft.com/office/powerpoint/2010/main" val="471948614"/>
              </p:ext>
            </p:extLst>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4432858"/>
              </p:ext>
            </p:extLst>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5339555"/>
              </p:ext>
            </p:extLst>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79C7-C4A6-4FA9-8BAD-7D390F30C0B3}"/>
              </a:ext>
            </a:extLst>
          </p:cNvPr>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0E229C5-C7FD-4B32-8625-04BCF05C14CD}"/>
              </a:ext>
            </a:extLst>
          </p:cNvPr>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a:extLst>
              <a:ext uri="{FF2B5EF4-FFF2-40B4-BE49-F238E27FC236}">
                <a16:creationId xmlns:a16="http://schemas.microsoft.com/office/drawing/2014/main" id="{BA124BA2-E9E8-4D66-9674-F76F22BA4DFA}"/>
              </a:ext>
            </a:extLst>
          </p:cNvPr>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id="{08B2085E-93E6-4466-B62D-CAC4F27C7354}"/>
              </a:ext>
            </a:extLst>
          </p:cNvPr>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id="{274BB4A8-A305-495E-AAAF-A363D373EEE5}"/>
              </a:ext>
            </a:extLst>
          </p:cNvPr>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id="{F8C8563E-DA14-4CB0-BE0E-FA150FB2349C}"/>
              </a:ext>
            </a:extLst>
          </p:cNvPr>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id="{6F3D29E5-5F16-4AD3-ADF1-60D9A6DD2FAC}"/>
              </a:ext>
            </a:extLst>
          </p:cNvPr>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id="{29B26D48-1CAA-4EB8-A83B-88A03E9C8C87}"/>
              </a:ext>
            </a:extLst>
          </p:cNvPr>
          <p:cNvSpPr txBox="1"/>
          <p:nvPr/>
        </p:nvSpPr>
        <p:spPr>
          <a:xfrm>
            <a:off x="1061596"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40DAB57-A819-4006-AB4E-D9C73E51AFC2}"/>
              </a:ext>
            </a:extLst>
          </p:cNvPr>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a:extLst>
              <a:ext uri="{FF2B5EF4-FFF2-40B4-BE49-F238E27FC236}">
                <a16:creationId xmlns:a16="http://schemas.microsoft.com/office/drawing/2014/main" id="{2BA2E030-A288-4325-A992-53BF627BB893}"/>
              </a:ext>
            </a:extLst>
          </p:cNvPr>
          <p:cNvSpPr>
            <a:spLocks noGrp="1" noChangeArrowheads="1"/>
          </p:cNvSpPr>
          <p:nvPr>
            <p:ph type="title"/>
          </p:nvPr>
        </p:nvSpPr>
        <p:spPr>
          <a:xfrm>
            <a:off x="585788" y="287338"/>
            <a:ext cx="7937500" cy="839787"/>
          </a:xfrm>
        </p:spPr>
        <p:txBody>
          <a:bodyPr/>
          <a:lstStyle/>
          <a:p>
            <a:pPr algn="ctr"/>
            <a:r>
              <a:rPr lang="en-US" altLang="vi-VN" dirty="0"/>
              <a:t>Steps in Database Design</a:t>
            </a:r>
          </a:p>
        </p:txBody>
      </p:sp>
      <p:sp>
        <p:nvSpPr>
          <p:cNvPr id="7" name="Rectangle 4">
            <a:extLst>
              <a:ext uri="{FF2B5EF4-FFF2-40B4-BE49-F238E27FC236}">
                <a16:creationId xmlns:a16="http://schemas.microsoft.com/office/drawing/2014/main" id="{271F7960-5D40-4E37-839B-85F77FCD78E7}"/>
              </a:ext>
            </a:extLst>
          </p:cNvPr>
          <p:cNvSpPr txBox="1">
            <a:spLocks noChangeArrowheads="1"/>
          </p:cNvSpPr>
          <p:nvPr/>
        </p:nvSpPr>
        <p:spPr>
          <a:xfrm>
            <a:off x="722313" y="1127125"/>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extLst>
      <p:ext uri="{BB962C8B-B14F-4D97-AF65-F5344CB8AC3E}">
        <p14:creationId xmlns:p14="http://schemas.microsoft.com/office/powerpoint/2010/main" val="418298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2E1-9A9A-4CFE-A959-977B51227E42}"/>
              </a:ext>
            </a:extLst>
          </p:cNvPr>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DC687FEE-CBC3-41ED-8F9A-F1842538C814}"/>
              </a:ext>
            </a:extLst>
          </p:cNvPr>
          <p:cNvSpPr>
            <a:spLocks noGrp="1"/>
          </p:cNvSpPr>
          <p:nvPr>
            <p:ph type="sldNum" sz="quarter" idx="12"/>
          </p:nvPr>
        </p:nvSpPr>
        <p:spPr/>
        <p:txBody>
          <a:bodyPr/>
          <a:lstStyle/>
          <a:p>
            <a:fld id="{CC2FDD2D-D1AD-4AA7-93C2-8410BB90945D}" type="slidenum">
              <a:rPr lang="vi-VN" smtClean="0"/>
              <a:t>8</a:t>
            </a:fld>
            <a:endParaRPr lang="vi-VN"/>
          </a:p>
        </p:txBody>
      </p:sp>
      <p:pic>
        <p:nvPicPr>
          <p:cNvPr id="6" name="Picture 13" descr="t">
            <a:extLst>
              <a:ext uri="{FF2B5EF4-FFF2-40B4-BE49-F238E27FC236}">
                <a16:creationId xmlns:a16="http://schemas.microsoft.com/office/drawing/2014/main" id="{9DCE0FB4-4D43-4411-A9B6-8B438293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34-C830-4D70-B4C4-C7C8C3EE475B}"/>
              </a:ext>
            </a:extLst>
          </p:cNvPr>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itchFamily="34" charset="0"/>
                <a:ea typeface="+mj-ea"/>
                <a:cs typeface="Arial" pitchFamily="34" charset="0"/>
              </a:rPr>
              <a:t>Comparison of E-R Modeling notations</a:t>
            </a:r>
            <a:b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endParaRPr lang="vi-VN" dirty="0">
              <a:solidFill>
                <a:schemeClr val="tx1"/>
              </a:solidFill>
            </a:endParaRPr>
          </a:p>
        </p:txBody>
      </p:sp>
      <p:sp>
        <p:nvSpPr>
          <p:cNvPr id="4" name="Footer Placeholder 3">
            <a:extLst>
              <a:ext uri="{FF2B5EF4-FFF2-40B4-BE49-F238E27FC236}">
                <a16:creationId xmlns:a16="http://schemas.microsoft.com/office/drawing/2014/main"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E860BD7-AFE0-4684-B727-3505287D5F5B}"/>
              </a:ext>
            </a:extLst>
          </p:cNvPr>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4">
            <a:extLst>
              <a:ext uri="{FF2B5EF4-FFF2-40B4-BE49-F238E27FC236}">
                <a16:creationId xmlns:a16="http://schemas.microsoft.com/office/drawing/2014/main" id="{610AAC23-5EDF-482C-B9FE-E025FFF4E9D3}"/>
              </a:ext>
            </a:extLst>
          </p:cNvPr>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335</TotalTime>
  <Words>2729</Words>
  <Application>Microsoft Office PowerPoint</Application>
  <PresentationFormat>On-screen Show (4:3)</PresentationFormat>
  <Paragraphs>766</Paragraphs>
  <Slides>53</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53</vt:i4>
      </vt:variant>
    </vt:vector>
  </HeadingPairs>
  <TitlesOfParts>
    <vt:vector size="62" baseType="lpstr">
      <vt:lpstr>Arial</vt:lpstr>
      <vt:lpstr>Calibri</vt:lpstr>
      <vt:lpstr>Calibri Light</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ERD - Entity</vt:lpstr>
      <vt:lpstr>Relationship</vt:lpstr>
      <vt:lpstr>Type of Attributes</vt:lpstr>
      <vt:lpstr>Weak Entity Sets</vt:lpstr>
      <vt:lpstr>Requirements for Weak Entity Sets</vt:lpstr>
      <vt:lpstr>Weak Entity Sets</vt:lpstr>
      <vt:lpstr>Subclasses in E/R Model</vt:lpstr>
      <vt:lpstr>Example COMPANY Database – Construct ERD</vt:lpstr>
      <vt:lpstr>Example COMPANY Database (Cont.)</vt:lpstr>
      <vt:lpstr>From ER Diagram to Relational Model</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Cam Huong</cp:lastModifiedBy>
  <cp:revision>137</cp:revision>
  <dcterms:created xsi:type="dcterms:W3CDTF">2020-12-02T06:50:22Z</dcterms:created>
  <dcterms:modified xsi:type="dcterms:W3CDTF">2020-12-22T06:12:11Z</dcterms:modified>
</cp:coreProperties>
</file>