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32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3" r:id="rId17"/>
    <p:sldId id="272" r:id="rId18"/>
    <p:sldId id="273" r:id="rId19"/>
    <p:sldId id="274" r:id="rId20"/>
    <p:sldId id="324" r:id="rId21"/>
    <p:sldId id="325" r:id="rId22"/>
    <p:sldId id="277" r:id="rId23"/>
    <p:sldId id="326" r:id="rId24"/>
    <p:sldId id="327" r:id="rId25"/>
    <p:sldId id="328" r:id="rId26"/>
    <p:sldId id="281" r:id="rId27"/>
    <p:sldId id="329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sz="1200" baseline="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F61-4938-4FC7-A7D3-D808095A096A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99CB-0A8F-4453-B301-C50C29FE0E59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E0FC-997A-449D-8C70-402D1F299854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E5EC-F122-43E5-A316-BD4F7D5132AA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6B4-7A36-47A2-A2D9-25729713306D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AB8-47AC-4B32-9708-CE130031119C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E4E3-6219-46E9-A6A0-574CE7AD15F1}" type="datetime1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BD20-B4F0-4996-96A9-C4E7FA29DA81}" type="datetime1">
              <a:rPr lang="vi-VN" smtClean="0"/>
              <a:t>15/12/2020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9095-2A63-4818-8771-6B33AD4222B6}" type="datetime1">
              <a:rPr lang="vi-VN" smtClean="0"/>
              <a:t>15/12/2020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1942-4E5A-4FF6-A493-9B199FDAE7E6}" type="datetime1">
              <a:rPr lang="vi-VN" smtClean="0"/>
              <a:t>15/12/2020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AD59-F719-4488-B555-5AF1722752C1}" type="datetime1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9E2-4251-4363-B6E5-3E61ECEE9671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74C-19CA-475B-ADAE-C4680498ED56}" type="datetime1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ECB-9D2C-4AAB-AE44-A11E45A2FC8B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92ED-A523-44AA-8C99-33033A3AD681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24F9-8018-49E3-B590-1AD6B84D6D5B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278E-27AA-45DF-942F-1EF5DA7F3F69}" type="datetime1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C2A2-F331-4FDA-A413-63E8B1DF7253}" type="datetime1">
              <a:rPr lang="vi-VN" smtClean="0"/>
              <a:t>15/12/2020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4FDA-910E-48D2-A949-EF22EDC31FAF}" type="datetime1">
              <a:rPr lang="vi-VN" smtClean="0"/>
              <a:t>15/12/2020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52A-4A6D-4AD5-A3B7-FA3FF87A46D4}" type="datetime1">
              <a:rPr lang="vi-VN" smtClean="0"/>
              <a:t>15/12/2020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vi-VN"/>
              <a:t>ALGEBRAIC QUERY LANGUAGE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8AE066-01CA-4E15-BD87-B3C0E405064A}" type="datetime1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3841-1286-49FD-BB84-2F930F67CAD6}" type="datetime1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20D7BE-F047-4F7F-958C-0C88FED625EE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E136-79E4-414B-8DD7-1D0806989E03}" type="datetime1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5</a:t>
            </a:r>
            <a:endParaRPr lang="vi-VN" sz="5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C3D96-8B86-4CB6-8E26-70B1CFEE3649}"/>
              </a:ext>
            </a:extLst>
          </p:cNvPr>
          <p:cNvSpPr txBox="1"/>
          <p:nvPr/>
        </p:nvSpPr>
        <p:spPr>
          <a:xfrm>
            <a:off x="1993768" y="4660711"/>
            <a:ext cx="5981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ALGEBRAIC QUERY LANGUAGE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apply a selection to a bag, we apply the selection condition to each </a:t>
            </a:r>
            <a:r>
              <a:rPr lang="en-US" dirty="0" err="1"/>
              <a:t>tuple</a:t>
            </a:r>
            <a:r>
              <a:rPr lang="en-US" dirty="0"/>
              <a:t> independently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eliminate duplications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on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36576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7040" y="45720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440" y="41148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C=2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04560" y="36830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2D24DD-D56C-4603-A67B-210850D0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7CF615-3FEF-4BE6-8263-DC2044EF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of one relation is paired with each </a:t>
            </a:r>
            <a:r>
              <a:rPr lang="en-US" dirty="0" err="1"/>
              <a:t>tuple</a:t>
            </a:r>
            <a:r>
              <a:rPr lang="en-US" dirty="0"/>
              <a:t> of the other, regardless of whether it is a duplicate or not</a:t>
            </a:r>
          </a:p>
          <a:p>
            <a:r>
              <a:rPr lang="en-US" dirty="0"/>
              <a:t>If a </a:t>
            </a:r>
            <a:r>
              <a:rPr lang="en-US" dirty="0" err="1"/>
              <a:t>tuple</a:t>
            </a:r>
            <a:r>
              <a:rPr lang="en-US" dirty="0"/>
              <a:t> r appears in relation R m-times, and </a:t>
            </a:r>
            <a:r>
              <a:rPr lang="en-US" dirty="0" err="1"/>
              <a:t>tuple</a:t>
            </a:r>
            <a:r>
              <a:rPr lang="en-US" dirty="0"/>
              <a:t> s appears in relation S n-times, then in the product </a:t>
            </a:r>
            <a:r>
              <a:rPr lang="en-US" dirty="0" err="1"/>
              <a:t>RxS</a:t>
            </a:r>
            <a:r>
              <a:rPr lang="en-US" dirty="0"/>
              <a:t>, the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will appear </a:t>
            </a:r>
            <a:r>
              <a:rPr lang="en-US" dirty="0" err="1"/>
              <a:t>mn</a:t>
            </a:r>
            <a:r>
              <a:rPr lang="en-US" dirty="0"/>
              <a:t>-times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of Bags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F779F-1713-4B43-92C4-60C1B94B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4BF1A-ADDA-4AC6-AF91-A7DB0238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11</a:t>
            </a:fld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438400"/>
          <a:ext cx="8197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03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8430" y="2133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8200" y="2438400"/>
          <a:ext cx="2128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61C9434-8CFB-4566-9CFD-92C560A5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0AA9DE-0E79-4CE0-A9DE-C1C26EB4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12</a:t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of one relation is paired with each </a:t>
            </a:r>
            <a:r>
              <a:rPr lang="en-US" dirty="0" err="1"/>
              <a:t>tuple</a:t>
            </a:r>
            <a:r>
              <a:rPr lang="en-US" dirty="0"/>
              <a:t> of the other if they satisfy the join condition whether there are duplicates or not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Joins of Bags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876EC-8F13-4D6A-9C64-11540E50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B037-A542-4C30-A641-B0EB6D68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13</a:t>
            </a:fld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Joins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5654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565400"/>
          <a:ext cx="8197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03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8430" y="21336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R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R.B&lt;S.B</a:t>
            </a:r>
            <a:r>
              <a:rPr lang="en-US" dirty="0">
                <a:latin typeface="Lucida Sans Unicode" pitchFamily="34" charset="0"/>
              </a:rPr>
              <a:t> 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34280" y="2565400"/>
          <a:ext cx="2128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259535-DB7C-4D16-A81C-8CF399AF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C02EEE-068E-44F6-B5EA-E0EEF196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14</a:t>
            </a:fld>
            <a:endParaRPr 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EXTENDED OPERATIONS OF RELATIONAL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96C83-F52E-4425-A160-49A8899A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F6EB9-82AD-40EC-AD2E-8698FA28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15</a:t>
            </a:fld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extended operators</a:t>
            </a:r>
          </a:p>
          <a:p>
            <a:pPr lvl="1"/>
            <a:r>
              <a:rPr lang="en-US" dirty="0"/>
              <a:t>Duplicate-elimination operator </a:t>
            </a:r>
            <a:r>
              <a:rPr lang="en-US" dirty="0">
                <a:sym typeface="Symbol"/>
              </a:rPr>
              <a:t></a:t>
            </a:r>
          </a:p>
          <a:p>
            <a:pPr lvl="1"/>
            <a:r>
              <a:rPr lang="en-US" dirty="0">
                <a:sym typeface="Symbol"/>
              </a:rPr>
              <a:t>Aggregation operators (used by the grouping operator)</a:t>
            </a:r>
          </a:p>
          <a:p>
            <a:pPr lvl="1"/>
            <a:r>
              <a:rPr lang="en-US" dirty="0">
                <a:sym typeface="Symbol"/>
              </a:rPr>
              <a:t>Grouping operators</a:t>
            </a:r>
          </a:p>
          <a:p>
            <a:pPr lvl="1"/>
            <a:r>
              <a:rPr lang="en-US" dirty="0">
                <a:sym typeface="Symbol"/>
              </a:rPr>
              <a:t>Extended projection</a:t>
            </a:r>
          </a:p>
          <a:p>
            <a:pPr lvl="1"/>
            <a:r>
              <a:rPr lang="en-US" dirty="0">
                <a:sym typeface="Symbol"/>
              </a:rPr>
              <a:t>Sorting operators</a:t>
            </a:r>
          </a:p>
          <a:p>
            <a:pPr lvl="1"/>
            <a:r>
              <a:rPr lang="en-US" dirty="0">
                <a:sym typeface="Symbol"/>
              </a:rPr>
              <a:t>Outer join operators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Extended Operators of Relational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D5DDA-6977-4B9E-BEE2-728458D6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48193-DA41-4E72-A057-C51B1B80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(R)</a:t>
            </a:r>
            <a:r>
              <a:rPr lang="en-US" dirty="0">
                <a:sym typeface="Symbol"/>
              </a:rPr>
              <a:t> is used to convert a bag to a 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Duplicate Elimination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194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7040" y="37338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440" y="3276600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04560" y="2844800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450E7-B897-49E6-9B58-19A91644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EE8C4-13FA-4CA5-87AD-ED3B95B1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17</a:t>
            </a:fld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operators are used to summarize or </a:t>
            </a:r>
            <a:r>
              <a:rPr lang="en-US" i="1" dirty="0"/>
              <a:t>aggregate</a:t>
            </a:r>
            <a:r>
              <a:rPr lang="en-US" dirty="0"/>
              <a:t> the values in one column of a relation</a:t>
            </a:r>
          </a:p>
          <a:p>
            <a:r>
              <a:rPr lang="en-US" dirty="0"/>
              <a:t>The standard aggregation operators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AVG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4BE4-01DB-4B13-A0B3-285C799C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E6EFA-5670-41F6-979E-5E97791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18</a:t>
            </a:fld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</a:t>
            </a:r>
          </a:p>
          <a:p>
            <a:pPr lvl="1"/>
            <a:r>
              <a:rPr lang="en-US"/>
              <a:t>SUM(B)=2+4+2+2=10</a:t>
            </a:r>
          </a:p>
          <a:p>
            <a:pPr lvl="1"/>
            <a:r>
              <a:rPr lang="en-US"/>
              <a:t>AVG(A)=(1+3+1+1)/4=1.5</a:t>
            </a:r>
          </a:p>
          <a:p>
            <a:pPr lvl="1"/>
            <a:r>
              <a:rPr lang="en-US"/>
              <a:t>MIN(A)=1</a:t>
            </a:r>
          </a:p>
          <a:p>
            <a:pPr lvl="1"/>
            <a:r>
              <a:rPr lang="en-US"/>
              <a:t>MAX(B)=4</a:t>
            </a:r>
          </a:p>
          <a:p>
            <a:pPr lvl="1"/>
            <a:r>
              <a:rPr lang="en-US"/>
              <a:t>COUNT(A)=4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360" y="1651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77A-F0C1-45A5-9F01-830A8AED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78A4-F520-4F57-9EF9-2378F460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why must use Bags concept (multi-set)</a:t>
            </a:r>
          </a:p>
          <a:p>
            <a:r>
              <a:rPr lang="en-US" dirty="0"/>
              <a:t>Know relational operations on bags</a:t>
            </a:r>
          </a:p>
          <a:p>
            <a:r>
              <a:rPr lang="en-US" dirty="0"/>
              <a:t>Know extended operations on bags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FC1D6-EF21-4A0C-A9D8-1916490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36639-3AD6-4B35-883F-240D6FE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 the total number of stars of each movie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First, list all stars for each movie, and store in temporary relation (there are three such relations)</a:t>
            </a:r>
          </a:p>
          <a:p>
            <a:pPr lvl="1"/>
            <a:r>
              <a:rPr lang="en-US" sz="2400" dirty="0"/>
              <a:t>Then, for each relation, use the COUNT aggregation operator to count the number of tuples</a:t>
            </a:r>
          </a:p>
          <a:p>
            <a:r>
              <a:rPr lang="en-US" sz="2400" dirty="0"/>
              <a:t>This approach is so complicated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...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516" y="1697507"/>
            <a:ext cx="6705600" cy="1964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EF95-81EB-4AA4-A547-64DD307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1710-4963-43F3-95A2-AA91B91A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20</a:t>
            </a:fld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we group the tuple of Movies </a:t>
            </a:r>
          </a:p>
          <a:p>
            <a:r>
              <a:rPr lang="en-US" dirty="0"/>
              <a:t>Then, we apply the aggregation COUNT to each group independently</a:t>
            </a:r>
          </a:p>
          <a:p>
            <a:r>
              <a:rPr lang="en-US" dirty="0"/>
              <a:t>That is, we use the grouping operator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how we do?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705600" cy="1964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7EC7-E24E-4C81-8577-9FC9F473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82EA-D953-4B74-B696-A35EA2CB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21</a:t>
            </a:fld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grouping operator is denoted by </a:t>
            </a:r>
            <a:r>
              <a:rPr lang="en-US" sz="3200" b="1" dirty="0">
                <a:latin typeface="Symbol" pitchFamily="18" charset="2"/>
                <a:sym typeface="Symbol"/>
              </a:rPr>
              <a:t></a:t>
            </a:r>
            <a:r>
              <a:rPr lang="en-US" i="1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where L is a list of elements:</a:t>
            </a:r>
          </a:p>
          <a:p>
            <a:pPr lvl="1"/>
            <a:r>
              <a:rPr lang="en-US" sz="2600" dirty="0">
                <a:sym typeface="Symbol"/>
              </a:rPr>
              <a:t>An attribute of the relation R to which the </a:t>
            </a:r>
            <a:r>
              <a:rPr lang="en-US" sz="2600" b="1" dirty="0">
                <a:sym typeface="Symbol"/>
              </a:rPr>
              <a:t> </a:t>
            </a:r>
            <a:r>
              <a:rPr lang="en-US" sz="2600" dirty="0">
                <a:sym typeface="Symbol"/>
              </a:rPr>
              <a:t>is applied, this attribute is one of the attributes by which R will be grouped, is called by </a:t>
            </a:r>
            <a:r>
              <a:rPr lang="en-US" sz="2600" i="1" dirty="0">
                <a:solidFill>
                  <a:srgbClr val="FF0000"/>
                </a:solidFill>
                <a:sym typeface="Symbol"/>
              </a:rPr>
              <a:t>grouping attribute</a:t>
            </a:r>
            <a:endParaRPr lang="en-US" sz="2600" dirty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en-US" sz="2600" dirty="0">
                <a:sym typeface="Symbol"/>
              </a:rPr>
              <a:t>An aggregation operator applied  to an attribute of the relation, this attribute is said to be an </a:t>
            </a:r>
            <a:r>
              <a:rPr lang="en-US" sz="2600" i="1" dirty="0">
                <a:solidFill>
                  <a:srgbClr val="FF0000"/>
                </a:solidFill>
                <a:sym typeface="Symbol"/>
              </a:rPr>
              <a:t>aggregating attribute</a:t>
            </a:r>
            <a:endParaRPr lang="en-US" sz="2600" dirty="0">
              <a:solidFill>
                <a:srgbClr val="FF0000"/>
              </a:solidFill>
              <a:sym typeface="Symbol"/>
            </a:endParaRPr>
          </a:p>
          <a:p>
            <a:r>
              <a:rPr lang="en-US" dirty="0"/>
              <a:t>The result of </a:t>
            </a:r>
            <a:r>
              <a:rPr lang="en-US" sz="3200" b="1" dirty="0">
                <a:sym typeface="Symbol"/>
              </a:rPr>
              <a:t></a:t>
            </a:r>
            <a:r>
              <a:rPr lang="en-US" i="1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 is constructed as follow:</a:t>
            </a:r>
          </a:p>
          <a:p>
            <a:pPr lvl="1"/>
            <a:r>
              <a:rPr lang="en-US" sz="2600" dirty="0">
                <a:sym typeface="Symbol"/>
              </a:rPr>
              <a:t>Partition the </a:t>
            </a:r>
            <a:r>
              <a:rPr lang="en-US" sz="2600" dirty="0" err="1">
                <a:sym typeface="Symbol"/>
              </a:rPr>
              <a:t>tuples</a:t>
            </a:r>
            <a:r>
              <a:rPr lang="en-US" sz="2600" dirty="0">
                <a:sym typeface="Symbol"/>
              </a:rPr>
              <a:t> of R into groups on </a:t>
            </a:r>
            <a:r>
              <a:rPr lang="en-US" sz="2600" i="1" dirty="0">
                <a:sym typeface="Symbol"/>
              </a:rPr>
              <a:t>grouping attributes</a:t>
            </a:r>
            <a:r>
              <a:rPr lang="en-US" sz="2600" dirty="0">
                <a:sym typeface="Symbol"/>
              </a:rPr>
              <a:t> in list L</a:t>
            </a:r>
          </a:p>
          <a:p>
            <a:pPr lvl="1"/>
            <a:r>
              <a:rPr lang="en-US" sz="2600" dirty="0">
                <a:sym typeface="Symbol"/>
              </a:rPr>
              <a:t>For each group, produce one </a:t>
            </a:r>
            <a:r>
              <a:rPr lang="en-US" sz="2600" dirty="0" err="1">
                <a:sym typeface="Symbol"/>
              </a:rPr>
              <a:t>tuple</a:t>
            </a:r>
            <a:r>
              <a:rPr lang="en-US" sz="2600" dirty="0">
                <a:sym typeface="Symbol"/>
              </a:rPr>
              <a:t> consisting of:</a:t>
            </a:r>
          </a:p>
          <a:p>
            <a:pPr lvl="2"/>
            <a:r>
              <a:rPr lang="en-US" sz="2400" dirty="0">
                <a:sym typeface="Symbol"/>
              </a:rPr>
              <a:t>The grouping attributes’ values for that group and</a:t>
            </a:r>
          </a:p>
          <a:p>
            <a:pPr lvl="2"/>
            <a:r>
              <a:rPr lang="en-US" sz="2400" dirty="0">
                <a:sym typeface="Symbol"/>
              </a:rPr>
              <a:t>The aggregations, over all </a:t>
            </a:r>
            <a:r>
              <a:rPr lang="en-US" sz="2400" dirty="0" err="1">
                <a:sym typeface="Symbol"/>
              </a:rPr>
              <a:t>tuples</a:t>
            </a:r>
            <a:r>
              <a:rPr lang="en-US" sz="2400" dirty="0">
                <a:sym typeface="Symbol"/>
              </a:rPr>
              <a:t> of that group, for the aggregated attributes on list 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Grouping and Grouping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ECC8-D999-47BB-9413-0B4B01AD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0B6B0-1F5E-49F5-9BB0-258AD702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22</a:t>
            </a:fld>
            <a:endParaRPr lang="vi-V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Example: Compute the total number of stars of each movie?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Grouping and Grouping Operator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086600" cy="2076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6669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movieTitle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movieYear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114" y="4057352"/>
            <a:ext cx="7371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600" b="1" dirty="0">
                <a:sym typeface="Symbol"/>
              </a:rPr>
              <a:t></a:t>
            </a:r>
            <a:r>
              <a:rPr lang="en-US" sz="2600" i="1" baseline="-25000" dirty="0">
                <a:sym typeface="Symbol"/>
              </a:rPr>
              <a:t>title-&gt;</a:t>
            </a:r>
            <a:r>
              <a:rPr lang="en-US" sz="2600" i="1" baseline="-25000" dirty="0" err="1">
                <a:sym typeface="Symbol"/>
              </a:rPr>
              <a:t>movieTitle</a:t>
            </a:r>
            <a:r>
              <a:rPr lang="en-US" sz="2600" i="1" baseline="-25000" dirty="0">
                <a:sym typeface="Symbol"/>
              </a:rPr>
              <a:t>, year-&gt;</a:t>
            </a:r>
            <a:r>
              <a:rPr lang="en-US" sz="2600" i="1" baseline="-25000" dirty="0" err="1">
                <a:sym typeface="Symbol"/>
              </a:rPr>
              <a:t>movieYear</a:t>
            </a:r>
            <a:r>
              <a:rPr lang="en-US" sz="2600" i="1" baseline="-25000" dirty="0">
                <a:sym typeface="Symbol"/>
              </a:rPr>
              <a:t>, COUNT(</a:t>
            </a:r>
            <a:r>
              <a:rPr lang="en-US" sz="2600" i="1" baseline="-25000" dirty="0" err="1">
                <a:sym typeface="Symbol"/>
              </a:rPr>
              <a:t>starName</a:t>
            </a:r>
            <a:r>
              <a:rPr lang="en-US" sz="2600" i="1" baseline="-25000" dirty="0">
                <a:sym typeface="Symbol"/>
              </a:rPr>
              <a:t>)-&gt;totalStars</a:t>
            </a:r>
            <a:r>
              <a:rPr lang="en-US" sz="2600" dirty="0">
                <a:sym typeface="Symbol"/>
              </a:rPr>
              <a:t>(Movies)</a:t>
            </a:r>
            <a:endParaRPr lang="en-US" sz="2600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3E7A8E-CF29-40D1-9CDC-0D67AF2D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51E7B4-3360-4786-91B8-70C792A5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extended projection, denoted </a:t>
            </a:r>
            <a:r>
              <a:rPr lang="en-US" sz="3600" b="1" dirty="0">
                <a:sym typeface="Symbol"/>
              </a:rPr>
              <a:t></a:t>
            </a:r>
            <a:r>
              <a:rPr lang="en-US" i="1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L list can have the following kinds of elements:</a:t>
            </a:r>
          </a:p>
          <a:p>
            <a:pPr lvl="1"/>
            <a:r>
              <a:rPr lang="en-US" dirty="0">
                <a:sym typeface="Symbol"/>
              </a:rPr>
              <a:t>A single attribute of R</a:t>
            </a:r>
          </a:p>
          <a:p>
            <a:pPr lvl="1"/>
            <a:r>
              <a:rPr lang="en-US" dirty="0">
                <a:sym typeface="Symbol"/>
              </a:rPr>
              <a:t>An expression x  y, where x, y are attributes, means that rename x attribute of R to y</a:t>
            </a:r>
          </a:p>
          <a:p>
            <a:pPr lvl="1"/>
            <a:r>
              <a:rPr lang="en-US" dirty="0">
                <a:sym typeface="Symbol"/>
              </a:rPr>
              <a:t>An expression E  z, where E is an expression involving attributes of R, constants, arithmetic operators, string operators, and z is new attribute that results from 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Extending the Projection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ECB34-DA55-450F-8480-269FCD0D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FAC4-D3B7-47F1-9CD1-D465EF38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24</a:t>
            </a:fld>
            <a:endParaRPr lang="vi-V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Extending the Projection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2860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46177" y="2286000"/>
          <a:ext cx="840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29000" y="3048000"/>
            <a:ext cx="2819400" cy="15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2590800"/>
            <a:ext cx="1416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ym typeface="Symbol"/>
              </a:rPr>
              <a:t></a:t>
            </a:r>
            <a:r>
              <a:rPr lang="en-US" sz="2200" i="1" baseline="-25000" dirty="0">
                <a:sym typeface="Symbol"/>
              </a:rPr>
              <a:t>A,B+C-&gt;X</a:t>
            </a:r>
            <a:r>
              <a:rPr lang="en-US" sz="2200" dirty="0">
                <a:sym typeface="Symbol"/>
              </a:rPr>
              <a:t>(R)</a:t>
            </a:r>
            <a:endParaRPr lang="en-US" sz="2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A4E5-C1EB-4B8D-8A5A-6F1F033A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E4E2E-6A49-4D26-ACE6-0EA8614E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25</a:t>
            </a:fld>
            <a:endParaRPr lang="vi-V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</a:t>
            </a:r>
            <a:r>
              <a:rPr lang="en-US" dirty="0" err="1"/>
              <a:t>tuples</a:t>
            </a:r>
            <a:r>
              <a:rPr lang="en-US" dirty="0"/>
              <a:t> of a relation by one or more of its attributes</a:t>
            </a:r>
          </a:p>
          <a:p>
            <a:r>
              <a:rPr lang="en-US" sz="3200" b="1" dirty="0">
                <a:sym typeface="Symbol"/>
              </a:rPr>
              <a:t>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where R is a relation and L is a list of some of R’s attributes</a:t>
            </a:r>
          </a:p>
          <a:p>
            <a:r>
              <a:rPr lang="en-US" dirty="0">
                <a:sym typeface="Symbol"/>
              </a:rPr>
              <a:t>Example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Sorting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4318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95160" y="4318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343400" y="5080000"/>
            <a:ext cx="2590800" cy="158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699000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</a:t>
            </a:r>
            <a:r>
              <a:rPr lang="en-US" baseline="-25000" dirty="0">
                <a:sym typeface="Symbol"/>
              </a:rPr>
              <a:t>A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21139-3337-41FD-A2D3-3FBE566B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1929D-97B2-49AC-99E1-38E4D65D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26</a:t>
            </a:fld>
            <a:endParaRPr lang="vi-V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property of the join is that it is possible for certain </a:t>
            </a:r>
            <a:r>
              <a:rPr lang="en-US" dirty="0" err="1"/>
              <a:t>tuples</a:t>
            </a:r>
            <a:r>
              <a:rPr lang="en-US" dirty="0"/>
              <a:t> that can match any </a:t>
            </a:r>
            <a:r>
              <a:rPr lang="en-US" dirty="0" err="1"/>
              <a:t>tuple</a:t>
            </a:r>
            <a:r>
              <a:rPr lang="en-US" dirty="0"/>
              <a:t> of the other relation in the common attributes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What do you consider?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Outer joins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62204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2360" y="362204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3581400"/>
          <a:ext cx="1711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07F475-F9A8-46A4-8841-EF03503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EED4FF-9158-4079-92C7-B6398BD6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27</a:t>
            </a:fld>
            <a:endParaRPr lang="vi-V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Outer Joins, is denoted as R </a:t>
            </a:r>
            <a:r>
              <a:rPr lang="en-US" dirty="0">
                <a:latin typeface="Lucida Sans Unicode" pitchFamily="34" charset="0"/>
              </a:rPr>
              <a:t>⋈ S,</a:t>
            </a:r>
            <a:r>
              <a:rPr lang="en-US" dirty="0"/>
              <a:t> is on equated values of all attributes in common to the two relations (like R</a:t>
            </a:r>
            <a:r>
              <a:rPr lang="en-US" dirty="0">
                <a:latin typeface="Lucida Sans Unicode" pitchFamily="34" charset="0"/>
              </a:rPr>
              <a:t> ⋈ S</a:t>
            </a:r>
            <a:r>
              <a:rPr lang="en-US" dirty="0"/>
              <a:t>), and adding any dangling </a:t>
            </a:r>
            <a:r>
              <a:rPr lang="en-US" dirty="0" err="1"/>
              <a:t>tuples</a:t>
            </a:r>
            <a:r>
              <a:rPr lang="en-US" dirty="0"/>
              <a:t> from R or S</a:t>
            </a:r>
          </a:p>
          <a:p>
            <a:r>
              <a:rPr lang="en-US" dirty="0"/>
              <a:t>The added </a:t>
            </a:r>
            <a:r>
              <a:rPr lang="en-US" dirty="0" err="1"/>
              <a:t>tuples</a:t>
            </a:r>
            <a:r>
              <a:rPr lang="en-US" dirty="0"/>
              <a:t> must be padded with a special </a:t>
            </a:r>
            <a:r>
              <a:rPr lang="en-US" i="1" dirty="0"/>
              <a:t>null</a:t>
            </a:r>
            <a:r>
              <a:rPr lang="en-US" dirty="0"/>
              <a:t> symbol in all the attributes that they do not possess but that appear in the join result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Outer Joins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829982" y="1411069"/>
            <a:ext cx="4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781800" y="2133600"/>
            <a:ext cx="9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34C3E-A716-4FC4-9912-28BBCE99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168A-7152-4B6A-9F85-D9D73175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28</a:t>
            </a:fld>
            <a:endParaRPr lang="vi-V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Outer Joins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80416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2360" y="280416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34442" y="2804160"/>
          <a:ext cx="17427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32C562-2EBE-4A2E-9EA1-598A6392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9C060-0693-4430-A191-9FF02AC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29</a:t>
            </a:fld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relations as bags (multi-sets) rather than sets, that is</a:t>
            </a:r>
          </a:p>
          <a:p>
            <a:pPr lvl="1"/>
            <a:r>
              <a:rPr lang="en-US" dirty="0"/>
              <a:t>We allow the same tuples to appear more than once in a relation</a:t>
            </a:r>
          </a:p>
          <a:p>
            <a:r>
              <a:rPr lang="en-US" dirty="0"/>
              <a:t>We need to make changes to the definition of some relational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Relational Operations on Bags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4248-DE9D-45CC-982C-4C66DE69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D1E2-43D1-409A-89F6-D5C0FF51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 of the basic outer join</a:t>
            </a:r>
          </a:p>
          <a:p>
            <a:pPr lvl="1"/>
            <a:r>
              <a:rPr lang="en-US" dirty="0"/>
              <a:t>The left outer join R </a:t>
            </a:r>
            <a:r>
              <a:rPr lang="en-US" dirty="0">
                <a:latin typeface="Lucida Sans Unicode" pitchFamily="34" charset="0"/>
              </a:rPr>
              <a:t>⋈</a:t>
            </a:r>
            <a:r>
              <a:rPr lang="en-US" baseline="-25000" dirty="0">
                <a:latin typeface="Lucida Sans Unicode" pitchFamily="34" charset="0"/>
              </a:rPr>
              <a:t>L</a:t>
            </a:r>
            <a:r>
              <a:rPr lang="en-US" dirty="0">
                <a:latin typeface="Lucida Sans Unicode" pitchFamily="34" charset="0"/>
              </a:rPr>
              <a:t> S</a:t>
            </a:r>
            <a:endParaRPr lang="en-US" dirty="0"/>
          </a:p>
          <a:p>
            <a:pPr lvl="1"/>
            <a:r>
              <a:rPr lang="en-US" dirty="0"/>
              <a:t>The right outer join R </a:t>
            </a:r>
            <a:r>
              <a:rPr lang="en-US" dirty="0">
                <a:latin typeface="Lucida Sans Unicode" pitchFamily="34" charset="0"/>
              </a:rPr>
              <a:t>⋈</a:t>
            </a:r>
            <a:r>
              <a:rPr lang="en-US" baseline="-25000" dirty="0">
                <a:latin typeface="Lucida Sans Unicode" pitchFamily="34" charset="0"/>
              </a:rPr>
              <a:t>R</a:t>
            </a:r>
            <a:r>
              <a:rPr lang="en-US" dirty="0">
                <a:latin typeface="Lucida Sans Unicode" pitchFamily="34" charset="0"/>
              </a:rPr>
              <a:t> S</a:t>
            </a:r>
          </a:p>
          <a:p>
            <a:r>
              <a:rPr lang="en-US" dirty="0"/>
              <a:t>Left, right, full outer join are also denoted that:</a:t>
            </a:r>
          </a:p>
          <a:p>
            <a:pPr lvl="1">
              <a:buFontTx/>
              <a:buChar char="-"/>
            </a:pPr>
            <a:r>
              <a:rPr lang="en-US" dirty="0"/>
              <a:t>Left outer join (⟕)</a:t>
            </a:r>
          </a:p>
          <a:p>
            <a:pPr lvl="1">
              <a:buFontTx/>
              <a:buChar char="-"/>
            </a:pPr>
            <a:r>
              <a:rPr lang="en-US" dirty="0"/>
              <a:t>Right outer join (⟖)</a:t>
            </a:r>
          </a:p>
          <a:p>
            <a:pPr lvl="1">
              <a:buFontTx/>
              <a:buChar char="-"/>
            </a:pPr>
            <a:r>
              <a:rPr lang="en-US" dirty="0"/>
              <a:t>Full Outer join (⟗)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Outer 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45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5265" y="2754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B5AB-532C-4564-8947-DB004517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0E6D-EFF0-4D22-B875-B9873F92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30</a:t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7048"/>
            <a:ext cx="7053072" cy="4572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this figure, the </a:t>
            </a:r>
            <a:r>
              <a:rPr lang="en-US" dirty="0" err="1"/>
              <a:t>tuple</a:t>
            </a:r>
            <a:r>
              <a:rPr lang="en-US" dirty="0"/>
              <a:t> (1,2) appears 3-times</a:t>
            </a:r>
          </a:p>
          <a:p>
            <a:pPr lvl="1"/>
            <a:r>
              <a:rPr lang="en-US" dirty="0"/>
              <a:t>As a set-valued relation, we would have to eliminate 2-occurences of the tuple (1,2)</a:t>
            </a:r>
          </a:p>
          <a:p>
            <a:pPr lvl="1"/>
            <a:r>
              <a:rPr lang="en-US" dirty="0"/>
              <a:t>As a bag-valued relation, we allow multiple occurrences of the same tuple, but like sets, the order of tuples does not 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Relational Operations on Bags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86000"/>
          <a:ext cx="137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C3DED-4C45-4666-802D-E28B3450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B1D9-1D32-483E-8AF7-C40DB470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mentioned, relations in commercial DBMS are implemented relations as bags rather than sets</a:t>
            </a:r>
          </a:p>
          <a:p>
            <a:r>
              <a:rPr lang="en-US" dirty="0"/>
              <a:t>Some relational operations are considerably more efficient if we use the bag model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Projection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Bags?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03B0-15DC-473E-BE41-8BC4A167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A2C7D-3A0E-4437-94F4-CF695A6F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6553200" cy="5082809"/>
          </a:xfrm>
        </p:spPr>
        <p:txBody>
          <a:bodyPr/>
          <a:lstStyle/>
          <a:p>
            <a:r>
              <a:rPr lang="en-US"/>
              <a:t>Example</a:t>
            </a:r>
          </a:p>
          <a:p>
            <a:pPr lvl="1"/>
            <a:r>
              <a:rPr lang="en-US"/>
              <a:t>Have a look at a projection on A and B</a:t>
            </a:r>
          </a:p>
          <a:p>
            <a:pPr lvl="1"/>
            <a:r>
              <a:rPr lang="en-US"/>
              <a:t>What happens if we’d like to take the average of the A-components?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What do you consider between treating as set-valued and treating as bag-valued relation?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Bags?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0" y="1676400"/>
          <a:ext cx="137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9F84-7799-48F9-A4B7-5CA6B2F3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E997-49A9-48F5-9D26-1E63EB53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 and S are bags, and </a:t>
            </a:r>
            <a:r>
              <a:rPr lang="en-US" dirty="0">
                <a:solidFill>
                  <a:srgbClr val="FF0066"/>
                </a:solidFill>
              </a:rPr>
              <a:t>t</a:t>
            </a:r>
            <a:r>
              <a:rPr lang="en-US" dirty="0"/>
              <a:t> is the </a:t>
            </a:r>
            <a:r>
              <a:rPr lang="en-US" dirty="0" err="1"/>
              <a:t>tuple</a:t>
            </a:r>
            <a:r>
              <a:rPr lang="en-US" dirty="0"/>
              <a:t> that appears n-times and m-times in R and S (n≥0, m≥0). Then we have:</a:t>
            </a:r>
          </a:p>
          <a:p>
            <a:pPr lvl="1"/>
            <a:r>
              <a:rPr lang="en-US" dirty="0"/>
              <a:t>In {R</a:t>
            </a:r>
            <a:r>
              <a:rPr lang="en-US" dirty="0">
                <a:sym typeface="Symbol"/>
              </a:rPr>
              <a:t> </a:t>
            </a:r>
            <a:r>
              <a:rPr lang="en-US" dirty="0"/>
              <a:t>S}, </a:t>
            </a:r>
            <a:r>
              <a:rPr lang="en-US" i="1" dirty="0">
                <a:solidFill>
                  <a:srgbClr val="FF0066"/>
                </a:solidFill>
              </a:rPr>
              <a:t>t</a:t>
            </a:r>
            <a:r>
              <a:rPr lang="en-US" dirty="0"/>
              <a:t> appears (n + m) times</a:t>
            </a:r>
          </a:p>
          <a:p>
            <a:pPr lvl="1"/>
            <a:r>
              <a:rPr lang="en-US" dirty="0"/>
              <a:t>In {R </a:t>
            </a:r>
            <a:r>
              <a:rPr lang="en-US" dirty="0">
                <a:sym typeface="Symbol"/>
              </a:rPr>
              <a:t> </a:t>
            </a:r>
            <a:r>
              <a:rPr lang="en-US" dirty="0">
                <a:cs typeface="Times New Roman" pitchFamily="18" charset="0"/>
              </a:rPr>
              <a:t>S}, </a:t>
            </a:r>
            <a:r>
              <a:rPr lang="en-US" i="1" dirty="0">
                <a:solidFill>
                  <a:srgbClr val="FF0066"/>
                </a:solidFill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 appears MIN(n, m) times</a:t>
            </a:r>
          </a:p>
          <a:p>
            <a:pPr lvl="1"/>
            <a:r>
              <a:rPr lang="en-US" dirty="0"/>
              <a:t>In {R \ S}, </a:t>
            </a:r>
            <a:r>
              <a:rPr lang="en-US" i="1" dirty="0">
                <a:solidFill>
                  <a:srgbClr val="FF0066"/>
                </a:solidFill>
              </a:rPr>
              <a:t>t</a:t>
            </a:r>
            <a:r>
              <a:rPr lang="en-US" dirty="0"/>
              <a:t> appears MAX(0, n - m)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Union, Intersection, and Difference of Bags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85280-96F5-415A-83C4-8A417440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A71BC-6958-4782-B871-57D28D09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Union, Intersection, and Difference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67000"/>
          <a:ext cx="83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0090" y="2667000"/>
          <a:ext cx="82931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098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4430" y="2209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>
                <a:sym typeface="Symbol"/>
              </a:rPr>
              <a:t>S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2690" y="2667000"/>
          <a:ext cx="8293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4630" y="2209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>
                <a:sym typeface="Symbol"/>
              </a:rPr>
              <a:t>S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42890" y="2667000"/>
          <a:ext cx="8293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4830" y="22098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>
                <a:sym typeface="Symbol"/>
              </a:rPr>
              <a:t>\S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943090" y="2667000"/>
          <a:ext cx="8293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DF4AF48-27F1-48A9-8EA5-6F69BE5F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3342C1B-7DF3-4C04-AD21-7E1E069A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is processed independently during the projection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eliminate duplications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Projection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65960" y="37338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3733800"/>
          <a:ext cx="838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00400" y="46482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41910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A,B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39AF-1ACC-4B25-A8F4-F00DC91E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ALGEBRAIC QUERY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C53AF-0077-446E-94B7-5F2D08CB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1720</Words>
  <Application>Microsoft Office PowerPoint</Application>
  <PresentationFormat>On-screen Show (4:3)</PresentationFormat>
  <Paragraphs>655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Lucida Sans Unicode</vt:lpstr>
      <vt:lpstr>Symbol</vt:lpstr>
      <vt:lpstr>Times New Roman</vt:lpstr>
      <vt:lpstr>Wingdings</vt:lpstr>
      <vt:lpstr>Retrospect</vt:lpstr>
      <vt:lpstr>Custom Design</vt:lpstr>
      <vt:lpstr>Chapter 5</vt:lpstr>
      <vt:lpstr>Objectives</vt:lpstr>
      <vt:lpstr>Relational Operations on Bags</vt:lpstr>
      <vt:lpstr>Relational Operations on Bags</vt:lpstr>
      <vt:lpstr>Why Bags?</vt:lpstr>
      <vt:lpstr>Why Bags?</vt:lpstr>
      <vt:lpstr>Union, Intersection, and Difference of Bags</vt:lpstr>
      <vt:lpstr>Union, Intersection, and Difference of Bags</vt:lpstr>
      <vt:lpstr>Projection of Bags</vt:lpstr>
      <vt:lpstr>Selection on Bags</vt:lpstr>
      <vt:lpstr>Product of Bags</vt:lpstr>
      <vt:lpstr>Product of Bags</vt:lpstr>
      <vt:lpstr>Joins of Bags</vt:lpstr>
      <vt:lpstr>Joins of Bags</vt:lpstr>
      <vt:lpstr>EXTENDED OPERATIONS OF RELATIONAL ALGEBRA</vt:lpstr>
      <vt:lpstr>Extended Operators of Relational Algebra</vt:lpstr>
      <vt:lpstr>Duplicate Elimination</vt:lpstr>
      <vt:lpstr>Aggregation Operators</vt:lpstr>
      <vt:lpstr>Aggregation Operators</vt:lpstr>
      <vt:lpstr>How do we ...</vt:lpstr>
      <vt:lpstr>So how we do?</vt:lpstr>
      <vt:lpstr>Grouping and Grouping Operator</vt:lpstr>
      <vt:lpstr>Grouping and Grouping Operator</vt:lpstr>
      <vt:lpstr>Extending the Projection Operator</vt:lpstr>
      <vt:lpstr>Extending the Projection Operator</vt:lpstr>
      <vt:lpstr>The Sorting Operator</vt:lpstr>
      <vt:lpstr>Outer joins</vt:lpstr>
      <vt:lpstr>Natural Outer Joins</vt:lpstr>
      <vt:lpstr>Natural Outer Joins</vt:lpstr>
      <vt:lpstr>Outer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 Huong</cp:lastModifiedBy>
  <cp:revision>36</cp:revision>
  <dcterms:created xsi:type="dcterms:W3CDTF">2020-12-02T06:50:22Z</dcterms:created>
  <dcterms:modified xsi:type="dcterms:W3CDTF">2020-12-15T07:31:24Z</dcterms:modified>
</cp:coreProperties>
</file>