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6858000" cx="9144000"/>
  <p:notesSz cx="6858000" cy="9144000"/>
  <p:embeddedFontLst>
    <p:embeddedFont>
      <p:font typeface="Source Code Pro"/>
      <p:regular r:id="rId89"/>
      <p:bold r:id="rId90"/>
      <p:italic r:id="rId91"/>
      <p:boldItalic r:id="rId92"/>
    </p:embeddedFont>
    <p:embeddedFont>
      <p:font typeface="Helvetica Neue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7" roundtripDataSignature="AMtx7mg8Zb+Y8cS8TkwdlX/13cTMEc1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43525E-37C0-4876-8FA3-B76E93834B79}">
  <a:tblStyle styleId="{3E43525E-37C0-4876-8FA3-B76E93834B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HelveticaNeue-italic.fntdata"/><Relationship Id="rId94" Type="http://schemas.openxmlformats.org/officeDocument/2006/relationships/font" Target="fonts/HelveticaNeue-bold.fntdata"/><Relationship Id="rId97" Type="http://customschemas.google.com/relationships/presentationmetadata" Target="metadata"/><Relationship Id="rId96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SourceCodePro-italic.fntdata"/><Relationship Id="rId90" Type="http://schemas.openxmlformats.org/officeDocument/2006/relationships/font" Target="fonts/SourceCodePro-bold.fntdata"/><Relationship Id="rId93" Type="http://schemas.openxmlformats.org/officeDocument/2006/relationships/font" Target="fonts/HelveticaNeue-regular.fntdata"/><Relationship Id="rId92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font" Target="fonts/SourceCodePro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69" name="Google Shape;2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278" name="Google Shape;27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287" name="Google Shape;28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 </a:t>
            </a:r>
            <a:endParaRPr b="1"/>
          </a:p>
        </p:txBody>
      </p:sp>
      <p:sp>
        <p:nvSpPr>
          <p:cNvPr id="296" name="Google Shape;29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306" name="Google Shape;30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315" name="Google Shape;31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412" name="Google Shape;41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2" name="Google Shape;42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35" name="Google Shape;43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445" name="Google Shape;445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455" name="Google Shape;45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475" name="Google Shape;475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4" name="Google Shape;484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493" name="Google Shape;493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02" name="Google Shape;50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12" name="Google Shape;512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521" name="Google Shape;521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40" name="Google Shape;540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550" name="Google Shape;550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586" name="Google Shape;586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95" name="Google Shape;595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604" name="Google Shape;604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1" lang="en-US"/>
              <a:t> </a:t>
            </a:r>
            <a:endParaRPr/>
          </a:p>
        </p:txBody>
      </p:sp>
      <p:sp>
        <p:nvSpPr>
          <p:cNvPr id="649" name="Google Shape;649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658" name="Google Shape;658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676" name="Google Shape;676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704" name="Google Shape;704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713" name="Google Shape;713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739" name="Google Shape;739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748" name="Google Shape;748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75" name="Google Shape;775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784" name="Google Shape;784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801" name="Google Shape;801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811" name="Google Shape;811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8" name="Google Shape;2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820" name="Google Shape;820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58" name="Google Shape;858;p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0"/>
          </a:p>
        </p:txBody>
      </p:sp>
      <p:sp>
        <p:nvSpPr>
          <p:cNvPr id="876" name="Google Shape;876;p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85" name="Google Shape;885;p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97" name="Google Shape;897;p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906" name="Google Shape;906;p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4" name="Google Shape;924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lang="en-US"/>
              <a:t> </a:t>
            </a:r>
            <a:endParaRPr b="0"/>
          </a:p>
        </p:txBody>
      </p:sp>
      <p:sp>
        <p:nvSpPr>
          <p:cNvPr id="925" name="Google Shape;925;p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lang="en-US"/>
              <a:t> </a:t>
            </a:r>
            <a:endParaRPr/>
          </a:p>
        </p:txBody>
      </p:sp>
      <p:sp>
        <p:nvSpPr>
          <p:cNvPr id="934" name="Google Shape;934;p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8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84"/>
          <p:cNvSpPr txBox="1"/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4"/>
          <p:cNvSpPr txBox="1"/>
          <p:nvPr>
            <p:ph idx="1" type="subTitle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" name="Google Shape;24;p8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8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28" name="Google Shape;28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3"/>
          <p:cNvSpPr txBox="1"/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3"/>
          <p:cNvSpPr txBox="1"/>
          <p:nvPr>
            <p:ph idx="1" type="body"/>
          </p:nvPr>
        </p:nvSpPr>
        <p:spPr>
          <a:xfrm rot="5400000">
            <a:off x="2044509" y="-287222"/>
            <a:ext cx="5081615" cy="7963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9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4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4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9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9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9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9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9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9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9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9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0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0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10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0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0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0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0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0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0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0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0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6" name="Google Shape;156;p10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10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0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5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8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0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10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0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0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0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0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0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0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0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0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0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0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8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8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44" name="Google Shape;44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7"/>
          <p:cNvSpPr txBox="1"/>
          <p:nvPr>
            <p:ph type="title"/>
          </p:nvPr>
        </p:nvSpPr>
        <p:spPr>
          <a:xfrm>
            <a:off x="822960" y="286604"/>
            <a:ext cx="7543800" cy="113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7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87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8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8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8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8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8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8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/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1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1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91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91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1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2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2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2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2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92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9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83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3"/>
          <p:cNvSpPr txBox="1"/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83"/>
          <p:cNvSpPr txBox="1"/>
          <p:nvPr>
            <p:ph idx="1" type="body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◦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83"/>
          <p:cNvCxnSpPr/>
          <p:nvPr/>
        </p:nvCxnSpPr>
        <p:spPr>
          <a:xfrm>
            <a:off x="934143" y="1154091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18" name="Google Shape;18;p8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9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9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9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9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microsoft.com/en-us/sql/t-sql/statements/create-database-transact-sql?view=sql-server-ver15&amp;tabs=sqlpool" TargetMode="External"/><Relationship Id="rId4" Type="http://schemas.openxmlformats.org/officeDocument/2006/relationships/hyperlink" Target="https://docs.microsoft.com/en-us/sql/t-sql/statements/create-table-transact-sql?view=sql-server-ver15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/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None/>
            </a:pPr>
            <a:r>
              <a:rPr lang="en-US" sz="4600"/>
              <a:t>Chapter 6</a:t>
            </a:r>
            <a:endParaRPr sz="5100"/>
          </a:p>
        </p:txBody>
      </p:sp>
      <p:sp>
        <p:nvSpPr>
          <p:cNvPr id="184" name="Google Shape;184;p1"/>
          <p:cNvSpPr txBox="1"/>
          <p:nvPr>
            <p:ph idx="1" type="subTitle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650"/>
              <a:buNone/>
            </a:pPr>
            <a:r>
              <a:rPr b="1" lang="en-US" sz="4650"/>
              <a:t>THE DATABASE LANGUAGE SQL</a:t>
            </a:r>
            <a:endParaRPr/>
          </a:p>
        </p:txBody>
      </p:sp>
      <p:sp>
        <p:nvSpPr>
          <p:cNvPr id="185" name="Google Shape;185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USING ESCAPE keyword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SQL allows us to specify any one character we like as the escape character for a single pattern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Example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‘%20!%%’ ESCAPE !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Or WHERE s LIKE ‘%20@%%’ ESCAPE @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contains the 20% string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‘x%%x%’ ESCAPE x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that begins and ends with the character %</a:t>
            </a:r>
            <a:endParaRPr/>
          </a:p>
        </p:txBody>
      </p:sp>
      <p:sp>
        <p:nvSpPr>
          <p:cNvPr id="272" name="Google Shape;272;p10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73" name="Google Shape;273;p1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74" name="Google Shape;274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Dates and times are special data types in SQL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i="1" lang="en-US"/>
              <a:t>date</a:t>
            </a:r>
            <a:r>
              <a:rPr lang="en-US"/>
              <a:t> constant’s presentation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DATE</a:t>
            </a:r>
            <a:r>
              <a:rPr lang="en-US"/>
              <a:t> ‘1948-05-14’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i="1" lang="en-US"/>
              <a:t>time</a:t>
            </a:r>
            <a:r>
              <a:rPr lang="en-US"/>
              <a:t> constant’s presentation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</a:t>
            </a:r>
            <a:r>
              <a:rPr lang="en-US"/>
              <a:t> ‘15:00:02.5’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combination of dates and times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TIMESTAMP</a:t>
            </a:r>
            <a:r>
              <a:rPr lang="en-US"/>
              <a:t> ‘1948-05-14 12:00:00’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Operations on date and time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Arithmetic operations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Comparison operations</a:t>
            </a:r>
            <a:endParaRPr/>
          </a:p>
        </p:txBody>
      </p:sp>
      <p:sp>
        <p:nvSpPr>
          <p:cNvPr id="281" name="Google Shape;281;p1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Dates and Times</a:t>
            </a:r>
            <a:endParaRPr/>
          </a:p>
        </p:txBody>
      </p:sp>
      <p:sp>
        <p:nvSpPr>
          <p:cNvPr id="282" name="Google Shape;282;p1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83" name="Google Shape;283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value: special value in SQL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interpretations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i="1" lang="en-US" sz="2200"/>
              <a:t>Value unknown</a:t>
            </a:r>
            <a:r>
              <a:rPr lang="en-US" sz="2200"/>
              <a:t>: there is, but I don’t know what it is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i="1" lang="en-US" sz="2200"/>
              <a:t>Value inapplicable</a:t>
            </a:r>
            <a:r>
              <a:rPr lang="en-US" sz="2200"/>
              <a:t>: there is no value that makes sense here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i="1" lang="en-US" sz="2200"/>
              <a:t>Value withheld</a:t>
            </a:r>
            <a:r>
              <a:rPr lang="en-US" sz="2200"/>
              <a:t>: we are not entitled to know the value that belongs here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is not a constant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rules for operating upon a NULL value in WHERE clause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Arithmetic operators on NULL values will return a NULL value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Comparisons with NULL values will return UNKNOWN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0" name="Google Shape;290;p1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291" name="Google Shape;291;p1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92" name="Google Shape;292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Truth table for True, False, and Unknown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We can think of TRUE=1; FALSE=0; UNKNOWN=1/2, so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x AND y = MIN(x,y); x OR y = MAX(x, y); NOT x = 1-x</a:t>
            </a:r>
            <a:endParaRPr/>
          </a:p>
        </p:txBody>
      </p:sp>
      <p:sp>
        <p:nvSpPr>
          <p:cNvPr id="299" name="Google Shape;299;p1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graphicFrame>
        <p:nvGraphicFramePr>
          <p:cNvPr id="300" name="Google Shape;300;p13"/>
          <p:cNvGraphicFramePr/>
          <p:nvPr/>
        </p:nvGraphicFramePr>
        <p:xfrm>
          <a:off x="1212130" y="2320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{3E43525E-37C0-4876-8FA3-B76E93834B79}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 AND y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 OR 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NOT 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1" name="Google Shape;301;p1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02" name="Google Shape;302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conditions in Where clause produce three truth values: True, False, and Unknown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True become part of the answer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False or Unknown are excluded from the answer</a:t>
            </a:r>
            <a:endParaRPr/>
          </a:p>
        </p:txBody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sp>
        <p:nvSpPr>
          <p:cNvPr id="310" name="Google Shape;310;p1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11" name="Google Shape;311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4097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SQL (sequel) is a database language designed for managing data in relational database management systems, and originally based upon relational algebra.</a:t>
            </a:r>
            <a:endParaRPr/>
          </a:p>
          <a:p>
            <a:pPr indent="-14097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There are many different dialects of SQL</a:t>
            </a:r>
            <a:endParaRPr/>
          </a:p>
          <a:p>
            <a:pPr indent="-182879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Ansi SQL (or SQL-86), SQL-92, SQL-99</a:t>
            </a:r>
            <a:endParaRPr/>
          </a:p>
          <a:p>
            <a:pPr indent="-182879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SQL:2003, SQL:2006, SQL:2008, SQL:2009</a:t>
            </a:r>
            <a:endParaRPr/>
          </a:p>
          <a:p>
            <a:pPr indent="-140970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b="1" lang="en-US" sz="2220"/>
              <a:t>Transact-SQL</a:t>
            </a:r>
            <a:r>
              <a:rPr lang="en-US" sz="2220"/>
              <a:t> (</a:t>
            </a:r>
            <a:r>
              <a:rPr b="1" lang="en-US" sz="2220"/>
              <a:t>T-SQL</a:t>
            </a:r>
            <a:r>
              <a:rPr lang="en-US" sz="2220"/>
              <a:t>) is Microsoft's and Sybase's proprietary extension to SQL.</a:t>
            </a:r>
            <a:endParaRPr/>
          </a:p>
          <a:p>
            <a:pPr indent="-14097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b="1" lang="en-US" sz="2220"/>
              <a:t>PL/SQL</a:t>
            </a:r>
            <a:r>
              <a:rPr lang="en-US" sz="2220"/>
              <a:t> (</a:t>
            </a:r>
            <a:r>
              <a:rPr b="1" lang="en-US" sz="2220"/>
              <a:t>Procedural Language/Structured Query Language</a:t>
            </a:r>
            <a:r>
              <a:rPr lang="en-US" sz="2220"/>
              <a:t>) is Oracle Corporation's procedural extension for SQL and the Oracle relational database. </a:t>
            </a:r>
            <a:endParaRPr/>
          </a:p>
          <a:p>
            <a:pPr indent="-14097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Today, SQL is accepted as the standard RDBMS language</a:t>
            </a:r>
            <a:endParaRPr/>
          </a:p>
        </p:txBody>
      </p:sp>
      <p:sp>
        <p:nvSpPr>
          <p:cNvPr id="318" name="Google Shape;318;p15"/>
          <p:cNvSpPr txBox="1"/>
          <p:nvPr>
            <p:ph type="title"/>
          </p:nvPr>
        </p:nvSpPr>
        <p:spPr>
          <a:xfrm>
            <a:off x="585924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Overview</a:t>
            </a:r>
            <a:endParaRPr/>
          </a:p>
        </p:txBody>
      </p:sp>
      <p:sp>
        <p:nvSpPr>
          <p:cNvPr id="319" name="Google Shape;319;p1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0" name="Google Shape;320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 Data Definition Language - CREATE</a:t>
            </a:r>
            <a:endParaRPr/>
          </a:p>
        </p:txBody>
      </p:sp>
      <p:sp>
        <p:nvSpPr>
          <p:cNvPr id="326" name="Google Shape;326;p16"/>
          <p:cNvSpPr txBox="1"/>
          <p:nvPr>
            <p:ph idx="1" type="body"/>
          </p:nvPr>
        </p:nvSpPr>
        <p:spPr>
          <a:xfrm>
            <a:off x="348792" y="1197204"/>
            <a:ext cx="8493550" cy="5130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113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Database schema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Simple syntax: </a:t>
            </a:r>
            <a:r>
              <a:rPr b="1" lang="en-US" sz="25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lang="en-US" sz="2380"/>
              <a:t>dbname</a:t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Full syntax: </a:t>
            </a:r>
            <a:r>
              <a:rPr b="1" lang="en-US" sz="255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https://docs.microsoft.com/en-us/sql/database</a:t>
            </a:r>
            <a:endParaRPr b="1" sz="255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113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Relation schema ~ table</a:t>
            </a:r>
            <a:endParaRPr/>
          </a:p>
          <a:p>
            <a:pPr indent="0" lvl="1" marL="20116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	</a:t>
            </a:r>
            <a:endParaRPr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635"/>
              <a:buNone/>
            </a:pPr>
            <a:r>
              <a:rPr b="1" lang="en-US" sz="2635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en-US" sz="2380"/>
              <a:t>tableName</a:t>
            </a:r>
            <a:endParaRPr sz="2380"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(</a:t>
            </a:r>
            <a:endParaRPr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fieldname1 datatype [</a:t>
            </a:r>
            <a:r>
              <a:rPr i="1" lang="en-US" sz="2380"/>
              <a:t>integrity_constrain</a:t>
            </a:r>
            <a:r>
              <a:rPr lang="en-US" sz="2380"/>
              <a:t>ts],</a:t>
            </a:r>
            <a:endParaRPr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fieldname2 datatype [</a:t>
            </a:r>
            <a:r>
              <a:rPr i="1" lang="en-US" sz="2380"/>
              <a:t>integrity_constrain</a:t>
            </a:r>
            <a:r>
              <a:rPr lang="en-US" sz="2380"/>
              <a:t>ts],</a:t>
            </a:r>
            <a:endParaRPr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….</a:t>
            </a:r>
            <a:endParaRPr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)</a:t>
            </a:r>
            <a:endParaRPr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380"/>
          </a:p>
          <a:p>
            <a:pPr indent="0" lvl="1" marL="20116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Full syntax: </a:t>
            </a:r>
            <a:r>
              <a:rPr b="1" lang="en-US" sz="2635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https://docs.microsoft.com/en-us/sql/table</a:t>
            </a:r>
            <a:endParaRPr b="1" sz="2635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8" name="Google Shape;328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Definition Language - Demo</a:t>
            </a:r>
            <a:endParaRPr/>
          </a:p>
        </p:txBody>
      </p:sp>
      <p:sp>
        <p:nvSpPr>
          <p:cNvPr id="334" name="Google Shape;334;p17"/>
          <p:cNvSpPr txBox="1"/>
          <p:nvPr>
            <p:ph idx="1" type="body"/>
          </p:nvPr>
        </p:nvSpPr>
        <p:spPr>
          <a:xfrm>
            <a:off x="585924" y="1127464"/>
            <a:ext cx="8124443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36" name="Google Shape;336;p1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924" y="2999783"/>
            <a:ext cx="8453199" cy="263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793" y="1282523"/>
            <a:ext cx="53530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/>
          <p:nvPr>
            <p:ph type="title"/>
          </p:nvPr>
        </p:nvSpPr>
        <p:spPr>
          <a:xfrm>
            <a:off x="603681" y="481431"/>
            <a:ext cx="816324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 – ALTER, DROP</a:t>
            </a:r>
            <a:endParaRPr sz="3240"/>
          </a:p>
        </p:txBody>
      </p:sp>
      <p:sp>
        <p:nvSpPr>
          <p:cNvPr id="344" name="Google Shape;344;p18"/>
          <p:cNvSpPr txBox="1"/>
          <p:nvPr>
            <p:ph idx="1" type="body"/>
          </p:nvPr>
        </p:nvSpPr>
        <p:spPr>
          <a:xfrm>
            <a:off x="621438" y="1127464"/>
            <a:ext cx="7936637" cy="524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Used to modify the structure of table, database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Add more columns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400"/>
              <a:t> columnName datatype [constraint]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Remove columns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n-US" sz="2400"/>
              <a:t> columnName datatype [constraint]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Modify data type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lang="en-US" sz="2400"/>
              <a:t> columnName datatype [constraint]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45" name="Google Shape;345;p1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46" name="Google Shape;346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811438" y="299833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52" name="Google Shape;352;p19"/>
          <p:cNvSpPr txBox="1"/>
          <p:nvPr>
            <p:ph idx="1" type="body"/>
          </p:nvPr>
        </p:nvSpPr>
        <p:spPr>
          <a:xfrm>
            <a:off x="585925" y="1337094"/>
            <a:ext cx="8162150" cy="52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42240" lvl="0" marL="9144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b="1" lang="en-US"/>
              <a:t>Add/remove constraints</a:t>
            </a:r>
            <a:endParaRPr/>
          </a:p>
          <a:p>
            <a:pPr indent="-177800" lvl="0" marL="9144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/>
          </a:p>
          <a:p>
            <a:pPr indent="-177800" lvl="0" marL="9144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b="1" lang="en-US" sz="24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endParaRPr/>
          </a:p>
          <a:p>
            <a:pPr indent="-152400" lvl="0" marL="9144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b="1" lang="en-US" sz="24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/>
          </a:p>
          <a:p>
            <a:pPr indent="0" lvl="0" marL="9144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(&lt;attribute list&gt;)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parentTableName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b="1" lang="en-US" sz="1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b="1" lang="en-US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 </a:t>
            </a: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expressionChecking)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CONSTRAINT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endParaRPr b="1" sz="2400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54" name="Google Shape;354;p1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92" name="Google Shape;192;p2"/>
          <p:cNvSpPr txBox="1"/>
          <p:nvPr>
            <p:ph idx="1" type="body"/>
          </p:nvPr>
        </p:nvSpPr>
        <p:spPr>
          <a:xfrm>
            <a:off x="444157" y="1280674"/>
            <a:ext cx="8220172" cy="467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write a SQL script.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compose SQL queries using set (and bag) operators, correlated subqueries, aggregation queries.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manipulate proficiently on complex queries </a:t>
            </a:r>
            <a:endParaRPr/>
          </a:p>
        </p:txBody>
      </p:sp>
      <p:sp>
        <p:nvSpPr>
          <p:cNvPr id="193" name="Google Shape;193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603681" y="529801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60" name="Google Shape;360;p20"/>
          <p:cNvSpPr txBox="1"/>
          <p:nvPr>
            <p:ph idx="1" type="body"/>
          </p:nvPr>
        </p:nvSpPr>
        <p:spPr>
          <a:xfrm>
            <a:off x="527901" y="1259050"/>
            <a:ext cx="8276734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 </a:t>
            </a:r>
            <a:r>
              <a:rPr b="1"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TABLE </a:t>
            </a:r>
            <a:r>
              <a:rPr lang="en-US" sz="3200"/>
              <a:t>tableName</a:t>
            </a:r>
            <a:endParaRPr sz="3200"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b="1"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DROP DATABASE </a:t>
            </a:r>
            <a:r>
              <a:rPr lang="en-US" sz="3200"/>
              <a:t>dbName</a:t>
            </a:r>
            <a:endParaRPr sz="3200"/>
          </a:p>
        </p:txBody>
      </p:sp>
      <p:sp>
        <p:nvSpPr>
          <p:cNvPr id="361" name="Google Shape;361;p2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2" name="Google Shape;362;p2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Physical Diagram - FUHCompany</a:t>
            </a:r>
            <a:endParaRPr/>
          </a:p>
        </p:txBody>
      </p:sp>
      <p:sp>
        <p:nvSpPr>
          <p:cNvPr id="368" name="Google Shape;368;p2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9" name="Google Shape;369;p2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1600"/>
            <a:ext cx="8001000" cy="487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76" name="Google Shape;376;p22"/>
          <p:cNvSpPr txBox="1"/>
          <p:nvPr>
            <p:ph idx="1" type="body"/>
          </p:nvPr>
        </p:nvSpPr>
        <p:spPr>
          <a:xfrm>
            <a:off x="585924" y="1127465"/>
            <a:ext cx="8086736" cy="351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Key words: </a:t>
            </a: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INSERT, UPDATE, DELETE, SELECT</a:t>
            </a:r>
            <a:endParaRPr/>
          </a:p>
          <a:p>
            <a:pPr indent="-152400" lvl="0" marL="9144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b="0" i="0" lang="en-US" sz="240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b="0" i="0" lang="en-US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-US" sz="240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-US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b="0" i="0" lang="en-US" sz="240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b="0" i="0" lang="en-US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n&gt;)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tableName(&lt;listOfFields&gt;)</a:t>
            </a:r>
            <a:endParaRPr/>
          </a:p>
          <a:p>
            <a:pPr indent="-1524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b="0" i="0" lang="en-US" sz="240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b="0" i="0" lang="en-US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-US" sz="240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-US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b="0" i="0" lang="en-US" sz="240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b="0" i="0" lang="en-US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m&gt;)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b="0"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b="0" i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listOfFields </a:t>
            </a: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another_tableName</a:t>
            </a:r>
            <a:endParaRPr b="0" i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78" name="Google Shape;378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9" name="Google Shape;3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304" y="4481607"/>
            <a:ext cx="5865664" cy="183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85" name="Google Shape;385;p23"/>
          <p:cNvSpPr txBox="1"/>
          <p:nvPr>
            <p:ph idx="1" type="body"/>
          </p:nvPr>
        </p:nvSpPr>
        <p:spPr>
          <a:xfrm>
            <a:off x="641755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/>
              <a:t> tableName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/>
              <a:t> columnName = newValue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/>
              <a:t> condition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newValue could be a value/ an expression/ a SQL statement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87" name="Google Shape;387;p2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674617" y="3500547"/>
            <a:ext cx="7734746" cy="2696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Update new salary and depNum for the employee named ‘Mai Duy An’</a:t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126" y="4825013"/>
            <a:ext cx="6858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95" name="Google Shape;395;p24"/>
          <p:cNvSpPr txBox="1"/>
          <p:nvPr>
            <p:ph idx="1" type="body"/>
          </p:nvPr>
        </p:nvSpPr>
        <p:spPr>
          <a:xfrm>
            <a:off x="659877" y="1203013"/>
            <a:ext cx="8097624" cy="3500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1" lang="en-US" sz="222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lang="en-US" sz="2220"/>
              <a:t>tableName</a:t>
            </a:r>
            <a:endParaRPr sz="22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[</a:t>
            </a:r>
            <a:r>
              <a:rPr b="1" lang="en-US" sz="222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220"/>
              <a:t> condition]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220"/>
              <a:buNone/>
            </a:pPr>
            <a:r>
              <a:rPr b="1" lang="en-US" sz="222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 TABLE </a:t>
            </a:r>
            <a:r>
              <a:rPr lang="en-US" sz="2220"/>
              <a:t>tableName</a:t>
            </a:r>
            <a:endParaRPr sz="2220"/>
          </a:p>
          <a:p>
            <a:pPr indent="-14097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 </a:t>
            </a:r>
            <a:r>
              <a:rPr i="1" lang="en-US" sz="2220"/>
              <a:t>What is difference between DELETE and TRUNCATE?</a:t>
            </a:r>
            <a:endParaRPr/>
          </a:p>
          <a:p>
            <a:pPr indent="-14097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i="1" lang="en-US" sz="2220"/>
              <a:t> What should we do before implement </a:t>
            </a:r>
            <a:r>
              <a:rPr b="1" lang="en-US" sz="222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1" i="1" lang="en-US" sz="2220">
                <a:solidFill>
                  <a:srgbClr val="0070C0"/>
                </a:solidFill>
              </a:rPr>
              <a:t> </a:t>
            </a:r>
            <a:r>
              <a:rPr i="1" lang="en-US" sz="2220">
                <a:solidFill>
                  <a:schemeClr val="dk1"/>
                </a:solidFill>
              </a:rPr>
              <a:t>or </a:t>
            </a:r>
            <a:r>
              <a:rPr b="1" lang="en-US" sz="222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r>
              <a:rPr i="1" lang="en-US" sz="2220"/>
              <a:t>? (referential integrity constraint)</a:t>
            </a:r>
            <a:endParaRPr/>
          </a:p>
          <a:p>
            <a:pPr indent="-14097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i="1" lang="en-US" sz="2220"/>
              <a:t>Example: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named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‘Phòng Kế Toán’</a:t>
            </a:r>
            <a:endParaRPr b="0" i="0" sz="22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which depNum is 7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</p:txBody>
      </p:sp>
      <p:sp>
        <p:nvSpPr>
          <p:cNvPr id="396" name="Google Shape;396;p2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97" name="Google Shape;397;p2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42" y="4444691"/>
            <a:ext cx="3962400" cy="185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404" name="Google Shape;404;p25"/>
          <p:cNvSpPr txBox="1"/>
          <p:nvPr>
            <p:ph idx="1" type="body"/>
          </p:nvPr>
        </p:nvSpPr>
        <p:spPr>
          <a:xfrm>
            <a:off x="585924" y="1127465"/>
            <a:ext cx="7936637" cy="1314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Queries and Relational Algebra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5" name="Google Shape;405;p2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06" name="Google Shape;406;p2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1219200" y="2425005"/>
            <a:ext cx="3124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5857120" y="2753380"/>
            <a:ext cx="17475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idx="1" type="body"/>
          </p:nvPr>
        </p:nvSpPr>
        <p:spPr>
          <a:xfrm>
            <a:off x="533400" y="3476920"/>
            <a:ext cx="84582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1125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SELECT</a:t>
            </a:r>
            <a:r>
              <a:rPr lang="en-US" sz="1750"/>
              <a:t> identifies </a:t>
            </a:r>
            <a:r>
              <a:rPr i="1" lang="en-US" sz="1750"/>
              <a:t>what </a:t>
            </a:r>
            <a:r>
              <a:rPr lang="en-US" sz="1750"/>
              <a:t>columns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ALL</a:t>
            </a:r>
            <a:r>
              <a:rPr lang="en-US" sz="1750"/>
              <a:t>: Specifies that duplicate rows can appear in the result set. ALL is the default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DISTINCT: </a:t>
            </a:r>
            <a:r>
              <a:rPr lang="en-US" sz="1750"/>
              <a:t>Specifies that only unique rows can appear in the result set. Null values are considered equal for the purposes of the DISTINCT keyword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TOP</a:t>
            </a:r>
            <a:r>
              <a:rPr lang="en-US" sz="1750"/>
              <a:t> </a:t>
            </a:r>
            <a:r>
              <a:rPr i="1" lang="en-US" sz="1750"/>
              <a:t>n</a:t>
            </a:r>
            <a:r>
              <a:rPr lang="en-US" sz="1750"/>
              <a:t> [ </a:t>
            </a:r>
            <a:r>
              <a:rPr lang="en-US" sz="1750">
                <a:solidFill>
                  <a:srgbClr val="CC00CC"/>
                </a:solidFill>
              </a:rPr>
              <a:t>PERCENT</a:t>
            </a:r>
            <a:r>
              <a:rPr lang="en-US" sz="1750"/>
              <a:t> ]:Specifies that only the first </a:t>
            </a:r>
            <a:r>
              <a:rPr i="1" lang="en-US" sz="1750"/>
              <a:t>n</a:t>
            </a:r>
            <a:r>
              <a:rPr lang="en-US" sz="1750"/>
              <a:t> rows are to be output from the query result set. </a:t>
            </a:r>
            <a:r>
              <a:rPr i="1" lang="en-US" sz="1750"/>
              <a:t>n</a:t>
            </a:r>
            <a:r>
              <a:rPr lang="en-US" sz="1750"/>
              <a:t> is an integer between 0 and 4294967295. If PERCENT is also specified, only the first </a:t>
            </a:r>
            <a:r>
              <a:rPr i="1" lang="en-US" sz="1750"/>
              <a:t>n</a:t>
            </a:r>
            <a:r>
              <a:rPr lang="en-US" sz="1750"/>
              <a:t> percent of the rows are output from the result set. When specified with PERCENT, </a:t>
            </a:r>
            <a:r>
              <a:rPr i="1" lang="en-US" sz="1750"/>
              <a:t>n</a:t>
            </a:r>
            <a:r>
              <a:rPr lang="en-US" sz="1750"/>
              <a:t> must be an integer between 0 and 100</a:t>
            </a:r>
            <a:endParaRPr/>
          </a:p>
          <a:p>
            <a:pPr indent="-111125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FROM</a:t>
            </a:r>
            <a:r>
              <a:rPr lang="en-US" sz="1750"/>
              <a:t> identifies </a:t>
            </a:r>
            <a:r>
              <a:rPr i="1" lang="en-US" sz="1750"/>
              <a:t>which </a:t>
            </a:r>
            <a:r>
              <a:rPr lang="en-US" sz="1750"/>
              <a:t>table</a:t>
            </a:r>
            <a:endParaRPr/>
          </a:p>
          <a:p>
            <a:pPr indent="-111125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50"/>
              <a:buChar char=" "/>
            </a:pPr>
            <a:r>
              <a:rPr lang="en-US" sz="1750"/>
              <a:t>The WHERE clause follows the FROM clause. </a:t>
            </a:r>
            <a:r>
              <a:rPr i="1" lang="en-US" sz="1750"/>
              <a:t>Condition: </a:t>
            </a:r>
            <a:r>
              <a:rPr lang="en-US" sz="1750"/>
              <a:t>is composed of column names, expressions, constants, and a comparison operator</a:t>
            </a:r>
            <a:endParaRPr/>
          </a:p>
        </p:txBody>
      </p:sp>
      <p:sp>
        <p:nvSpPr>
          <p:cNvPr id="415" name="Google Shape;415;p2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T-SQL : Basic Syntax for a simple SELECT queries</a:t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762000" y="1273492"/>
            <a:ext cx="8001000" cy="205740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b="0" lang="en-US" sz="240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0" lang="en-US" sz="240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</a:t>
            </a:r>
            <a:b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   [ </a:t>
            </a:r>
            <a:r>
              <a:rPr b="0" lang="en-US" sz="240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b="0" lang="en-US" sz="240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PERCENT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]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* | {column_name | expression [alias],…}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[FROM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[WHERE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conditions]</a:t>
            </a:r>
            <a:endParaRPr/>
          </a:p>
        </p:txBody>
      </p:sp>
      <p:sp>
        <p:nvSpPr>
          <p:cNvPr id="417" name="Google Shape;417;p2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18" name="Google Shape;418;p2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/>
          <p:nvPr>
            <p:ph idx="1" type="body"/>
          </p:nvPr>
        </p:nvSpPr>
        <p:spPr>
          <a:xfrm>
            <a:off x="533400" y="1317991"/>
            <a:ext cx="8458200" cy="226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Example 1: Listing all employees whose salary exceed at 50000</a:t>
            </a:r>
            <a:endParaRPr/>
          </a:p>
        </p:txBody>
      </p:sp>
      <p:sp>
        <p:nvSpPr>
          <p:cNvPr id="425" name="Google Shape;425;p2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Common Query in SQL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2057400"/>
            <a:ext cx="3724275" cy="13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/>
          <p:nvPr/>
        </p:nvSpPr>
        <p:spPr>
          <a:xfrm>
            <a:off x="533400" y="3581400"/>
            <a:ext cx="8458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 2: Listing name and salary of all employees whose income exceed 50000</a:t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389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389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676775"/>
            <a:ext cx="38766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31" name="Google Shape;431;p2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Using alias name in select clause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3: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Listing full name and salary of all employees whose income exceed 50000</a:t>
            </a:r>
            <a:endParaRPr/>
          </a:p>
        </p:txBody>
      </p:sp>
      <p:sp>
        <p:nvSpPr>
          <p:cNvPr id="438" name="Google Shape;438;p2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Projection in SQL</a:t>
            </a:r>
            <a:endParaRPr/>
          </a:p>
        </p:txBody>
      </p:sp>
      <p:pic>
        <p:nvPicPr>
          <p:cNvPr id="439" name="Google Shape;4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3886200"/>
            <a:ext cx="69723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41" name="Google Shape;441;p2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4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all under 40 year-old female or under 50 year-old male employees</a:t>
            </a:r>
            <a:endParaRPr/>
          </a:p>
          <a:p>
            <a:pPr indent="-304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Selection in SQL</a:t>
            </a:r>
            <a:endParaRPr/>
          </a:p>
        </p:txBody>
      </p:sp>
      <p:pic>
        <p:nvPicPr>
          <p:cNvPr id="449" name="Google Shape;4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75" y="3371850"/>
            <a:ext cx="77819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51" name="Google Shape;451;p2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0" name="Google Shape;200;p3"/>
          <p:cNvSpPr txBox="1"/>
          <p:nvPr>
            <p:ph idx="1" type="body"/>
          </p:nvPr>
        </p:nvSpPr>
        <p:spPr>
          <a:xfrm>
            <a:off x="585925" y="1393795"/>
            <a:ext cx="8067881" cy="4893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Integrity constraints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Structure Query Language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DDL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DML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DCL (self studying)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Sub query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201" name="Google Shape;201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113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Presenting the tuples produced by a query in sorted order</a:t>
            </a:r>
            <a:endParaRPr/>
          </a:p>
          <a:p>
            <a:pPr indent="-15113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The order may be based on the value of any attribute</a:t>
            </a:r>
            <a:endParaRPr/>
          </a:p>
          <a:p>
            <a:pPr indent="-15113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Syntax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38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38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38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380"/>
          </a:p>
          <a:p>
            <a:pPr indent="-15113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Order by clause follows Where and any other clauses. The ordering is performed on the result of the From, Where, and other clauses, just before Select clause</a:t>
            </a:r>
            <a:endParaRPr/>
          </a:p>
          <a:p>
            <a:pPr indent="-15113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Using keyword ASC for ascending order and DESC for descending order</a:t>
            </a:r>
            <a:endParaRPr/>
          </a:p>
        </p:txBody>
      </p:sp>
      <p:sp>
        <p:nvSpPr>
          <p:cNvPr id="458" name="Google Shape;458;p30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2438400" y="2362200"/>
            <a:ext cx="5715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tables&gt;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&lt;conditions&gt;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</p:txBody>
      </p:sp>
      <p:sp>
        <p:nvSpPr>
          <p:cNvPr id="460" name="Google Shape;460;p3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61" name="Google Shape;461;p3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6: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Listing all employee by department number ascreasingly, then by salary descreasingly</a:t>
            </a:r>
            <a:endParaRPr/>
          </a:p>
        </p:txBody>
      </p:sp>
      <p:sp>
        <p:nvSpPr>
          <p:cNvPr id="468" name="Google Shape;468;p3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428469"/>
            <a:ext cx="5029200" cy="152453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71" name="Google Shape;471;p3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6.2 QUERIES INVOLVING MORE THAN ONE RELATION</a:t>
            </a:r>
            <a:endParaRPr/>
          </a:p>
        </p:txBody>
      </p:sp>
      <p:sp>
        <p:nvSpPr>
          <p:cNvPr id="479" name="Google Shape;479;p3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0" name="Google Shape;480;p3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allows we combine two or more relations through joins, products, unions, intersections, and differences</a:t>
            </a:r>
            <a:endParaRPr/>
          </a:p>
        </p:txBody>
      </p:sp>
      <p:sp>
        <p:nvSpPr>
          <p:cNvPr id="487" name="Google Shape;487;p3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Queries Involving More Than One Relation</a:t>
            </a:r>
            <a:endParaRPr/>
          </a:p>
        </p:txBody>
      </p:sp>
      <p:sp>
        <p:nvSpPr>
          <p:cNvPr id="488" name="Google Shape;488;p3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9" name="Google Shape;489;p3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data from more than one table in the database is required, a </a:t>
            </a:r>
            <a:r>
              <a:rPr i="1" lang="en-US"/>
              <a:t>join </a:t>
            </a:r>
            <a:r>
              <a:rPr lang="en-US"/>
              <a:t>condition is used.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Simple way to couple relations: list each relation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clauses in query can refer to the attributes of any of the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</p:txBody>
      </p:sp>
      <p:sp>
        <p:nvSpPr>
          <p:cNvPr id="496" name="Google Shape;496;p3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sp>
        <p:nvSpPr>
          <p:cNvPr id="497" name="Google Shape;497;p3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98" name="Google Shape;498;p3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7: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all employees who work on ‘Phòng Phần mềm trong nước’ department</a:t>
            </a:r>
            <a:endParaRPr/>
          </a:p>
        </p:txBody>
      </p:sp>
      <p:sp>
        <p:nvSpPr>
          <p:cNvPr id="505" name="Google Shape;505;p3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pic>
        <p:nvPicPr>
          <p:cNvPr id="506" name="Google Shape;5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385" y="2960802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08" name="Google Shape;508;p3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… a query involves several relations, and there are two or more attributes with the same name?</a:t>
            </a:r>
            <a:endParaRPr/>
          </a:p>
        </p:txBody>
      </p:sp>
      <p:sp>
        <p:nvSpPr>
          <p:cNvPr id="515" name="Google Shape;515;p3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sp>
        <p:nvSpPr>
          <p:cNvPr id="516" name="Google Shape;516;p3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17" name="Google Shape;517;p3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may list a relation R as many times as we need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tuple variables to refer to each occurrence of R</a:t>
            </a:r>
            <a:endParaRPr/>
          </a:p>
        </p:txBody>
      </p:sp>
      <p:sp>
        <p:nvSpPr>
          <p:cNvPr id="524" name="Google Shape;524;p3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Tuple Variables</a:t>
            </a:r>
            <a:endParaRPr/>
          </a:p>
        </p:txBody>
      </p:sp>
      <p:sp>
        <p:nvSpPr>
          <p:cNvPr id="525" name="Google Shape;525;p3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26" name="Google Shape;526;p3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8: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cities in which our company is</a:t>
            </a:r>
            <a:endParaRPr/>
          </a:p>
        </p:txBody>
      </p:sp>
      <p:sp>
        <p:nvSpPr>
          <p:cNvPr id="533" name="Google Shape;533;p3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Disambiguating Attributes</a:t>
            </a:r>
            <a:endParaRPr/>
          </a:p>
        </p:txBody>
      </p:sp>
      <p:pic>
        <p:nvPicPr>
          <p:cNvPr id="534" name="Google Shape;5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819400"/>
            <a:ext cx="4520760" cy="1328737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36" name="Google Shape;536;p3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… a query involves two or more tuples from the same relation?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9: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project numbers which have more than two members</a:t>
            </a:r>
            <a:endParaRPr/>
          </a:p>
        </p:txBody>
      </p:sp>
      <p:sp>
        <p:nvSpPr>
          <p:cNvPr id="543" name="Google Shape;543;p39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571999"/>
            <a:ext cx="7162800" cy="148195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46" name="Google Shape;546;p3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208" name="Google Shape;208;p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09" name="Google Shape;209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532426" y="1840552"/>
            <a:ext cx="1557867" cy="1143000"/>
          </a:xfrm>
          <a:prstGeom prst="homePlate">
            <a:avLst>
              <a:gd fmla="val 19356" name="adj"/>
            </a:avLst>
          </a:prstGeom>
          <a:solidFill>
            <a:srgbClr val="0000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Getting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2401819" y="1840552"/>
            <a:ext cx="1817511" cy="1143000"/>
          </a:xfrm>
          <a:prstGeom prst="chevron">
            <a:avLst>
              <a:gd fmla="val 15824" name="adj"/>
            </a:avLst>
          </a:prstGeom>
          <a:solidFill>
            <a:srgbClr val="CC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High-Level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4459220" y="1840552"/>
            <a:ext cx="1817511" cy="1143000"/>
          </a:xfrm>
          <a:prstGeom prst="chevron">
            <a:avLst>
              <a:gd fmla="val 15824" name="adj"/>
            </a:avLst>
          </a:prstGeom>
          <a:solidFill>
            <a:srgbClr val="0000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1563620" y="3440752"/>
            <a:ext cx="1947333" cy="381000"/>
          </a:xfrm>
          <a:prstGeom prst="wedgeRoundRectCallout">
            <a:avLst>
              <a:gd fmla="val 25903" name="adj1"/>
              <a:gd fmla="val -159722" name="adj2"/>
              <a:gd fmla="val 16667" name="adj3"/>
            </a:avLst>
          </a:prstGeom>
          <a:solidFill>
            <a:srgbClr val="0000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4795396" y="3440752"/>
            <a:ext cx="3505200" cy="381000"/>
          </a:xfrm>
          <a:prstGeom prst="wedgeRoundRectCallout">
            <a:avLst>
              <a:gd fmla="val -35148" name="adj1"/>
              <a:gd fmla="val -159954" name="adj2"/>
              <a:gd fmla="val 16667" name="adj3"/>
            </a:avLst>
          </a:prstGeom>
          <a:solidFill>
            <a:srgbClr val="0000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Database Schema</a:t>
            </a:r>
            <a:endParaRPr/>
          </a:p>
        </p:txBody>
      </p:sp>
      <p:sp>
        <p:nvSpPr>
          <p:cNvPr id="215" name="Google Shape;215;p4"/>
          <p:cNvSpPr/>
          <p:nvPr/>
        </p:nvSpPr>
        <p:spPr>
          <a:xfrm>
            <a:off x="6899784" y="1904052"/>
            <a:ext cx="1622778" cy="999067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b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DBMS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894542" y="4089779"/>
            <a:ext cx="6649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4.1: The database modeling and implementation process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489762" y="4411176"/>
            <a:ext cx="808819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Studied: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ERD 🡪 Relational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Now: we learn how to set up a relational database on DBMS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combine relations using the set operations of relational algebra: union, intersection, and difference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provides corresponding operators with </a:t>
            </a:r>
            <a:r>
              <a:rPr lang="en-US">
                <a:solidFill>
                  <a:srgbClr val="FF0000"/>
                </a:solidFill>
              </a:rPr>
              <a:t>UNION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INTERSECT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EXCEPT</a:t>
            </a:r>
            <a:r>
              <a:rPr lang="en-US"/>
              <a:t> for ∪, ∩, and -, respectively</a:t>
            </a:r>
            <a:endParaRPr/>
          </a:p>
        </p:txBody>
      </p:sp>
      <p:sp>
        <p:nvSpPr>
          <p:cNvPr id="553" name="Google Shape;553;p40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sp>
        <p:nvSpPr>
          <p:cNvPr id="554" name="Google Shape;554;p4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55" name="Google Shape;555;p4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10.1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employees whose name is begun by ‘H’ or salary exceed 80000</a:t>
            </a:r>
            <a:endParaRPr/>
          </a:p>
        </p:txBody>
      </p:sp>
      <p:sp>
        <p:nvSpPr>
          <p:cNvPr id="561" name="Google Shape;561;p4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62" name="Google Shape;5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429000"/>
            <a:ext cx="750654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64" name="Google Shape;564;p4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</a:t>
            </a:r>
            <a:r>
              <a:rPr i="1" lang="en-US"/>
              <a:t>normal</a:t>
            </a:r>
            <a:r>
              <a:rPr lang="en-US"/>
              <a:t> employees, that is who do not supervise any other employees</a:t>
            </a:r>
            <a:endParaRPr/>
          </a:p>
        </p:txBody>
      </p:sp>
      <p:sp>
        <p:nvSpPr>
          <p:cNvPr id="570" name="Google Shape;570;p4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71" name="Google Shape;5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352800"/>
            <a:ext cx="518844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73" name="Google Shape;573;p4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10.3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who work on projectB and projectC</a:t>
            </a:r>
            <a:endParaRPr/>
          </a:p>
        </p:txBody>
      </p:sp>
      <p:sp>
        <p:nvSpPr>
          <p:cNvPr id="579" name="Google Shape;579;p4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80" name="Google Shape;5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819400"/>
            <a:ext cx="6705600" cy="273698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82" name="Google Shape;582;p4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9" name="Google Shape;589;p4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6.3 SUB QUERIES</a:t>
            </a:r>
            <a:endParaRPr/>
          </a:p>
        </p:txBody>
      </p:sp>
      <p:sp>
        <p:nvSpPr>
          <p:cNvPr id="590" name="Google Shape;590;p4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91" name="Google Shape;591;p4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One query can be used to help in the evaluation of another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query that is part of another is called a </a:t>
            </a:r>
            <a:r>
              <a:rPr lang="en-US">
                <a:solidFill>
                  <a:srgbClr val="FF0000"/>
                </a:solidFill>
              </a:rPr>
              <a:t>sub-query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return a single constant, this constant can be compared with another value in a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return relations, that can be used in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can appear in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clauses, followed by a tuple variable</a:t>
            </a:r>
            <a:endParaRPr/>
          </a:p>
        </p:txBody>
      </p:sp>
      <p:sp>
        <p:nvSpPr>
          <p:cNvPr id="598" name="Google Shape;598;p4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</a:t>
            </a:r>
            <a:endParaRPr/>
          </a:p>
        </p:txBody>
      </p:sp>
      <p:sp>
        <p:nvSpPr>
          <p:cNvPr id="599" name="Google Shape;599;p4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0" name="Google Shape;600;p4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An atomic value that can appear as one component of a tuple is referred to as a </a:t>
            </a:r>
            <a:r>
              <a:rPr lang="en-US">
                <a:solidFill>
                  <a:srgbClr val="FF0000"/>
                </a:solidFill>
              </a:rPr>
              <a:t>scalar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Let’s compare two queries for the same request</a:t>
            </a:r>
            <a:endParaRPr/>
          </a:p>
        </p:txBody>
      </p:sp>
      <p:sp>
        <p:nvSpPr>
          <p:cNvPr id="607" name="Google Shape;607;p4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sp>
        <p:nvSpPr>
          <p:cNvPr id="608" name="Google Shape;608;p4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9" name="Google Shape;609;p4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7: Find the employees of </a:t>
            </a:r>
            <a:r>
              <a:rPr i="1" lang="en-US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15" name="Google Shape;615;p4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16" name="Google Shape;61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971800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18" name="Google Shape;618;p4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i="1" lang="en-US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24" name="Google Shape;624;p4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25" name="Google Shape;6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276600"/>
            <a:ext cx="768319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27" name="Google Shape;627;p4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9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i="1" lang="en-US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33" name="Google Shape;633;p49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34" name="Google Shape;6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276600"/>
            <a:ext cx="7985464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36" name="Google Shape;636;p4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REVIEW – Entity Relationship Diagram</a:t>
            </a:r>
            <a:endParaRPr/>
          </a:p>
        </p:txBody>
      </p: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12838"/>
            <a:ext cx="8686800" cy="57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/>
        </p:nvSpPr>
        <p:spPr>
          <a:xfrm>
            <a:off x="810705" y="5288437"/>
            <a:ext cx="33182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Database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26" name="Google Shape;226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i="1" lang="en-US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42" name="Google Shape;642;p50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43" name="Google Shape;64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9" y="3352800"/>
            <a:ext cx="778588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45" name="Google Shape;645;p5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SQL operators can be applied to a relation R and produce a bool result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(EXISTS R = True) ⇔ R is not empty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IN R = True) ⇔ s is equal to one of the values of 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&gt; ALL R = True) ⇔ s is greater than every values in unary 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&gt; ANY R = True) ⇔ s is greater than at least one value in unary R</a:t>
            </a:r>
            <a:endParaRPr/>
          </a:p>
        </p:txBody>
      </p:sp>
      <p:sp>
        <p:nvSpPr>
          <p:cNvPr id="652" name="Google Shape;652;p5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Relations</a:t>
            </a:r>
            <a:endParaRPr/>
          </a:p>
        </p:txBody>
      </p:sp>
      <p:sp>
        <p:nvSpPr>
          <p:cNvPr id="653" name="Google Shape;653;p5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54" name="Google Shape;654;p5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tuple in SQL is represented by a list of scalar values between ()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a tuple t has the same number of components as a relation R, then we may compare t and R with IN, ANY, ALL</a:t>
            </a:r>
            <a:endParaRPr/>
          </a:p>
        </p:txBody>
      </p:sp>
      <p:sp>
        <p:nvSpPr>
          <p:cNvPr id="661" name="Google Shape;661;p5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Tuples</a:t>
            </a:r>
            <a:endParaRPr/>
          </a:p>
        </p:txBody>
      </p:sp>
      <p:sp>
        <p:nvSpPr>
          <p:cNvPr id="662" name="Google Shape;662;p5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63" name="Google Shape;663;p5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12: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dependents of all employees of department number 1</a:t>
            </a:r>
            <a:endParaRPr/>
          </a:p>
        </p:txBody>
      </p:sp>
      <p:sp>
        <p:nvSpPr>
          <p:cNvPr id="669" name="Google Shape;669;p5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70" name="Google Shape;67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276599"/>
            <a:ext cx="5257800" cy="2297853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72" name="Google Shape;672;p5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now, sub-queries can be evaluated once and for all, the result used in a higher-level query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some sub-queries are required to be evaluated many times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That kind of sub-queries is called correlated sub-query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</a:t>
            </a:r>
            <a:r>
              <a:rPr i="1" lang="en-US">
                <a:solidFill>
                  <a:srgbClr val="FF0000"/>
                </a:solidFill>
              </a:rPr>
              <a:t>Scoping rules </a:t>
            </a:r>
            <a:r>
              <a:rPr lang="en-US">
                <a:solidFill>
                  <a:srgbClr val="FF0000"/>
                </a:solidFill>
              </a:rPr>
              <a:t>for names</a:t>
            </a:r>
            <a:endParaRPr/>
          </a:p>
        </p:txBody>
      </p:sp>
      <p:sp>
        <p:nvSpPr>
          <p:cNvPr id="679" name="Google Shape;679;p5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80" name="Google Shape;680;p5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81" name="Google Shape;681;p5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5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13: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projects have the same location with projectA</a:t>
            </a:r>
            <a:endParaRPr/>
          </a:p>
        </p:txBody>
      </p:sp>
      <p:sp>
        <p:nvSpPr>
          <p:cNvPr id="688" name="Google Shape;688;p5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pic>
        <p:nvPicPr>
          <p:cNvPr id="689" name="Google Shape;68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276599"/>
            <a:ext cx="6553200" cy="188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5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91" name="Google Shape;691;p5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Another example: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titles that have been used for two or movies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 Old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56692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273050" lvl="1" marL="20494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698" name="Google Shape;698;p5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99" name="Google Shape;699;p5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0" name="Google Shape;700;p5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64465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In a FROM list we can use a parenthesized sub-query</a:t>
            </a:r>
            <a:endParaRPr/>
          </a:p>
          <a:p>
            <a:pPr indent="-16446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We must give it a tuple-variable alias</a:t>
            </a:r>
            <a:endParaRPr/>
          </a:p>
          <a:p>
            <a:pPr indent="-16446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Example: Find the employees of </a:t>
            </a:r>
            <a:r>
              <a:rPr i="1" lang="en-US" sz="2590"/>
              <a:t>Phòng Phần mềm trong nước</a:t>
            </a:r>
            <a:endParaRPr i="1" sz="259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SELECT 	*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FROM 	tblEmployee e, </a:t>
            </a:r>
            <a:br>
              <a:rPr lang="en-US" sz="2127"/>
            </a:br>
            <a:r>
              <a:rPr lang="en-US" sz="2127"/>
              <a:t>		(SELECT depNum 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		FROM tblDepartment 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		WHERE depName=N'Phòng phần mềm trong nước') d</a:t>
            </a:r>
            <a:endParaRPr sz="2127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WHERE 	e.depNum=d.depNum</a:t>
            </a:r>
            <a:endParaRPr sz="2127"/>
          </a:p>
        </p:txBody>
      </p:sp>
      <p:sp>
        <p:nvSpPr>
          <p:cNvPr id="707" name="Google Shape;707;p5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 in FROM Clauses</a:t>
            </a:r>
            <a:endParaRPr/>
          </a:p>
        </p:txBody>
      </p:sp>
      <p:sp>
        <p:nvSpPr>
          <p:cNvPr id="708" name="Google Shape;708;p5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9" name="Google Shape;709;p5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Join Expressions can be stand as a query itself or can be used as sub-queries in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clauses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Cross Join in SQL= Cartesian Product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Syntax: </a:t>
            </a:r>
            <a:r>
              <a:rPr lang="en-US">
                <a:solidFill>
                  <a:srgbClr val="FF0000"/>
                </a:solidFill>
              </a:rPr>
              <a:t>R CROSS JOIN S</a:t>
            </a:r>
            <a:r>
              <a:rPr lang="en-US"/>
              <a:t>;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each tuple of S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Theta Join with ON keyword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Systax: </a:t>
            </a:r>
            <a:r>
              <a:rPr lang="en-US">
                <a:solidFill>
                  <a:srgbClr val="FF0000"/>
                </a:solidFill>
              </a:rPr>
              <a:t>R JOIN S ON R.A=S.A</a:t>
            </a:r>
            <a:r>
              <a:rPr lang="en-US"/>
              <a:t>;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those tuples of S, which satisfy the condition after ON keyword</a:t>
            </a:r>
            <a:endParaRPr/>
          </a:p>
        </p:txBody>
      </p:sp>
      <p:sp>
        <p:nvSpPr>
          <p:cNvPr id="716" name="Google Shape;716;p5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Expressions</a:t>
            </a:r>
            <a:endParaRPr/>
          </a:p>
        </p:txBody>
      </p:sp>
      <p:sp>
        <p:nvSpPr>
          <p:cNvPr id="717" name="Google Shape;717;p5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18" name="Google Shape;718;p5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9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15.1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Product two relations Department and Employee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15.2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departments and employees who work in those departments, respectively</a:t>
            </a:r>
            <a:endParaRPr/>
          </a:p>
        </p:txBody>
      </p:sp>
      <p:sp>
        <p:nvSpPr>
          <p:cNvPr id="724" name="Google Shape;724;p59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pic>
        <p:nvPicPr>
          <p:cNvPr id="725" name="Google Shape;72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766" y="4724400"/>
            <a:ext cx="7756634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27" name="Google Shape;727;p5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Integrity constraints</a:t>
            </a:r>
            <a:br>
              <a:rPr lang="en-US" sz="3240"/>
            </a:br>
            <a:endParaRPr sz="3240"/>
          </a:p>
        </p:txBody>
      </p:sp>
      <p:sp>
        <p:nvSpPr>
          <p:cNvPr id="232" name="Google Shape;232;p6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Purpose: prevent </a:t>
            </a:r>
            <a:r>
              <a:rPr lang="en-US" u="sng"/>
              <a:t>semantic</a:t>
            </a:r>
            <a:r>
              <a:rPr lang="en-US"/>
              <a:t> inconsistencies in data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Kinds of integrity constraints: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1. Key Constraints (1 table): Primary key, Candidate key (Unique)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2. Attribute Constraints (1 table): NULL/NOT NULL; CHECK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3. Referential Integrity Constraints (2 tables): FOREIGN KEY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4. Global Constraints (n tables): CHECK or CREATE ASSERTION (self studying)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i="1" sz="24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i="1" lang="en-US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implement these constraints by SQL</a:t>
            </a:r>
            <a:endParaRPr i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3" name="Google Shape;233;p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34" name="Google Shape;234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0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More Example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33" name="Google Shape;733;p60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sp>
        <p:nvSpPr>
          <p:cNvPr id="734" name="Google Shape;734;p6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35" name="Google Shape;735;p6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1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natural join differs from a theta-join in that: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join condition: all pairs of attributes from the two relations having a common name are equated, and there are no other condition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One of each pair of equated attributes is projected out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 : Table1 NATURAL JOIN Table2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b="1" lang="en-US">
                <a:solidFill>
                  <a:srgbClr val="FF0000"/>
                </a:solidFill>
              </a:rPr>
              <a:t>Microsoft SQL SERVER DONOT SUPPORT NATURAL JOINS AT ALL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42" name="Google Shape;742;p6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Natural Joins</a:t>
            </a:r>
            <a:endParaRPr/>
          </a:p>
        </p:txBody>
      </p:sp>
      <p:sp>
        <p:nvSpPr>
          <p:cNvPr id="743" name="Google Shape;743;p6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44" name="Google Shape;744;p6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 outer join is a way to augment the result of join by the dangling tuples, padded with null values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dangling tuples from both of its arguments, we use </a:t>
            </a:r>
            <a:r>
              <a:rPr i="1" lang="en-US"/>
              <a:t>full outer join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from left/right side, we use </a:t>
            </a:r>
            <a:r>
              <a:rPr i="1" lang="en-US"/>
              <a:t>left outer join</a:t>
            </a:r>
            <a:r>
              <a:rPr lang="en-US"/>
              <a:t>/</a:t>
            </a:r>
            <a:r>
              <a:rPr i="1" lang="en-US"/>
              <a:t>right outer join</a:t>
            </a:r>
            <a:endParaRPr/>
          </a:p>
        </p:txBody>
      </p:sp>
      <p:sp>
        <p:nvSpPr>
          <p:cNvPr id="751" name="Google Shape;751;p6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sp>
        <p:nvSpPr>
          <p:cNvPr id="752" name="Google Shape;752;p6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53" name="Google Shape;753;p6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3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17.1: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location, listing the projects that are processed in it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59" name="Google Shape;759;p6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0" name="Google Shape;76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276600"/>
            <a:ext cx="805866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6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62" name="Google Shape;762;p6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4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17.2: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department, listing the projects that it controls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68" name="Google Shape;768;p6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9" name="Google Shape;76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895600"/>
            <a:ext cx="800970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71" name="Google Shape;771;p6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5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Study some operations that acts on relations as whole, rather than on tuples individually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78" name="Google Shape;778;p6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6.4 Full-Relation Operations</a:t>
            </a:r>
            <a:endParaRPr/>
          </a:p>
        </p:txBody>
      </p:sp>
      <p:sp>
        <p:nvSpPr>
          <p:cNvPr id="779" name="Google Shape;779;p6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0" name="Google Shape;780;p6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6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relation, being a set, cannot have more than one copy of any given tuple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the SQL response to a query may list the same tuple several times, that is,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preserves duplicates as a default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So, by </a:t>
            </a:r>
            <a:r>
              <a:rPr lang="en-US">
                <a:solidFill>
                  <a:srgbClr val="FF0000"/>
                </a:solidFill>
              </a:rPr>
              <a:t>DISTINCT</a:t>
            </a:r>
            <a:r>
              <a:rPr lang="en-US"/>
              <a:t> we can eliminate a duplicates from SQL relations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87" name="Google Shape;787;p6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88" name="Google Shape;788;p6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9" name="Google Shape;789;p6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7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17.3: List all location in which the projects are processed.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Location name is repeated many times</a:t>
            </a:r>
            <a:endParaRPr/>
          </a:p>
          <a:p>
            <a:pPr indent="-319088" lvl="0" marL="633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DISTINCT l.locNum, l.locName</a:t>
            </a:r>
            <a:endParaRPr sz="2200"/>
          </a:p>
          <a:p>
            <a:pPr indent="-319088" lvl="0" marL="633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/>
          </a:p>
          <a:p>
            <a:pPr indent="-319088" lvl="0" marL="633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319088" lvl="0" marL="633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</a:t>
            </a:r>
            <a:r>
              <a:rPr b="1" lang="en-US" sz="2200"/>
              <a:t>DISTINCT</a:t>
            </a:r>
            <a:r>
              <a:rPr lang="en-US" sz="2200"/>
              <a:t> l.locNum, l.locName</a:t>
            </a:r>
            <a:endParaRPr sz="2200"/>
          </a:p>
          <a:p>
            <a:pPr indent="-319088" lvl="0" marL="633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>
              <a:solidFill>
                <a:srgbClr val="FF0000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95" name="Google Shape;795;p6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96" name="Google Shape;796;p6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97" name="Google Shape;797;p6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8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Set operations on relations will eliminate duplicates automatically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Use ALL keyword after Union, Intersect, and Except to prevent elimination of duplicates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2801642" y="3662038"/>
            <a:ext cx="3505200" cy="1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INTERSECT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</p:txBody>
      </p:sp>
      <p:sp>
        <p:nvSpPr>
          <p:cNvPr id="805" name="Google Shape;805;p6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Duplicates in Unions, Intersections, and Differences</a:t>
            </a:r>
            <a:endParaRPr/>
          </a:p>
        </p:txBody>
      </p:sp>
      <p:sp>
        <p:nvSpPr>
          <p:cNvPr id="806" name="Google Shape;806;p6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07" name="Google Shape;807;p6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9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Grouping operator partitions the tuples of relation into </a:t>
            </a:r>
            <a:r>
              <a:rPr i="1" lang="en-US">
                <a:solidFill>
                  <a:srgbClr val="FF0000"/>
                </a:solidFill>
              </a:rPr>
              <a:t>groups</a:t>
            </a:r>
            <a:r>
              <a:rPr lang="en-US"/>
              <a:t>, based on the values of tuples in one or more attributes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After grouping the tuples of relation, we are able to </a:t>
            </a:r>
            <a:r>
              <a:rPr i="1" lang="en-US">
                <a:solidFill>
                  <a:srgbClr val="FF0000"/>
                </a:solidFill>
              </a:rPr>
              <a:t>aggregate</a:t>
            </a:r>
            <a:r>
              <a:rPr lang="en-US"/>
              <a:t> certain other columns of relation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</a:t>
            </a:r>
            <a:r>
              <a:rPr b="1" lang="en-US">
                <a:solidFill>
                  <a:srgbClr val="FF0000"/>
                </a:solidFill>
              </a:rPr>
              <a:t>GROUP BY</a:t>
            </a:r>
            <a:r>
              <a:rPr lang="en-US"/>
              <a:t> clause in SELECT statement</a:t>
            </a:r>
            <a:endParaRPr/>
          </a:p>
        </p:txBody>
      </p:sp>
      <p:sp>
        <p:nvSpPr>
          <p:cNvPr id="814" name="Google Shape;814;p69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 and Aggregation in SQL</a:t>
            </a:r>
            <a:endParaRPr/>
          </a:p>
        </p:txBody>
      </p:sp>
      <p:sp>
        <p:nvSpPr>
          <p:cNvPr id="815" name="Google Shape;815;p6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16" name="Google Shape;816;p6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strings are equal (=) if they are the same sequence of characters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comparisons: &lt;, &gt;, ≤, ≤, ≠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Suppose a=a</a:t>
            </a:r>
            <a:r>
              <a:rPr baseline="-25000" lang="en-US"/>
              <a:t>1</a:t>
            </a:r>
            <a:r>
              <a:rPr lang="en-US"/>
              <a:t>a</a:t>
            </a:r>
            <a:r>
              <a:rPr baseline="-25000" lang="en-US"/>
              <a:t>2</a:t>
            </a:r>
            <a:r>
              <a:rPr lang="en-US"/>
              <a:t>…a</a:t>
            </a:r>
            <a:r>
              <a:rPr baseline="-25000" lang="en-US"/>
              <a:t>n</a:t>
            </a:r>
            <a:r>
              <a:rPr lang="en-US"/>
              <a:t> and b=b</a:t>
            </a:r>
            <a:r>
              <a:rPr baseline="-25000" lang="en-US"/>
              <a:t>1</a:t>
            </a:r>
            <a:r>
              <a:rPr lang="en-US"/>
              <a:t>b</a:t>
            </a:r>
            <a:r>
              <a:rPr baseline="-25000" lang="en-US"/>
              <a:t>2</a:t>
            </a:r>
            <a:r>
              <a:rPr lang="en-US"/>
              <a:t>…b</a:t>
            </a:r>
            <a:r>
              <a:rPr baseline="-25000" lang="en-US"/>
              <a:t>m</a:t>
            </a:r>
            <a:r>
              <a:rPr lang="en-US"/>
              <a:t> are two strings, the first is less than the second if ∃ k≤min(n,m):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∀i, 1≤i≤k: a</a:t>
            </a:r>
            <a:r>
              <a:rPr baseline="-25000" lang="en-US"/>
              <a:t>i </a:t>
            </a:r>
            <a:r>
              <a:rPr lang="en-US"/>
              <a:t> = b</a:t>
            </a:r>
            <a:r>
              <a:rPr baseline="-25000" lang="en-US"/>
              <a:t>i</a:t>
            </a:r>
            <a:r>
              <a:rPr lang="en-US"/>
              <a:t>, and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</a:t>
            </a:r>
            <a:r>
              <a:rPr baseline="-25000" lang="en-US"/>
              <a:t>k+1</a:t>
            </a:r>
            <a:r>
              <a:rPr lang="en-US"/>
              <a:t>&lt;b</a:t>
            </a:r>
            <a:r>
              <a:rPr baseline="-25000" lang="en-US"/>
              <a:t>k+1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b="1" i="1" lang="en-US"/>
              <a:t>fo</a:t>
            </a:r>
            <a:r>
              <a:rPr i="1" lang="en-US">
                <a:solidFill>
                  <a:srgbClr val="FF0000"/>
                </a:solidFill>
              </a:rPr>
              <a:t>d</a:t>
            </a:r>
            <a:r>
              <a:rPr i="1" lang="en-US"/>
              <a:t>der</a:t>
            </a:r>
            <a:r>
              <a:rPr lang="en-US"/>
              <a:t> &lt; </a:t>
            </a:r>
            <a:r>
              <a:rPr b="1" i="1" lang="en-US"/>
              <a:t>fo</a:t>
            </a:r>
            <a:r>
              <a:rPr i="1" lang="en-US">
                <a:solidFill>
                  <a:srgbClr val="FF0000"/>
                </a:solidFill>
              </a:rPr>
              <a:t>o</a:t>
            </a:r>
            <a:endParaRPr i="1">
              <a:solidFill>
                <a:srgbClr val="FF0000"/>
              </a:solidFill>
            </a:endParaRPr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b="1" i="1" lang="en-US"/>
              <a:t>bar</a:t>
            </a:r>
            <a:r>
              <a:rPr lang="en-US"/>
              <a:t> &lt; </a:t>
            </a:r>
            <a:r>
              <a:rPr b="1" i="1" lang="en-US"/>
              <a:t>bar</a:t>
            </a:r>
            <a:r>
              <a:rPr i="1" lang="en-US">
                <a:solidFill>
                  <a:srgbClr val="FF0000"/>
                </a:solidFill>
              </a:rPr>
              <a:t>g</a:t>
            </a:r>
            <a:r>
              <a:rPr i="1" lang="en-US"/>
              <a:t>ain</a:t>
            </a:r>
            <a:endParaRPr/>
          </a:p>
        </p:txBody>
      </p:sp>
      <p:sp>
        <p:nvSpPr>
          <p:cNvPr id="241" name="Google Shape;241;p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Comparison of Strings</a:t>
            </a:r>
            <a:endParaRPr/>
          </a:p>
        </p:txBody>
      </p:sp>
      <p:sp>
        <p:nvSpPr>
          <p:cNvPr id="242" name="Google Shape;242;p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43" name="Google Shape;243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0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Five aggregation operators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SUM acts on single numeric column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AVG acts on single numeric column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MIN acts on single numeric column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MAX acts on single numeric column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COUNT act on one or more columns or all of columns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Eliminating duplicates from the column before applying the aggregation by DISTINCT keyword</a:t>
            </a:r>
            <a:endParaRPr/>
          </a:p>
        </p:txBody>
      </p:sp>
      <p:sp>
        <p:nvSpPr>
          <p:cNvPr id="823" name="Google Shape;823;p70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sp>
        <p:nvSpPr>
          <p:cNvPr id="824" name="Google Shape;824;p7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25" name="Google Shape;825;p7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1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18.1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average salary of all employees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number of employees</a:t>
            </a:r>
            <a:endParaRPr/>
          </a:p>
        </p:txBody>
      </p:sp>
      <p:sp>
        <p:nvSpPr>
          <p:cNvPr id="831" name="Google Shape;831;p7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pic>
        <p:nvPicPr>
          <p:cNvPr id="832" name="Google Shape;83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962400"/>
            <a:ext cx="4953000" cy="114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105400"/>
            <a:ext cx="4648200" cy="111618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7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35" name="Google Shape;835;p7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2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partition the tuples of relation into groups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</a:t>
            </a:r>
            <a:endParaRPr/>
          </a:p>
        </p:txBody>
      </p:sp>
      <p:sp>
        <p:nvSpPr>
          <p:cNvPr id="841" name="Google Shape;841;p7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42" name="Google Shape;842;p72"/>
          <p:cNvSpPr txBox="1"/>
          <p:nvPr/>
        </p:nvSpPr>
        <p:spPr>
          <a:xfrm>
            <a:off x="1752600" y="3014008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</p:txBody>
      </p:sp>
      <p:sp>
        <p:nvSpPr>
          <p:cNvPr id="843" name="Google Shape;843;p7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44" name="Google Shape;844;p7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3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19.1: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employees by department number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number of employees for each department number</a:t>
            </a:r>
            <a:endParaRPr/>
          </a:p>
        </p:txBody>
      </p:sp>
      <p:sp>
        <p:nvSpPr>
          <p:cNvPr id="850" name="Google Shape;850;p7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51" name="Google Shape;85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3962400"/>
            <a:ext cx="215561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6125" y="3962400"/>
            <a:ext cx="54006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54" name="Google Shape;854;p7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4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There are two kinds of terms in SELECT clause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i="1" lang="en-US"/>
              <a:t>Aggregations</a:t>
            </a:r>
            <a:r>
              <a:rPr lang="en-US"/>
              <a:t>, that applied to an attribute or expression involving attributes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i="1" lang="en-US"/>
              <a:t>Grouping Attributes</a:t>
            </a:r>
            <a:r>
              <a:rPr lang="en-US"/>
              <a:t>, that appear in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query with GROUP BY is interpreted as follow: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Evaluate the relation R expressed by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clauses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the tuples of R according to the attributes in </a:t>
            </a:r>
            <a:r>
              <a:rPr lang="en-US">
                <a:solidFill>
                  <a:srgbClr val="FF0000"/>
                </a:solidFill>
              </a:rPr>
              <a:t>GROUP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BY</a:t>
            </a:r>
            <a:r>
              <a:rPr lang="en-US"/>
              <a:t> clause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Produce as a result the attributes and aggregation of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</a:t>
            </a:r>
            <a:endParaRPr/>
          </a:p>
        </p:txBody>
      </p:sp>
      <p:sp>
        <p:nvSpPr>
          <p:cNvPr id="861" name="Google Shape;861;p7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62" name="Google Shape;862;p7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63" name="Google Shape;863;p7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5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20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Compute the number of employees for each project</a:t>
            </a:r>
            <a:endParaRPr/>
          </a:p>
        </p:txBody>
      </p:sp>
      <p:sp>
        <p:nvSpPr>
          <p:cNvPr id="869" name="Google Shape;869;p7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70" name="Google Shape;87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743199"/>
            <a:ext cx="6400800" cy="1641231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72" name="Google Shape;872;p7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tuples have nulls, there are some rules: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value NULL is ignored in any aggregation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Count(*): a number of tuples in a relation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Count(A): a number of tuples with non-NULL values for A attribute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NULL is treated as an ordinary value when forming groups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count of empty bag is 0, other aggregation of empty bag is NULL</a:t>
            </a:r>
            <a:endParaRPr/>
          </a:p>
        </p:txBody>
      </p:sp>
      <p:sp>
        <p:nvSpPr>
          <p:cNvPr id="879" name="Google Shape;879;p7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sp>
        <p:nvSpPr>
          <p:cNvPr id="880" name="Google Shape;880;p7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81" name="Google Shape;881;p7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7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 Suppose R(A,B) as followed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88" name="Google Shape;888;p7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graphicFrame>
        <p:nvGraphicFramePr>
          <p:cNvPr id="889" name="Google Shape;889;p77"/>
          <p:cNvGraphicFramePr/>
          <p:nvPr/>
        </p:nvGraphicFramePr>
        <p:xfrm>
          <a:off x="3657600" y="2306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{3E43525E-37C0-4876-8FA3-B76E93834B79}</a:tableStyleId>
              </a:tblPr>
              <a:tblGrid>
                <a:gridCol w="862325"/>
                <a:gridCol w="862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90" name="Google Shape;890;p77"/>
          <p:cNvSpPr txBox="1"/>
          <p:nvPr/>
        </p:nvSpPr>
        <p:spPr>
          <a:xfrm>
            <a:off x="1219200" y="3085743"/>
            <a:ext cx="31242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count(B)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(NULL,0)</a:t>
            </a:r>
            <a:endParaRPr/>
          </a:p>
        </p:txBody>
      </p:sp>
      <p:sp>
        <p:nvSpPr>
          <p:cNvPr id="891" name="Google Shape;891;p77"/>
          <p:cNvSpPr txBox="1"/>
          <p:nvPr/>
        </p:nvSpPr>
        <p:spPr>
          <a:xfrm>
            <a:off x="5334000" y="3085743"/>
            <a:ext cx="32004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sum(B)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(NULL,NULL)</a:t>
            </a:r>
            <a:endParaRPr/>
          </a:p>
        </p:txBody>
      </p:sp>
      <p:sp>
        <p:nvSpPr>
          <p:cNvPr id="892" name="Google Shape;892;p7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93" name="Google Shape;893;p7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8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tuples of relations, we put those conditions in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groups of tuples after grouping, those conditions are based on some aggregations, how can we do?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In that case, we follow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 with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</a:t>
            </a:r>
            <a:endParaRPr/>
          </a:p>
        </p:txBody>
      </p:sp>
      <p:sp>
        <p:nvSpPr>
          <p:cNvPr id="900" name="Google Shape;900;p7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Considerations …</a:t>
            </a:r>
            <a:endParaRPr/>
          </a:p>
        </p:txBody>
      </p:sp>
      <p:sp>
        <p:nvSpPr>
          <p:cNvPr id="901" name="Google Shape;901;p7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02" name="Google Shape;902;p7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9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909" name="Google Shape;909;p79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10" name="Google Shape;910;p79"/>
          <p:cNvSpPr txBox="1"/>
          <p:nvPr/>
        </p:nvSpPr>
        <p:spPr>
          <a:xfrm>
            <a:off x="1981200" y="2323743"/>
            <a:ext cx="54864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&lt;conditions on tuples&gt;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&lt;conditions on groups&gt;</a:t>
            </a:r>
            <a:endParaRPr/>
          </a:p>
        </p:txBody>
      </p:sp>
      <p:sp>
        <p:nvSpPr>
          <p:cNvPr id="911" name="Google Shape;911;p7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12" name="Google Shape;912;p7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>
            <p:ph idx="1" type="body"/>
          </p:nvPr>
        </p:nvSpPr>
        <p:spPr>
          <a:xfrm>
            <a:off x="585924" y="1291472"/>
            <a:ext cx="7936637" cy="4905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Like or Not Like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special characters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1" lang="en-US">
                <a:solidFill>
                  <a:srgbClr val="FF0000"/>
                </a:solidFill>
              </a:rPr>
              <a:t>%</a:t>
            </a:r>
            <a:r>
              <a:rPr lang="en-US"/>
              <a:t> means any sequence of 0 or more characters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1" lang="en-US">
                <a:solidFill>
                  <a:srgbClr val="FF0000"/>
                </a:solidFill>
              </a:rPr>
              <a:t>_</a:t>
            </a:r>
            <a:r>
              <a:rPr lang="en-US"/>
              <a:t> means any one character</a:t>
            </a:r>
            <a:endParaRPr/>
          </a:p>
        </p:txBody>
      </p:sp>
      <p:sp>
        <p:nvSpPr>
          <p:cNvPr id="250" name="Google Shape;250;p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797073" y="1887697"/>
            <a:ext cx="2250937" cy="1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LIKE p;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5384564" y="1887696"/>
            <a:ext cx="2858668" cy="1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NOT LIKE p;</a:t>
            </a:r>
            <a:endParaRPr/>
          </a:p>
        </p:txBody>
      </p:sp>
      <p:sp>
        <p:nvSpPr>
          <p:cNvPr id="253" name="Google Shape;253;p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54" name="Google Shape;254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21: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Print the number of employees for each those department, whose average salary exceeds 80000</a:t>
            </a:r>
            <a:endParaRPr/>
          </a:p>
        </p:txBody>
      </p:sp>
      <p:sp>
        <p:nvSpPr>
          <p:cNvPr id="918" name="Google Shape;918;p80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pic>
        <p:nvPicPr>
          <p:cNvPr id="919" name="Google Shape;91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200400"/>
            <a:ext cx="749053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21" name="Google Shape;921;p8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rules about HAVING clause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 aggregation in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applies only to the tuples of the group being tested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Any attribute of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 may be 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clause, but only those attributes that are in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list may appear un-aggregated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(the same rule as for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clause)</a:t>
            </a:r>
            <a:endParaRPr/>
          </a:p>
        </p:txBody>
      </p:sp>
      <p:sp>
        <p:nvSpPr>
          <p:cNvPr id="928" name="Google Shape;928;p8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29" name="Google Shape;929;p8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0" name="Google Shape;930;p8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2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</a:t>
            </a:r>
            <a:endParaRPr/>
          </a:p>
          <a:p>
            <a:pPr indent="-320675" lvl="0" marL="9667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indent="-320675" lvl="0" marL="9667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indent="-320675" lvl="0" marL="9667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b="1" lang="en-US" sz="1900"/>
              <a:t>proNum</a:t>
            </a:r>
            <a:endParaRPr b="1" sz="1900"/>
          </a:p>
          <a:p>
            <a:pPr indent="-320675" lvl="0" marL="9667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AVG(</a:t>
            </a:r>
            <a:r>
              <a:rPr b="1" lang="en-US" sz="1900"/>
              <a:t>workHours</a:t>
            </a:r>
            <a:r>
              <a:rPr lang="en-US" sz="1900"/>
              <a:t>)&gt;20</a:t>
            </a:r>
            <a:endParaRPr/>
          </a:p>
          <a:p>
            <a:pPr indent="-320675" lvl="0" marL="9667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/>
          </a:p>
          <a:p>
            <a:pPr indent="-320675" lvl="0" marL="9667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indent="-320675" lvl="0" marL="9667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indent="-320675" lvl="0" marL="9667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b="1" lang="en-US" sz="1900"/>
              <a:t>proNum</a:t>
            </a:r>
            <a:endParaRPr b="1" sz="1900"/>
          </a:p>
          <a:p>
            <a:pPr indent="-320675" lvl="0" marL="9667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</a:t>
            </a:r>
            <a:r>
              <a:rPr b="1" lang="en-US" sz="1900"/>
              <a:t>proNum</a:t>
            </a:r>
            <a:r>
              <a:rPr lang="en-US" sz="1900"/>
              <a:t>=4</a:t>
            </a:r>
            <a:endParaRPr/>
          </a:p>
        </p:txBody>
      </p:sp>
      <p:sp>
        <p:nvSpPr>
          <p:cNvPr id="937" name="Google Shape;937;p8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38" name="Google Shape;938;p8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9" name="Google Shape;939;p8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5.1: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named as ‘Võ Việt Anh’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whose name is ended at ‘Anh’</a:t>
            </a:r>
            <a:endParaRPr/>
          </a:p>
        </p:txBody>
      </p:sp>
      <p:sp>
        <p:nvSpPr>
          <p:cNvPr id="261" name="Google Shape;261;p9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114800"/>
            <a:ext cx="7086600" cy="92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5029199"/>
            <a:ext cx="7010400" cy="94339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2020-12-02T06:50:22Z</dcterms:created>
</cp:coreProperties>
</file>