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4"/>
  </p:notesMasterIdLst>
  <p:sldIdLst>
    <p:sldId id="256" r:id="rId3"/>
    <p:sldId id="257" r:id="rId4"/>
    <p:sldId id="258" r:id="rId5"/>
    <p:sldId id="390" r:id="rId6"/>
    <p:sldId id="303" r:id="rId7"/>
    <p:sldId id="304" r:id="rId8"/>
    <p:sldId id="307" r:id="rId9"/>
    <p:sldId id="308" r:id="rId10"/>
    <p:sldId id="305" r:id="rId11"/>
    <p:sldId id="309" r:id="rId12"/>
    <p:sldId id="310" r:id="rId13"/>
    <p:sldId id="312" r:id="rId14"/>
    <p:sldId id="313" r:id="rId15"/>
    <p:sldId id="314" r:id="rId16"/>
    <p:sldId id="296" r:id="rId17"/>
    <p:sldId id="297" r:id="rId18"/>
    <p:sldId id="298" r:id="rId19"/>
    <p:sldId id="301" r:id="rId20"/>
    <p:sldId id="322" r:id="rId21"/>
    <p:sldId id="259" r:id="rId22"/>
    <p:sldId id="260" r:id="rId23"/>
    <p:sldId id="261" r:id="rId24"/>
    <p:sldId id="263" r:id="rId25"/>
    <p:sldId id="265" r:id="rId26"/>
    <p:sldId id="330" r:id="rId27"/>
    <p:sldId id="321" r:id="rId28"/>
    <p:sldId id="324" r:id="rId29"/>
    <p:sldId id="325" r:id="rId30"/>
    <p:sldId id="306" r:id="rId31"/>
    <p:sldId id="326" r:id="rId32"/>
    <p:sldId id="331" r:id="rId33"/>
    <p:sldId id="332" r:id="rId34"/>
    <p:sldId id="333" r:id="rId35"/>
    <p:sldId id="334" r:id="rId36"/>
    <p:sldId id="285" r:id="rId37"/>
    <p:sldId id="302" r:id="rId38"/>
    <p:sldId id="286" r:id="rId39"/>
    <p:sldId id="287" r:id="rId40"/>
    <p:sldId id="288" r:id="rId41"/>
    <p:sldId id="300" r:id="rId42"/>
    <p:sldId id="311" r:id="rId43"/>
    <p:sldId id="290" r:id="rId44"/>
    <p:sldId id="316" r:id="rId45"/>
    <p:sldId id="317" r:id="rId46"/>
    <p:sldId id="318" r:id="rId47"/>
    <p:sldId id="291" r:id="rId48"/>
    <p:sldId id="319" r:id="rId49"/>
    <p:sldId id="315" r:id="rId50"/>
    <p:sldId id="327" r:id="rId51"/>
    <p:sldId id="328" r:id="rId52"/>
    <p:sldId id="329"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17/12/2020</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15</a:t>
            </a:fld>
            <a:endParaRPr lang="en-US"/>
          </a:p>
        </p:txBody>
      </p:sp>
    </p:spTree>
    <p:extLst>
      <p:ext uri="{BB962C8B-B14F-4D97-AF65-F5344CB8AC3E}">
        <p14:creationId xmlns:p14="http://schemas.microsoft.com/office/powerpoint/2010/main" val="3894126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26</a:t>
            </a:fld>
            <a:endParaRPr lang="en-US"/>
          </a:p>
        </p:txBody>
      </p:sp>
    </p:spTree>
    <p:extLst>
      <p:ext uri="{BB962C8B-B14F-4D97-AF65-F5344CB8AC3E}">
        <p14:creationId xmlns:p14="http://schemas.microsoft.com/office/powerpoint/2010/main" val="172307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FD94F458-6E52-45F8-9FAD-B4E9937C3F4A}" type="slidenum">
              <a:rPr lang="en-US" smtClean="0"/>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FD94F458-6E52-45F8-9FAD-B4E9937C3F4A}"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FD94F458-6E52-45F8-9FAD-B4E9937C3F4A}"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971550" lvl="1" indent="-514350">
              <a:buFont typeface="Verdana" pitchFamily="34" charset="0"/>
              <a:buAutoNum type="arabicPeriod"/>
            </a:pPr>
            <a:r>
              <a:rPr lang="en-US" sz="2400" dirty="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16</a:t>
            </a:fld>
            <a:endParaRPr lang="en-US"/>
          </a:p>
        </p:txBody>
      </p:sp>
    </p:spTree>
    <p:extLst>
      <p:ext uri="{BB962C8B-B14F-4D97-AF65-F5344CB8AC3E}">
        <p14:creationId xmlns:p14="http://schemas.microsoft.com/office/powerpoint/2010/main" val="202501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17</a:t>
            </a:fld>
            <a:endParaRPr lang="en-US"/>
          </a:p>
        </p:txBody>
      </p:sp>
    </p:spTree>
    <p:extLst>
      <p:ext uri="{BB962C8B-B14F-4D97-AF65-F5344CB8AC3E}">
        <p14:creationId xmlns:p14="http://schemas.microsoft.com/office/powerpoint/2010/main" val="81377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18</a:t>
            </a:fld>
            <a:endParaRPr lang="en-US"/>
          </a:p>
        </p:txBody>
      </p:sp>
    </p:spTree>
    <p:extLst>
      <p:ext uri="{BB962C8B-B14F-4D97-AF65-F5344CB8AC3E}">
        <p14:creationId xmlns:p14="http://schemas.microsoft.com/office/powerpoint/2010/main" val="167976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fld id="{EC12976C-82FD-41C5-9675-429B47566EC3}" type="slidenum">
              <a:rPr lang="en-US" smtClean="0"/>
              <a:pPr/>
              <a:t>19</a:t>
            </a:fld>
            <a:endParaRPr lang="en-US"/>
          </a:p>
        </p:txBody>
      </p:sp>
    </p:spTree>
    <p:extLst>
      <p:ext uri="{BB962C8B-B14F-4D97-AF65-F5344CB8AC3E}">
        <p14:creationId xmlns:p14="http://schemas.microsoft.com/office/powerpoint/2010/main" val="3025352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20</a:t>
            </a:fld>
            <a:endParaRPr lang="en-US"/>
          </a:p>
        </p:txBody>
      </p:sp>
    </p:spTree>
    <p:extLst>
      <p:ext uri="{BB962C8B-B14F-4D97-AF65-F5344CB8AC3E}">
        <p14:creationId xmlns:p14="http://schemas.microsoft.com/office/powerpoint/2010/main" val="211753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22</a:t>
            </a:fld>
            <a:endParaRPr lang="en-US"/>
          </a:p>
        </p:txBody>
      </p:sp>
    </p:spTree>
    <p:extLst>
      <p:ext uri="{BB962C8B-B14F-4D97-AF65-F5344CB8AC3E}">
        <p14:creationId xmlns:p14="http://schemas.microsoft.com/office/powerpoint/2010/main" val="48603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EC12976C-82FD-41C5-9675-429B47566EC3}" type="slidenum">
              <a:rPr lang="en-US" smtClean="0"/>
              <a:pPr/>
              <a:t>23</a:t>
            </a:fld>
            <a:endParaRPr lang="en-US"/>
          </a:p>
        </p:txBody>
      </p:sp>
    </p:spTree>
    <p:extLst>
      <p:ext uri="{BB962C8B-B14F-4D97-AF65-F5344CB8AC3E}">
        <p14:creationId xmlns:p14="http://schemas.microsoft.com/office/powerpoint/2010/main" val="45243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24</a:t>
            </a:fld>
            <a:endParaRPr lang="en-US"/>
          </a:p>
        </p:txBody>
      </p:sp>
    </p:spTree>
    <p:extLst>
      <p:ext uri="{BB962C8B-B14F-4D97-AF65-F5344CB8AC3E}">
        <p14:creationId xmlns:p14="http://schemas.microsoft.com/office/powerpoint/2010/main" val="3503421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EA82E9-4562-4F83-B01A-F38F8BCC22ED}" type="datetime1">
              <a:rPr lang="vi-VN" smtClean="0"/>
              <a:t>17/12/2020</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718B3-ED99-4563-B85C-ECD104C931B3}" type="datetime1">
              <a:rPr lang="vi-VN" smtClean="0"/>
              <a:t>17/12/2020</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D6EA9-D80F-4A20-A06E-04DF4DACA576}" type="datetime1">
              <a:rPr lang="vi-VN" smtClean="0"/>
              <a:t>17/12/2020</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086EA429-13DC-45C0-A3EE-9DCFCD70E5DC}" type="datetime1">
              <a:rPr lang="vi-VN" smtClean="0"/>
              <a:t>17/12/2020</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E35798AD-6C72-4956-A373-676A506C40EF}" type="datetime1">
              <a:rPr lang="vi-VN" smtClean="0"/>
              <a:t>17/12/2020</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73E4FF05-7F99-4C24-8BFE-FBC7C218200F}" type="datetime1">
              <a:rPr lang="vi-VN" smtClean="0"/>
              <a:t>17/12/2020</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89320092-C1ED-4690-AEB6-99CF5500392F}" type="datetime1">
              <a:rPr lang="vi-VN" smtClean="0"/>
              <a:t>17/12/2020</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B1DEADEB-0CCF-4F0F-A909-E2A3715C7C2B}" type="datetime1">
              <a:rPr lang="vi-VN" smtClean="0"/>
              <a:t>17/12/2020</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Database programming on SQL Server</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92357A54-4141-4592-950C-16FA24C9C92D}" type="datetime1">
              <a:rPr lang="vi-VN" smtClean="0"/>
              <a:t>17/12/2020</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07FF8889-FA8A-46D0-8ED2-FFE39624AA9B}" type="datetime1">
              <a:rPr lang="vi-VN" smtClean="0"/>
              <a:t>17/12/2020</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01BDD41A-F2D7-4FCA-8FA7-11DA3F65C116}" type="datetime1">
              <a:rPr lang="vi-VN" smtClean="0"/>
              <a:t>17/12/2020</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91B9CB-1E50-4FE3-AB17-3E755EB3E7AE}" type="datetime1">
              <a:rPr lang="vi-VN" smtClean="0"/>
              <a:t>17/12/2020</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B0A1A7CF-5714-40F8-AAAA-94487DCF19FC}" type="datetime1">
              <a:rPr lang="vi-VN" smtClean="0"/>
              <a:t>17/12/2020</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69E70C5E-8D16-421A-B743-405D0485AD62}" type="datetime1">
              <a:rPr lang="vi-VN" smtClean="0"/>
              <a:t>17/12/2020</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D409F73A-504B-4D84-BEDA-4C61F5ECA067}" type="datetime1">
              <a:rPr lang="vi-VN" smtClean="0"/>
              <a:t>17/12/2020</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9E160-4848-4864-AEC4-24B6E891F0F0}" type="datetime1">
              <a:rPr lang="vi-VN" smtClean="0"/>
              <a:t>17/12/2020</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1A2301-1698-4650-B71C-0FDB165301D5}" type="datetime1">
              <a:rPr lang="vi-VN" smtClean="0"/>
              <a:t>17/12/2020</a:t>
            </a:fld>
            <a:endParaRPr lang="vi-VN"/>
          </a:p>
        </p:txBody>
      </p:sp>
      <p:sp>
        <p:nvSpPr>
          <p:cNvPr id="6" name="Footer Placeholder 5"/>
          <p:cNvSpPr>
            <a:spLocks noGrp="1"/>
          </p:cNvSpPr>
          <p:nvPr>
            <p:ph type="ftr" sz="quarter" idx="11"/>
          </p:nvPr>
        </p:nvSpPr>
        <p:spPr/>
        <p:txBody>
          <a:bodyPr/>
          <a:lstStyle/>
          <a:p>
            <a:r>
              <a:rPr lang="vi-VN"/>
              <a:t>Database programming on SQL Server</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27B32-CAEB-42E2-9C60-7E479724BA7B}" type="datetime1">
              <a:rPr lang="vi-VN" smtClean="0"/>
              <a:t>17/12/2020</a:t>
            </a:fld>
            <a:endParaRPr lang="vi-VN"/>
          </a:p>
        </p:txBody>
      </p:sp>
      <p:sp>
        <p:nvSpPr>
          <p:cNvPr id="8" name="Footer Placeholder 7"/>
          <p:cNvSpPr>
            <a:spLocks noGrp="1"/>
          </p:cNvSpPr>
          <p:nvPr>
            <p:ph type="ftr" sz="quarter" idx="11"/>
          </p:nvPr>
        </p:nvSpPr>
        <p:spPr/>
        <p:txBody>
          <a:bodyPr/>
          <a:lstStyle/>
          <a:p>
            <a:r>
              <a:rPr lang="vi-VN"/>
              <a:t>Database programming on SQL Server</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26EB9-63E8-4B0E-A5FA-52334294B532}" type="datetime1">
              <a:rPr lang="vi-VN" smtClean="0"/>
              <a:t>17/12/2020</a:t>
            </a:fld>
            <a:endParaRPr lang="vi-VN"/>
          </a:p>
        </p:txBody>
      </p:sp>
      <p:sp>
        <p:nvSpPr>
          <p:cNvPr id="4" name="Footer Placeholder 3"/>
          <p:cNvSpPr>
            <a:spLocks noGrp="1"/>
          </p:cNvSpPr>
          <p:nvPr>
            <p:ph type="ftr" sz="quarter" idx="11"/>
          </p:nvPr>
        </p:nvSpPr>
        <p:spPr/>
        <p:txBody>
          <a:bodyPr/>
          <a:lstStyle/>
          <a:p>
            <a:r>
              <a:rPr lang="vi-VN"/>
              <a:t>Database programming on SQL Server</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3A55A7-CC4B-4AF1-9E57-CAEE53A09BD0}" type="datetime1">
              <a:rPr lang="vi-VN" smtClean="0"/>
              <a:t>17/12/2020</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Database programming on SQL Server</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6465C0B-0400-4DBA-BF61-BC857C25F773}" type="datetime1">
              <a:rPr lang="vi-VN" smtClean="0"/>
              <a:t>17/12/2020</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Database programming on SQL Server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77CB2-C7A5-466A-9BC6-4AF78CB56312}" type="datetime1">
              <a:rPr lang="vi-VN" smtClean="0"/>
              <a:t>17/12/2020</a:t>
            </a:fld>
            <a:endParaRPr lang="vi-VN"/>
          </a:p>
        </p:txBody>
      </p:sp>
      <p:sp>
        <p:nvSpPr>
          <p:cNvPr id="6" name="Footer Placeholder 5"/>
          <p:cNvSpPr>
            <a:spLocks noGrp="1"/>
          </p:cNvSpPr>
          <p:nvPr>
            <p:ph type="ftr" sz="quarter" idx="11"/>
          </p:nvPr>
        </p:nvSpPr>
        <p:spPr/>
        <p:txBody>
          <a:bodyPr/>
          <a:lstStyle/>
          <a:p>
            <a:r>
              <a:rPr lang="vi-VN"/>
              <a:t>Database programming on SQL Server</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93FEB07-2F49-4422-9A2E-9730A92F475B}" type="datetime1">
              <a:rPr lang="vi-VN" smtClean="0"/>
              <a:t>17/12/2020</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Database programming on SQL Server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7AB11-30AD-4B45-BC99-BF80171C21C5}" type="datetime1">
              <a:rPr lang="vi-VN" smtClean="0"/>
              <a:t>17/12/2020</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Database programming on SQL Server</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8: Database programming on SQL Server</a:t>
            </a: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a:t>Database programming on SQL Server</a:t>
            </a:r>
            <a:endParaRPr lang="vi-VN" dirty="0"/>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CASE ... WHEN Statement</a:t>
            </a:r>
          </a:p>
          <a:p>
            <a:pPr lvl="1"/>
            <a:r>
              <a:rPr lang="en-US" sz="1600" dirty="0"/>
              <a:t>Syntax</a:t>
            </a:r>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Example</a:t>
            </a:r>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055382" y="3844295"/>
            <a:ext cx="7620000" cy="2123658"/>
          </a:xfrm>
          <a:prstGeom prst="rect">
            <a:avLst/>
          </a:prstGeom>
          <a:noFill/>
          <a:ln w="0">
            <a:solidFill>
              <a:schemeClr val="tx1"/>
            </a:solidFill>
          </a:ln>
        </p:spPr>
        <p:txBody>
          <a:bodyPr wrap="square" rtlCol="0">
            <a:spAutoFit/>
          </a:bodyPr>
          <a:lstStyle/>
          <a:p>
            <a:r>
              <a:rPr lang="es-ES" sz="1600" b="1" dirty="0">
                <a:solidFill>
                  <a:srgbClr val="0000FF"/>
                </a:solidFill>
                <a:latin typeface="Courier New" pitchFamily="49" charset="0"/>
                <a:cs typeface="Courier New" pitchFamily="49" charset="0"/>
              </a:rPr>
              <a:t>DECLARE	@</a:t>
            </a:r>
            <a:r>
              <a:rPr lang="es-ES" sz="1600" b="1" dirty="0" err="1">
                <a:solidFill>
                  <a:srgbClr val="0000FF"/>
                </a:solidFill>
                <a:latin typeface="Courier New" pitchFamily="49" charset="0"/>
                <a:cs typeface="Courier New" pitchFamily="49" charset="0"/>
              </a:rPr>
              <a:t>depNum</a:t>
            </a:r>
            <a:r>
              <a:rPr lang="es-ES" sz="1600" b="1" dirty="0">
                <a:solidFill>
                  <a:srgbClr val="0000FF"/>
                </a:solidFill>
                <a:latin typeface="Courier New" pitchFamily="49" charset="0"/>
                <a:cs typeface="Courier New" pitchFamily="49" charset="0"/>
              </a:rPr>
              <a:t> DECIMAL, @</a:t>
            </a:r>
            <a:r>
              <a:rPr lang="es-ES" sz="1600" b="1" dirty="0" err="1">
                <a:solidFill>
                  <a:srgbClr val="0000FF"/>
                </a:solidFill>
                <a:latin typeface="Courier New" pitchFamily="49" charset="0"/>
                <a:cs typeface="Courier New" pitchFamily="49" charset="0"/>
              </a:rPr>
              <a:t>str</a:t>
            </a:r>
            <a:r>
              <a:rPr lang="es-ES" sz="1600" b="1" dirty="0">
                <a:solidFill>
                  <a:srgbClr val="0000FF"/>
                </a:solidFill>
                <a:latin typeface="Courier New" pitchFamily="49" charset="0"/>
                <a:cs typeface="Courier New" pitchFamily="49" charset="0"/>
              </a:rPr>
              <a:t> NVARCHAR(30)</a:t>
            </a:r>
          </a:p>
          <a:p>
            <a:r>
              <a:rPr lang="en-US" sz="1600" b="1" dirty="0">
                <a:solidFill>
                  <a:srgbClr val="0000FF"/>
                </a:solidFill>
                <a:latin typeface="Courier New" pitchFamily="49" charset="0"/>
                <a:cs typeface="Courier New" pitchFamily="49" charset="0"/>
              </a:rPr>
              <a:t>SET @</a:t>
            </a:r>
            <a:r>
              <a:rPr lang="en-US" sz="1600" b="1" dirty="0" err="1">
                <a:solidFill>
                  <a:srgbClr val="0000FF"/>
                </a:solidFill>
                <a:latin typeface="Courier New" pitchFamily="49" charset="0"/>
                <a:cs typeface="Courier New" pitchFamily="49" charset="0"/>
              </a:rPr>
              <a:t>str</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CASE @</a:t>
            </a:r>
            <a:r>
              <a:rPr lang="en-US" sz="1600" b="1" dirty="0" err="1">
                <a:solidFill>
                  <a:srgbClr val="0000FF"/>
                </a:solidFill>
                <a:latin typeface="Courier New" pitchFamily="49" charset="0"/>
                <a:cs typeface="Courier New" pitchFamily="49" charset="0"/>
              </a:rPr>
              <a:t>depNum</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1 THEN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ban </a:t>
            </a:r>
            <a:r>
              <a:rPr lang="en-US" sz="1600" b="1" dirty="0" err="1">
                <a:solidFill>
                  <a:srgbClr val="0000FF"/>
                </a:solidFill>
                <a:latin typeface="Courier New" pitchFamily="49" charset="0"/>
                <a:cs typeface="Courier New" pitchFamily="49" charset="0"/>
              </a:rPr>
              <a:t>số</a:t>
            </a:r>
            <a:r>
              <a:rPr lang="en-US" sz="1600" b="1" dirty="0">
                <a:solidFill>
                  <a:srgbClr val="0000FF"/>
                </a:solidFill>
                <a:latin typeface="Courier New" pitchFamily="49" charset="0"/>
                <a:cs typeface="Courier New" pitchFamily="49" charset="0"/>
              </a:rPr>
              <a:t> 1'</a:t>
            </a:r>
          </a:p>
          <a:p>
            <a:r>
              <a:rPr lang="en-US" sz="1600" b="1" dirty="0">
                <a:solidFill>
                  <a:srgbClr val="0000FF"/>
                </a:solidFill>
                <a:latin typeface="Courier New" pitchFamily="49" charset="0"/>
                <a:cs typeface="Courier New" pitchFamily="49" charset="0"/>
              </a:rPr>
              <a:t>		WHEN 2 THEN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ban </a:t>
            </a:r>
            <a:r>
              <a:rPr lang="en-US" sz="1600" b="1" dirty="0" err="1">
                <a:solidFill>
                  <a:srgbClr val="0000FF"/>
                </a:solidFill>
                <a:latin typeface="Courier New" pitchFamily="49" charset="0"/>
                <a:cs typeface="Courier New" pitchFamily="49" charset="0"/>
              </a:rPr>
              <a:t>số</a:t>
            </a:r>
            <a:r>
              <a:rPr lang="en-US" sz="1600" b="1" dirty="0">
                <a:solidFill>
                  <a:srgbClr val="0000FF"/>
                </a:solidFill>
                <a:latin typeface="Courier New" pitchFamily="49" charset="0"/>
                <a:cs typeface="Courier New" pitchFamily="49" charset="0"/>
              </a:rPr>
              <a:t> 2'</a:t>
            </a:r>
          </a:p>
          <a:p>
            <a:r>
              <a:rPr lang="en-US" sz="1600" b="1" dirty="0">
                <a:solidFill>
                  <a:srgbClr val="0000FF"/>
                </a:solidFill>
                <a:latin typeface="Courier New" pitchFamily="49" charset="0"/>
                <a:cs typeface="Courier New" pitchFamily="49" charset="0"/>
              </a:rPr>
              <a:t>		ELSE </a:t>
            </a:r>
            <a:r>
              <a:rPr lang="en-US" sz="1600" b="1" dirty="0" err="1">
                <a:solidFill>
                  <a:srgbClr val="0000FF"/>
                </a:solidFill>
                <a:latin typeface="Courier New" pitchFamily="49" charset="0"/>
                <a:cs typeface="Courier New" pitchFamily="49" charset="0"/>
              </a:rPr>
              <a:t>N'Mã</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phòng</a:t>
            </a:r>
            <a:r>
              <a:rPr lang="en-US" sz="1600" b="1" dirty="0">
                <a:solidFill>
                  <a:srgbClr val="0000FF"/>
                </a:solidFill>
                <a:latin typeface="Courier New" pitchFamily="49" charset="0"/>
                <a:cs typeface="Courier New" pitchFamily="49" charset="0"/>
              </a:rPr>
              <a:t> ban </a:t>
            </a:r>
            <a:r>
              <a:rPr lang="en-US" sz="1600" b="1" dirty="0" err="1">
                <a:solidFill>
                  <a:srgbClr val="0000FF"/>
                </a:solidFill>
                <a:latin typeface="Courier New" pitchFamily="49" charset="0"/>
                <a:cs typeface="Courier New" pitchFamily="49" charset="0"/>
              </a:rPr>
              <a:t>khác</a:t>
            </a:r>
            <a:r>
              <a:rPr lang="en-US" sz="1600" b="1" dirty="0">
                <a:solidFill>
                  <a:srgbClr val="0000FF"/>
                </a:solidFill>
                <a:latin typeface="Courier New" pitchFamily="49" charset="0"/>
                <a:cs typeface="Courier New" pitchFamily="49" charset="0"/>
              </a:rPr>
              <a:t> 1, 2'</a:t>
            </a:r>
          </a:p>
          <a:p>
            <a:r>
              <a:rPr lang="en-US" sz="1600" b="1" dirty="0">
                <a:solidFill>
                  <a:srgbClr val="0000FF"/>
                </a:solidFill>
                <a:latin typeface="Courier New" pitchFamily="49" charset="0"/>
                <a:cs typeface="Courier New" pitchFamily="49" charset="0"/>
              </a:rPr>
              <a:t>	END </a:t>
            </a:r>
          </a:p>
          <a:p>
            <a:r>
              <a:rPr lang="en-US" sz="1600" b="1" dirty="0">
                <a:solidFill>
                  <a:srgbClr val="0000FF"/>
                </a:solidFill>
                <a:latin typeface="Courier New" pitchFamily="49" charset="0"/>
                <a:cs typeface="Courier New" pitchFamily="49" charset="0"/>
              </a:rPr>
              <a:t>PRINT @</a:t>
            </a:r>
            <a:r>
              <a:rPr lang="en-US" sz="1600" b="1" dirty="0" err="1">
                <a:solidFill>
                  <a:srgbClr val="0000FF"/>
                </a:solidFill>
                <a:latin typeface="Courier New" pitchFamily="49" charset="0"/>
                <a:cs typeface="Courier New" pitchFamily="49" charset="0"/>
              </a:rPr>
              <a:t>str</a:t>
            </a:r>
            <a:endParaRPr lang="en-US" sz="1600" b="1" dirty="0">
              <a:solidFill>
                <a:srgbClr val="0000FF"/>
              </a:solidFill>
              <a:latin typeface="Courier New" pitchFamily="49" charset="0"/>
              <a:cs typeface="Courier New" pitchFamily="49" charset="0"/>
            </a:endParaRPr>
          </a:p>
        </p:txBody>
      </p:sp>
      <p:sp>
        <p:nvSpPr>
          <p:cNvPr id="5" name="TextBox 4"/>
          <p:cNvSpPr txBox="1"/>
          <p:nvPr/>
        </p:nvSpPr>
        <p:spPr>
          <a:xfrm>
            <a:off x="1208202" y="1759126"/>
            <a:ext cx="7620000" cy="1323439"/>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CASE </a:t>
            </a:r>
            <a:r>
              <a:rPr lang="en-US" sz="1600" b="1" dirty="0" err="1">
                <a:solidFill>
                  <a:srgbClr val="0000FF"/>
                </a:solidFill>
                <a:latin typeface="Courier New" pitchFamily="49" charset="0"/>
                <a:cs typeface="Courier New" pitchFamily="49" charset="0"/>
              </a:rPr>
              <a:t>input_expression</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a:t>
            </a:r>
            <a:r>
              <a:rPr lang="en-US" sz="1600" b="1" dirty="0" err="1">
                <a:solidFill>
                  <a:srgbClr val="0000FF"/>
                </a:solidFill>
                <a:latin typeface="Courier New" pitchFamily="49" charset="0"/>
                <a:cs typeface="Courier New" pitchFamily="49" charset="0"/>
              </a:rPr>
              <a:t>when_expression</a:t>
            </a:r>
            <a:r>
              <a:rPr lang="en-US" sz="1600" b="1" dirty="0">
                <a:solidFill>
                  <a:srgbClr val="0000FF"/>
                </a:solidFill>
                <a:latin typeface="Courier New" pitchFamily="49" charset="0"/>
                <a:cs typeface="Courier New" pitchFamily="49" charset="0"/>
              </a:rPr>
              <a:t>  THEN </a:t>
            </a:r>
            <a:r>
              <a:rPr lang="en-US" sz="1600" b="1" dirty="0" err="1">
                <a:solidFill>
                  <a:srgbClr val="0000FF"/>
                </a:solidFill>
                <a:latin typeface="Courier New" pitchFamily="49" charset="0"/>
                <a:cs typeface="Courier New" pitchFamily="49" charset="0"/>
              </a:rPr>
              <a:t>result_expression</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a:t>
            </a:r>
            <a:r>
              <a:rPr lang="en-US" sz="1600" b="1" dirty="0" err="1">
                <a:solidFill>
                  <a:srgbClr val="0000FF"/>
                </a:solidFill>
                <a:latin typeface="Courier New" pitchFamily="49" charset="0"/>
                <a:cs typeface="Courier New" pitchFamily="49" charset="0"/>
              </a:rPr>
              <a:t>when_expression</a:t>
            </a:r>
            <a:r>
              <a:rPr lang="en-US" sz="1600" b="1" dirty="0">
                <a:solidFill>
                  <a:srgbClr val="0000FF"/>
                </a:solidFill>
                <a:latin typeface="Courier New" pitchFamily="49" charset="0"/>
                <a:cs typeface="Courier New" pitchFamily="49" charset="0"/>
              </a:rPr>
              <a:t>  THEN </a:t>
            </a:r>
            <a:r>
              <a:rPr lang="en-US" sz="1600" b="1" dirty="0" err="1">
                <a:solidFill>
                  <a:srgbClr val="0000FF"/>
                </a:solidFill>
                <a:latin typeface="Courier New" pitchFamily="49" charset="0"/>
                <a:cs typeface="Courier New" pitchFamily="49" charset="0"/>
              </a:rPr>
              <a:t>result_expression</a:t>
            </a:r>
            <a:r>
              <a:rPr lang="en-US" sz="1600" b="1" dirty="0">
                <a:solidFill>
                  <a:srgbClr val="0000FF"/>
                </a:solidFill>
                <a:latin typeface="Courier New" pitchFamily="49" charset="0"/>
                <a:cs typeface="Courier New" pitchFamily="49" charset="0"/>
              </a:rPr>
              <a:t>…n] </a:t>
            </a:r>
          </a:p>
          <a:p>
            <a:r>
              <a:rPr lang="en-US" sz="1600" b="1" dirty="0">
                <a:solidFill>
                  <a:srgbClr val="0000FF"/>
                </a:solidFill>
                <a:latin typeface="Courier New" pitchFamily="49" charset="0"/>
                <a:cs typeface="Courier New" pitchFamily="49" charset="0"/>
              </a:rPr>
              <a:t>	[ELSE </a:t>
            </a:r>
            <a:r>
              <a:rPr lang="en-US" sz="1600" b="1" dirty="0" err="1">
                <a:solidFill>
                  <a:srgbClr val="0000FF"/>
                </a:solidFill>
                <a:latin typeface="Courier New" pitchFamily="49" charset="0"/>
                <a:cs typeface="Courier New" pitchFamily="49" charset="0"/>
              </a:rPr>
              <a:t>else_result_expression</a:t>
            </a:r>
            <a:r>
              <a:rPr lang="en-US" sz="1600" b="1" dirty="0">
                <a:solidFill>
                  <a:srgbClr val="0000FF"/>
                </a:solidFill>
                <a:latin typeface="Courier New" pitchFamily="49" charset="0"/>
                <a:cs typeface="Courier New" pitchFamily="49" charset="0"/>
              </a:rPr>
              <a:t> ] </a:t>
            </a:r>
          </a:p>
          <a:p>
            <a:r>
              <a:rPr lang="en-US" sz="1600" b="1" dirty="0">
                <a:solidFill>
                  <a:srgbClr val="0000FF"/>
                </a:solidFill>
                <a:latin typeface="Courier New" pitchFamily="49" charset="0"/>
                <a:cs typeface="Courier New" pitchFamily="49" charset="0"/>
              </a:rPr>
              <a:t>END</a:t>
            </a:r>
          </a:p>
        </p:txBody>
      </p:sp>
      <p:sp>
        <p:nvSpPr>
          <p:cNvPr id="6" name="Footer Placeholder 5">
            <a:extLst>
              <a:ext uri="{FF2B5EF4-FFF2-40B4-BE49-F238E27FC236}">
                <a16:creationId xmlns:a16="http://schemas.microsoft.com/office/drawing/2014/main" id="{C13A4A65-496F-4081-9E1A-A96F9AD2D05C}"/>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04BC2D17-95EC-46F6-9B01-4A74FC499006}"/>
              </a:ext>
            </a:extLst>
          </p:cNvPr>
          <p:cNvSpPr>
            <a:spLocks noGrp="1"/>
          </p:cNvSpPr>
          <p:nvPr>
            <p:ph type="sldNum" sz="quarter" idx="12"/>
          </p:nvPr>
        </p:nvSpPr>
        <p:spPr/>
        <p:txBody>
          <a:bodyPr/>
          <a:lstStyle/>
          <a:p>
            <a:fld id="{CC2FDD2D-D1AD-4AA7-93C2-8410BB90945D}" type="slidenum">
              <a:rPr lang="vi-VN" smtClean="0"/>
              <a:t>10</a:t>
            </a:fld>
            <a:endParaRPr lang="vi-VN"/>
          </a:p>
        </p:txBody>
      </p:sp>
    </p:spTree>
    <p:extLst>
      <p:ext uri="{BB962C8B-B14F-4D97-AF65-F5344CB8AC3E}">
        <p14:creationId xmlns:p14="http://schemas.microsoft.com/office/powerpoint/2010/main" val="354104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 calcmode="lin" valueType="num">
                                      <p:cBhvr additive="base">
                                        <p:cTn id="2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000" dirty="0"/>
              <a:t>We use CASE in statements such as SELECT, UPDATE, DELETE and SET, and in clauses such as SELECT list, IN, WHERE, ORDER BY, and HAVING</a:t>
            </a:r>
          </a:p>
          <a:p>
            <a:pPr lvl="1"/>
            <a:endParaRPr lang="en-US" sz="1600" dirty="0"/>
          </a:p>
          <a:p>
            <a:pPr lvl="1"/>
            <a:endParaRPr lang="en-US" sz="1600" dirty="0"/>
          </a:p>
          <a:p>
            <a:pPr lvl="1"/>
            <a:endParaRPr lang="en-US" sz="1600" dirty="0"/>
          </a:p>
          <a:p>
            <a:pPr lvl="1"/>
            <a:endParaRPr lang="en-US" sz="1600" dirty="0"/>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5" name="TextBox 4"/>
          <p:cNvSpPr txBox="1"/>
          <p:nvPr/>
        </p:nvSpPr>
        <p:spPr>
          <a:xfrm>
            <a:off x="1066800" y="2791361"/>
            <a:ext cx="7620000" cy="280076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womanDayBonus</a:t>
            </a:r>
            <a:r>
              <a:rPr lang="en-US" sz="1600" b="1" dirty="0">
                <a:solidFill>
                  <a:srgbClr val="0000FF"/>
                </a:solidFill>
                <a:latin typeface="Courier New" pitchFamily="49" charset="0"/>
                <a:cs typeface="Courier New" pitchFamily="49" charset="0"/>
              </a:rPr>
              <a:t> DECIMAL</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womanDayBonus</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CASE </a:t>
            </a:r>
            <a:r>
              <a:rPr lang="en-US" sz="1600" b="1" dirty="0" err="1">
                <a:solidFill>
                  <a:srgbClr val="0000FF"/>
                </a:solidFill>
                <a:latin typeface="Courier New" pitchFamily="49" charset="0"/>
                <a:cs typeface="Courier New" pitchFamily="49" charset="0"/>
              </a:rPr>
              <a:t>empSex</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'F' THEN 500</a:t>
            </a:r>
          </a:p>
          <a:p>
            <a:r>
              <a:rPr lang="en-US" sz="1600" b="1" dirty="0">
                <a:solidFill>
                  <a:srgbClr val="0000FF"/>
                </a:solidFill>
                <a:latin typeface="Courier New" pitchFamily="49" charset="0"/>
                <a:cs typeface="Courier New" pitchFamily="49" charset="0"/>
              </a:rPr>
              <a:t>		WHEN ‘M' THEN 0</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FROM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=30121050004</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PRINT @</a:t>
            </a:r>
            <a:r>
              <a:rPr lang="en-US" sz="1600" b="1" dirty="0" err="1">
                <a:solidFill>
                  <a:srgbClr val="0000FF"/>
                </a:solidFill>
                <a:latin typeface="Courier New" pitchFamily="49" charset="0"/>
                <a:cs typeface="Courier New" pitchFamily="49" charset="0"/>
              </a:rPr>
              <a:t>womanDayBonus</a:t>
            </a:r>
            <a:endParaRPr lang="en-US" sz="1600" b="1" dirty="0">
              <a:solidFill>
                <a:srgbClr val="0000FF"/>
              </a:solidFill>
              <a:latin typeface="Courier New" pitchFamily="49" charset="0"/>
              <a:cs typeface="Courier New" pitchFamily="49" charset="0"/>
            </a:endParaRPr>
          </a:p>
        </p:txBody>
      </p:sp>
      <p:sp>
        <p:nvSpPr>
          <p:cNvPr id="4" name="Footer Placeholder 3">
            <a:extLst>
              <a:ext uri="{FF2B5EF4-FFF2-40B4-BE49-F238E27FC236}">
                <a16:creationId xmlns:a16="http://schemas.microsoft.com/office/drawing/2014/main" id="{581D8165-88F2-45A3-8B98-E1916574CBD5}"/>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6B1E325C-5900-4705-8690-4ADD4FB5825D}"/>
              </a:ext>
            </a:extLst>
          </p:cNvPr>
          <p:cNvSpPr>
            <a:spLocks noGrp="1"/>
          </p:cNvSpPr>
          <p:nvPr>
            <p:ph type="sldNum" sz="quarter" idx="12"/>
          </p:nvPr>
        </p:nvSpPr>
        <p:spPr/>
        <p:txBody>
          <a:bodyPr/>
          <a:lstStyle/>
          <a:p>
            <a:fld id="{CC2FDD2D-D1AD-4AA7-93C2-8410BB90945D}" type="slidenum">
              <a:rPr lang="vi-VN" smtClean="0"/>
              <a:t>11</a:t>
            </a:fld>
            <a:endParaRPr lang="vi-VN"/>
          </a:p>
        </p:txBody>
      </p:sp>
    </p:spTree>
    <p:extLst>
      <p:ext uri="{BB962C8B-B14F-4D97-AF65-F5344CB8AC3E}">
        <p14:creationId xmlns:p14="http://schemas.microsoft.com/office/powerpoint/2010/main" val="269988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WHILE Statement : repeats a statement or block of statements as long as a specified condition remains true</a:t>
            </a:r>
          </a:p>
          <a:p>
            <a:pPr lvl="1"/>
            <a:r>
              <a:rPr lang="en-US" sz="1600" dirty="0"/>
              <a:t>Syntax</a:t>
            </a:r>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Example</a:t>
            </a:r>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340177" y="3788004"/>
            <a:ext cx="7620000" cy="2308324"/>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DECLARE @factorial INT, @n INT</a:t>
            </a:r>
          </a:p>
          <a:p>
            <a:r>
              <a:rPr lang="en-US" sz="1600" b="1" dirty="0">
                <a:solidFill>
                  <a:srgbClr val="0000FF"/>
                </a:solidFill>
                <a:latin typeface="Courier New" pitchFamily="49" charset="0"/>
                <a:cs typeface="Courier New" pitchFamily="49" charset="0"/>
              </a:rPr>
              <a:t>SET @n=5</a:t>
            </a:r>
          </a:p>
          <a:p>
            <a:r>
              <a:rPr lang="en-US" sz="1600" b="1" dirty="0">
                <a:solidFill>
                  <a:srgbClr val="0000FF"/>
                </a:solidFill>
                <a:latin typeface="Courier New" pitchFamily="49" charset="0"/>
                <a:cs typeface="Courier New" pitchFamily="49" charset="0"/>
              </a:rPr>
              <a:t>SET @factorial=1</a:t>
            </a:r>
          </a:p>
          <a:p>
            <a:r>
              <a:rPr lang="en-US" sz="1600" b="1" dirty="0">
                <a:solidFill>
                  <a:srgbClr val="0000FF"/>
                </a:solidFill>
                <a:latin typeface="Courier New" pitchFamily="49" charset="0"/>
                <a:cs typeface="Courier New" pitchFamily="49" charset="0"/>
              </a:rPr>
              <a:t>WHILE (@n &gt; 1)</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SET @factorial = @factorial*@n</a:t>
            </a:r>
          </a:p>
          <a:p>
            <a:r>
              <a:rPr lang="en-US" sz="1600" b="1" dirty="0">
                <a:solidFill>
                  <a:srgbClr val="0000FF"/>
                </a:solidFill>
                <a:latin typeface="Courier New" pitchFamily="49" charset="0"/>
                <a:cs typeface="Courier New" pitchFamily="49" charset="0"/>
              </a:rPr>
              <a:t>		SET @n = @n - 1</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PRINT @factorial</a:t>
            </a:r>
          </a:p>
        </p:txBody>
      </p:sp>
      <p:sp>
        <p:nvSpPr>
          <p:cNvPr id="5" name="TextBox 4"/>
          <p:cNvSpPr txBox="1"/>
          <p:nvPr/>
        </p:nvSpPr>
        <p:spPr>
          <a:xfrm>
            <a:off x="1340177" y="2014253"/>
            <a:ext cx="7620000" cy="1323439"/>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WHILE </a:t>
            </a:r>
            <a:r>
              <a:rPr lang="en-US" sz="1600" b="1" dirty="0" err="1">
                <a:solidFill>
                  <a:srgbClr val="0000FF"/>
                </a:solidFill>
                <a:latin typeface="Courier New" pitchFamily="49" charset="0"/>
                <a:cs typeface="Courier New" pitchFamily="49" charset="0"/>
              </a:rPr>
              <a:t>boolean_expression</a:t>
            </a:r>
            <a:r>
              <a:rPr lang="en-US" sz="1600" b="1" dirty="0">
                <a:solidFill>
                  <a:srgbClr val="0000FF"/>
                </a:solidFill>
                <a:latin typeface="Courier New" pitchFamily="49" charset="0"/>
                <a:cs typeface="Courier New" pitchFamily="49" charset="0"/>
              </a:rPr>
              <a:t> </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block_of_statements</a:t>
            </a:r>
            <a:endParaRPr lang="en-US" sz="1600" b="1" dirty="0">
              <a:solidFill>
                <a:srgbClr val="0000FF"/>
              </a:solidFill>
              <a:latin typeface="Courier New" pitchFamily="49" charset="0"/>
              <a:cs typeface="Courier New" pitchFamily="49" charset="0"/>
            </a:endParaRPr>
          </a:p>
          <a:p>
            <a:pPr lvl="1"/>
            <a:r>
              <a:rPr lang="en-US" sz="1600" b="1" dirty="0">
                <a:solidFill>
                  <a:srgbClr val="0000FF"/>
                </a:solidFill>
                <a:latin typeface="Courier New" pitchFamily="49" charset="0"/>
                <a:cs typeface="Courier New" pitchFamily="49" charset="0"/>
              </a:rPr>
              <a:t>[BREAK] </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block_of_statements</a:t>
            </a:r>
            <a:r>
              <a:rPr lang="en-US" sz="1600" b="1" dirty="0">
                <a:solidFill>
                  <a:srgbClr val="0000FF"/>
                </a:solidFill>
                <a:latin typeface="Courier New" pitchFamily="49" charset="0"/>
                <a:cs typeface="Courier New" pitchFamily="49" charset="0"/>
              </a:rPr>
              <a:t> 	</a:t>
            </a:r>
          </a:p>
          <a:p>
            <a:pPr lvl="1"/>
            <a:r>
              <a:rPr lang="en-US" sz="1600" b="1" dirty="0">
                <a:solidFill>
                  <a:srgbClr val="0000FF"/>
                </a:solidFill>
                <a:latin typeface="Courier New" pitchFamily="49" charset="0"/>
                <a:cs typeface="Courier New" pitchFamily="49" charset="0"/>
              </a:rPr>
              <a:t>[CONTINUE]</a:t>
            </a:r>
          </a:p>
        </p:txBody>
      </p:sp>
      <p:sp>
        <p:nvSpPr>
          <p:cNvPr id="6" name="Footer Placeholder 5">
            <a:extLst>
              <a:ext uri="{FF2B5EF4-FFF2-40B4-BE49-F238E27FC236}">
                <a16:creationId xmlns:a16="http://schemas.microsoft.com/office/drawing/2014/main" id="{D30B6930-D7AB-42FB-9025-B7DCFA2EB2F7}"/>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41DA69AB-08A0-4104-940B-931D5FF9ADA7}"/>
              </a:ext>
            </a:extLst>
          </p:cNvPr>
          <p:cNvSpPr>
            <a:spLocks noGrp="1"/>
          </p:cNvSpPr>
          <p:nvPr>
            <p:ph type="sldNum" sz="quarter" idx="12"/>
          </p:nvPr>
        </p:nvSpPr>
        <p:spPr/>
        <p:txBody>
          <a:bodyPr/>
          <a:lstStyle/>
          <a:p>
            <a:fld id="{CC2FDD2D-D1AD-4AA7-93C2-8410BB90945D}" type="slidenum">
              <a:rPr lang="vi-VN" smtClean="0"/>
              <a:t>12</a:t>
            </a:fld>
            <a:endParaRPr lang="vi-VN"/>
          </a:p>
        </p:txBody>
      </p:sp>
    </p:spTree>
    <p:extLst>
      <p:ext uri="{BB962C8B-B14F-4D97-AF65-F5344CB8AC3E}">
        <p14:creationId xmlns:p14="http://schemas.microsoft.com/office/powerpoint/2010/main" val="32292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 calcmode="lin" valueType="num">
                                      <p:cBhvr additive="base">
                                        <p:cTn id="2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000" dirty="0"/>
              <a:t>Handling error using @@ERROR function</a:t>
            </a:r>
          </a:p>
          <a:p>
            <a:pPr lvl="1">
              <a:lnSpc>
                <a:spcPct val="150000"/>
              </a:lnSpc>
            </a:pPr>
            <a:r>
              <a:rPr lang="en-US" sz="1600" dirty="0"/>
              <a:t>The @@ERROR system function returns 0 if the last Transact-SQL statement executed successfully; if the statement generated an error, @@ERROR returns the error number</a:t>
            </a:r>
          </a:p>
          <a:p>
            <a:pPr lvl="1"/>
            <a:endParaRPr lang="en-US" sz="1600" dirty="0"/>
          </a:p>
          <a:p>
            <a:pPr lvl="1"/>
            <a:endParaRPr lang="en-US" sz="1600" dirty="0"/>
          </a:p>
          <a:p>
            <a:pPr lvl="1"/>
            <a:endParaRPr lang="en-US" sz="1600" dirty="0"/>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5" name="TextBox 4"/>
          <p:cNvSpPr txBox="1"/>
          <p:nvPr/>
        </p:nvSpPr>
        <p:spPr>
          <a:xfrm>
            <a:off x="1038519" y="2785933"/>
            <a:ext cx="7620000" cy="3385542"/>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BEGIN TRANSACTION</a:t>
            </a: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IF @@ERROR&lt;&gt;0</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			PRINT @@ERROR</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COMMIT TRANSACTION</a:t>
            </a:r>
          </a:p>
        </p:txBody>
      </p:sp>
      <p:sp>
        <p:nvSpPr>
          <p:cNvPr id="4" name="Footer Placeholder 3">
            <a:extLst>
              <a:ext uri="{FF2B5EF4-FFF2-40B4-BE49-F238E27FC236}">
                <a16:creationId xmlns:a16="http://schemas.microsoft.com/office/drawing/2014/main" id="{C089B133-5CD3-4313-B048-5E9086CDBBA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AE82A82-7456-455C-B737-BF7026DE0F7D}"/>
              </a:ext>
            </a:extLst>
          </p:cNvPr>
          <p:cNvSpPr>
            <a:spLocks noGrp="1"/>
          </p:cNvSpPr>
          <p:nvPr>
            <p:ph type="sldNum" sz="quarter" idx="12"/>
          </p:nvPr>
        </p:nvSpPr>
        <p:spPr/>
        <p:txBody>
          <a:bodyPr/>
          <a:lstStyle/>
          <a:p>
            <a:fld id="{CC2FDD2D-D1AD-4AA7-93C2-8410BB90945D}" type="slidenum">
              <a:rPr lang="vi-VN" smtClean="0"/>
              <a:t>13</a:t>
            </a:fld>
            <a:endParaRPr lang="vi-VN"/>
          </a:p>
        </p:txBody>
      </p:sp>
    </p:spTree>
    <p:extLst>
      <p:ext uri="{BB962C8B-B14F-4D97-AF65-F5344CB8AC3E}">
        <p14:creationId xmlns:p14="http://schemas.microsoft.com/office/powerpoint/2010/main" val="349313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000" dirty="0"/>
              <a:t>Handling error using TRY … CATCH</a:t>
            </a:r>
          </a:p>
          <a:p>
            <a:pPr lvl="1">
              <a:lnSpc>
                <a:spcPct val="150000"/>
              </a:lnSpc>
            </a:pPr>
            <a:r>
              <a:rPr lang="en-US" sz="1600" dirty="0"/>
              <a:t>was introduced with SQL Server 2005. Statements to be tested for an error are enclosed in a BEGIN TRY…END TRY block. A CATCH block immediately follows the TRY block, and error-handling logic is stored here</a:t>
            </a:r>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5" name="TextBox 4"/>
          <p:cNvSpPr txBox="1"/>
          <p:nvPr/>
        </p:nvSpPr>
        <p:spPr>
          <a:xfrm>
            <a:off x="938076" y="2785743"/>
            <a:ext cx="7620000" cy="3785652"/>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BEGIN TRANSACTION	--begin transaction</a:t>
            </a:r>
          </a:p>
          <a:p>
            <a:r>
              <a:rPr lang="en-US" sz="1600" b="1" dirty="0">
                <a:solidFill>
                  <a:srgbClr val="0000FF"/>
                </a:solidFill>
                <a:latin typeface="Courier New" pitchFamily="49" charset="0"/>
                <a:cs typeface="Courier New" pitchFamily="49" charset="0"/>
              </a:rPr>
              <a:t>BEGIN TRY</a:t>
            </a:r>
          </a:p>
          <a:p>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oparations</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COMMIT TRANSACTION	--commit the transaction</a:t>
            </a:r>
          </a:p>
          <a:p>
            <a:r>
              <a:rPr lang="en-US" sz="1600" b="1" dirty="0">
                <a:solidFill>
                  <a:srgbClr val="0000FF"/>
                </a:solidFill>
                <a:latin typeface="Courier New" pitchFamily="49" charset="0"/>
                <a:cs typeface="Courier New" pitchFamily="49" charset="0"/>
              </a:rPr>
              <a:t>END TRY	</a:t>
            </a:r>
          </a:p>
          <a:p>
            <a:r>
              <a:rPr lang="en-US" sz="1600" b="1" dirty="0">
                <a:solidFill>
                  <a:srgbClr val="0000FF"/>
                </a:solidFill>
                <a:latin typeface="Courier New" pitchFamily="49" charset="0"/>
                <a:cs typeface="Courier New" pitchFamily="49" charset="0"/>
              </a:rPr>
              <a:t>BEGIN CATCH</a:t>
            </a:r>
          </a:p>
          <a:p>
            <a:r>
              <a:rPr lang="en-US" sz="1600" b="1" dirty="0">
                <a:solidFill>
                  <a:srgbClr val="0000FF"/>
                </a:solidFill>
                <a:latin typeface="Courier New" pitchFamily="49" charset="0"/>
                <a:cs typeface="Courier New" pitchFamily="49" charset="0"/>
              </a:rPr>
              <a:t>	ROLLBACK TRANSACTION	--rollback transaction</a:t>
            </a:r>
          </a:p>
          <a:p>
            <a:r>
              <a:rPr lang="en-US" sz="1600" b="1" dirty="0">
                <a:solidFill>
                  <a:srgbClr val="0000FF"/>
                </a:solidFill>
                <a:latin typeface="Courier New" pitchFamily="49" charset="0"/>
                <a:cs typeface="Courier New" pitchFamily="49" charset="0"/>
              </a:rPr>
              <a:t>	PRINT ERROR_NUMBER()</a:t>
            </a:r>
          </a:p>
          <a:p>
            <a:r>
              <a:rPr lang="en-US" sz="1600" b="1" dirty="0">
                <a:solidFill>
                  <a:srgbClr val="0000FF"/>
                </a:solidFill>
                <a:latin typeface="Courier New" pitchFamily="49" charset="0"/>
                <a:cs typeface="Courier New" pitchFamily="49" charset="0"/>
              </a:rPr>
              <a:t>	PRINT ERROR_MESSAGE()</a:t>
            </a:r>
          </a:p>
          <a:p>
            <a:r>
              <a:rPr lang="en-US" sz="1600" b="1" dirty="0">
                <a:solidFill>
                  <a:srgbClr val="0000FF"/>
                </a:solidFill>
                <a:latin typeface="Courier New" pitchFamily="49" charset="0"/>
                <a:cs typeface="Courier New" pitchFamily="49" charset="0"/>
              </a:rPr>
              <a:t>END CATCH</a:t>
            </a:r>
          </a:p>
        </p:txBody>
      </p:sp>
      <p:sp>
        <p:nvSpPr>
          <p:cNvPr id="4" name="Footer Placeholder 3">
            <a:extLst>
              <a:ext uri="{FF2B5EF4-FFF2-40B4-BE49-F238E27FC236}">
                <a16:creationId xmlns:a16="http://schemas.microsoft.com/office/drawing/2014/main" id="{10E3AFF6-DA2B-431D-9A55-AB606973B23F}"/>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9F275E9C-066C-49F2-BCA9-41C2FB037E02}"/>
              </a:ext>
            </a:extLst>
          </p:cNvPr>
          <p:cNvSpPr>
            <a:spLocks noGrp="1"/>
          </p:cNvSpPr>
          <p:nvPr>
            <p:ph type="sldNum" sz="quarter" idx="12"/>
          </p:nvPr>
        </p:nvSpPr>
        <p:spPr/>
        <p:txBody>
          <a:bodyPr/>
          <a:lstStyle/>
          <a:p>
            <a:fld id="{CC2FDD2D-D1AD-4AA7-93C2-8410BB90945D}" type="slidenum">
              <a:rPr lang="vi-VN" smtClean="0"/>
              <a:t>14</a:t>
            </a:fld>
            <a:endParaRPr lang="vi-VN"/>
          </a:p>
        </p:txBody>
      </p:sp>
    </p:spTree>
    <p:extLst>
      <p:ext uri="{BB962C8B-B14F-4D97-AF65-F5344CB8AC3E}">
        <p14:creationId xmlns:p14="http://schemas.microsoft.com/office/powerpoint/2010/main" val="258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1"/>
            <a:ext cx="5410200" cy="4571999"/>
          </a:xfrm>
        </p:spPr>
        <p:txBody>
          <a:bodyPr>
            <a:normAutofit/>
          </a:bodyPr>
          <a:lstStyle/>
          <a:p>
            <a:r>
              <a:rPr lang="en-US" dirty="0"/>
              <a:t>If statement</a:t>
            </a:r>
          </a:p>
          <a:p>
            <a:pPr lvl="1"/>
            <a:r>
              <a:rPr lang="en-US" dirty="0"/>
              <a:t>Ends with keyword END IF</a:t>
            </a:r>
          </a:p>
          <a:p>
            <a:pPr lvl="1"/>
            <a:r>
              <a:rPr lang="en-US" dirty="0"/>
              <a:t>If-statement nested within the else-clause are introduced with the single word ELSEIF</a:t>
            </a:r>
          </a:p>
        </p:txBody>
      </p:sp>
      <p:sp>
        <p:nvSpPr>
          <p:cNvPr id="2" name="Title 1"/>
          <p:cNvSpPr>
            <a:spLocks noGrp="1"/>
          </p:cNvSpPr>
          <p:nvPr>
            <p:ph type="title"/>
          </p:nvPr>
        </p:nvSpPr>
        <p:spPr/>
        <p:txBody>
          <a:bodyPr/>
          <a:lstStyle/>
          <a:p>
            <a:pPr algn="ctr"/>
            <a:r>
              <a:rPr lang="en-US" dirty="0"/>
              <a:t>Branching Statements</a:t>
            </a:r>
          </a:p>
        </p:txBody>
      </p:sp>
      <p:sp>
        <p:nvSpPr>
          <p:cNvPr id="4" name="TextBox 3"/>
          <p:cNvSpPr txBox="1"/>
          <p:nvPr/>
        </p:nvSpPr>
        <p:spPr>
          <a:xfrm>
            <a:off x="5990560" y="1676400"/>
            <a:ext cx="2924840" cy="3831818"/>
          </a:xfrm>
          <a:prstGeom prst="rect">
            <a:avLst/>
          </a:prstGeom>
          <a:noFill/>
        </p:spPr>
        <p:txBody>
          <a:bodyPr wrap="none" rtlCol="0">
            <a:spAutoFit/>
          </a:bodyPr>
          <a:lstStyle/>
          <a:p>
            <a:pPr>
              <a:lnSpc>
                <a:spcPct val="150000"/>
              </a:lnSpc>
            </a:pPr>
            <a:r>
              <a:rPr lang="en-US" dirty="0">
                <a:solidFill>
                  <a:srgbClr val="FF0000"/>
                </a:solidFill>
                <a:latin typeface="Arial" pitchFamily="34" charset="0"/>
                <a:cs typeface="Arial" pitchFamily="34" charset="0"/>
              </a:rPr>
              <a:t>IF</a:t>
            </a:r>
            <a:r>
              <a:rPr lang="en-US" dirty="0">
                <a:latin typeface="Arial" pitchFamily="34" charset="0"/>
                <a:cs typeface="Arial" pitchFamily="34" charset="0"/>
              </a:rPr>
              <a:t> &lt;condition&gt; </a:t>
            </a:r>
            <a:r>
              <a:rPr lang="en-US" dirty="0">
                <a:solidFill>
                  <a:srgbClr val="FF0000"/>
                </a:solidFill>
                <a:latin typeface="Arial" pitchFamily="34" charset="0"/>
                <a:cs typeface="Arial" pitchFamily="34" charset="0"/>
              </a:rPr>
              <a:t>THEN</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ELSEIF</a:t>
            </a:r>
            <a:r>
              <a:rPr lang="en-US" dirty="0">
                <a:latin typeface="Arial" pitchFamily="34" charset="0"/>
                <a:cs typeface="Arial" pitchFamily="34" charset="0"/>
              </a:rPr>
              <a:t> &lt;condition&gt; </a:t>
            </a:r>
            <a:r>
              <a:rPr lang="en-US" dirty="0">
                <a:solidFill>
                  <a:srgbClr val="FF0000"/>
                </a:solidFill>
                <a:latin typeface="Arial" pitchFamily="34" charset="0"/>
                <a:cs typeface="Arial" pitchFamily="34" charset="0"/>
              </a:rPr>
              <a:t>THEN</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ELSEIF</a:t>
            </a:r>
          </a:p>
          <a:p>
            <a:pPr>
              <a:lnSpc>
                <a:spcPct val="150000"/>
              </a:lnSpc>
            </a:pPr>
            <a:r>
              <a:rPr lang="en-US" dirty="0">
                <a:latin typeface="Arial" pitchFamily="34" charset="0"/>
                <a:cs typeface="Arial" pitchFamily="34" charset="0"/>
              </a:rPr>
              <a:t>	…</a:t>
            </a:r>
          </a:p>
          <a:p>
            <a:pPr>
              <a:lnSpc>
                <a:spcPct val="150000"/>
              </a:lnSpc>
            </a:pPr>
            <a:r>
              <a:rPr lang="en-US" dirty="0">
                <a:solidFill>
                  <a:srgbClr val="FF0000"/>
                </a:solidFill>
                <a:latin typeface="Arial" pitchFamily="34" charset="0"/>
                <a:cs typeface="Arial" pitchFamily="34" charset="0"/>
              </a:rPr>
              <a:t>ELSE</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END IF</a:t>
            </a:r>
            <a:r>
              <a:rPr lang="en-US" dirty="0">
                <a:latin typeface="Arial" pitchFamily="34" charset="0"/>
                <a:cs typeface="Arial" pitchFamily="34" charset="0"/>
              </a:rPr>
              <a:t>;</a:t>
            </a:r>
          </a:p>
        </p:txBody>
      </p:sp>
      <p:sp>
        <p:nvSpPr>
          <p:cNvPr id="5" name="Footer Placeholder 4">
            <a:extLst>
              <a:ext uri="{FF2B5EF4-FFF2-40B4-BE49-F238E27FC236}">
                <a16:creationId xmlns:a16="http://schemas.microsoft.com/office/drawing/2014/main" id="{63F14BE1-AA21-48A9-8AAF-FDE51810DC3C}"/>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3D682754-1749-4514-A6A3-9C1ECEA8CE1F}"/>
              </a:ext>
            </a:extLst>
          </p:cNvPr>
          <p:cNvSpPr>
            <a:spLocks noGrp="1"/>
          </p:cNvSpPr>
          <p:nvPr>
            <p:ph type="sldNum" sz="quarter" idx="12"/>
          </p:nvPr>
        </p:nvSpPr>
        <p:spPr/>
        <p:txBody>
          <a:bodyPr/>
          <a:lstStyle/>
          <a:p>
            <a:fld id="{CC2FDD2D-D1AD-4AA7-93C2-8410BB90945D}" type="slidenum">
              <a:rPr lang="vi-VN" smtClean="0"/>
              <a:t>15</a:t>
            </a:fld>
            <a:endParaRPr lang="vi-VN"/>
          </a:p>
        </p:txBody>
      </p:sp>
    </p:spTree>
    <p:extLst>
      <p:ext uri="{BB962C8B-B14F-4D97-AF65-F5344CB8AC3E}">
        <p14:creationId xmlns:p14="http://schemas.microsoft.com/office/powerpoint/2010/main" val="2768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Several ways that select-from-where queries are used in PSM</a:t>
            </a:r>
          </a:p>
          <a:p>
            <a:pPr lvl="1">
              <a:buFont typeface="Wingdings" panose="05000000000000000000" pitchFamily="2" charset="2"/>
              <a:buChar char="§"/>
            </a:pPr>
            <a:r>
              <a:rPr lang="en-US" dirty="0" err="1"/>
              <a:t>Subqueries</a:t>
            </a:r>
            <a:r>
              <a:rPr lang="en-US" dirty="0"/>
              <a:t> can be used in conditions, or in general, any place a </a:t>
            </a:r>
            <a:r>
              <a:rPr lang="en-US" dirty="0" err="1"/>
              <a:t>subquery</a:t>
            </a:r>
            <a:r>
              <a:rPr lang="en-US" dirty="0"/>
              <a:t> is legal in SQL</a:t>
            </a:r>
          </a:p>
          <a:p>
            <a:pPr lvl="1">
              <a:buFont typeface="Wingdings" panose="05000000000000000000" pitchFamily="2" charset="2"/>
              <a:buChar char="§"/>
            </a:pPr>
            <a:r>
              <a:rPr lang="en-US" dirty="0"/>
              <a:t>Queries that return a single value can be used as the right sides of assignment statements</a:t>
            </a:r>
          </a:p>
          <a:p>
            <a:pPr lvl="1">
              <a:buFont typeface="Wingdings" panose="05000000000000000000" pitchFamily="2" charset="2"/>
              <a:buChar char="§"/>
            </a:pPr>
            <a:r>
              <a:rPr lang="en-US" dirty="0"/>
              <a:t>A single-row select statement is a legal statement in PSM</a:t>
            </a:r>
          </a:p>
          <a:p>
            <a:pPr lvl="1">
              <a:buFont typeface="Wingdings" panose="05000000000000000000" pitchFamily="2" charset="2"/>
              <a:buChar char="§"/>
            </a:pPr>
            <a:r>
              <a:rPr lang="en-US" dirty="0"/>
              <a:t>We can declare and use a cursor for embedded SQL</a:t>
            </a:r>
          </a:p>
          <a:p>
            <a:pPr lvl="1"/>
            <a:endParaRPr lang="en-US" dirty="0"/>
          </a:p>
        </p:txBody>
      </p:sp>
      <p:sp>
        <p:nvSpPr>
          <p:cNvPr id="2" name="Title 1"/>
          <p:cNvSpPr>
            <a:spLocks noGrp="1"/>
          </p:cNvSpPr>
          <p:nvPr>
            <p:ph type="title"/>
          </p:nvPr>
        </p:nvSpPr>
        <p:spPr/>
        <p:txBody>
          <a:bodyPr/>
          <a:lstStyle/>
          <a:p>
            <a:pPr algn="ctr"/>
            <a:r>
              <a:rPr lang="en-US" dirty="0"/>
              <a:t>Queries in T-SQL programming</a:t>
            </a:r>
          </a:p>
        </p:txBody>
      </p:sp>
      <p:sp>
        <p:nvSpPr>
          <p:cNvPr id="4" name="Footer Placeholder 3">
            <a:extLst>
              <a:ext uri="{FF2B5EF4-FFF2-40B4-BE49-F238E27FC236}">
                <a16:creationId xmlns:a16="http://schemas.microsoft.com/office/drawing/2014/main" id="{0303B96F-B0F4-4DD9-A7CA-9B9FC9AD33AA}"/>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A1B79C1-EC31-42B1-93E0-69C517323561}"/>
              </a:ext>
            </a:extLst>
          </p:cNvPr>
          <p:cNvSpPr>
            <a:spLocks noGrp="1"/>
          </p:cNvSpPr>
          <p:nvPr>
            <p:ph type="sldNum" sz="quarter" idx="12"/>
          </p:nvPr>
        </p:nvSpPr>
        <p:spPr/>
        <p:txBody>
          <a:bodyPr/>
          <a:lstStyle/>
          <a:p>
            <a:fld id="{CC2FDD2D-D1AD-4AA7-93C2-8410BB90945D}" type="slidenum">
              <a:rPr lang="vi-VN" smtClean="0"/>
              <a:t>16</a:t>
            </a:fld>
            <a:endParaRPr lang="vi-VN"/>
          </a:p>
        </p:txBody>
      </p:sp>
    </p:spTree>
    <p:extLst>
      <p:ext uri="{BB962C8B-B14F-4D97-AF65-F5344CB8AC3E}">
        <p14:creationId xmlns:p14="http://schemas.microsoft.com/office/powerpoint/2010/main" val="102829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basic loop construct in PSM is</a:t>
            </a:r>
          </a:p>
          <a:p>
            <a:pPr>
              <a:buNone/>
            </a:pPr>
            <a:endParaRPr lang="en-US" dirty="0"/>
          </a:p>
          <a:p>
            <a:pPr>
              <a:buNone/>
            </a:pPr>
            <a:endParaRPr lang="en-US" dirty="0"/>
          </a:p>
          <a:p>
            <a:r>
              <a:rPr lang="en-US" dirty="0"/>
              <a:t>It is possible to break out of the loop</a:t>
            </a:r>
          </a:p>
          <a:p>
            <a:endParaRPr lang="en-US" dirty="0"/>
          </a:p>
          <a:p>
            <a:r>
              <a:rPr lang="en-US" dirty="0"/>
              <a:t>Example</a:t>
            </a:r>
          </a:p>
          <a:p>
            <a:pPr>
              <a:buFontTx/>
              <a:buNone/>
            </a:pPr>
            <a:r>
              <a:rPr lang="en-US" sz="2300" dirty="0"/>
              <a:t>	loop1: LOOP</a:t>
            </a:r>
          </a:p>
          <a:p>
            <a:pPr>
              <a:buFontTx/>
              <a:buNone/>
            </a:pPr>
            <a:r>
              <a:rPr lang="en-US" sz="2300" dirty="0"/>
              <a:t>		. . .</a:t>
            </a:r>
          </a:p>
          <a:p>
            <a:pPr>
              <a:buFontTx/>
              <a:buNone/>
            </a:pPr>
            <a:r>
              <a:rPr lang="en-US" sz="2300" dirty="0"/>
              <a:t>		LEAVE loop1;</a:t>
            </a:r>
          </a:p>
          <a:p>
            <a:pPr>
              <a:buFontTx/>
              <a:buNone/>
            </a:pPr>
            <a:r>
              <a:rPr lang="en-US" sz="2300" dirty="0"/>
              <a:t>		. . .</a:t>
            </a:r>
          </a:p>
          <a:p>
            <a:pPr>
              <a:buFontTx/>
              <a:buNone/>
            </a:pPr>
            <a:r>
              <a:rPr lang="en-US" sz="2300" dirty="0"/>
              <a:t>	END LOOP;</a:t>
            </a:r>
          </a:p>
        </p:txBody>
      </p:sp>
      <p:sp>
        <p:nvSpPr>
          <p:cNvPr id="2" name="Title 1"/>
          <p:cNvSpPr>
            <a:spLocks noGrp="1"/>
          </p:cNvSpPr>
          <p:nvPr>
            <p:ph type="title"/>
          </p:nvPr>
        </p:nvSpPr>
        <p:spPr/>
        <p:txBody>
          <a:bodyPr/>
          <a:lstStyle/>
          <a:p>
            <a:pPr algn="ctr"/>
            <a:r>
              <a:rPr lang="en-US" dirty="0"/>
              <a:t>Loops in T-SQL programming</a:t>
            </a:r>
          </a:p>
        </p:txBody>
      </p:sp>
      <p:sp>
        <p:nvSpPr>
          <p:cNvPr id="4" name="TextBox 3"/>
          <p:cNvSpPr txBox="1"/>
          <p:nvPr/>
        </p:nvSpPr>
        <p:spPr>
          <a:xfrm>
            <a:off x="3205120" y="1374743"/>
            <a:ext cx="2433680" cy="1338828"/>
          </a:xfrm>
          <a:prstGeom prst="rect">
            <a:avLst/>
          </a:prstGeom>
          <a:noFill/>
        </p:spPr>
        <p:txBody>
          <a:bodyPr wrap="none" rtlCol="0">
            <a:spAutoFit/>
          </a:bodyPr>
          <a:lstStyle/>
          <a:p>
            <a:pPr>
              <a:lnSpc>
                <a:spcPct val="150000"/>
              </a:lnSpc>
            </a:pPr>
            <a:r>
              <a:rPr lang="en-US" dirty="0">
                <a:solidFill>
                  <a:srgbClr val="FF0000"/>
                </a:solidFill>
                <a:latin typeface="Arial" pitchFamily="34" charset="0"/>
                <a:cs typeface="Arial" pitchFamily="34" charset="0"/>
              </a:rPr>
              <a:t>LOOP</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END LOOP;</a:t>
            </a:r>
          </a:p>
        </p:txBody>
      </p:sp>
      <p:sp>
        <p:nvSpPr>
          <p:cNvPr id="5" name="TextBox 4"/>
          <p:cNvSpPr txBox="1"/>
          <p:nvPr/>
        </p:nvSpPr>
        <p:spPr>
          <a:xfrm>
            <a:off x="3205120" y="3036096"/>
            <a:ext cx="2296334" cy="456535"/>
          </a:xfrm>
          <a:prstGeom prst="rect">
            <a:avLst/>
          </a:prstGeom>
          <a:noFill/>
        </p:spPr>
        <p:txBody>
          <a:bodyPr wrap="none" rtlCol="0">
            <a:spAutoFit/>
          </a:bodyPr>
          <a:lstStyle/>
          <a:p>
            <a:pPr>
              <a:lnSpc>
                <a:spcPct val="150000"/>
              </a:lnSpc>
            </a:pPr>
            <a:r>
              <a:rPr lang="en-US" dirty="0">
                <a:solidFill>
                  <a:srgbClr val="FF0000"/>
                </a:solidFill>
                <a:latin typeface="Arial" pitchFamily="34" charset="0"/>
                <a:cs typeface="Arial" pitchFamily="34" charset="0"/>
              </a:rPr>
              <a:t>LEAVE </a:t>
            </a:r>
            <a:r>
              <a:rPr lang="en-US" dirty="0">
                <a:latin typeface="Arial" pitchFamily="34" charset="0"/>
                <a:cs typeface="Arial" pitchFamily="34" charset="0"/>
              </a:rPr>
              <a:t>&lt;loop label&gt;;</a:t>
            </a:r>
          </a:p>
        </p:txBody>
      </p:sp>
      <p:sp>
        <p:nvSpPr>
          <p:cNvPr id="6" name="Footer Placeholder 5">
            <a:extLst>
              <a:ext uri="{FF2B5EF4-FFF2-40B4-BE49-F238E27FC236}">
                <a16:creationId xmlns:a16="http://schemas.microsoft.com/office/drawing/2014/main" id="{4DA38A69-EA51-4845-80AF-9316DE485EA6}"/>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E78E1FFF-8233-400B-8A7B-6D1A94421347}"/>
              </a:ext>
            </a:extLst>
          </p:cNvPr>
          <p:cNvSpPr>
            <a:spLocks noGrp="1"/>
          </p:cNvSpPr>
          <p:nvPr>
            <p:ph type="sldNum" sz="quarter" idx="12"/>
          </p:nvPr>
        </p:nvSpPr>
        <p:spPr/>
        <p:txBody>
          <a:bodyPr/>
          <a:lstStyle/>
          <a:p>
            <a:fld id="{CC2FDD2D-D1AD-4AA7-93C2-8410BB90945D}" type="slidenum">
              <a:rPr lang="vi-VN" smtClean="0"/>
              <a:t>17</a:t>
            </a:fld>
            <a:endParaRPr lang="vi-VN"/>
          </a:p>
        </p:txBody>
      </p:sp>
    </p:spTree>
    <p:extLst>
      <p:ext uri="{BB962C8B-B14F-4D97-AF65-F5344CB8AC3E}">
        <p14:creationId xmlns:p14="http://schemas.microsoft.com/office/powerpoint/2010/main" val="226994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Other Loop Constructs</a:t>
            </a:r>
          </a:p>
        </p:txBody>
      </p:sp>
      <p:sp>
        <p:nvSpPr>
          <p:cNvPr id="4" name="TextBox 3"/>
          <p:cNvSpPr txBox="1"/>
          <p:nvPr/>
        </p:nvSpPr>
        <p:spPr>
          <a:xfrm>
            <a:off x="2177592" y="1319753"/>
            <a:ext cx="3566376" cy="1287532"/>
          </a:xfrm>
          <a:prstGeom prst="rect">
            <a:avLst/>
          </a:prstGeom>
          <a:noFill/>
        </p:spPr>
        <p:txBody>
          <a:bodyPr wrap="square" rtlCol="0">
            <a:spAutoFit/>
          </a:bodyPr>
          <a:lstStyle/>
          <a:p>
            <a:pPr>
              <a:lnSpc>
                <a:spcPct val="150000"/>
              </a:lnSpc>
            </a:pPr>
            <a:r>
              <a:rPr lang="en-US" dirty="0">
                <a:solidFill>
                  <a:srgbClr val="FF0000"/>
                </a:solidFill>
                <a:latin typeface="Arial" pitchFamily="34" charset="0"/>
                <a:cs typeface="Arial" pitchFamily="34" charset="0"/>
              </a:rPr>
              <a:t>WHILE </a:t>
            </a:r>
            <a:r>
              <a:rPr lang="en-US" dirty="0">
                <a:latin typeface="Arial" pitchFamily="34" charset="0"/>
                <a:cs typeface="Arial" pitchFamily="34" charset="0"/>
              </a:rPr>
              <a:t>&lt;condition&gt; </a:t>
            </a:r>
            <a:r>
              <a:rPr lang="en-US" dirty="0">
                <a:solidFill>
                  <a:srgbClr val="FF0000"/>
                </a:solidFill>
                <a:latin typeface="Arial" pitchFamily="34" charset="0"/>
                <a:cs typeface="Arial" pitchFamily="34" charset="0"/>
              </a:rPr>
              <a:t>DO</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END WHILE;</a:t>
            </a:r>
          </a:p>
        </p:txBody>
      </p:sp>
      <p:sp>
        <p:nvSpPr>
          <p:cNvPr id="5" name="TextBox 4"/>
          <p:cNvSpPr txBox="1"/>
          <p:nvPr/>
        </p:nvSpPr>
        <p:spPr>
          <a:xfrm>
            <a:off x="2177592" y="3438426"/>
            <a:ext cx="3183246" cy="1287532"/>
          </a:xfrm>
          <a:prstGeom prst="rect">
            <a:avLst/>
          </a:prstGeom>
          <a:noFill/>
        </p:spPr>
        <p:txBody>
          <a:bodyPr wrap="square" rtlCol="0">
            <a:spAutoFit/>
          </a:bodyPr>
          <a:lstStyle/>
          <a:p>
            <a:pPr>
              <a:lnSpc>
                <a:spcPct val="150000"/>
              </a:lnSpc>
            </a:pPr>
            <a:r>
              <a:rPr lang="en-US" dirty="0">
                <a:solidFill>
                  <a:srgbClr val="FF0000"/>
                </a:solidFill>
                <a:latin typeface="Arial" pitchFamily="34" charset="0"/>
                <a:cs typeface="Arial" pitchFamily="34" charset="0"/>
              </a:rPr>
              <a:t>REPEAT </a:t>
            </a:r>
            <a:r>
              <a:rPr lang="en-US" dirty="0">
                <a:latin typeface="Arial" pitchFamily="34" charset="0"/>
                <a:cs typeface="Arial" pitchFamily="34" charset="0"/>
              </a:rPr>
              <a:t>&lt;statement list&gt;</a:t>
            </a:r>
            <a:endParaRPr lang="en-US" dirty="0">
              <a:solidFill>
                <a:srgbClr val="FF0000"/>
              </a:solidFill>
              <a:latin typeface="Arial" pitchFamily="34" charset="0"/>
              <a:cs typeface="Arial" pitchFamily="34" charset="0"/>
            </a:endParaRPr>
          </a:p>
          <a:p>
            <a:pPr>
              <a:lnSpc>
                <a:spcPct val="150000"/>
              </a:lnSpc>
            </a:pPr>
            <a:r>
              <a:rPr lang="en-US" dirty="0">
                <a:solidFill>
                  <a:srgbClr val="FF0000"/>
                </a:solidFill>
                <a:latin typeface="Arial" pitchFamily="34" charset="0"/>
                <a:cs typeface="Arial" pitchFamily="34" charset="0"/>
              </a:rPr>
              <a:t>UNTIL</a:t>
            </a:r>
            <a:r>
              <a:rPr lang="en-US" dirty="0">
                <a:latin typeface="Arial" pitchFamily="34" charset="0"/>
                <a:cs typeface="Arial" pitchFamily="34" charset="0"/>
              </a:rPr>
              <a:t> &lt;condition&gt;</a:t>
            </a:r>
            <a:endParaRPr lang="en-US" dirty="0">
              <a:solidFill>
                <a:srgbClr val="FF0000"/>
              </a:solidFill>
              <a:latin typeface="Arial" pitchFamily="34" charset="0"/>
              <a:cs typeface="Arial" pitchFamily="34" charset="0"/>
            </a:endParaRPr>
          </a:p>
          <a:p>
            <a:pPr>
              <a:lnSpc>
                <a:spcPct val="150000"/>
              </a:lnSpc>
            </a:pPr>
            <a:r>
              <a:rPr lang="en-US" dirty="0">
                <a:solidFill>
                  <a:srgbClr val="FF0000"/>
                </a:solidFill>
                <a:latin typeface="Arial" pitchFamily="34" charset="0"/>
                <a:cs typeface="Arial" pitchFamily="34" charset="0"/>
              </a:rPr>
              <a:t>END REPEAT;</a:t>
            </a:r>
          </a:p>
        </p:txBody>
      </p:sp>
      <p:sp>
        <p:nvSpPr>
          <p:cNvPr id="3" name="Footer Placeholder 2">
            <a:extLst>
              <a:ext uri="{FF2B5EF4-FFF2-40B4-BE49-F238E27FC236}">
                <a16:creationId xmlns:a16="http://schemas.microsoft.com/office/drawing/2014/main" id="{506CAE6E-768A-4A79-B4EE-0D49DC6C5FD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9DA693EB-81F7-4345-A57C-E1F92197984A}"/>
              </a:ext>
            </a:extLst>
          </p:cNvPr>
          <p:cNvSpPr>
            <a:spLocks noGrp="1"/>
          </p:cNvSpPr>
          <p:nvPr>
            <p:ph type="sldNum" sz="quarter" idx="12"/>
          </p:nvPr>
        </p:nvSpPr>
        <p:spPr/>
        <p:txBody>
          <a:bodyPr/>
          <a:lstStyle/>
          <a:p>
            <a:fld id="{CC2FDD2D-D1AD-4AA7-93C2-8410BB90945D}" type="slidenum">
              <a:rPr lang="vi-VN" smtClean="0"/>
              <a:t>18</a:t>
            </a:fld>
            <a:endParaRPr lang="vi-VN"/>
          </a:p>
        </p:txBody>
      </p:sp>
    </p:spTree>
    <p:extLst>
      <p:ext uri="{BB962C8B-B14F-4D97-AF65-F5344CB8AC3E}">
        <p14:creationId xmlns:p14="http://schemas.microsoft.com/office/powerpoint/2010/main" val="4214559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form of a handler declaration is</a:t>
            </a:r>
          </a:p>
          <a:p>
            <a:endParaRPr lang="en-US" dirty="0"/>
          </a:p>
          <a:p>
            <a:endParaRPr lang="en-US" dirty="0"/>
          </a:p>
          <a:p>
            <a:r>
              <a:rPr lang="en-US" dirty="0"/>
              <a:t>The choices for </a:t>
            </a:r>
            <a:r>
              <a:rPr lang="en-US" i="1" dirty="0"/>
              <a:t>where to go next</a:t>
            </a:r>
            <a:endParaRPr lang="en-US" dirty="0"/>
          </a:p>
          <a:p>
            <a:pPr lvl="1"/>
            <a:r>
              <a:rPr lang="en-US" dirty="0"/>
              <a:t>CONTINUE</a:t>
            </a:r>
          </a:p>
          <a:p>
            <a:pPr lvl="1"/>
            <a:r>
              <a:rPr lang="en-US" dirty="0"/>
              <a:t>EXIT</a:t>
            </a:r>
          </a:p>
          <a:p>
            <a:pPr lvl="1"/>
            <a:r>
              <a:rPr lang="en-US" dirty="0"/>
              <a:t>UNDO</a:t>
            </a:r>
          </a:p>
        </p:txBody>
      </p:sp>
      <p:sp>
        <p:nvSpPr>
          <p:cNvPr id="2" name="Title 1"/>
          <p:cNvSpPr>
            <a:spLocks noGrp="1"/>
          </p:cNvSpPr>
          <p:nvPr>
            <p:ph type="title"/>
          </p:nvPr>
        </p:nvSpPr>
        <p:spPr/>
        <p:txBody>
          <a:bodyPr/>
          <a:lstStyle/>
          <a:p>
            <a:pPr algn="ctr"/>
            <a:r>
              <a:rPr lang="en-US" dirty="0"/>
              <a:t>Exceptions in T-SQL programming</a:t>
            </a:r>
          </a:p>
        </p:txBody>
      </p:sp>
      <p:sp>
        <p:nvSpPr>
          <p:cNvPr id="4" name="TextBox 3"/>
          <p:cNvSpPr txBox="1"/>
          <p:nvPr/>
        </p:nvSpPr>
        <p:spPr>
          <a:xfrm>
            <a:off x="1630836" y="1627404"/>
            <a:ext cx="5976595" cy="872034"/>
          </a:xfrm>
          <a:prstGeom prst="rect">
            <a:avLst/>
          </a:prstGeom>
          <a:noFill/>
        </p:spPr>
        <p:txBody>
          <a:bodyPr wrap="square" rtlCol="0">
            <a:spAutoFit/>
          </a:bodyPr>
          <a:lstStyle/>
          <a:p>
            <a:pPr>
              <a:lnSpc>
                <a:spcPct val="150000"/>
              </a:lnSpc>
            </a:pPr>
            <a:r>
              <a:rPr lang="en-US" dirty="0">
                <a:solidFill>
                  <a:srgbClr val="FF0000"/>
                </a:solidFill>
                <a:latin typeface="Arial" pitchFamily="34" charset="0"/>
                <a:cs typeface="Arial" pitchFamily="34" charset="0"/>
              </a:rPr>
              <a:t>DECLARE </a:t>
            </a:r>
            <a:r>
              <a:rPr lang="en-US" dirty="0">
                <a:latin typeface="Arial" pitchFamily="34" charset="0"/>
                <a:cs typeface="Arial" pitchFamily="34" charset="0"/>
              </a:rPr>
              <a:t>&lt;where to go next&gt; </a:t>
            </a:r>
            <a:r>
              <a:rPr lang="en-US" dirty="0">
                <a:solidFill>
                  <a:srgbClr val="FF0000"/>
                </a:solidFill>
                <a:latin typeface="Arial" pitchFamily="34" charset="0"/>
                <a:cs typeface="Arial" pitchFamily="34" charset="0"/>
              </a:rPr>
              <a:t>HANDLER FOR</a:t>
            </a:r>
          </a:p>
          <a:p>
            <a:pPr>
              <a:lnSpc>
                <a:spcPct val="150000"/>
              </a:lnSpc>
            </a:pPr>
            <a:r>
              <a:rPr lang="en-US" dirty="0">
                <a:latin typeface="Arial" pitchFamily="34" charset="0"/>
                <a:cs typeface="Arial" pitchFamily="34" charset="0"/>
              </a:rPr>
              <a:t>     &lt;condition list&gt; &lt;statement list&gt;</a:t>
            </a:r>
            <a:r>
              <a:rPr lang="en-US" dirty="0">
                <a:solidFill>
                  <a:srgbClr val="FF0000"/>
                </a:solidFill>
                <a:latin typeface="Arial" pitchFamily="34" charset="0"/>
                <a:cs typeface="Arial" pitchFamily="34" charset="0"/>
              </a:rPr>
              <a:t>;</a:t>
            </a:r>
            <a:endParaRPr lang="en-US" dirty="0">
              <a:latin typeface="Arial" pitchFamily="34" charset="0"/>
              <a:cs typeface="Arial" pitchFamily="34" charset="0"/>
            </a:endParaRPr>
          </a:p>
        </p:txBody>
      </p:sp>
      <p:sp>
        <p:nvSpPr>
          <p:cNvPr id="5" name="Footer Placeholder 4">
            <a:extLst>
              <a:ext uri="{FF2B5EF4-FFF2-40B4-BE49-F238E27FC236}">
                <a16:creationId xmlns:a16="http://schemas.microsoft.com/office/drawing/2014/main" id="{F198676B-01AB-448F-B0F3-7CC88DC81067}"/>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B7A48107-241E-4C74-B220-84BFB2951AEE}"/>
              </a:ext>
            </a:extLst>
          </p:cNvPr>
          <p:cNvSpPr>
            <a:spLocks noGrp="1"/>
          </p:cNvSpPr>
          <p:nvPr>
            <p:ph type="sldNum" sz="quarter" idx="12"/>
          </p:nvPr>
        </p:nvSpPr>
        <p:spPr/>
        <p:txBody>
          <a:bodyPr/>
          <a:lstStyle/>
          <a:p>
            <a:fld id="{CC2FDD2D-D1AD-4AA7-93C2-8410BB90945D}" type="slidenum">
              <a:rPr lang="vi-VN" smtClean="0"/>
              <a:t>19</a:t>
            </a:fld>
            <a:endParaRPr lang="vi-VN"/>
          </a:p>
        </p:txBody>
      </p:sp>
    </p:spTree>
    <p:extLst>
      <p:ext uri="{BB962C8B-B14F-4D97-AF65-F5344CB8AC3E}">
        <p14:creationId xmlns:p14="http://schemas.microsoft.com/office/powerpoint/2010/main" val="374471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pPr lvl="1">
              <a:lnSpc>
                <a:spcPct val="140000"/>
              </a:lnSpc>
              <a:spcAft>
                <a:spcPts val="0"/>
              </a:spcAft>
              <a:buFont typeface="Wingdings" panose="05000000000000000000" pitchFamily="2" charset="2"/>
              <a:buChar char="§"/>
            </a:pPr>
            <a:endParaRPr lang="en-US" sz="8000" dirty="0"/>
          </a:p>
          <a:p>
            <a:pPr marL="0" indent="0">
              <a:buNone/>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Database programming on SQL Server</a:t>
            </a:r>
          </a:p>
        </p:txBody>
      </p:sp>
      <p:sp>
        <p:nvSpPr>
          <p:cNvPr id="6" name="Content Placeholder 2">
            <a:extLst>
              <a:ext uri="{FF2B5EF4-FFF2-40B4-BE49-F238E27FC236}">
                <a16:creationId xmlns:a16="http://schemas.microsoft.com/office/drawing/2014/main" id="{EA546749-CEFA-47F1-951A-39DE04DC512B}"/>
              </a:ext>
            </a:extLst>
          </p:cNvPr>
          <p:cNvSpPr txBox="1">
            <a:spLocks/>
          </p:cNvSpPr>
          <p:nvPr/>
        </p:nvSpPr>
        <p:spPr>
          <a:xfrm>
            <a:off x="585925" y="1393795"/>
            <a:ext cx="8067881" cy="48938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Understand what triggers are for and how to use</a:t>
            </a:r>
          </a:p>
          <a:p>
            <a:pPr>
              <a:buFont typeface="Wingdings" panose="05000000000000000000" pitchFamily="2" charset="2"/>
              <a:buChar char="§"/>
            </a:pPr>
            <a:r>
              <a:rPr lang="en-US" dirty="0"/>
              <a:t> Understand what stored-procedure are for and how to use</a:t>
            </a:r>
          </a:p>
          <a:p>
            <a:pPr>
              <a:buFont typeface="Wingdings" panose="05000000000000000000" pitchFamily="2" charset="2"/>
              <a:buChar char="§"/>
            </a:pPr>
            <a:r>
              <a:rPr lang="en-US" dirty="0"/>
              <a:t> Understand what cursors are for and how to use</a:t>
            </a:r>
          </a:p>
          <a:p>
            <a:pPr>
              <a:buFont typeface="Wingdings" panose="05000000000000000000" pitchFamily="2" charset="2"/>
              <a:buChar char="§"/>
            </a:pPr>
            <a:r>
              <a:rPr lang="en-US" dirty="0"/>
              <a:t> Understand what functions are for and how to use</a:t>
            </a:r>
          </a:p>
          <a:p>
            <a:pPr>
              <a:buFont typeface="Wingdings" panose="05000000000000000000" pitchFamily="2" charset="2"/>
              <a:buChar char="§"/>
            </a:pPr>
            <a:r>
              <a:rPr lang="en-US" dirty="0"/>
              <a:t> Understand the difference between T-SQL programming with other programming languages</a:t>
            </a:r>
          </a:p>
          <a:p>
            <a:pPr>
              <a:buFont typeface="Wingdings" panose="05000000000000000000" pitchFamily="2" charset="2"/>
              <a:buChar char="§"/>
            </a:pPr>
            <a:r>
              <a:rPr lang="en-US" dirty="0"/>
              <a:t> Understand the useful of trigger, function, stored-procedure (compared with SQL statements)</a:t>
            </a:r>
          </a:p>
          <a:p>
            <a:pPr>
              <a:buFont typeface="Wingdings" panose="05000000000000000000" pitchFamily="2" charset="2"/>
              <a:buChar char="§"/>
            </a:pPr>
            <a:endParaRPr lang="vi-VN" dirty="0"/>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very common architecture for large database installation</a:t>
            </a:r>
          </a:p>
          <a:p>
            <a:r>
              <a:rPr lang="en-US" dirty="0"/>
              <a:t>Three different, interacting functions</a:t>
            </a:r>
          </a:p>
          <a:p>
            <a:pPr lvl="1"/>
            <a:r>
              <a:rPr lang="en-US" dirty="0"/>
              <a:t>Web servers</a:t>
            </a:r>
          </a:p>
          <a:p>
            <a:pPr lvl="1"/>
            <a:r>
              <a:rPr lang="en-US" dirty="0"/>
              <a:t>Application servers</a:t>
            </a:r>
          </a:p>
          <a:p>
            <a:pPr lvl="1"/>
            <a:r>
              <a:rPr lang="en-US" dirty="0"/>
              <a:t>Database servers</a:t>
            </a:r>
          </a:p>
          <a:p>
            <a:r>
              <a:rPr lang="en-US" dirty="0"/>
              <a:t>The processes can run on the same processor or on a large number of processors</a:t>
            </a:r>
          </a:p>
        </p:txBody>
      </p:sp>
      <p:sp>
        <p:nvSpPr>
          <p:cNvPr id="2" name="Title 1"/>
          <p:cNvSpPr>
            <a:spLocks noGrp="1"/>
          </p:cNvSpPr>
          <p:nvPr>
            <p:ph type="title"/>
          </p:nvPr>
        </p:nvSpPr>
        <p:spPr/>
        <p:txBody>
          <a:bodyPr/>
          <a:lstStyle/>
          <a:p>
            <a:pPr algn="ctr"/>
            <a:r>
              <a:rPr lang="en-US" dirty="0"/>
              <a:t>The three – tier Architecture</a:t>
            </a:r>
          </a:p>
        </p:txBody>
      </p:sp>
      <p:sp>
        <p:nvSpPr>
          <p:cNvPr id="4" name="Footer Placeholder 3">
            <a:extLst>
              <a:ext uri="{FF2B5EF4-FFF2-40B4-BE49-F238E27FC236}">
                <a16:creationId xmlns:a16="http://schemas.microsoft.com/office/drawing/2014/main" id="{08DF24F4-961A-4492-BD7A-093912410AE5}"/>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77E4BB79-E0E6-4C30-AAC5-F043E47FFE73}"/>
              </a:ext>
            </a:extLst>
          </p:cNvPr>
          <p:cNvSpPr>
            <a:spLocks noGrp="1"/>
          </p:cNvSpPr>
          <p:nvPr>
            <p:ph type="sldNum" sz="quarter" idx="12"/>
          </p:nvPr>
        </p:nvSpPr>
        <p:spPr/>
        <p:txBody>
          <a:bodyPr/>
          <a:lstStyle/>
          <a:p>
            <a:fld id="{CC2FDD2D-D1AD-4AA7-93C2-8410BB90945D}" type="slidenum">
              <a:rPr lang="vi-VN" smtClean="0"/>
              <a:t>20</a:t>
            </a:fld>
            <a:endParaRPr lang="vi-VN"/>
          </a:p>
        </p:txBody>
      </p:sp>
    </p:spTree>
    <p:extLst>
      <p:ext uri="{BB962C8B-B14F-4D97-AF65-F5344CB8AC3E}">
        <p14:creationId xmlns:p14="http://schemas.microsoft.com/office/powerpoint/2010/main" val="428877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581" y="262315"/>
            <a:ext cx="7936637" cy="840859"/>
          </a:xfrm>
        </p:spPr>
        <p:txBody>
          <a:bodyPr/>
          <a:lstStyle/>
          <a:p>
            <a:pPr algn="ctr"/>
            <a:r>
              <a:rPr lang="en-US" dirty="0"/>
              <a:t>The three – tier Architecture</a:t>
            </a:r>
          </a:p>
        </p:txBody>
      </p:sp>
      <p:sp>
        <p:nvSpPr>
          <p:cNvPr id="4" name="Can 3"/>
          <p:cNvSpPr/>
          <p:nvPr/>
        </p:nvSpPr>
        <p:spPr>
          <a:xfrm>
            <a:off x="3657600" y="1524000"/>
            <a:ext cx="1828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Database</a:t>
            </a:r>
          </a:p>
        </p:txBody>
      </p:sp>
      <p:grpSp>
        <p:nvGrpSpPr>
          <p:cNvPr id="38" name="Group 37"/>
          <p:cNvGrpSpPr/>
          <p:nvPr/>
        </p:nvGrpSpPr>
        <p:grpSpPr>
          <a:xfrm>
            <a:off x="2438400" y="2209800"/>
            <a:ext cx="4267200" cy="990600"/>
            <a:chOff x="2438400" y="2209800"/>
            <a:chExt cx="4267200" cy="990600"/>
          </a:xfrm>
        </p:grpSpPr>
        <p:sp>
          <p:nvSpPr>
            <p:cNvPr id="5" name="Rectangle 4"/>
            <p:cNvSpPr/>
            <p:nvPr/>
          </p:nvSpPr>
          <p:spPr>
            <a:xfrm>
              <a:off x="2438400" y="2667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Database Server</a:t>
              </a:r>
            </a:p>
          </p:txBody>
        </p:sp>
        <p:sp>
          <p:nvSpPr>
            <p:cNvPr id="6" name="Rectangle 5"/>
            <p:cNvSpPr/>
            <p:nvPr/>
          </p:nvSpPr>
          <p:spPr>
            <a:xfrm>
              <a:off x="5486400" y="2667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Database Server</a:t>
              </a:r>
            </a:p>
          </p:txBody>
        </p:sp>
        <p:cxnSp>
          <p:nvCxnSpPr>
            <p:cNvPr id="25" name="Straight Connector 24"/>
            <p:cNvCxnSpPr>
              <a:stCxn id="4" idx="3"/>
              <a:endCxn id="5" idx="0"/>
            </p:cNvCxnSpPr>
            <p:nvPr/>
          </p:nvCxnSpPr>
          <p:spPr>
            <a:xfrm rot="5400000">
              <a:off x="3581400" y="1676400"/>
              <a:ext cx="4572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3"/>
              <a:endCxn id="6" idx="0"/>
            </p:cNvCxnSpPr>
            <p:nvPr/>
          </p:nvCxnSpPr>
          <p:spPr>
            <a:xfrm rot="16200000" flipH="1">
              <a:off x="5105400" y="1676400"/>
              <a:ext cx="457200" cy="152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1752600" y="3200400"/>
            <a:ext cx="5638800" cy="990600"/>
            <a:chOff x="1752600" y="3200400"/>
            <a:chExt cx="5638800" cy="990600"/>
          </a:xfrm>
        </p:grpSpPr>
        <p:sp>
          <p:nvSpPr>
            <p:cNvPr id="8" name="Rectangle 7"/>
            <p:cNvSpPr/>
            <p:nvPr/>
          </p:nvSpPr>
          <p:spPr>
            <a:xfrm>
              <a:off x="1752600" y="3657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Application Server</a:t>
              </a:r>
            </a:p>
          </p:txBody>
        </p:sp>
        <p:sp>
          <p:nvSpPr>
            <p:cNvPr id="9" name="Rectangle 8"/>
            <p:cNvSpPr/>
            <p:nvPr/>
          </p:nvSpPr>
          <p:spPr>
            <a:xfrm>
              <a:off x="3886200" y="3657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Application Server</a:t>
              </a:r>
            </a:p>
          </p:txBody>
        </p:sp>
        <p:sp>
          <p:nvSpPr>
            <p:cNvPr id="10" name="Rectangle 9"/>
            <p:cNvSpPr/>
            <p:nvPr/>
          </p:nvSpPr>
          <p:spPr>
            <a:xfrm>
              <a:off x="6019800" y="3657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Application Server</a:t>
              </a:r>
            </a:p>
          </p:txBody>
        </p:sp>
        <p:cxnSp>
          <p:nvCxnSpPr>
            <p:cNvPr id="29" name="Straight Connector 28"/>
            <p:cNvCxnSpPr>
              <a:stCxn id="5" idx="2"/>
              <a:endCxn id="8" idx="0"/>
            </p:cNvCxnSpPr>
            <p:nvPr/>
          </p:nvCxnSpPr>
          <p:spPr>
            <a:xfrm rot="5400000">
              <a:off x="2514600" y="3124200"/>
              <a:ext cx="457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2"/>
              <a:endCxn id="9" idx="0"/>
            </p:cNvCxnSpPr>
            <p:nvPr/>
          </p:nvCxnSpPr>
          <p:spPr>
            <a:xfrm rot="16200000" flipH="1">
              <a:off x="3581400" y="2667000"/>
              <a:ext cx="4572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2"/>
              <a:endCxn id="9" idx="0"/>
            </p:cNvCxnSpPr>
            <p:nvPr/>
          </p:nvCxnSpPr>
          <p:spPr>
            <a:xfrm rot="5400000">
              <a:off x="5105400" y="2667000"/>
              <a:ext cx="4572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2"/>
              <a:endCxn id="10" idx="0"/>
            </p:cNvCxnSpPr>
            <p:nvPr/>
          </p:nvCxnSpPr>
          <p:spPr>
            <a:xfrm rot="16200000" flipH="1">
              <a:off x="6172200" y="3124200"/>
              <a:ext cx="457200" cy="609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1143000" y="4191000"/>
            <a:ext cx="6858000" cy="990600"/>
            <a:chOff x="1143000" y="4191000"/>
            <a:chExt cx="6858000" cy="990600"/>
          </a:xfrm>
        </p:grpSpPr>
        <p:sp>
          <p:nvSpPr>
            <p:cNvPr id="12" name="Rectangle 11"/>
            <p:cNvSpPr/>
            <p:nvPr/>
          </p:nvSpPr>
          <p:spPr>
            <a:xfrm>
              <a:off x="11430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sp>
          <p:nvSpPr>
            <p:cNvPr id="13" name="Rectangle 12"/>
            <p:cNvSpPr/>
            <p:nvPr/>
          </p:nvSpPr>
          <p:spPr>
            <a:xfrm>
              <a:off x="30480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sp>
          <p:nvSpPr>
            <p:cNvPr id="14" name="Rectangle 13"/>
            <p:cNvSpPr/>
            <p:nvPr/>
          </p:nvSpPr>
          <p:spPr>
            <a:xfrm>
              <a:off x="48768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sp>
          <p:nvSpPr>
            <p:cNvPr id="15" name="Rectangle 14"/>
            <p:cNvSpPr/>
            <p:nvPr/>
          </p:nvSpPr>
          <p:spPr>
            <a:xfrm>
              <a:off x="67818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cxnSp>
          <p:nvCxnSpPr>
            <p:cNvPr id="37" name="Straight Connector 36"/>
            <p:cNvCxnSpPr>
              <a:stCxn id="8" idx="2"/>
              <a:endCxn id="12" idx="0"/>
            </p:cNvCxnSpPr>
            <p:nvPr/>
          </p:nvCxnSpPr>
          <p:spPr>
            <a:xfrm rot="5400000">
              <a:off x="1866900" y="4076700"/>
              <a:ext cx="457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2"/>
              <a:endCxn id="13" idx="0"/>
            </p:cNvCxnSpPr>
            <p:nvPr/>
          </p:nvCxnSpPr>
          <p:spPr>
            <a:xfrm rot="5400000">
              <a:off x="3886200" y="3962400"/>
              <a:ext cx="457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2"/>
              <a:endCxn id="14" idx="0"/>
            </p:cNvCxnSpPr>
            <p:nvPr/>
          </p:nvCxnSpPr>
          <p:spPr>
            <a:xfrm rot="16200000" flipH="1">
              <a:off x="4800600" y="3962400"/>
              <a:ext cx="457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a:endCxn id="14" idx="0"/>
            </p:cNvCxnSpPr>
            <p:nvPr/>
          </p:nvCxnSpPr>
          <p:spPr>
            <a:xfrm rot="5400000">
              <a:off x="5867400" y="3810000"/>
              <a:ext cx="457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2"/>
              <a:endCxn id="15" idx="0"/>
            </p:cNvCxnSpPr>
            <p:nvPr/>
          </p:nvCxnSpPr>
          <p:spPr>
            <a:xfrm rot="16200000" flipH="1">
              <a:off x="6819900" y="4076700"/>
              <a:ext cx="457200" cy="6858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04800" y="5182394"/>
            <a:ext cx="8458200" cy="1218406"/>
            <a:chOff x="304800" y="5182394"/>
            <a:chExt cx="8458200" cy="1218406"/>
          </a:xfrm>
        </p:grpSpPr>
        <p:cxnSp>
          <p:nvCxnSpPr>
            <p:cNvPr id="17" name="Straight Connector 16"/>
            <p:cNvCxnSpPr/>
            <p:nvPr/>
          </p:nvCxnSpPr>
          <p:spPr>
            <a:xfrm>
              <a:off x="304800" y="5486400"/>
              <a:ext cx="8458200" cy="1588"/>
            </a:xfrm>
            <a:prstGeom prst="line">
              <a:avLst/>
            </a:prstGeom>
            <a:ln cmpd="dbl"/>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4800" y="5562600"/>
              <a:ext cx="8458200" cy="1588"/>
            </a:xfrm>
            <a:prstGeom prst="line">
              <a:avLst/>
            </a:prstGeom>
            <a:ln cmpd="dbl"/>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52600" y="5867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Client</a:t>
              </a:r>
            </a:p>
          </p:txBody>
        </p:sp>
        <p:sp>
          <p:nvSpPr>
            <p:cNvPr id="23" name="Rectangle 22"/>
            <p:cNvSpPr/>
            <p:nvPr/>
          </p:nvSpPr>
          <p:spPr>
            <a:xfrm>
              <a:off x="6172200" y="5867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Client</a:t>
              </a:r>
            </a:p>
          </p:txBody>
        </p:sp>
        <p:cxnSp>
          <p:nvCxnSpPr>
            <p:cNvPr id="47" name="Straight Connector 46"/>
            <p:cNvCxnSpPr>
              <a:stCxn id="12" idx="2"/>
            </p:cNvCxnSpPr>
            <p:nvPr/>
          </p:nvCxnSpPr>
          <p:spPr>
            <a:xfrm rot="5400000">
              <a:off x="16002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3" idx="2"/>
            </p:cNvCxnSpPr>
            <p:nvPr/>
          </p:nvCxnSpPr>
          <p:spPr>
            <a:xfrm rot="5400000">
              <a:off x="35052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 idx="2"/>
            </p:cNvCxnSpPr>
            <p:nvPr/>
          </p:nvCxnSpPr>
          <p:spPr>
            <a:xfrm rot="5400000">
              <a:off x="53340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5" idx="2"/>
            </p:cNvCxnSpPr>
            <p:nvPr/>
          </p:nvCxnSpPr>
          <p:spPr>
            <a:xfrm rot="5400000">
              <a:off x="72390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1" idx="0"/>
            </p:cNvCxnSpPr>
            <p:nvPr/>
          </p:nvCxnSpPr>
          <p:spPr>
            <a:xfrm rot="5400000" flipH="1" flipV="1">
              <a:off x="2209800" y="5715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3" idx="0"/>
            </p:cNvCxnSpPr>
            <p:nvPr/>
          </p:nvCxnSpPr>
          <p:spPr>
            <a:xfrm rot="5400000" flipH="1" flipV="1">
              <a:off x="6629400" y="57150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079157" y="5562600"/>
              <a:ext cx="998991" cy="369332"/>
            </a:xfrm>
            <a:prstGeom prst="rect">
              <a:avLst/>
            </a:prstGeom>
            <a:noFill/>
          </p:spPr>
          <p:txBody>
            <a:bodyPr wrap="none" rtlCol="0">
              <a:spAutoFit/>
            </a:bodyPr>
            <a:lstStyle/>
            <a:p>
              <a:r>
                <a:rPr lang="en-US" b="1" dirty="0">
                  <a:solidFill>
                    <a:schemeClr val="tx2">
                      <a:lumMod val="50000"/>
                    </a:schemeClr>
                  </a:solidFill>
                </a:rPr>
                <a:t>Internet</a:t>
              </a:r>
            </a:p>
          </p:txBody>
        </p:sp>
      </p:grpSp>
      <p:sp>
        <p:nvSpPr>
          <p:cNvPr id="3" name="Footer Placeholder 2">
            <a:extLst>
              <a:ext uri="{FF2B5EF4-FFF2-40B4-BE49-F238E27FC236}">
                <a16:creationId xmlns:a16="http://schemas.microsoft.com/office/drawing/2014/main" id="{7A2289D4-3664-4CBE-961D-69D918DC9BB9}"/>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30F8A4AB-680A-4271-AC11-F472EE09B8FD}"/>
              </a:ext>
            </a:extLst>
          </p:cNvPr>
          <p:cNvSpPr>
            <a:spLocks noGrp="1"/>
          </p:cNvSpPr>
          <p:nvPr>
            <p:ph type="sldNum" sz="quarter" idx="12"/>
          </p:nvPr>
        </p:nvSpPr>
        <p:spPr/>
        <p:txBody>
          <a:bodyPr/>
          <a:lstStyle/>
          <a:p>
            <a:fld id="{CC2FDD2D-D1AD-4AA7-93C2-8410BB90945D}" type="slidenum">
              <a:rPr lang="vi-VN" smtClean="0"/>
              <a:t>21</a:t>
            </a:fld>
            <a:endParaRPr lang="vi-VN"/>
          </a:p>
        </p:txBody>
      </p:sp>
    </p:spTree>
    <p:extLst>
      <p:ext uri="{BB962C8B-B14F-4D97-AF65-F5344CB8AC3E}">
        <p14:creationId xmlns:p14="http://schemas.microsoft.com/office/powerpoint/2010/main" val="88869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webserver processes manage the interactions with the user</a:t>
            </a:r>
          </a:p>
          <a:p>
            <a:r>
              <a:rPr lang="en-US" dirty="0"/>
              <a:t>When a user makes contact, a webserver response to the request, and the user becomes a </a:t>
            </a:r>
            <a:r>
              <a:rPr lang="en-US" i="1" dirty="0"/>
              <a:t>client</a:t>
            </a:r>
            <a:r>
              <a:rPr lang="en-US" dirty="0"/>
              <a:t> of this webserver process</a:t>
            </a:r>
          </a:p>
        </p:txBody>
      </p:sp>
      <p:sp>
        <p:nvSpPr>
          <p:cNvPr id="2" name="Title 1"/>
          <p:cNvSpPr>
            <a:spLocks noGrp="1"/>
          </p:cNvSpPr>
          <p:nvPr>
            <p:ph type="title"/>
          </p:nvPr>
        </p:nvSpPr>
        <p:spPr/>
        <p:txBody>
          <a:bodyPr/>
          <a:lstStyle/>
          <a:p>
            <a:pPr algn="ctr"/>
            <a:r>
              <a:rPr lang="en-US" dirty="0"/>
              <a:t>The Webserver Tier</a:t>
            </a:r>
          </a:p>
        </p:txBody>
      </p:sp>
      <p:sp>
        <p:nvSpPr>
          <p:cNvPr id="4" name="Footer Placeholder 3">
            <a:extLst>
              <a:ext uri="{FF2B5EF4-FFF2-40B4-BE49-F238E27FC236}">
                <a16:creationId xmlns:a16="http://schemas.microsoft.com/office/drawing/2014/main" id="{887FFDC4-2309-4352-8AF6-AF7F7D96B860}"/>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23B70084-DDEF-495D-8F4F-0C9A305EAD7B}"/>
              </a:ext>
            </a:extLst>
          </p:cNvPr>
          <p:cNvSpPr>
            <a:spLocks noGrp="1"/>
          </p:cNvSpPr>
          <p:nvPr>
            <p:ph type="sldNum" sz="quarter" idx="12"/>
          </p:nvPr>
        </p:nvSpPr>
        <p:spPr/>
        <p:txBody>
          <a:bodyPr/>
          <a:lstStyle/>
          <a:p>
            <a:fld id="{CC2FDD2D-D1AD-4AA7-93C2-8410BB90945D}" type="slidenum">
              <a:rPr lang="vi-VN" smtClean="0"/>
              <a:t>22</a:t>
            </a:fld>
            <a:endParaRPr lang="vi-VN"/>
          </a:p>
        </p:txBody>
      </p:sp>
    </p:spTree>
    <p:extLst>
      <p:ext uri="{BB962C8B-B14F-4D97-AF65-F5344CB8AC3E}">
        <p14:creationId xmlns:p14="http://schemas.microsoft.com/office/powerpoint/2010/main" val="343975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Turning data from the database into a response to the request that it receives from the webserver</a:t>
            </a:r>
          </a:p>
          <a:p>
            <a:r>
              <a:rPr lang="en-US" dirty="0"/>
              <a:t>One webserver process invoke many application-tier processes, which can be on one or many different machines</a:t>
            </a:r>
          </a:p>
          <a:p>
            <a:r>
              <a:rPr lang="en-US" dirty="0"/>
              <a:t>The application-tier processes execute the business logic of the organization operating the database</a:t>
            </a:r>
          </a:p>
        </p:txBody>
      </p:sp>
      <p:sp>
        <p:nvSpPr>
          <p:cNvPr id="2" name="Title 1"/>
          <p:cNvSpPr>
            <a:spLocks noGrp="1"/>
          </p:cNvSpPr>
          <p:nvPr>
            <p:ph type="title"/>
          </p:nvPr>
        </p:nvSpPr>
        <p:spPr/>
        <p:txBody>
          <a:bodyPr/>
          <a:lstStyle/>
          <a:p>
            <a:pPr algn="ctr"/>
            <a:r>
              <a:rPr lang="en-US" dirty="0"/>
              <a:t>The Application Tier</a:t>
            </a:r>
          </a:p>
        </p:txBody>
      </p:sp>
      <p:sp>
        <p:nvSpPr>
          <p:cNvPr id="4" name="Footer Placeholder 3">
            <a:extLst>
              <a:ext uri="{FF2B5EF4-FFF2-40B4-BE49-F238E27FC236}">
                <a16:creationId xmlns:a16="http://schemas.microsoft.com/office/drawing/2014/main" id="{C617B39F-903F-4DCA-B1D0-263A1D6D57E4}"/>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D79192A6-7597-4562-8165-D57CBEB9DE49}"/>
              </a:ext>
            </a:extLst>
          </p:cNvPr>
          <p:cNvSpPr>
            <a:spLocks noGrp="1"/>
          </p:cNvSpPr>
          <p:nvPr>
            <p:ph type="sldNum" sz="quarter" idx="12"/>
          </p:nvPr>
        </p:nvSpPr>
        <p:spPr/>
        <p:txBody>
          <a:bodyPr/>
          <a:lstStyle/>
          <a:p>
            <a:fld id="{CC2FDD2D-D1AD-4AA7-93C2-8410BB90945D}" type="slidenum">
              <a:rPr lang="vi-VN" smtClean="0"/>
              <a:t>23</a:t>
            </a:fld>
            <a:endParaRPr lang="vi-VN"/>
          </a:p>
        </p:txBody>
      </p:sp>
    </p:spTree>
    <p:extLst>
      <p:ext uri="{BB962C8B-B14F-4D97-AF65-F5344CB8AC3E}">
        <p14:creationId xmlns:p14="http://schemas.microsoft.com/office/powerpoint/2010/main" val="315204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can be many processes in the database tier</a:t>
            </a:r>
          </a:p>
          <a:p>
            <a:r>
              <a:rPr lang="en-US" dirty="0"/>
              <a:t>The processes can be in one or many machines</a:t>
            </a:r>
          </a:p>
          <a:p>
            <a:r>
              <a:rPr lang="en-US" dirty="0"/>
              <a:t>The database tier executes queries that are requested from the application tier</a:t>
            </a:r>
          </a:p>
        </p:txBody>
      </p:sp>
      <p:sp>
        <p:nvSpPr>
          <p:cNvPr id="2" name="Title 1"/>
          <p:cNvSpPr>
            <a:spLocks noGrp="1"/>
          </p:cNvSpPr>
          <p:nvPr>
            <p:ph type="title"/>
          </p:nvPr>
        </p:nvSpPr>
        <p:spPr/>
        <p:txBody>
          <a:bodyPr/>
          <a:lstStyle/>
          <a:p>
            <a:pPr algn="ctr"/>
            <a:r>
              <a:rPr lang="en-US" dirty="0"/>
              <a:t>The Database Tier</a:t>
            </a:r>
          </a:p>
        </p:txBody>
      </p:sp>
      <p:sp>
        <p:nvSpPr>
          <p:cNvPr id="4" name="Footer Placeholder 3">
            <a:extLst>
              <a:ext uri="{FF2B5EF4-FFF2-40B4-BE49-F238E27FC236}">
                <a16:creationId xmlns:a16="http://schemas.microsoft.com/office/drawing/2014/main" id="{544BB876-3324-4B52-856A-C8CB77030782}"/>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9100BBCC-C2C8-4F29-977A-F9ECA2F6F8E8}"/>
              </a:ext>
            </a:extLst>
          </p:cNvPr>
          <p:cNvSpPr>
            <a:spLocks noGrp="1"/>
          </p:cNvSpPr>
          <p:nvPr>
            <p:ph type="sldNum" sz="quarter" idx="12"/>
          </p:nvPr>
        </p:nvSpPr>
        <p:spPr/>
        <p:txBody>
          <a:bodyPr/>
          <a:lstStyle/>
          <a:p>
            <a:fld id="{CC2FDD2D-D1AD-4AA7-93C2-8410BB90945D}" type="slidenum">
              <a:rPr lang="vi-VN" smtClean="0"/>
              <a:t>24</a:t>
            </a:fld>
            <a:endParaRPr lang="vi-VN"/>
          </a:p>
        </p:txBody>
      </p:sp>
    </p:spTree>
    <p:extLst>
      <p:ext uri="{BB962C8B-B14F-4D97-AF65-F5344CB8AC3E}">
        <p14:creationId xmlns:p14="http://schemas.microsoft.com/office/powerpoint/2010/main" val="271230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spcBef>
                <a:spcPts val="1700"/>
              </a:spcBef>
            </a:pPr>
            <a:r>
              <a:rPr lang="en-US" sz="2400" dirty="0"/>
              <a:t>Using stored procedures offer numerous advantages over using SQL statements. These are:</a:t>
            </a:r>
          </a:p>
          <a:p>
            <a:pPr lvl="1" algn="just">
              <a:spcBef>
                <a:spcPts val="1700"/>
              </a:spcBef>
            </a:pPr>
            <a:r>
              <a:rPr lang="en-US" sz="2000" dirty="0"/>
              <a:t>Reuse of Code</a:t>
            </a:r>
            <a:endParaRPr lang="en-US" sz="2000" b="1" dirty="0"/>
          </a:p>
          <a:p>
            <a:pPr lvl="1" algn="just">
              <a:spcBef>
                <a:spcPts val="1700"/>
              </a:spcBef>
            </a:pPr>
            <a:r>
              <a:rPr lang="en-US" sz="2000" dirty="0"/>
              <a:t>Maintainability</a:t>
            </a:r>
          </a:p>
          <a:p>
            <a:pPr lvl="1" algn="just">
              <a:spcBef>
                <a:spcPts val="1700"/>
              </a:spcBef>
            </a:pPr>
            <a:r>
              <a:rPr lang="en-US" sz="2000" dirty="0"/>
              <a:t>Reduced Client/Server Traffic</a:t>
            </a:r>
          </a:p>
          <a:p>
            <a:pPr lvl="1" algn="just">
              <a:spcBef>
                <a:spcPts val="1700"/>
              </a:spcBef>
            </a:pPr>
            <a:r>
              <a:rPr lang="en-US" sz="2000" dirty="0"/>
              <a:t>Precompiled Execution</a:t>
            </a:r>
          </a:p>
          <a:p>
            <a:pPr lvl="1" algn="just">
              <a:spcBef>
                <a:spcPts val="1700"/>
              </a:spcBef>
            </a:pPr>
            <a:r>
              <a:rPr lang="en-US" sz="2000" dirty="0"/>
              <a:t>Improved Security</a:t>
            </a:r>
          </a:p>
          <a:p>
            <a:endParaRPr lang="en-US" dirty="0"/>
          </a:p>
        </p:txBody>
      </p:sp>
      <p:sp>
        <p:nvSpPr>
          <p:cNvPr id="3" name="Title 2"/>
          <p:cNvSpPr>
            <a:spLocks noGrp="1"/>
          </p:cNvSpPr>
          <p:nvPr>
            <p:ph type="title"/>
          </p:nvPr>
        </p:nvSpPr>
        <p:spPr>
          <a:xfrm>
            <a:off x="585925" y="267751"/>
            <a:ext cx="7936637" cy="840859"/>
          </a:xfrm>
        </p:spPr>
        <p:txBody>
          <a:bodyPr>
            <a:normAutofit fontScale="90000"/>
          </a:bodyPr>
          <a:lstStyle/>
          <a:p>
            <a:pPr algn="ctr"/>
            <a:r>
              <a:rPr lang="en-US" dirty="0"/>
              <a:t>Advantages of using Stored Procedure</a:t>
            </a:r>
          </a:p>
        </p:txBody>
      </p:sp>
      <p:sp>
        <p:nvSpPr>
          <p:cNvPr id="4" name="Footer Placeholder 3">
            <a:extLst>
              <a:ext uri="{FF2B5EF4-FFF2-40B4-BE49-F238E27FC236}">
                <a16:creationId xmlns:a16="http://schemas.microsoft.com/office/drawing/2014/main" id="{88A61269-C667-4638-B88B-6053934B02CB}"/>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80FB6B8-AAAD-4797-8985-AF9CA12F8161}"/>
              </a:ext>
            </a:extLst>
          </p:cNvPr>
          <p:cNvSpPr>
            <a:spLocks noGrp="1"/>
          </p:cNvSpPr>
          <p:nvPr>
            <p:ph type="sldNum" sz="quarter" idx="12"/>
          </p:nvPr>
        </p:nvSpPr>
        <p:spPr/>
        <p:txBody>
          <a:bodyPr/>
          <a:lstStyle/>
          <a:p>
            <a:fld id="{CC2FDD2D-D1AD-4AA7-93C2-8410BB90945D}" type="slidenum">
              <a:rPr lang="vi-VN" smtClean="0"/>
              <a:t>25</a:t>
            </a:fld>
            <a:endParaRPr lang="vi-VN"/>
          </a:p>
        </p:txBody>
      </p:sp>
    </p:spTree>
    <p:extLst>
      <p:ext uri="{BB962C8B-B14F-4D97-AF65-F5344CB8AC3E}">
        <p14:creationId xmlns:p14="http://schemas.microsoft.com/office/powerpoint/2010/main" val="1178358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Persistent, Stored Modules (SQL/PSM)</a:t>
            </a:r>
          </a:p>
          <a:p>
            <a:r>
              <a:rPr lang="en-US" dirty="0"/>
              <a:t>Help to write procedures in a simple, general-purpose language and to store them in the database</a:t>
            </a:r>
          </a:p>
          <a:p>
            <a:r>
              <a:rPr lang="en-US" dirty="0"/>
              <a:t>We can use these procedures in SQL queries and other statements to perform computations</a:t>
            </a:r>
          </a:p>
          <a:p>
            <a:r>
              <a:rPr lang="en-US" dirty="0"/>
              <a:t>Each commercial DBMS offers its own extension of PSM</a:t>
            </a:r>
          </a:p>
        </p:txBody>
      </p:sp>
      <p:sp>
        <p:nvSpPr>
          <p:cNvPr id="2" name="Title 1"/>
          <p:cNvSpPr>
            <a:spLocks noGrp="1"/>
          </p:cNvSpPr>
          <p:nvPr>
            <p:ph type="title"/>
          </p:nvPr>
        </p:nvSpPr>
        <p:spPr/>
        <p:txBody>
          <a:bodyPr/>
          <a:lstStyle/>
          <a:p>
            <a:pPr algn="ctr"/>
            <a:r>
              <a:rPr lang="en-US" dirty="0"/>
              <a:t>Stored procedure - Introduction</a:t>
            </a:r>
          </a:p>
        </p:txBody>
      </p:sp>
      <p:sp>
        <p:nvSpPr>
          <p:cNvPr id="4" name="Footer Placeholder 3">
            <a:extLst>
              <a:ext uri="{FF2B5EF4-FFF2-40B4-BE49-F238E27FC236}">
                <a16:creationId xmlns:a16="http://schemas.microsoft.com/office/drawing/2014/main" id="{D79D6B1A-ED4E-4F5F-B2F3-9EE13F104E8F}"/>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EA6E743-7D7A-46B7-8383-E5961D99464A}"/>
              </a:ext>
            </a:extLst>
          </p:cNvPr>
          <p:cNvSpPr>
            <a:spLocks noGrp="1"/>
          </p:cNvSpPr>
          <p:nvPr>
            <p:ph type="sldNum" sz="quarter" idx="12"/>
          </p:nvPr>
        </p:nvSpPr>
        <p:spPr/>
        <p:txBody>
          <a:bodyPr/>
          <a:lstStyle/>
          <a:p>
            <a:fld id="{CC2FDD2D-D1AD-4AA7-93C2-8410BB90945D}" type="slidenum">
              <a:rPr lang="vi-VN" smtClean="0"/>
              <a:t>26</a:t>
            </a:fld>
            <a:endParaRPr lang="vi-VN"/>
          </a:p>
        </p:txBody>
      </p:sp>
    </p:spTree>
    <p:extLst>
      <p:ext uri="{BB962C8B-B14F-4D97-AF65-F5344CB8AC3E}">
        <p14:creationId xmlns:p14="http://schemas.microsoft.com/office/powerpoint/2010/main" val="3574224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681" y="1264724"/>
            <a:ext cx="7936637" cy="5069149"/>
          </a:xfrm>
        </p:spPr>
        <p:txBody>
          <a:bodyPr>
            <a:normAutofit lnSpcReduction="10000"/>
          </a:bodyPr>
          <a:lstStyle/>
          <a:p>
            <a:r>
              <a:rPr lang="en-US" dirty="0"/>
              <a:t>Create stored procedure:</a:t>
            </a:r>
          </a:p>
          <a:p>
            <a:pPr lvl="1">
              <a:buNone/>
            </a:pPr>
            <a:r>
              <a:rPr lang="en-US" dirty="0"/>
              <a:t>CREATE PROCEDURE </a:t>
            </a:r>
            <a:r>
              <a:rPr lang="en-US" dirty="0" err="1"/>
              <a:t>procedure_name</a:t>
            </a:r>
            <a:endParaRPr lang="en-US" dirty="0"/>
          </a:p>
          <a:p>
            <a:pPr lvl="2">
              <a:buNone/>
            </a:pPr>
            <a:r>
              <a:rPr lang="en-US" dirty="0"/>
              <a:t>	[ {@parameter1 </a:t>
            </a:r>
            <a:r>
              <a:rPr lang="en-US" dirty="0" err="1"/>
              <a:t>data_type</a:t>
            </a:r>
            <a:r>
              <a:rPr lang="en-US" dirty="0"/>
              <a:t>} [= default] [OUTPUT] ] </a:t>
            </a:r>
            <a:br>
              <a:rPr lang="en-US" dirty="0"/>
            </a:br>
            <a:r>
              <a:rPr lang="en-US" dirty="0"/>
              <a:t>[ {@parameter2 </a:t>
            </a:r>
            <a:r>
              <a:rPr lang="en-US" dirty="0" err="1"/>
              <a:t>data_type</a:t>
            </a:r>
            <a:r>
              <a:rPr lang="en-US" dirty="0"/>
              <a:t>} [= default] [OUTPUT] ]</a:t>
            </a:r>
            <a:br>
              <a:rPr lang="en-US" dirty="0"/>
            </a:br>
            <a:r>
              <a:rPr lang="en-US" dirty="0"/>
              <a:t>...</a:t>
            </a:r>
          </a:p>
          <a:p>
            <a:pPr lvl="1">
              <a:buNone/>
            </a:pPr>
            <a:r>
              <a:rPr lang="en-US" dirty="0"/>
              <a:t>AS</a:t>
            </a:r>
          </a:p>
          <a:p>
            <a:pPr lvl="1">
              <a:buNone/>
            </a:pPr>
            <a:r>
              <a:rPr lang="en-US" dirty="0"/>
              <a:t>    sql_statement1</a:t>
            </a:r>
            <a:br>
              <a:rPr lang="en-US" dirty="0"/>
            </a:br>
            <a:r>
              <a:rPr lang="en-US" dirty="0"/>
              <a:t>sql_statement2</a:t>
            </a:r>
            <a:br>
              <a:rPr lang="en-US" dirty="0"/>
            </a:br>
            <a:endParaRPr lang="en-US" dirty="0"/>
          </a:p>
          <a:p>
            <a:r>
              <a:rPr lang="en-US" dirty="0"/>
              <a:t>Calling stored procedure</a:t>
            </a:r>
          </a:p>
          <a:p>
            <a:pPr lvl="1">
              <a:buNone/>
            </a:pPr>
            <a:r>
              <a:rPr lang="en-US" dirty="0"/>
              <a:t>EXEC </a:t>
            </a:r>
            <a:r>
              <a:rPr lang="en-US" dirty="0" err="1"/>
              <a:t>procedure_name</a:t>
            </a:r>
            <a:r>
              <a:rPr lang="en-US" dirty="0"/>
              <a:t> [argument1, argument2, …]</a:t>
            </a:r>
          </a:p>
          <a:p>
            <a:pPr lvl="1">
              <a:buNone/>
            </a:pPr>
            <a:endParaRPr lang="en-US" dirty="0"/>
          </a:p>
        </p:txBody>
      </p:sp>
      <p:sp>
        <p:nvSpPr>
          <p:cNvPr id="2" name="Title 1"/>
          <p:cNvSpPr>
            <a:spLocks noGrp="1"/>
          </p:cNvSpPr>
          <p:nvPr>
            <p:ph type="title"/>
          </p:nvPr>
        </p:nvSpPr>
        <p:spPr/>
        <p:txBody>
          <a:bodyPr>
            <a:normAutofit fontScale="90000"/>
          </a:bodyPr>
          <a:lstStyle/>
          <a:p>
            <a:pPr algn="ctr"/>
            <a:r>
              <a:rPr lang="en-US" dirty="0"/>
              <a:t>Creating Stored Procedure </a:t>
            </a:r>
            <a:br>
              <a:rPr lang="en-US" dirty="0"/>
            </a:br>
            <a:r>
              <a:rPr lang="en-US" dirty="0"/>
              <a:t>under MS SQL Server</a:t>
            </a:r>
          </a:p>
        </p:txBody>
      </p:sp>
      <p:sp>
        <p:nvSpPr>
          <p:cNvPr id="4" name="Footer Placeholder 3">
            <a:extLst>
              <a:ext uri="{FF2B5EF4-FFF2-40B4-BE49-F238E27FC236}">
                <a16:creationId xmlns:a16="http://schemas.microsoft.com/office/drawing/2014/main" id="{40E84883-5FD8-4C01-94AB-22FA725CE390}"/>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AE33960-CA4B-407D-B272-41AA76D0AC67}"/>
              </a:ext>
            </a:extLst>
          </p:cNvPr>
          <p:cNvSpPr>
            <a:spLocks noGrp="1"/>
          </p:cNvSpPr>
          <p:nvPr>
            <p:ph type="sldNum" sz="quarter" idx="12"/>
          </p:nvPr>
        </p:nvSpPr>
        <p:spPr/>
        <p:txBody>
          <a:bodyPr/>
          <a:lstStyle/>
          <a:p>
            <a:fld id="{CC2FDD2D-D1AD-4AA7-93C2-8410BB90945D}" type="slidenum">
              <a:rPr lang="vi-VN" smtClean="0"/>
              <a:t>27</a:t>
            </a:fld>
            <a:endParaRPr lang="vi-VN"/>
          </a:p>
        </p:txBody>
      </p:sp>
    </p:spTree>
    <p:extLst>
      <p:ext uri="{BB962C8B-B14F-4D97-AF65-F5344CB8AC3E}">
        <p14:creationId xmlns:p14="http://schemas.microsoft.com/office/powerpoint/2010/main" val="3875881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a:t>
            </a:r>
          </a:p>
          <a:p>
            <a:pPr lvl="1"/>
            <a:r>
              <a:rPr lang="en-US" dirty="0"/>
              <a:t>Create stored procedure to list all projects</a:t>
            </a:r>
          </a:p>
          <a:p>
            <a:pPr lvl="1"/>
            <a:r>
              <a:rPr lang="en-US" dirty="0"/>
              <a:t>Create stored procedure to change the project’s name</a:t>
            </a:r>
          </a:p>
          <a:p>
            <a:pPr lvl="1"/>
            <a:r>
              <a:rPr lang="en-US" dirty="0"/>
              <a:t>Create stored function to return the name of project</a:t>
            </a:r>
          </a:p>
        </p:txBody>
      </p:sp>
      <p:sp>
        <p:nvSpPr>
          <p:cNvPr id="2" name="Title 1"/>
          <p:cNvSpPr>
            <a:spLocks noGrp="1"/>
          </p:cNvSpPr>
          <p:nvPr>
            <p:ph type="title"/>
          </p:nvPr>
        </p:nvSpPr>
        <p:spPr/>
        <p:txBody>
          <a:bodyPr>
            <a:normAutofit fontScale="90000"/>
          </a:bodyPr>
          <a:lstStyle/>
          <a:p>
            <a:r>
              <a:rPr lang="en-US" dirty="0"/>
              <a:t>Creating PSM Functions and Procedures</a:t>
            </a:r>
          </a:p>
        </p:txBody>
      </p:sp>
      <p:sp>
        <p:nvSpPr>
          <p:cNvPr id="4" name="Footer Placeholder 3">
            <a:extLst>
              <a:ext uri="{FF2B5EF4-FFF2-40B4-BE49-F238E27FC236}">
                <a16:creationId xmlns:a16="http://schemas.microsoft.com/office/drawing/2014/main" id="{2E66E74A-F4C4-417B-BCCB-6E2AF0D95BF5}"/>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11AA75B-5BC1-40ED-A3D3-02C309B8F66C}"/>
              </a:ext>
            </a:extLst>
          </p:cNvPr>
          <p:cNvSpPr>
            <a:spLocks noGrp="1"/>
          </p:cNvSpPr>
          <p:nvPr>
            <p:ph type="sldNum" sz="quarter" idx="12"/>
          </p:nvPr>
        </p:nvSpPr>
        <p:spPr/>
        <p:txBody>
          <a:bodyPr/>
          <a:lstStyle/>
          <a:p>
            <a:fld id="{CC2FDD2D-D1AD-4AA7-93C2-8410BB90945D}" type="slidenum">
              <a:rPr lang="vi-VN" smtClean="0"/>
              <a:t>28</a:t>
            </a:fld>
            <a:endParaRPr lang="vi-VN"/>
          </a:p>
        </p:txBody>
      </p:sp>
    </p:spTree>
    <p:extLst>
      <p:ext uri="{BB962C8B-B14F-4D97-AF65-F5344CB8AC3E}">
        <p14:creationId xmlns:p14="http://schemas.microsoft.com/office/powerpoint/2010/main" val="422482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1026" name="Picture 2"/>
          <p:cNvPicPr>
            <a:picLocks noChangeAspect="1" noChangeArrowheads="1"/>
          </p:cNvPicPr>
          <p:nvPr/>
        </p:nvPicPr>
        <p:blipFill>
          <a:blip r:embed="rId2" cstate="print"/>
          <a:srcRect/>
          <a:stretch>
            <a:fillRect/>
          </a:stretch>
        </p:blipFill>
        <p:spPr bwMode="auto">
          <a:xfrm>
            <a:off x="1162424" y="1676400"/>
            <a:ext cx="7905376" cy="33528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433B49FF-0D09-496A-982B-D3331A122AE4}"/>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B261FFFA-EA06-4A75-98F1-EBCAC4677661}"/>
              </a:ext>
            </a:extLst>
          </p:cNvPr>
          <p:cNvSpPr>
            <a:spLocks noGrp="1"/>
          </p:cNvSpPr>
          <p:nvPr>
            <p:ph type="sldNum" sz="quarter" idx="12"/>
          </p:nvPr>
        </p:nvSpPr>
        <p:spPr/>
        <p:txBody>
          <a:bodyPr/>
          <a:lstStyle/>
          <a:p>
            <a:fld id="{CC2FDD2D-D1AD-4AA7-93C2-8410BB90945D}" type="slidenum">
              <a:rPr lang="vi-VN" smtClean="0"/>
              <a:t>29</a:t>
            </a:fld>
            <a:endParaRPr lang="vi-VN"/>
          </a:p>
        </p:txBody>
      </p:sp>
    </p:spTree>
    <p:extLst>
      <p:ext uri="{BB962C8B-B14F-4D97-AF65-F5344CB8AC3E}">
        <p14:creationId xmlns:p14="http://schemas.microsoft.com/office/powerpoint/2010/main" val="64956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dirty="0"/>
              <a:t> T-SQL Programming </a:t>
            </a:r>
          </a:p>
          <a:p>
            <a:pPr>
              <a:buFont typeface="Wingdings" panose="05000000000000000000" pitchFamily="2" charset="2"/>
              <a:buChar char="§"/>
            </a:pPr>
            <a:r>
              <a:rPr lang="en-US" dirty="0"/>
              <a:t> Stored-procedure</a:t>
            </a:r>
          </a:p>
          <a:p>
            <a:pPr>
              <a:buFont typeface="Wingdings" panose="05000000000000000000" pitchFamily="2" charset="2"/>
              <a:buChar char="§"/>
            </a:pPr>
            <a:r>
              <a:rPr lang="en-US" dirty="0"/>
              <a:t> Functions</a:t>
            </a:r>
          </a:p>
          <a:p>
            <a:pPr>
              <a:buFont typeface="Wingdings" panose="05000000000000000000" pitchFamily="2" charset="2"/>
              <a:buChar char="§"/>
            </a:pPr>
            <a:r>
              <a:rPr lang="en-US" dirty="0"/>
              <a:t> Triggers</a:t>
            </a:r>
          </a:p>
          <a:p>
            <a:pPr>
              <a:buFont typeface="Wingdings" panose="05000000000000000000" pitchFamily="2" charset="2"/>
              <a:buChar char="§"/>
            </a:pPr>
            <a:r>
              <a:rPr lang="en-US" dirty="0"/>
              <a:t>Cursors</a:t>
            </a:r>
          </a:p>
          <a:p>
            <a:pPr marL="0" indent="0">
              <a:buNone/>
            </a:pP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Database programming on SQL Server</a:t>
            </a:r>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2050" name="Picture 2"/>
          <p:cNvPicPr>
            <a:picLocks noChangeAspect="1" noChangeArrowheads="1"/>
          </p:cNvPicPr>
          <p:nvPr/>
        </p:nvPicPr>
        <p:blipFill>
          <a:blip r:embed="rId2" cstate="print"/>
          <a:srcRect/>
          <a:stretch>
            <a:fillRect/>
          </a:stretch>
        </p:blipFill>
        <p:spPr bwMode="auto">
          <a:xfrm>
            <a:off x="709013" y="1251409"/>
            <a:ext cx="8113690" cy="45720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FB046535-0C44-4F1F-8435-BBD3797C5568}"/>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5C397F6A-9522-49E0-8682-D42151C83222}"/>
              </a:ext>
            </a:extLst>
          </p:cNvPr>
          <p:cNvSpPr>
            <a:spLocks noGrp="1"/>
          </p:cNvSpPr>
          <p:nvPr>
            <p:ph type="sldNum" sz="quarter" idx="12"/>
          </p:nvPr>
        </p:nvSpPr>
        <p:spPr/>
        <p:txBody>
          <a:bodyPr/>
          <a:lstStyle/>
          <a:p>
            <a:fld id="{CC2FDD2D-D1AD-4AA7-93C2-8410BB90945D}" type="slidenum">
              <a:rPr lang="vi-VN" smtClean="0"/>
              <a:t>30</a:t>
            </a:fld>
            <a:endParaRPr lang="vi-VN"/>
          </a:p>
        </p:txBody>
      </p:sp>
    </p:spTree>
    <p:extLst>
      <p:ext uri="{BB962C8B-B14F-4D97-AF65-F5344CB8AC3E}">
        <p14:creationId xmlns:p14="http://schemas.microsoft.com/office/powerpoint/2010/main" val="423326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4379-086A-4582-B9F3-9A938091CDFA}"/>
              </a:ext>
            </a:extLst>
          </p:cNvPr>
          <p:cNvSpPr>
            <a:spLocks noGrp="1"/>
          </p:cNvSpPr>
          <p:nvPr>
            <p:ph type="title"/>
          </p:nvPr>
        </p:nvSpPr>
        <p:spPr/>
        <p:txBody>
          <a:bodyPr/>
          <a:lstStyle/>
          <a:p>
            <a:pPr algn="ctr"/>
            <a:r>
              <a:rPr lang="en-US" dirty="0"/>
              <a:t>Function in SQL Server</a:t>
            </a:r>
            <a:endParaRPr lang="vi-VN" dirty="0"/>
          </a:p>
        </p:txBody>
      </p:sp>
      <p:sp>
        <p:nvSpPr>
          <p:cNvPr id="3" name="Content Placeholder 2">
            <a:extLst>
              <a:ext uri="{FF2B5EF4-FFF2-40B4-BE49-F238E27FC236}">
                <a16:creationId xmlns:a16="http://schemas.microsoft.com/office/drawing/2014/main" id="{8CAE3032-B152-4BA8-B795-D0A488D81513}"/>
              </a:ext>
            </a:extLst>
          </p:cNvPr>
          <p:cNvSpPr>
            <a:spLocks noGrp="1"/>
          </p:cNvSpPr>
          <p:nvPr>
            <p:ph idx="1"/>
          </p:nvPr>
        </p:nvSpPr>
        <p:spPr/>
        <p:txBody>
          <a:bodyPr/>
          <a:lstStyle/>
          <a:p>
            <a:pPr algn="just" fontAlgn="base">
              <a:buFont typeface="Wingdings" panose="05000000000000000000" pitchFamily="2" charset="2"/>
              <a:buChar char="§"/>
            </a:pPr>
            <a:r>
              <a:rPr lang="en-US" b="0" i="0" dirty="0">
                <a:solidFill>
                  <a:srgbClr val="000000"/>
                </a:solidFill>
                <a:effectLst/>
                <a:latin typeface="arial" panose="020B0604020202020204" pitchFamily="34" charset="0"/>
              </a:rPr>
              <a:t>System Defined Function</a:t>
            </a:r>
            <a:endParaRPr lang="en-US" b="0" i="0" dirty="0">
              <a:solidFill>
                <a:srgbClr val="212529"/>
              </a:solidFill>
              <a:effectLst/>
              <a:latin typeface="-apple-system"/>
            </a:endParaRPr>
          </a:p>
          <a:p>
            <a:pPr algn="just" fontAlgn="base">
              <a:buFont typeface="Wingdings" panose="05000000000000000000" pitchFamily="2" charset="2"/>
              <a:buChar char="§"/>
            </a:pPr>
            <a:r>
              <a:rPr lang="en-US" b="0" i="0" dirty="0">
                <a:solidFill>
                  <a:srgbClr val="000000"/>
                </a:solidFill>
                <a:effectLst/>
                <a:latin typeface="arial" panose="020B0604020202020204" pitchFamily="34" charset="0"/>
              </a:rPr>
              <a:t>User Defined Function</a:t>
            </a:r>
          </a:p>
          <a:p>
            <a:pPr lvl="1" algn="just" fontAlgn="base">
              <a:buFont typeface="Wingdings" panose="05000000000000000000" pitchFamily="2" charset="2"/>
              <a:buChar char="§"/>
            </a:pPr>
            <a:r>
              <a:rPr lang="en-US" b="0" i="0" dirty="0">
                <a:solidFill>
                  <a:srgbClr val="212529"/>
                </a:solidFill>
                <a:effectLst/>
                <a:latin typeface="-apple-system"/>
              </a:rPr>
              <a:t>Scalar functions</a:t>
            </a:r>
          </a:p>
          <a:p>
            <a:pPr lvl="1" algn="just" fontAlgn="base">
              <a:buFont typeface="Wingdings" panose="05000000000000000000" pitchFamily="2" charset="2"/>
              <a:buChar char="§"/>
            </a:pPr>
            <a:r>
              <a:rPr lang="en-US" b="0" i="0" dirty="0">
                <a:solidFill>
                  <a:srgbClr val="212529"/>
                </a:solidFill>
                <a:effectLst/>
                <a:latin typeface="-apple-system"/>
              </a:rPr>
              <a:t>Inline table-valued functions</a:t>
            </a:r>
          </a:p>
          <a:p>
            <a:pPr lvl="1" algn="just" fontAlgn="base">
              <a:buFont typeface="Wingdings" panose="05000000000000000000" pitchFamily="2" charset="2"/>
              <a:buChar char="§"/>
            </a:pPr>
            <a:r>
              <a:rPr lang="en-US" b="0" i="0" dirty="0">
                <a:solidFill>
                  <a:srgbClr val="212529"/>
                </a:solidFill>
                <a:effectLst/>
                <a:latin typeface="-apple-system"/>
              </a:rPr>
              <a:t>Multi-statement table-valued functions</a:t>
            </a:r>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AE1EA82A-0ECB-47D1-9398-18FB5CA39D7B}"/>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24D7281A-CCC8-4AB1-AFED-4793F8CBC87E}"/>
              </a:ext>
            </a:extLst>
          </p:cNvPr>
          <p:cNvSpPr>
            <a:spLocks noGrp="1"/>
          </p:cNvSpPr>
          <p:nvPr>
            <p:ph type="sldNum" sz="quarter" idx="12"/>
          </p:nvPr>
        </p:nvSpPr>
        <p:spPr/>
        <p:txBody>
          <a:bodyPr/>
          <a:lstStyle/>
          <a:p>
            <a:fld id="{CC2FDD2D-D1AD-4AA7-93C2-8410BB90945D}" type="slidenum">
              <a:rPr lang="vi-VN" smtClean="0"/>
              <a:t>31</a:t>
            </a:fld>
            <a:endParaRPr lang="vi-VN"/>
          </a:p>
        </p:txBody>
      </p:sp>
    </p:spTree>
    <p:extLst>
      <p:ext uri="{BB962C8B-B14F-4D97-AF65-F5344CB8AC3E}">
        <p14:creationId xmlns:p14="http://schemas.microsoft.com/office/powerpoint/2010/main" val="1290713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149-68DF-4D78-B600-C6BD77FF02F0}"/>
              </a:ext>
            </a:extLst>
          </p:cNvPr>
          <p:cNvSpPr>
            <a:spLocks noGrp="1"/>
          </p:cNvSpPr>
          <p:nvPr>
            <p:ph type="title"/>
          </p:nvPr>
        </p:nvSpPr>
        <p:spPr/>
        <p:txBody>
          <a:bodyPr>
            <a:normAutofit fontScale="90000"/>
          </a:bodyPr>
          <a:lstStyle/>
          <a:p>
            <a:pPr algn="ctr"/>
            <a:r>
              <a:rPr lang="en-US" i="0" dirty="0">
                <a:solidFill>
                  <a:srgbClr val="212529"/>
                </a:solidFill>
                <a:effectLst/>
              </a:rPr>
              <a:t>Scalar functions</a:t>
            </a:r>
            <a:br>
              <a:rPr lang="en-US" i="0" dirty="0">
                <a:solidFill>
                  <a:srgbClr val="212529"/>
                </a:solidFill>
                <a:effectLst/>
              </a:rPr>
            </a:br>
            <a:endParaRPr lang="vi-VN" dirty="0"/>
          </a:p>
        </p:txBody>
      </p:sp>
      <p:pic>
        <p:nvPicPr>
          <p:cNvPr id="7" name="Content Placeholder 6">
            <a:extLst>
              <a:ext uri="{FF2B5EF4-FFF2-40B4-BE49-F238E27FC236}">
                <a16:creationId xmlns:a16="http://schemas.microsoft.com/office/drawing/2014/main" id="{289C7215-0F96-4A1A-8B18-1BBEEB36BCFD}"/>
              </a:ext>
            </a:extLst>
          </p:cNvPr>
          <p:cNvPicPr>
            <a:picLocks noGrp="1" noChangeAspect="1"/>
          </p:cNvPicPr>
          <p:nvPr>
            <p:ph idx="1"/>
          </p:nvPr>
        </p:nvPicPr>
        <p:blipFill>
          <a:blip r:embed="rId2"/>
          <a:stretch>
            <a:fillRect/>
          </a:stretch>
        </p:blipFill>
        <p:spPr>
          <a:xfrm>
            <a:off x="1808392" y="1201272"/>
            <a:ext cx="4488713" cy="3336205"/>
          </a:xfrm>
        </p:spPr>
      </p:pic>
      <p:sp>
        <p:nvSpPr>
          <p:cNvPr id="4" name="Footer Placeholder 3">
            <a:extLst>
              <a:ext uri="{FF2B5EF4-FFF2-40B4-BE49-F238E27FC236}">
                <a16:creationId xmlns:a16="http://schemas.microsoft.com/office/drawing/2014/main" id="{AD36AE55-9EF9-4C4C-84F2-D8C7F916680C}"/>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2172B10-769A-4749-B541-924A57EC695C}"/>
              </a:ext>
            </a:extLst>
          </p:cNvPr>
          <p:cNvSpPr>
            <a:spLocks noGrp="1"/>
          </p:cNvSpPr>
          <p:nvPr>
            <p:ph type="sldNum" sz="quarter" idx="12"/>
          </p:nvPr>
        </p:nvSpPr>
        <p:spPr/>
        <p:txBody>
          <a:bodyPr/>
          <a:lstStyle/>
          <a:p>
            <a:fld id="{CC2FDD2D-D1AD-4AA7-93C2-8410BB90945D}" type="slidenum">
              <a:rPr lang="vi-VN" smtClean="0"/>
              <a:t>32</a:t>
            </a:fld>
            <a:endParaRPr lang="vi-VN"/>
          </a:p>
        </p:txBody>
      </p:sp>
      <p:sp>
        <p:nvSpPr>
          <p:cNvPr id="8" name="TextBox 7">
            <a:extLst>
              <a:ext uri="{FF2B5EF4-FFF2-40B4-BE49-F238E27FC236}">
                <a16:creationId xmlns:a16="http://schemas.microsoft.com/office/drawing/2014/main" id="{8E9C1375-552C-4741-814E-15FE01D18358}"/>
              </a:ext>
            </a:extLst>
          </p:cNvPr>
          <p:cNvSpPr txBox="1"/>
          <p:nvPr/>
        </p:nvSpPr>
        <p:spPr>
          <a:xfrm>
            <a:off x="801278" y="4347693"/>
            <a:ext cx="5495827" cy="461665"/>
          </a:xfrm>
          <a:prstGeom prst="rect">
            <a:avLst/>
          </a:prstGeom>
          <a:noFill/>
        </p:spPr>
        <p:txBody>
          <a:bodyPr wrap="square" rtlCol="0">
            <a:spAutoFit/>
          </a:bodyPr>
          <a:lstStyle/>
          <a:p>
            <a:r>
              <a:rPr lang="en-US" sz="2400" dirty="0"/>
              <a:t>Calling a Function in SQL Server</a:t>
            </a:r>
            <a:endParaRPr lang="vi-VN" sz="2400" dirty="0"/>
          </a:p>
        </p:txBody>
      </p:sp>
      <p:pic>
        <p:nvPicPr>
          <p:cNvPr id="10" name="Picture 9">
            <a:extLst>
              <a:ext uri="{FF2B5EF4-FFF2-40B4-BE49-F238E27FC236}">
                <a16:creationId xmlns:a16="http://schemas.microsoft.com/office/drawing/2014/main" id="{847CA49C-1AE5-4F02-AE15-BED69C835BC7}"/>
              </a:ext>
            </a:extLst>
          </p:cNvPr>
          <p:cNvPicPr>
            <a:picLocks noChangeAspect="1"/>
          </p:cNvPicPr>
          <p:nvPr/>
        </p:nvPicPr>
        <p:blipFill>
          <a:blip r:embed="rId3"/>
          <a:stretch>
            <a:fillRect/>
          </a:stretch>
        </p:blipFill>
        <p:spPr>
          <a:xfrm>
            <a:off x="1619856" y="4889676"/>
            <a:ext cx="5123176" cy="840860"/>
          </a:xfrm>
          <a:prstGeom prst="rect">
            <a:avLst/>
          </a:prstGeom>
        </p:spPr>
      </p:pic>
      <p:sp>
        <p:nvSpPr>
          <p:cNvPr id="11" name="TextBox 10">
            <a:extLst>
              <a:ext uri="{FF2B5EF4-FFF2-40B4-BE49-F238E27FC236}">
                <a16:creationId xmlns:a16="http://schemas.microsoft.com/office/drawing/2014/main" id="{EB18ADCE-05EB-43B1-93B6-A24E47E4C5A5}"/>
              </a:ext>
            </a:extLst>
          </p:cNvPr>
          <p:cNvSpPr txBox="1"/>
          <p:nvPr/>
        </p:nvSpPr>
        <p:spPr>
          <a:xfrm>
            <a:off x="1619856" y="5730536"/>
            <a:ext cx="3404631" cy="369332"/>
          </a:xfrm>
          <a:prstGeom prst="rect">
            <a:avLst/>
          </a:prstGeom>
          <a:noFill/>
        </p:spPr>
        <p:txBody>
          <a:bodyPr wrap="square" rtlCol="0">
            <a:spAutoFit/>
          </a:bodyPr>
          <a:lstStyle/>
          <a:p>
            <a:r>
              <a:rPr lang="en-US" dirty="0"/>
              <a:t>//demo</a:t>
            </a:r>
            <a:endParaRPr lang="vi-VN" dirty="0"/>
          </a:p>
        </p:txBody>
      </p:sp>
    </p:spTree>
    <p:extLst>
      <p:ext uri="{BB962C8B-B14F-4D97-AF65-F5344CB8AC3E}">
        <p14:creationId xmlns:p14="http://schemas.microsoft.com/office/powerpoint/2010/main" val="382856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774F-87AF-48BE-B510-990BE7E4677E}"/>
              </a:ext>
            </a:extLst>
          </p:cNvPr>
          <p:cNvSpPr>
            <a:spLocks noGrp="1"/>
          </p:cNvSpPr>
          <p:nvPr>
            <p:ph type="title"/>
          </p:nvPr>
        </p:nvSpPr>
        <p:spPr>
          <a:xfrm>
            <a:off x="585923" y="286605"/>
            <a:ext cx="7936637" cy="840859"/>
          </a:xfrm>
        </p:spPr>
        <p:txBody>
          <a:bodyPr/>
          <a:lstStyle/>
          <a:p>
            <a:pPr algn="ctr"/>
            <a:r>
              <a:rPr lang="vi-VN" dirty="0" err="1"/>
              <a:t>Inline</a:t>
            </a:r>
            <a:r>
              <a:rPr lang="vi-VN" dirty="0"/>
              <a:t> </a:t>
            </a:r>
            <a:r>
              <a:rPr lang="vi-VN" dirty="0" err="1"/>
              <a:t>Table-valued</a:t>
            </a:r>
            <a:r>
              <a:rPr lang="vi-VN" dirty="0"/>
              <a:t> </a:t>
            </a:r>
            <a:r>
              <a:rPr lang="vi-VN" dirty="0" err="1"/>
              <a:t>Function</a:t>
            </a:r>
            <a:endParaRPr lang="vi-VN" dirty="0"/>
          </a:p>
        </p:txBody>
      </p:sp>
      <p:pic>
        <p:nvPicPr>
          <p:cNvPr id="7" name="Content Placeholder 6">
            <a:extLst>
              <a:ext uri="{FF2B5EF4-FFF2-40B4-BE49-F238E27FC236}">
                <a16:creationId xmlns:a16="http://schemas.microsoft.com/office/drawing/2014/main" id="{8B4F338F-AAAF-42D9-BF73-A9AC09052933}"/>
              </a:ext>
            </a:extLst>
          </p:cNvPr>
          <p:cNvPicPr>
            <a:picLocks noGrp="1" noChangeAspect="1"/>
          </p:cNvPicPr>
          <p:nvPr>
            <p:ph idx="1"/>
          </p:nvPr>
        </p:nvPicPr>
        <p:blipFill>
          <a:blip r:embed="rId2"/>
          <a:stretch>
            <a:fillRect/>
          </a:stretch>
        </p:blipFill>
        <p:spPr>
          <a:xfrm>
            <a:off x="1280687" y="1297797"/>
            <a:ext cx="7204767" cy="3830383"/>
          </a:xfrm>
        </p:spPr>
      </p:pic>
      <p:sp>
        <p:nvSpPr>
          <p:cNvPr id="4" name="Footer Placeholder 3">
            <a:extLst>
              <a:ext uri="{FF2B5EF4-FFF2-40B4-BE49-F238E27FC236}">
                <a16:creationId xmlns:a16="http://schemas.microsoft.com/office/drawing/2014/main" id="{26050C80-1517-42EB-A3A8-92E7575A4055}"/>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6A2F9FBF-AEFD-475C-AC0D-61DB033E3188}"/>
              </a:ext>
            </a:extLst>
          </p:cNvPr>
          <p:cNvSpPr>
            <a:spLocks noGrp="1"/>
          </p:cNvSpPr>
          <p:nvPr>
            <p:ph type="sldNum" sz="quarter" idx="12"/>
          </p:nvPr>
        </p:nvSpPr>
        <p:spPr/>
        <p:txBody>
          <a:bodyPr/>
          <a:lstStyle/>
          <a:p>
            <a:fld id="{CC2FDD2D-D1AD-4AA7-93C2-8410BB90945D}" type="slidenum">
              <a:rPr lang="vi-VN" smtClean="0"/>
              <a:t>33</a:t>
            </a:fld>
            <a:endParaRPr lang="vi-VN"/>
          </a:p>
        </p:txBody>
      </p:sp>
      <p:sp>
        <p:nvSpPr>
          <p:cNvPr id="8" name="TextBox 7">
            <a:extLst>
              <a:ext uri="{FF2B5EF4-FFF2-40B4-BE49-F238E27FC236}">
                <a16:creationId xmlns:a16="http://schemas.microsoft.com/office/drawing/2014/main" id="{DE049AC2-4F36-4969-A9A0-B82301652432}"/>
              </a:ext>
            </a:extLst>
          </p:cNvPr>
          <p:cNvSpPr txBox="1"/>
          <p:nvPr/>
        </p:nvSpPr>
        <p:spPr>
          <a:xfrm>
            <a:off x="1619856" y="5730536"/>
            <a:ext cx="3404631" cy="369332"/>
          </a:xfrm>
          <a:prstGeom prst="rect">
            <a:avLst/>
          </a:prstGeom>
          <a:noFill/>
        </p:spPr>
        <p:txBody>
          <a:bodyPr wrap="square" rtlCol="0">
            <a:spAutoFit/>
          </a:bodyPr>
          <a:lstStyle/>
          <a:p>
            <a:r>
              <a:rPr lang="en-US" dirty="0"/>
              <a:t>//demo</a:t>
            </a:r>
            <a:endParaRPr lang="vi-VN" dirty="0"/>
          </a:p>
        </p:txBody>
      </p:sp>
    </p:spTree>
    <p:extLst>
      <p:ext uri="{BB962C8B-B14F-4D97-AF65-F5344CB8AC3E}">
        <p14:creationId xmlns:p14="http://schemas.microsoft.com/office/powerpoint/2010/main" val="112766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DDB0-96BA-4C4F-A711-831F963FEEB9}"/>
              </a:ext>
            </a:extLst>
          </p:cNvPr>
          <p:cNvSpPr>
            <a:spLocks noGrp="1"/>
          </p:cNvSpPr>
          <p:nvPr>
            <p:ph type="title"/>
          </p:nvPr>
        </p:nvSpPr>
        <p:spPr/>
        <p:txBody>
          <a:bodyPr>
            <a:normAutofit fontScale="90000"/>
          </a:bodyPr>
          <a:lstStyle/>
          <a:p>
            <a:r>
              <a:rPr lang="vi-VN" dirty="0" err="1"/>
              <a:t>Multi-Statement</a:t>
            </a:r>
            <a:r>
              <a:rPr lang="vi-VN" dirty="0"/>
              <a:t> </a:t>
            </a:r>
            <a:r>
              <a:rPr lang="vi-VN" dirty="0" err="1"/>
              <a:t>Table</a:t>
            </a:r>
            <a:r>
              <a:rPr lang="vi-VN" dirty="0"/>
              <a:t> </a:t>
            </a:r>
            <a:r>
              <a:rPr lang="vi-VN" dirty="0" err="1"/>
              <a:t>Valued</a:t>
            </a:r>
            <a:r>
              <a:rPr lang="vi-VN" dirty="0"/>
              <a:t> </a:t>
            </a:r>
            <a:r>
              <a:rPr lang="vi-VN" dirty="0" err="1"/>
              <a:t>Function</a:t>
            </a:r>
            <a:endParaRPr lang="vi-VN" dirty="0"/>
          </a:p>
        </p:txBody>
      </p:sp>
      <p:pic>
        <p:nvPicPr>
          <p:cNvPr id="7" name="Content Placeholder 6">
            <a:extLst>
              <a:ext uri="{FF2B5EF4-FFF2-40B4-BE49-F238E27FC236}">
                <a16:creationId xmlns:a16="http://schemas.microsoft.com/office/drawing/2014/main" id="{7CAD6659-668D-4343-B820-5472292585E5}"/>
              </a:ext>
            </a:extLst>
          </p:cNvPr>
          <p:cNvPicPr>
            <a:picLocks noGrp="1" noChangeAspect="1"/>
          </p:cNvPicPr>
          <p:nvPr>
            <p:ph idx="1"/>
          </p:nvPr>
        </p:nvPicPr>
        <p:blipFill>
          <a:blip r:embed="rId2"/>
          <a:stretch>
            <a:fillRect/>
          </a:stretch>
        </p:blipFill>
        <p:spPr>
          <a:xfrm>
            <a:off x="715257" y="1190625"/>
            <a:ext cx="7743825" cy="4476750"/>
          </a:xfrm>
        </p:spPr>
      </p:pic>
      <p:sp>
        <p:nvSpPr>
          <p:cNvPr id="4" name="Footer Placeholder 3">
            <a:extLst>
              <a:ext uri="{FF2B5EF4-FFF2-40B4-BE49-F238E27FC236}">
                <a16:creationId xmlns:a16="http://schemas.microsoft.com/office/drawing/2014/main" id="{39DEC462-A1AE-454A-AD2C-459A4656E15A}"/>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D169A4E-4DC0-4F2F-AE43-C5E3C18B5C48}"/>
              </a:ext>
            </a:extLst>
          </p:cNvPr>
          <p:cNvSpPr>
            <a:spLocks noGrp="1"/>
          </p:cNvSpPr>
          <p:nvPr>
            <p:ph type="sldNum" sz="quarter" idx="12"/>
          </p:nvPr>
        </p:nvSpPr>
        <p:spPr/>
        <p:txBody>
          <a:bodyPr/>
          <a:lstStyle/>
          <a:p>
            <a:fld id="{CC2FDD2D-D1AD-4AA7-93C2-8410BB90945D}" type="slidenum">
              <a:rPr lang="vi-VN" smtClean="0"/>
              <a:t>34</a:t>
            </a:fld>
            <a:endParaRPr lang="vi-VN"/>
          </a:p>
        </p:txBody>
      </p:sp>
      <p:sp>
        <p:nvSpPr>
          <p:cNvPr id="8" name="TextBox 7">
            <a:extLst>
              <a:ext uri="{FF2B5EF4-FFF2-40B4-BE49-F238E27FC236}">
                <a16:creationId xmlns:a16="http://schemas.microsoft.com/office/drawing/2014/main" id="{D3E01553-28D1-405B-B191-F800A89D973E}"/>
              </a:ext>
            </a:extLst>
          </p:cNvPr>
          <p:cNvSpPr txBox="1"/>
          <p:nvPr/>
        </p:nvSpPr>
        <p:spPr>
          <a:xfrm>
            <a:off x="1619856" y="5730536"/>
            <a:ext cx="3404631" cy="369332"/>
          </a:xfrm>
          <a:prstGeom prst="rect">
            <a:avLst/>
          </a:prstGeom>
          <a:noFill/>
        </p:spPr>
        <p:txBody>
          <a:bodyPr wrap="square" rtlCol="0">
            <a:spAutoFit/>
          </a:bodyPr>
          <a:lstStyle/>
          <a:p>
            <a:r>
              <a:rPr lang="en-US" dirty="0"/>
              <a:t>//demo</a:t>
            </a:r>
            <a:endParaRPr lang="vi-VN" dirty="0"/>
          </a:p>
        </p:txBody>
      </p:sp>
    </p:spTree>
    <p:extLst>
      <p:ext uri="{BB962C8B-B14F-4D97-AF65-F5344CB8AC3E}">
        <p14:creationId xmlns:p14="http://schemas.microsoft.com/office/powerpoint/2010/main" val="1945280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Triggers differ from the other constraints</a:t>
            </a:r>
          </a:p>
          <a:p>
            <a:pPr lvl="1"/>
            <a:r>
              <a:rPr lang="en-US" dirty="0"/>
              <a:t>Triggers are only awakened when certain events occur (INSERT, UPDATE, DELETE)</a:t>
            </a:r>
          </a:p>
          <a:p>
            <a:pPr lvl="1"/>
            <a:r>
              <a:rPr lang="en-US" dirty="0"/>
              <a:t>One awakened, the trigger tests a condition.</a:t>
            </a:r>
          </a:p>
          <a:p>
            <a:pPr lvl="2"/>
            <a:r>
              <a:rPr lang="en-US" dirty="0"/>
              <a:t>If the condition does not hold, trigger do nothing to response to occurred event</a:t>
            </a:r>
          </a:p>
          <a:p>
            <a:pPr lvl="2"/>
            <a:r>
              <a:rPr lang="en-US" dirty="0"/>
              <a:t>If the condition is satisfied, the action associated with trigger is performed by the DBMS</a:t>
            </a:r>
          </a:p>
        </p:txBody>
      </p:sp>
      <p:sp>
        <p:nvSpPr>
          <p:cNvPr id="2" name="Title 1"/>
          <p:cNvSpPr>
            <a:spLocks noGrp="1"/>
          </p:cNvSpPr>
          <p:nvPr>
            <p:ph type="title"/>
          </p:nvPr>
        </p:nvSpPr>
        <p:spPr/>
        <p:txBody>
          <a:bodyPr/>
          <a:lstStyle/>
          <a:p>
            <a:pPr algn="ctr"/>
            <a:r>
              <a:rPr lang="en-US" dirty="0"/>
              <a:t>Triggers</a:t>
            </a:r>
          </a:p>
        </p:txBody>
      </p:sp>
      <p:sp>
        <p:nvSpPr>
          <p:cNvPr id="4" name="Footer Placeholder 3">
            <a:extLst>
              <a:ext uri="{FF2B5EF4-FFF2-40B4-BE49-F238E27FC236}">
                <a16:creationId xmlns:a16="http://schemas.microsoft.com/office/drawing/2014/main" id="{C5306A9E-636E-4C25-AE27-888E099BF66F}"/>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4DF1A61-1322-4560-92F9-892BEBAC19CB}"/>
              </a:ext>
            </a:extLst>
          </p:cNvPr>
          <p:cNvSpPr>
            <a:spLocks noGrp="1"/>
          </p:cNvSpPr>
          <p:nvPr>
            <p:ph type="sldNum" sz="quarter" idx="12"/>
          </p:nvPr>
        </p:nvSpPr>
        <p:spPr/>
        <p:txBody>
          <a:bodyPr/>
          <a:lstStyle/>
          <a:p>
            <a:fld id="{CC2FDD2D-D1AD-4AA7-93C2-8410BB90945D}" type="slidenum">
              <a:rPr lang="vi-VN" smtClean="0"/>
              <a:t>35</a:t>
            </a:fld>
            <a:endParaRPr lang="vi-V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Triggers can implement business rules</a:t>
            </a:r>
          </a:p>
          <a:p>
            <a:pPr lvl="1"/>
            <a:r>
              <a:rPr lang="en-US" dirty="0"/>
              <a:t>E.g. creating a new Order when customer checkout  a shopping cart (in online ecommerce websites)</a:t>
            </a:r>
          </a:p>
          <a:p>
            <a:r>
              <a:rPr lang="en-US" dirty="0"/>
              <a:t>Triggers be used to ensure data integrity</a:t>
            </a:r>
          </a:p>
          <a:p>
            <a:pPr lvl="1"/>
            <a:r>
              <a:rPr lang="en-US" dirty="0"/>
              <a:t>E.g. Updating derived attributes when underlying data is changed, or maintaining summary data</a:t>
            </a:r>
          </a:p>
          <a:p>
            <a:endParaRPr lang="en-US" dirty="0"/>
          </a:p>
        </p:txBody>
      </p:sp>
      <p:sp>
        <p:nvSpPr>
          <p:cNvPr id="2" name="Title 1"/>
          <p:cNvSpPr>
            <a:spLocks noGrp="1"/>
          </p:cNvSpPr>
          <p:nvPr>
            <p:ph type="title"/>
          </p:nvPr>
        </p:nvSpPr>
        <p:spPr/>
        <p:txBody>
          <a:bodyPr/>
          <a:lstStyle/>
          <a:p>
            <a:pPr algn="ctr"/>
            <a:r>
              <a:rPr lang="en-US" dirty="0"/>
              <a:t>Why uses triggers</a:t>
            </a:r>
          </a:p>
        </p:txBody>
      </p:sp>
      <p:sp>
        <p:nvSpPr>
          <p:cNvPr id="4" name="Footer Placeholder 3">
            <a:extLst>
              <a:ext uri="{FF2B5EF4-FFF2-40B4-BE49-F238E27FC236}">
                <a16:creationId xmlns:a16="http://schemas.microsoft.com/office/drawing/2014/main" id="{428626DC-73B0-4B7F-828E-CEA767EB20CD}"/>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7B8E01F-7E46-4856-9440-BBBEB5A52605}"/>
              </a:ext>
            </a:extLst>
          </p:cNvPr>
          <p:cNvSpPr>
            <a:spLocks noGrp="1"/>
          </p:cNvSpPr>
          <p:nvPr>
            <p:ph type="sldNum" sz="quarter" idx="12"/>
          </p:nvPr>
        </p:nvSpPr>
        <p:spPr/>
        <p:txBody>
          <a:bodyPr/>
          <a:lstStyle/>
          <a:p>
            <a:fld id="{CC2FDD2D-D1AD-4AA7-93C2-8410BB90945D}" type="slidenum">
              <a:rPr lang="vi-VN" smtClean="0"/>
              <a:t>36</a:t>
            </a:fld>
            <a:endParaRPr lang="vi-V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Some principle features of triggers</a:t>
            </a:r>
          </a:p>
          <a:p>
            <a:pPr lvl="1"/>
            <a:r>
              <a:rPr lang="en-US" dirty="0"/>
              <a:t>The check of trigger’s condition and the action of the trigger may be executed either </a:t>
            </a:r>
            <a:r>
              <a:rPr lang="en-US" dirty="0">
                <a:solidFill>
                  <a:srgbClr val="FF0000"/>
                </a:solidFill>
              </a:rPr>
              <a:t>on the state of database that exists before</a:t>
            </a:r>
            <a:r>
              <a:rPr lang="en-US" dirty="0"/>
              <a:t> the triggering event is itself executed or </a:t>
            </a:r>
            <a:r>
              <a:rPr lang="en-US" dirty="0">
                <a:solidFill>
                  <a:srgbClr val="FF0000"/>
                </a:solidFill>
              </a:rPr>
              <a:t>on the state that exists after</a:t>
            </a:r>
            <a:r>
              <a:rPr lang="en-US" dirty="0"/>
              <a:t> the triggering event is executed</a:t>
            </a:r>
          </a:p>
          <a:p>
            <a:pPr lvl="1"/>
            <a:r>
              <a:rPr lang="en-US" dirty="0"/>
              <a:t>The condition and action can refer to both </a:t>
            </a:r>
            <a:r>
              <a:rPr lang="en-US" dirty="0">
                <a:solidFill>
                  <a:srgbClr val="FF0000"/>
                </a:solidFill>
              </a:rPr>
              <a:t>old and/or new values of tuples</a:t>
            </a:r>
            <a:r>
              <a:rPr lang="en-US" dirty="0"/>
              <a:t> that were updated in the triggering event</a:t>
            </a:r>
          </a:p>
          <a:p>
            <a:pPr lvl="1"/>
            <a:r>
              <a:rPr lang="en-US" dirty="0"/>
              <a:t>It is possible to define update events that are limited to a particular attribute or set of attributes</a:t>
            </a:r>
          </a:p>
          <a:p>
            <a:pPr lvl="1"/>
            <a:r>
              <a:rPr lang="en-US" dirty="0"/>
              <a:t>Trigger executes either</a:t>
            </a:r>
          </a:p>
          <a:p>
            <a:pPr lvl="2"/>
            <a:r>
              <a:rPr lang="en-US" dirty="0"/>
              <a:t>Once for each modified tuple</a:t>
            </a:r>
          </a:p>
          <a:p>
            <a:pPr lvl="2"/>
            <a:r>
              <a:rPr lang="en-US" dirty="0"/>
              <a:t>Once for all the tuples that are changed in one SQL statement</a:t>
            </a:r>
          </a:p>
        </p:txBody>
      </p:sp>
      <p:sp>
        <p:nvSpPr>
          <p:cNvPr id="2" name="Title 1"/>
          <p:cNvSpPr>
            <a:spLocks noGrp="1"/>
          </p:cNvSpPr>
          <p:nvPr>
            <p:ph type="title"/>
          </p:nvPr>
        </p:nvSpPr>
        <p:spPr/>
        <p:txBody>
          <a:bodyPr/>
          <a:lstStyle/>
          <a:p>
            <a:pPr algn="ctr"/>
            <a:r>
              <a:rPr lang="en-US" dirty="0"/>
              <a:t>Triggers in SQL</a:t>
            </a:r>
          </a:p>
        </p:txBody>
      </p:sp>
      <p:sp>
        <p:nvSpPr>
          <p:cNvPr id="4" name="Footer Placeholder 3">
            <a:extLst>
              <a:ext uri="{FF2B5EF4-FFF2-40B4-BE49-F238E27FC236}">
                <a16:creationId xmlns:a16="http://schemas.microsoft.com/office/drawing/2014/main" id="{0C6EB6E6-2151-4002-BC24-38F2E92DEE01}"/>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DF41A21D-447D-48F7-8747-D52F2E8738A1}"/>
              </a:ext>
            </a:extLst>
          </p:cNvPr>
          <p:cNvSpPr>
            <a:spLocks noGrp="1"/>
          </p:cNvSpPr>
          <p:nvPr>
            <p:ph type="sldNum" sz="quarter" idx="12"/>
          </p:nvPr>
        </p:nvSpPr>
        <p:spPr/>
        <p:txBody>
          <a:bodyPr/>
          <a:lstStyle/>
          <a:p>
            <a:fld id="{CC2FDD2D-D1AD-4AA7-93C2-8410BB90945D}" type="slidenum">
              <a:rPr lang="vi-VN" smtClean="0"/>
              <a:t>37</a:t>
            </a:fld>
            <a:endParaRPr lang="vi-V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CREATE TRIGGER </a:t>
            </a:r>
            <a:r>
              <a:rPr lang="en-US" dirty="0" err="1"/>
              <a:t>NetWorthTrigger</a:t>
            </a:r>
            <a:endParaRPr lang="en-US" dirty="0"/>
          </a:p>
          <a:p>
            <a:pPr>
              <a:buNone/>
            </a:pPr>
            <a:r>
              <a:rPr lang="en-US" dirty="0"/>
              <a:t>AFTER UPDATE OF </a:t>
            </a:r>
            <a:r>
              <a:rPr lang="en-US" dirty="0" err="1"/>
              <a:t>netWorth</a:t>
            </a:r>
            <a:r>
              <a:rPr lang="en-US" dirty="0"/>
              <a:t> ON </a:t>
            </a:r>
            <a:r>
              <a:rPr lang="en-US" dirty="0" err="1"/>
              <a:t>MovieExec</a:t>
            </a:r>
            <a:endParaRPr lang="en-US" dirty="0"/>
          </a:p>
          <a:p>
            <a:pPr>
              <a:buNone/>
            </a:pPr>
            <a:r>
              <a:rPr lang="en-US" dirty="0"/>
              <a:t>REFERENCING</a:t>
            </a:r>
          </a:p>
          <a:p>
            <a:pPr lvl="1">
              <a:buNone/>
            </a:pPr>
            <a:r>
              <a:rPr lang="en-US" dirty="0"/>
              <a:t>OLD ROW AS </a:t>
            </a:r>
            <a:r>
              <a:rPr lang="en-US" dirty="0" err="1"/>
              <a:t>OldTuple</a:t>
            </a:r>
            <a:r>
              <a:rPr lang="en-US" dirty="0"/>
              <a:t>,</a:t>
            </a:r>
          </a:p>
          <a:p>
            <a:pPr lvl="1">
              <a:buNone/>
            </a:pPr>
            <a:r>
              <a:rPr lang="en-US" dirty="0"/>
              <a:t>NEW ROW AS </a:t>
            </a:r>
            <a:r>
              <a:rPr lang="en-US" dirty="0" err="1"/>
              <a:t>NewTuple</a:t>
            </a:r>
            <a:endParaRPr lang="en-US" dirty="0"/>
          </a:p>
          <a:p>
            <a:pPr>
              <a:buNone/>
            </a:pPr>
            <a:r>
              <a:rPr lang="en-US" dirty="0"/>
              <a:t>FOR EACH ROW</a:t>
            </a:r>
          </a:p>
          <a:p>
            <a:pPr>
              <a:buNone/>
            </a:pPr>
            <a:r>
              <a:rPr lang="en-US" dirty="0"/>
              <a:t>WHEN (</a:t>
            </a:r>
            <a:r>
              <a:rPr lang="en-US" dirty="0" err="1"/>
              <a:t>OldTuple.netWorth</a:t>
            </a:r>
            <a:r>
              <a:rPr lang="en-US" dirty="0"/>
              <a:t> &gt; </a:t>
            </a:r>
            <a:r>
              <a:rPr lang="en-US" dirty="0" err="1"/>
              <a:t>NewTuple.netWorth</a:t>
            </a:r>
            <a:r>
              <a:rPr lang="en-US" dirty="0"/>
              <a:t>)</a:t>
            </a:r>
          </a:p>
          <a:p>
            <a:pPr lvl="1">
              <a:buNone/>
            </a:pPr>
            <a:r>
              <a:rPr lang="en-US" dirty="0"/>
              <a:t>UPDATE </a:t>
            </a:r>
            <a:r>
              <a:rPr lang="en-US" dirty="0" err="1"/>
              <a:t>MovieExec</a:t>
            </a:r>
            <a:endParaRPr lang="en-US" dirty="0"/>
          </a:p>
          <a:p>
            <a:pPr lvl="1">
              <a:buNone/>
            </a:pPr>
            <a:r>
              <a:rPr lang="en-US" dirty="0"/>
              <a:t>SET </a:t>
            </a:r>
            <a:r>
              <a:rPr lang="en-US" dirty="0" err="1"/>
              <a:t>netWorth</a:t>
            </a:r>
            <a:r>
              <a:rPr lang="en-US" dirty="0"/>
              <a:t>=</a:t>
            </a:r>
            <a:r>
              <a:rPr lang="en-US" dirty="0" err="1"/>
              <a:t>OldTuple.netWorth</a:t>
            </a:r>
            <a:endParaRPr lang="en-US" dirty="0"/>
          </a:p>
          <a:p>
            <a:pPr lvl="1">
              <a:buNone/>
            </a:pPr>
            <a:r>
              <a:rPr lang="en-US" dirty="0"/>
              <a:t>WHERE cert#=</a:t>
            </a:r>
            <a:r>
              <a:rPr lang="en-US" dirty="0" err="1"/>
              <a:t>NewTuple.cert</a:t>
            </a:r>
            <a:r>
              <a:rPr lang="en-US" dirty="0"/>
              <a:t>#;</a:t>
            </a:r>
          </a:p>
        </p:txBody>
      </p:sp>
      <p:sp>
        <p:nvSpPr>
          <p:cNvPr id="2" name="Title 1"/>
          <p:cNvSpPr>
            <a:spLocks noGrp="1"/>
          </p:cNvSpPr>
          <p:nvPr>
            <p:ph type="title"/>
          </p:nvPr>
        </p:nvSpPr>
        <p:spPr/>
        <p:txBody>
          <a:bodyPr/>
          <a:lstStyle/>
          <a:p>
            <a:pPr algn="ctr"/>
            <a:r>
              <a:rPr lang="en-US" dirty="0"/>
              <a:t>Triggers in SQL (standard)</a:t>
            </a:r>
          </a:p>
        </p:txBody>
      </p:sp>
      <p:sp>
        <p:nvSpPr>
          <p:cNvPr id="4" name="Footer Placeholder 3">
            <a:extLst>
              <a:ext uri="{FF2B5EF4-FFF2-40B4-BE49-F238E27FC236}">
                <a16:creationId xmlns:a16="http://schemas.microsoft.com/office/drawing/2014/main" id="{D90456A2-9080-4739-9358-A7530908A907}"/>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308DECF5-739E-42D0-930F-6CE19A83803A}"/>
              </a:ext>
            </a:extLst>
          </p:cNvPr>
          <p:cNvSpPr>
            <a:spLocks noGrp="1"/>
          </p:cNvSpPr>
          <p:nvPr>
            <p:ph type="sldNum" sz="quarter" idx="12"/>
          </p:nvPr>
        </p:nvSpPr>
        <p:spPr/>
        <p:txBody>
          <a:bodyPr/>
          <a:lstStyle/>
          <a:p>
            <a:fld id="{CC2FDD2D-D1AD-4AA7-93C2-8410BB90945D}" type="slidenum">
              <a:rPr lang="vi-VN" smtClean="0"/>
              <a:t>38</a:t>
            </a:fld>
            <a:endParaRPr lang="vi-V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AFTER/BEFORE</a:t>
            </a:r>
          </a:p>
          <a:p>
            <a:pPr>
              <a:buNone/>
            </a:pPr>
            <a:r>
              <a:rPr lang="en-US" dirty="0"/>
              <a:t>UPDATE/INSERT/DELETE</a:t>
            </a:r>
          </a:p>
          <a:p>
            <a:pPr>
              <a:buNone/>
            </a:pPr>
            <a:r>
              <a:rPr lang="en-US" dirty="0"/>
              <a:t>WHEN (&lt;condition&gt;)</a:t>
            </a:r>
          </a:p>
          <a:p>
            <a:pPr>
              <a:buNone/>
            </a:pPr>
            <a:r>
              <a:rPr lang="en-US" dirty="0"/>
              <a:t>OLD ROW/NEW ROW</a:t>
            </a:r>
          </a:p>
          <a:p>
            <a:pPr>
              <a:buNone/>
            </a:pPr>
            <a:r>
              <a:rPr lang="en-US" dirty="0"/>
              <a:t>BEGIN … END;</a:t>
            </a:r>
          </a:p>
          <a:p>
            <a:pPr>
              <a:buNone/>
            </a:pPr>
            <a:r>
              <a:rPr lang="en-US" dirty="0"/>
              <a:t>FOR EACH ROW/FOR EACH STATEMENT</a:t>
            </a:r>
          </a:p>
          <a:p>
            <a:endParaRPr lang="en-US" dirty="0"/>
          </a:p>
        </p:txBody>
      </p:sp>
      <p:sp>
        <p:nvSpPr>
          <p:cNvPr id="2" name="Title 1"/>
          <p:cNvSpPr>
            <a:spLocks noGrp="1"/>
          </p:cNvSpPr>
          <p:nvPr>
            <p:ph type="title"/>
          </p:nvPr>
        </p:nvSpPr>
        <p:spPr/>
        <p:txBody>
          <a:bodyPr>
            <a:normAutofit/>
          </a:bodyPr>
          <a:lstStyle/>
          <a:p>
            <a:pPr algn="ctr"/>
            <a:r>
              <a:rPr lang="en-US" dirty="0"/>
              <a:t>The Options for Trigger Design</a:t>
            </a:r>
          </a:p>
        </p:txBody>
      </p:sp>
      <p:sp>
        <p:nvSpPr>
          <p:cNvPr id="4" name="Footer Placeholder 3">
            <a:extLst>
              <a:ext uri="{FF2B5EF4-FFF2-40B4-BE49-F238E27FC236}">
                <a16:creationId xmlns:a16="http://schemas.microsoft.com/office/drawing/2014/main" id="{1FD019D7-B352-4852-8800-90C9B4CE9F29}"/>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D3CA5C2-4B12-4038-AC6A-45CC2DEB7046}"/>
              </a:ext>
            </a:extLst>
          </p:cNvPr>
          <p:cNvSpPr>
            <a:spLocks noGrp="1"/>
          </p:cNvSpPr>
          <p:nvPr>
            <p:ph type="sldNum" sz="quarter" idx="12"/>
          </p:nvPr>
        </p:nvSpPr>
        <p:spPr/>
        <p:txBody>
          <a:bodyPr/>
          <a:lstStyle/>
          <a:p>
            <a:fld id="{CC2FDD2D-D1AD-4AA7-93C2-8410BB90945D}" type="slidenum">
              <a:rPr lang="vi-VN" smtClean="0"/>
              <a:t>39</a:t>
            </a:fld>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0729-DB47-497C-92AB-630F65CCC3F3}"/>
              </a:ext>
            </a:extLst>
          </p:cNvPr>
          <p:cNvSpPr>
            <a:spLocks noGrp="1"/>
          </p:cNvSpPr>
          <p:nvPr>
            <p:ph type="title"/>
          </p:nvPr>
        </p:nvSpPr>
        <p:spPr/>
        <p:txBody>
          <a:bodyPr/>
          <a:lstStyle/>
          <a:p>
            <a:pPr algn="ctr"/>
            <a:r>
              <a:rPr lang="en-US" dirty="0"/>
              <a:t>Physical Diagram - </a:t>
            </a:r>
            <a:r>
              <a:rPr lang="en-US" dirty="0" err="1"/>
              <a:t>FUHCompany</a:t>
            </a:r>
            <a:endParaRPr lang="vi-VN" dirty="0"/>
          </a:p>
        </p:txBody>
      </p:sp>
      <p:sp>
        <p:nvSpPr>
          <p:cNvPr id="4" name="Footer Placeholder 3">
            <a:extLst>
              <a:ext uri="{FF2B5EF4-FFF2-40B4-BE49-F238E27FC236}">
                <a16:creationId xmlns:a16="http://schemas.microsoft.com/office/drawing/2014/main" id="{1B08D620-FC32-4383-A59A-35CDD8690790}"/>
              </a:ext>
            </a:extLst>
          </p:cNvPr>
          <p:cNvSpPr>
            <a:spLocks noGrp="1"/>
          </p:cNvSpPr>
          <p:nvPr>
            <p:ph type="ftr" sz="quarter" idx="11"/>
          </p:nvPr>
        </p:nvSpPr>
        <p:spPr/>
        <p:txBody>
          <a:bodyPr/>
          <a:lstStyle/>
          <a:p>
            <a:r>
              <a:rPr lang="vi-VN"/>
              <a:t>The Database Language SQL</a:t>
            </a:r>
          </a:p>
        </p:txBody>
      </p:sp>
      <p:sp>
        <p:nvSpPr>
          <p:cNvPr id="5" name="Slide Number Placeholder 4">
            <a:extLst>
              <a:ext uri="{FF2B5EF4-FFF2-40B4-BE49-F238E27FC236}">
                <a16:creationId xmlns:a16="http://schemas.microsoft.com/office/drawing/2014/main" id="{18E608AA-D6FA-417E-BE92-55E038A22653}"/>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2">
            <a:extLst>
              <a:ext uri="{FF2B5EF4-FFF2-40B4-BE49-F238E27FC236}">
                <a16:creationId xmlns:a16="http://schemas.microsoft.com/office/drawing/2014/main" id="{B4186952-55BF-4931-BFD4-CF7C5BFC626B}"/>
              </a:ext>
            </a:extLst>
          </p:cNvPr>
          <p:cNvPicPr>
            <a:picLocks noChangeAspect="1" noChangeArrowheads="1"/>
          </p:cNvPicPr>
          <p:nvPr/>
        </p:nvPicPr>
        <p:blipFill>
          <a:blip r:embed="rId2" cstate="print"/>
          <a:srcRect/>
          <a:stretch>
            <a:fillRect/>
          </a:stretch>
        </p:blipFill>
        <p:spPr bwMode="auto">
          <a:xfrm>
            <a:off x="685800" y="1371600"/>
            <a:ext cx="8001000" cy="4877394"/>
          </a:xfrm>
          <a:prstGeom prst="rect">
            <a:avLst/>
          </a:prstGeom>
          <a:noFill/>
          <a:ln w="9525">
            <a:noFill/>
            <a:miter lim="800000"/>
            <a:headEnd/>
            <a:tailEnd/>
          </a:ln>
          <a:effectLst/>
        </p:spPr>
      </p:pic>
    </p:spTree>
    <p:extLst>
      <p:ext uri="{BB962C8B-B14F-4D97-AF65-F5344CB8AC3E}">
        <p14:creationId xmlns:p14="http://schemas.microsoft.com/office/powerpoint/2010/main" val="63261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solidFill>
                <a:srgbClr val="0000FF"/>
              </a:solidFill>
            </a:endParaRPr>
          </a:p>
        </p:txBody>
      </p:sp>
      <p:sp>
        <p:nvSpPr>
          <p:cNvPr id="2" name="Title 1"/>
          <p:cNvSpPr>
            <a:spLocks noGrp="1"/>
          </p:cNvSpPr>
          <p:nvPr>
            <p:ph type="title"/>
          </p:nvPr>
        </p:nvSpPr>
        <p:spPr/>
        <p:txBody>
          <a:bodyPr/>
          <a:lstStyle/>
          <a:p>
            <a:pPr algn="ctr"/>
            <a:r>
              <a:rPr lang="en-US" dirty="0"/>
              <a:t>Implement Trigger with T-SQL</a:t>
            </a:r>
          </a:p>
        </p:txBody>
      </p:sp>
      <p:sp>
        <p:nvSpPr>
          <p:cNvPr id="4" name="Footer Placeholder 3">
            <a:extLst>
              <a:ext uri="{FF2B5EF4-FFF2-40B4-BE49-F238E27FC236}">
                <a16:creationId xmlns:a16="http://schemas.microsoft.com/office/drawing/2014/main" id="{16502207-6A89-4D53-A0DE-078427EE7C98}"/>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FEA7AA6-6455-41FC-978B-E8A3CA466487}"/>
              </a:ext>
            </a:extLst>
          </p:cNvPr>
          <p:cNvSpPr>
            <a:spLocks noGrp="1"/>
          </p:cNvSpPr>
          <p:nvPr>
            <p:ph type="sldNum" sz="quarter" idx="12"/>
          </p:nvPr>
        </p:nvSpPr>
        <p:spPr/>
        <p:txBody>
          <a:bodyPr/>
          <a:lstStyle/>
          <a:p>
            <a:fld id="{CC2FDD2D-D1AD-4AA7-93C2-8410BB90945D}" type="slidenum">
              <a:rPr lang="vi-VN" smtClean="0"/>
              <a:t>40</a:t>
            </a:fld>
            <a:endParaRPr lang="vi-V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Create Trigger on MS SQL Server syntax</a:t>
            </a:r>
          </a:p>
          <a:p>
            <a:endParaRPr lang="en-US" dirty="0"/>
          </a:p>
          <a:p>
            <a:endParaRPr lang="en-US" dirty="0"/>
          </a:p>
          <a:p>
            <a:endParaRPr lang="en-US" dirty="0"/>
          </a:p>
          <a:p>
            <a:r>
              <a:rPr lang="en-US" dirty="0"/>
              <a:t>Disable a trigger</a:t>
            </a:r>
          </a:p>
          <a:p>
            <a:endParaRPr lang="en-US" dirty="0"/>
          </a:p>
          <a:p>
            <a:r>
              <a:rPr lang="en-US" dirty="0"/>
              <a:t>Enable a trigger</a:t>
            </a:r>
          </a:p>
          <a:p>
            <a:pPr>
              <a:buNone/>
            </a:pPr>
            <a:r>
              <a:rPr lang="en-US" dirty="0"/>
              <a:t>	</a:t>
            </a:r>
            <a:endParaRPr lang="en-US" dirty="0">
              <a:solidFill>
                <a:srgbClr val="0000FF"/>
              </a:solidFill>
            </a:endParaRPr>
          </a:p>
        </p:txBody>
      </p:sp>
      <p:sp>
        <p:nvSpPr>
          <p:cNvPr id="2" name="Title 1"/>
          <p:cNvSpPr>
            <a:spLocks noGrp="1"/>
          </p:cNvSpPr>
          <p:nvPr>
            <p:ph type="title"/>
          </p:nvPr>
        </p:nvSpPr>
        <p:spPr/>
        <p:txBody>
          <a:bodyPr/>
          <a:lstStyle/>
          <a:p>
            <a:pPr algn="ctr"/>
            <a:r>
              <a:rPr lang="en-US" dirty="0"/>
              <a:t>Implement Trigger with T-SQL</a:t>
            </a:r>
          </a:p>
        </p:txBody>
      </p:sp>
      <p:sp>
        <p:nvSpPr>
          <p:cNvPr id="4" name="TextBox 3"/>
          <p:cNvSpPr txBox="1"/>
          <p:nvPr/>
        </p:nvSpPr>
        <p:spPr>
          <a:xfrm>
            <a:off x="984681" y="1546830"/>
            <a:ext cx="7620000" cy="1569660"/>
          </a:xfrm>
          <a:prstGeom prst="rect">
            <a:avLst/>
          </a:prstGeom>
          <a:noFill/>
          <a:ln w="0">
            <a:solidFill>
              <a:schemeClr val="tx1"/>
            </a:solidFill>
          </a:ln>
        </p:spPr>
        <p:txBody>
          <a:bodyPr wrap="square" rtlCol="0">
            <a:spAutoFit/>
          </a:bodyPr>
          <a:lstStyle/>
          <a:p>
            <a:pPr>
              <a:buNone/>
            </a:pPr>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trigger_name</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TableName</a:t>
            </a:r>
            <a:endParaRPr lang="en-US" sz="1600" b="1" dirty="0">
              <a:solidFill>
                <a:srgbClr val="0000FF"/>
              </a:solidFill>
              <a:latin typeface="Courier New" pitchFamily="49" charset="0"/>
              <a:cs typeface="Courier New" pitchFamily="49" charset="0"/>
            </a:endParaRPr>
          </a:p>
          <a:p>
            <a:pPr>
              <a:buNone/>
            </a:pPr>
            <a:r>
              <a:rPr lang="en-US" sz="1600" b="1" dirty="0">
                <a:solidFill>
                  <a:srgbClr val="0000FF"/>
                </a:solidFill>
                <a:latin typeface="Courier New" pitchFamily="49" charset="0"/>
                <a:cs typeface="Courier New" pitchFamily="49" charset="0"/>
              </a:rPr>
              <a:t>	{AFTER {[DELETE] [,] [INSERT] [,] [UPDATE]}</a:t>
            </a:r>
          </a:p>
          <a:p>
            <a:pPr>
              <a:buNone/>
            </a:pPr>
            <a:r>
              <a:rPr lang="en-US" sz="1600" b="1" dirty="0">
                <a:solidFill>
                  <a:srgbClr val="0000FF"/>
                </a:solidFill>
                <a:latin typeface="Courier New" pitchFamily="49" charset="0"/>
                <a:cs typeface="Courier New" pitchFamily="49" charset="0"/>
              </a:rPr>
              <a:t> AS</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1</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2</a:t>
            </a:r>
          </a:p>
          <a:p>
            <a:pPr>
              <a:buNone/>
            </a:pPr>
            <a:r>
              <a:rPr lang="en-US" sz="1600" b="1" dirty="0">
                <a:solidFill>
                  <a:srgbClr val="0000FF"/>
                </a:solidFill>
                <a:latin typeface="Courier New" pitchFamily="49" charset="0"/>
                <a:cs typeface="Courier New" pitchFamily="49" charset="0"/>
              </a:rPr>
              <a:t>		…</a:t>
            </a:r>
          </a:p>
        </p:txBody>
      </p:sp>
      <p:sp>
        <p:nvSpPr>
          <p:cNvPr id="5" name="TextBox 4"/>
          <p:cNvSpPr txBox="1"/>
          <p:nvPr/>
        </p:nvSpPr>
        <p:spPr>
          <a:xfrm>
            <a:off x="1066800" y="3957349"/>
            <a:ext cx="7620000" cy="338554"/>
          </a:xfrm>
          <a:prstGeom prst="rect">
            <a:avLst/>
          </a:prstGeom>
          <a:noFill/>
          <a:ln w="0">
            <a:solidFill>
              <a:schemeClr val="tx1"/>
            </a:solidFill>
          </a:ln>
        </p:spPr>
        <p:txBody>
          <a:bodyPr wrap="square" rtlCol="0">
            <a:spAutoFit/>
          </a:bodyPr>
          <a:lstStyle/>
          <a:p>
            <a:pPr>
              <a:buNone/>
            </a:pPr>
            <a:r>
              <a:rPr lang="en-US" sz="1600" b="1" dirty="0">
                <a:solidFill>
                  <a:srgbClr val="0000FF"/>
                </a:solidFill>
                <a:latin typeface="Courier New" pitchFamily="49" charset="0"/>
                <a:cs typeface="Courier New" pitchFamily="49" charset="0"/>
              </a:rPr>
              <a:t>DISABLE  TRIGGER &lt;</a:t>
            </a:r>
            <a:r>
              <a:rPr lang="en-US" sz="1600" b="1" dirty="0" err="1">
                <a:solidFill>
                  <a:srgbClr val="0000FF"/>
                </a:solidFill>
                <a:latin typeface="Courier New" pitchFamily="49" charset="0"/>
                <a:cs typeface="Courier New" pitchFamily="49" charset="0"/>
              </a:rPr>
              <a:t>trigger_name</a:t>
            </a:r>
            <a:r>
              <a:rPr lang="en-US" sz="1600" b="1" dirty="0">
                <a:solidFill>
                  <a:srgbClr val="0000FF"/>
                </a:solidFill>
                <a:latin typeface="Courier New" pitchFamily="49" charset="0"/>
                <a:cs typeface="Courier New" pitchFamily="49" charset="0"/>
              </a:rPr>
              <a:t>&gt; ON &lt;</a:t>
            </a:r>
            <a:r>
              <a:rPr lang="en-US" sz="1600" b="1" dirty="0" err="1">
                <a:solidFill>
                  <a:srgbClr val="0000FF"/>
                </a:solidFill>
                <a:latin typeface="Courier New" pitchFamily="49" charset="0"/>
                <a:cs typeface="Courier New" pitchFamily="49" charset="0"/>
              </a:rPr>
              <a:t>table_name</a:t>
            </a:r>
            <a:r>
              <a:rPr lang="en-US" sz="1600" b="1" dirty="0">
                <a:solidFill>
                  <a:srgbClr val="0000FF"/>
                </a:solidFill>
                <a:latin typeface="Courier New" pitchFamily="49" charset="0"/>
                <a:cs typeface="Courier New" pitchFamily="49" charset="0"/>
              </a:rPr>
              <a:t>&gt;</a:t>
            </a:r>
          </a:p>
        </p:txBody>
      </p:sp>
      <p:sp>
        <p:nvSpPr>
          <p:cNvPr id="6" name="TextBox 5"/>
          <p:cNvSpPr txBox="1"/>
          <p:nvPr/>
        </p:nvSpPr>
        <p:spPr>
          <a:xfrm>
            <a:off x="984681" y="5164082"/>
            <a:ext cx="7620000" cy="338554"/>
          </a:xfrm>
          <a:prstGeom prst="rect">
            <a:avLst/>
          </a:prstGeom>
          <a:noFill/>
          <a:ln w="0">
            <a:solidFill>
              <a:schemeClr val="tx1"/>
            </a:solidFill>
          </a:ln>
        </p:spPr>
        <p:txBody>
          <a:bodyPr wrap="square" rtlCol="0">
            <a:spAutoFit/>
          </a:bodyPr>
          <a:lstStyle/>
          <a:p>
            <a:pPr>
              <a:buNone/>
            </a:pPr>
            <a:r>
              <a:rPr lang="en-US" sz="1600" b="1" dirty="0">
                <a:solidFill>
                  <a:srgbClr val="0000FF"/>
                </a:solidFill>
                <a:latin typeface="Courier New" pitchFamily="49" charset="0"/>
                <a:cs typeface="Courier New" pitchFamily="49" charset="0"/>
              </a:rPr>
              <a:t>ENABLE TRIGGER &lt;</a:t>
            </a:r>
            <a:r>
              <a:rPr lang="en-US" sz="1600" b="1" dirty="0" err="1">
                <a:solidFill>
                  <a:srgbClr val="0000FF"/>
                </a:solidFill>
                <a:latin typeface="Courier New" pitchFamily="49" charset="0"/>
                <a:cs typeface="Courier New" pitchFamily="49" charset="0"/>
              </a:rPr>
              <a:t>trigger_name</a:t>
            </a:r>
            <a:r>
              <a:rPr lang="en-US" sz="1600" b="1" dirty="0">
                <a:solidFill>
                  <a:srgbClr val="0000FF"/>
                </a:solidFill>
                <a:latin typeface="Courier New" pitchFamily="49" charset="0"/>
                <a:cs typeface="Courier New" pitchFamily="49" charset="0"/>
              </a:rPr>
              <a:t>&gt; ON &lt;</a:t>
            </a:r>
            <a:r>
              <a:rPr lang="en-US" sz="1600" b="1" dirty="0" err="1">
                <a:solidFill>
                  <a:srgbClr val="0000FF"/>
                </a:solidFill>
                <a:latin typeface="Courier New" pitchFamily="49" charset="0"/>
                <a:cs typeface="Courier New" pitchFamily="49" charset="0"/>
              </a:rPr>
              <a:t>table_name</a:t>
            </a:r>
            <a:r>
              <a:rPr lang="en-US" sz="1600" b="1" dirty="0">
                <a:solidFill>
                  <a:srgbClr val="0000FF"/>
                </a:solidFill>
                <a:latin typeface="Courier New" pitchFamily="49" charset="0"/>
                <a:cs typeface="Courier New" pitchFamily="49" charset="0"/>
              </a:rPr>
              <a:t>&gt;</a:t>
            </a:r>
          </a:p>
        </p:txBody>
      </p:sp>
      <p:sp>
        <p:nvSpPr>
          <p:cNvPr id="7" name="Footer Placeholder 6">
            <a:extLst>
              <a:ext uri="{FF2B5EF4-FFF2-40B4-BE49-F238E27FC236}">
                <a16:creationId xmlns:a16="http://schemas.microsoft.com/office/drawing/2014/main" id="{0944E4A4-6AEB-49D4-B793-D1C1675FEA17}"/>
              </a:ext>
            </a:extLst>
          </p:cNvPr>
          <p:cNvSpPr>
            <a:spLocks noGrp="1"/>
          </p:cNvSpPr>
          <p:nvPr>
            <p:ph type="ftr" sz="quarter" idx="11"/>
          </p:nvPr>
        </p:nvSpPr>
        <p:spPr/>
        <p:txBody>
          <a:bodyPr/>
          <a:lstStyle/>
          <a:p>
            <a:r>
              <a:rPr lang="vi-VN"/>
              <a:t>Database programming on SQL Server</a:t>
            </a:r>
          </a:p>
        </p:txBody>
      </p:sp>
      <p:sp>
        <p:nvSpPr>
          <p:cNvPr id="8" name="Slide Number Placeholder 7">
            <a:extLst>
              <a:ext uri="{FF2B5EF4-FFF2-40B4-BE49-F238E27FC236}">
                <a16:creationId xmlns:a16="http://schemas.microsoft.com/office/drawing/2014/main" id="{8F254E94-6F38-4595-8D28-1BF8BE63B12B}"/>
              </a:ext>
            </a:extLst>
          </p:cNvPr>
          <p:cNvSpPr>
            <a:spLocks noGrp="1"/>
          </p:cNvSpPr>
          <p:nvPr>
            <p:ph type="sldNum" sz="quarter" idx="12"/>
          </p:nvPr>
        </p:nvSpPr>
        <p:spPr/>
        <p:txBody>
          <a:bodyPr/>
          <a:lstStyle/>
          <a:p>
            <a:fld id="{CC2FDD2D-D1AD-4AA7-93C2-8410BB90945D}" type="slidenum">
              <a:rPr lang="vi-VN" smtClean="0"/>
              <a:t>41</a:t>
            </a:fld>
            <a:endParaRPr lang="vi-V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the trigger raised after insert on </a:t>
            </a:r>
            <a:r>
              <a:rPr lang="en-US" dirty="0" err="1"/>
              <a:t>tblEmployee</a:t>
            </a:r>
            <a:r>
              <a:rPr lang="en-US" dirty="0"/>
              <a:t> table</a:t>
            </a:r>
          </a:p>
          <a:p>
            <a:endParaRPr lang="en-US" dirty="0"/>
          </a:p>
          <a:p>
            <a:endParaRPr lang="en-US" dirty="0"/>
          </a:p>
          <a:p>
            <a:endParaRPr lang="en-US" dirty="0"/>
          </a:p>
          <a:p>
            <a:endParaRPr lang="en-US" dirty="0"/>
          </a:p>
          <a:p>
            <a:pPr lvl="1"/>
            <a:r>
              <a:rPr lang="en-US" sz="2000" dirty="0"/>
              <a:t>Using AFTER INSERT, UPDATE to raise the trigger after INSERT or UPDATE action</a:t>
            </a:r>
          </a:p>
        </p:txBody>
      </p:sp>
      <p:sp>
        <p:nvSpPr>
          <p:cNvPr id="2" name="Title 1"/>
          <p:cNvSpPr>
            <a:spLocks noGrp="1"/>
          </p:cNvSpPr>
          <p:nvPr>
            <p:ph type="title"/>
          </p:nvPr>
        </p:nvSpPr>
        <p:spPr/>
        <p:txBody>
          <a:bodyPr>
            <a:normAutofit fontScale="90000"/>
          </a:bodyPr>
          <a:lstStyle/>
          <a:p>
            <a:pPr algn="ctr"/>
            <a:r>
              <a:rPr lang="en-US" dirty="0"/>
              <a:t>Implement Trigger with T-SQL</a:t>
            </a:r>
            <a:br>
              <a:rPr lang="en-US" dirty="0"/>
            </a:br>
            <a:r>
              <a:rPr lang="en-US" dirty="0"/>
              <a:t>Samples</a:t>
            </a:r>
          </a:p>
        </p:txBody>
      </p:sp>
      <p:sp>
        <p:nvSpPr>
          <p:cNvPr id="5" name="TextBox 4"/>
          <p:cNvSpPr txBox="1"/>
          <p:nvPr/>
        </p:nvSpPr>
        <p:spPr>
          <a:xfrm>
            <a:off x="938076" y="2055829"/>
            <a:ext cx="7620000" cy="2123658"/>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IF OBJECT_ID('</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'TR') is not null</a:t>
            </a:r>
          </a:p>
          <a:p>
            <a:r>
              <a:rPr lang="en-US" sz="1600" b="1" dirty="0">
                <a:solidFill>
                  <a:srgbClr val="0000FF"/>
                </a:solidFill>
                <a:latin typeface="Courier New" pitchFamily="49" charset="0"/>
                <a:cs typeface="Courier New" pitchFamily="49" charset="0"/>
              </a:rPr>
              <a:t>	drop trigger </a:t>
            </a:r>
            <a:r>
              <a:rPr lang="en-US" sz="1600" b="1" dirty="0" err="1">
                <a:solidFill>
                  <a:srgbClr val="0000FF"/>
                </a:solidFill>
                <a:latin typeface="Courier New" pitchFamily="49" charset="0"/>
                <a:cs typeface="Courier New" pitchFamily="49" charset="0"/>
              </a:rPr>
              <a:t>Tr_Employee_Insert</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go</a:t>
            </a:r>
          </a:p>
          <a:p>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RAISERROR('Insert trigger is awakened',16,1)</a:t>
            </a:r>
          </a:p>
          <a:p>
            <a:r>
              <a:rPr lang="en-US" sz="1600" b="1" dirty="0">
                <a:solidFill>
                  <a:srgbClr val="0000FF"/>
                </a:solidFill>
                <a:latin typeface="Courier New" pitchFamily="49" charset="0"/>
                <a:cs typeface="Courier New" pitchFamily="49" charset="0"/>
              </a:rPr>
              <a:t>go</a:t>
            </a:r>
          </a:p>
        </p:txBody>
      </p:sp>
      <p:sp>
        <p:nvSpPr>
          <p:cNvPr id="4" name="Footer Placeholder 3">
            <a:extLst>
              <a:ext uri="{FF2B5EF4-FFF2-40B4-BE49-F238E27FC236}">
                <a16:creationId xmlns:a16="http://schemas.microsoft.com/office/drawing/2014/main" id="{09E576D6-B9EB-4503-B2CF-2666CA496A7C}"/>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FE342E9-9263-42CD-886C-89CBD889E2A0}"/>
              </a:ext>
            </a:extLst>
          </p:cNvPr>
          <p:cNvSpPr>
            <a:spLocks noGrp="1"/>
          </p:cNvSpPr>
          <p:nvPr>
            <p:ph type="sldNum" sz="quarter" idx="12"/>
          </p:nvPr>
        </p:nvSpPr>
        <p:spPr/>
        <p:txBody>
          <a:bodyPr/>
          <a:lstStyle/>
          <a:p>
            <a:fld id="{CC2FDD2D-D1AD-4AA7-93C2-8410BB90945D}" type="slidenum">
              <a:rPr lang="vi-VN" smtClean="0"/>
              <a:t>42</a:t>
            </a:fld>
            <a:endParaRPr lang="vi-V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a:t>Transaction Management in Triggers</a:t>
            </a:r>
          </a:p>
          <a:p>
            <a:pPr lvl="1">
              <a:lnSpc>
                <a:spcPct val="100000"/>
              </a:lnSpc>
            </a:pPr>
            <a:r>
              <a:rPr lang="en-US" sz="1600" dirty="0"/>
              <a:t>A trigger is always part of the transaction that initiates it. That transaction can be explicit (when SQL Server has executed Begin Transaction). It can also be implicit basically (SQL Server treats each Transact-SQL statement as a separate transaction)</a:t>
            </a:r>
          </a:p>
        </p:txBody>
      </p:sp>
      <p:sp>
        <p:nvSpPr>
          <p:cNvPr id="2" name="Title 1"/>
          <p:cNvSpPr>
            <a:spLocks noGrp="1"/>
          </p:cNvSpPr>
          <p:nvPr>
            <p:ph type="title"/>
          </p:nvPr>
        </p:nvSpPr>
        <p:spPr/>
        <p:txBody>
          <a:bodyPr/>
          <a:lstStyle/>
          <a:p>
            <a:pPr algn="ctr"/>
            <a:r>
              <a:rPr lang="en-US" dirty="0"/>
              <a:t>Implement Trigger with T-SQL</a:t>
            </a:r>
          </a:p>
        </p:txBody>
      </p:sp>
      <p:sp>
        <p:nvSpPr>
          <p:cNvPr id="5" name="TextBox 4"/>
          <p:cNvSpPr txBox="1"/>
          <p:nvPr/>
        </p:nvSpPr>
        <p:spPr>
          <a:xfrm>
            <a:off x="938076" y="2702350"/>
            <a:ext cx="7620000" cy="280076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RAISERROR('Insert trigger is awakened',16,1)</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go</a:t>
            </a:r>
          </a:p>
          <a:p>
            <a:r>
              <a:rPr lang="en-US" sz="1600" b="1" dirty="0">
                <a:solidFill>
                  <a:srgbClr val="0000FF"/>
                </a:solidFill>
                <a:latin typeface="Courier New" pitchFamily="49" charset="0"/>
                <a:cs typeface="Courier New" pitchFamily="49" charset="0"/>
              </a:rPr>
              <a:t>--test </a:t>
            </a:r>
          </a:p>
          <a:p>
            <a:r>
              <a:rPr lang="en-US" sz="1600" b="1" dirty="0">
                <a:solidFill>
                  <a:srgbClr val="0000FF"/>
                </a:solidFill>
                <a:latin typeface="Courier New" pitchFamily="49" charset="0"/>
                <a:cs typeface="Courier New" pitchFamily="49" charset="0"/>
              </a:rPr>
              <a:t>INSERT INTO </a:t>
            </a:r>
            <a:r>
              <a:rPr lang="en-US" sz="1600" b="1" dirty="0" err="1">
                <a:solidFill>
                  <a:srgbClr val="0000FF"/>
                </a:solidFill>
                <a:latin typeface="Courier New" pitchFamily="49" charset="0"/>
                <a:cs typeface="Courier New" pitchFamily="49" charset="0"/>
              </a:rPr>
              <a:t>tblEmployee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depNum</a:t>
            </a:r>
            <a:r>
              <a:rPr lang="en-US" sz="1600" b="1" dirty="0">
                <a:solidFill>
                  <a:srgbClr val="0000FF"/>
                </a:solidFill>
                <a:latin typeface="Courier New" pitchFamily="49" charset="0"/>
                <a:cs typeface="Courier New" pitchFamily="49" charset="0"/>
              </a:rPr>
              <a:t>)</a:t>
            </a:r>
          </a:p>
          <a:p>
            <a:r>
              <a:rPr lang="vi-VN" sz="1600" b="1" dirty="0">
                <a:solidFill>
                  <a:srgbClr val="0000FF"/>
                </a:solidFill>
                <a:latin typeface="Courier New" pitchFamily="49" charset="0"/>
                <a:cs typeface="Courier New" pitchFamily="49" charset="0"/>
              </a:rPr>
              <a:t>VALUES (30121050345, N'Nguyễnn Văn </a:t>
            </a:r>
            <a:r>
              <a:rPr lang="en-US" sz="1600" b="1" dirty="0" err="1">
                <a:solidFill>
                  <a:srgbClr val="0000FF"/>
                </a:solidFill>
                <a:latin typeface="Courier New" pitchFamily="49" charset="0"/>
                <a:cs typeface="Courier New" pitchFamily="49" charset="0"/>
              </a:rPr>
              <a:t>Tý</a:t>
            </a:r>
            <a:r>
              <a:rPr lang="vi-VN" sz="1600" b="1" dirty="0">
                <a:solidFill>
                  <a:srgbClr val="0000FF"/>
                </a:solidFill>
                <a:latin typeface="Courier New" pitchFamily="49" charset="0"/>
                <a:cs typeface="Courier New" pitchFamily="49" charset="0"/>
              </a:rPr>
              <a:t>', 10000, 1;</a:t>
            </a:r>
          </a:p>
          <a:p>
            <a:r>
              <a:rPr lang="en-US" sz="1600" b="1" dirty="0">
                <a:solidFill>
                  <a:srgbClr val="0000FF"/>
                </a:solidFill>
                <a:latin typeface="Courier New" pitchFamily="49" charset="0"/>
                <a:cs typeface="Courier New" pitchFamily="49" charset="0"/>
              </a:rPr>
              <a:t>--not found employee whose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is 30121050345</a:t>
            </a:r>
          </a:p>
          <a:p>
            <a:r>
              <a:rPr lang="en-US" sz="1600" b="1" dirty="0">
                <a:solidFill>
                  <a:srgbClr val="0000FF"/>
                </a:solidFill>
                <a:latin typeface="Courier New" pitchFamily="49" charset="0"/>
                <a:cs typeface="Courier New" pitchFamily="49" charset="0"/>
              </a:rPr>
              <a:t>SELECT * FROM </a:t>
            </a:r>
            <a:r>
              <a:rPr lang="en-US" sz="1600" b="1" dirty="0" err="1">
                <a:solidFill>
                  <a:srgbClr val="0000FF"/>
                </a:solidFill>
                <a:latin typeface="Courier New" pitchFamily="49" charset="0"/>
                <a:cs typeface="Courier New" pitchFamily="49" charset="0"/>
              </a:rPr>
              <a:t>tblEmployee</a:t>
            </a:r>
            <a:r>
              <a:rPr lang="en-US" sz="1600" b="1" dirty="0">
                <a:solidFill>
                  <a:srgbClr val="0000FF"/>
                </a:solidFill>
                <a:latin typeface="Courier New" pitchFamily="49" charset="0"/>
                <a:cs typeface="Courier New" pitchFamily="49" charset="0"/>
              </a:rPr>
              <a:t> WHERE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=30121050345</a:t>
            </a:r>
          </a:p>
        </p:txBody>
      </p:sp>
      <p:sp>
        <p:nvSpPr>
          <p:cNvPr id="4" name="Footer Placeholder 3">
            <a:extLst>
              <a:ext uri="{FF2B5EF4-FFF2-40B4-BE49-F238E27FC236}">
                <a16:creationId xmlns:a16="http://schemas.microsoft.com/office/drawing/2014/main" id="{92C1266B-9F73-46D9-8E23-64B9E9DBDACA}"/>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C84B42C-3B6D-4602-A36A-0BADDBF5FAF4}"/>
              </a:ext>
            </a:extLst>
          </p:cNvPr>
          <p:cNvSpPr>
            <a:spLocks noGrp="1"/>
          </p:cNvSpPr>
          <p:nvPr>
            <p:ph type="sldNum" sz="quarter" idx="12"/>
          </p:nvPr>
        </p:nvSpPr>
        <p:spPr/>
        <p:txBody>
          <a:bodyPr/>
          <a:lstStyle/>
          <a:p>
            <a:fld id="{CC2FDD2D-D1AD-4AA7-93C2-8410BB90945D}" type="slidenum">
              <a:rPr lang="vi-VN" smtClean="0"/>
              <a:t>43</a:t>
            </a:fld>
            <a:endParaRPr lang="vi-V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381" y="1215373"/>
            <a:ext cx="7936637" cy="5069149"/>
          </a:xfrm>
        </p:spPr>
        <p:txBody>
          <a:bodyPr>
            <a:normAutofit/>
          </a:bodyPr>
          <a:lstStyle/>
          <a:p>
            <a:r>
              <a:rPr lang="vi-VN" sz="2400" dirty="0"/>
              <a:t>Deleted and Inserted tables</a:t>
            </a:r>
            <a:endParaRPr lang="en-US" sz="2200" dirty="0"/>
          </a:p>
          <a:p>
            <a:pPr lvl="1"/>
            <a:r>
              <a:rPr lang="en-US" sz="1600" dirty="0"/>
              <a:t>When a trigger is executing, it has access to two memory-resident tables that allow access to the data that was modified: </a:t>
            </a:r>
            <a:r>
              <a:rPr lang="en-US" sz="1600" b="1" dirty="0"/>
              <a:t>Inserted</a:t>
            </a:r>
            <a:r>
              <a:rPr lang="en-US" sz="1600" dirty="0"/>
              <a:t> and </a:t>
            </a:r>
            <a:r>
              <a:rPr lang="en-US" sz="1600" b="1" dirty="0"/>
              <a:t>Deleted</a:t>
            </a:r>
            <a:r>
              <a:rPr lang="en-US" sz="1600" dirty="0"/>
              <a:t>. </a:t>
            </a:r>
          </a:p>
          <a:p>
            <a:pPr lvl="1"/>
            <a:r>
              <a:rPr lang="en-US" sz="1600" dirty="0"/>
              <a:t>These tables are available only within the body of a trigger for read-only access. </a:t>
            </a:r>
          </a:p>
          <a:p>
            <a:pPr lvl="1"/>
            <a:r>
              <a:rPr lang="en-US" sz="1600" dirty="0"/>
              <a:t>The structures of the inserted and deleted tables are the same as the structure of the table on which the trigger is defined</a:t>
            </a:r>
          </a:p>
        </p:txBody>
      </p:sp>
      <p:sp>
        <p:nvSpPr>
          <p:cNvPr id="2" name="Title 1"/>
          <p:cNvSpPr>
            <a:spLocks noGrp="1"/>
          </p:cNvSpPr>
          <p:nvPr>
            <p:ph type="title"/>
          </p:nvPr>
        </p:nvSpPr>
        <p:spPr/>
        <p:txBody>
          <a:bodyPr/>
          <a:lstStyle/>
          <a:p>
            <a:pPr algn="ctr"/>
            <a:r>
              <a:rPr lang="en-US" dirty="0"/>
              <a:t>Implement Trigger with T-SQL</a:t>
            </a:r>
          </a:p>
        </p:txBody>
      </p:sp>
      <p:grpSp>
        <p:nvGrpSpPr>
          <p:cNvPr id="6" name="Group 16"/>
          <p:cNvGrpSpPr>
            <a:grpSpLocks/>
          </p:cNvGrpSpPr>
          <p:nvPr/>
        </p:nvGrpSpPr>
        <p:grpSpPr bwMode="auto">
          <a:xfrm>
            <a:off x="927727" y="3543562"/>
            <a:ext cx="7620000" cy="1856418"/>
            <a:chOff x="685800" y="3943910"/>
            <a:chExt cx="7620000" cy="1417713"/>
          </a:xfrm>
        </p:grpSpPr>
        <p:sp>
          <p:nvSpPr>
            <p:cNvPr id="7" name="Rounded Rectangle 6"/>
            <p:cNvSpPr/>
            <p:nvPr/>
          </p:nvSpPr>
          <p:spPr bwMode="auto">
            <a:xfrm>
              <a:off x="19050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Inserted Table</a:t>
              </a:r>
              <a:endParaRPr lang="vi-VN" b="1" i="1" dirty="0">
                <a:solidFill>
                  <a:srgbClr val="0000FF"/>
                </a:solidFill>
                <a:latin typeface="+mn-lt"/>
                <a:ea typeface="Lucida Sans Unicode" charset="0"/>
                <a:cs typeface="Lucida Sans Unicode" charset="0"/>
              </a:endParaRPr>
            </a:p>
          </p:txBody>
        </p:sp>
        <p:sp>
          <p:nvSpPr>
            <p:cNvPr id="8" name="Rounded Rectangle 7"/>
            <p:cNvSpPr/>
            <p:nvPr/>
          </p:nvSpPr>
          <p:spPr bwMode="auto">
            <a:xfrm>
              <a:off x="51054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Deleted Table</a:t>
              </a:r>
              <a:endParaRPr lang="vi-VN" b="1" i="1" dirty="0">
                <a:solidFill>
                  <a:srgbClr val="0000FF"/>
                </a:solidFill>
                <a:latin typeface="+mn-lt"/>
                <a:ea typeface="Lucida Sans Unicode" charset="0"/>
                <a:cs typeface="Lucida Sans Unicode" charset="0"/>
              </a:endParaRPr>
            </a:p>
          </p:txBody>
        </p:sp>
        <p:cxnSp>
          <p:nvCxnSpPr>
            <p:cNvPr id="9" name="Straight Arrow Connector 9"/>
            <p:cNvCxnSpPr>
              <a:cxnSpLocks noChangeShapeType="1"/>
            </p:cNvCxnSpPr>
            <p:nvPr/>
          </p:nvCxnSpPr>
          <p:spPr bwMode="auto">
            <a:xfrm rot="16200000" flipH="1">
              <a:off x="1861344" y="3956844"/>
              <a:ext cx="658812" cy="1333500"/>
            </a:xfrm>
            <a:prstGeom prst="straightConnector1">
              <a:avLst/>
            </a:prstGeom>
            <a:noFill/>
            <a:ln w="28575" algn="ctr">
              <a:solidFill>
                <a:schemeClr val="tx1"/>
              </a:solidFill>
              <a:round/>
              <a:headEnd/>
              <a:tailEnd type="arrow" w="med" len="med"/>
            </a:ln>
          </p:spPr>
        </p:cxnSp>
        <p:cxnSp>
          <p:nvCxnSpPr>
            <p:cNvPr id="10" name="Straight Arrow Connector 10"/>
            <p:cNvCxnSpPr>
              <a:cxnSpLocks noChangeShapeType="1"/>
            </p:cNvCxnSpPr>
            <p:nvPr/>
          </p:nvCxnSpPr>
          <p:spPr bwMode="auto">
            <a:xfrm rot="16200000" flipH="1">
              <a:off x="4909344" y="3804444"/>
              <a:ext cx="658812" cy="1638300"/>
            </a:xfrm>
            <a:prstGeom prst="straightConnector1">
              <a:avLst/>
            </a:prstGeom>
            <a:noFill/>
            <a:ln w="28575" algn="ctr">
              <a:solidFill>
                <a:schemeClr val="tx1"/>
              </a:solidFill>
              <a:round/>
              <a:headEnd/>
              <a:tailEnd type="arrow" w="med" len="med"/>
            </a:ln>
          </p:spPr>
        </p:cxnSp>
        <p:cxnSp>
          <p:nvCxnSpPr>
            <p:cNvPr id="11" name="Straight Arrow Connector 11"/>
            <p:cNvCxnSpPr>
              <a:cxnSpLocks noChangeShapeType="1"/>
            </p:cNvCxnSpPr>
            <p:nvPr/>
          </p:nvCxnSpPr>
          <p:spPr bwMode="auto">
            <a:xfrm rot="5400000">
              <a:off x="3309144" y="3842544"/>
              <a:ext cx="658812" cy="1562100"/>
            </a:xfrm>
            <a:prstGeom prst="straightConnector1">
              <a:avLst/>
            </a:prstGeom>
            <a:noFill/>
            <a:ln w="28575" algn="ctr">
              <a:solidFill>
                <a:schemeClr val="tx1"/>
              </a:solidFill>
              <a:round/>
              <a:headEnd/>
              <a:tailEnd type="arrow" w="med" len="med"/>
            </a:ln>
          </p:spPr>
        </p:cxnSp>
        <p:cxnSp>
          <p:nvCxnSpPr>
            <p:cNvPr id="12" name="Straight Arrow Connector 16"/>
            <p:cNvCxnSpPr>
              <a:cxnSpLocks noChangeShapeType="1"/>
            </p:cNvCxnSpPr>
            <p:nvPr/>
          </p:nvCxnSpPr>
          <p:spPr bwMode="auto">
            <a:xfrm rot="5400000">
              <a:off x="6433344" y="3918744"/>
              <a:ext cx="658812" cy="1409700"/>
            </a:xfrm>
            <a:prstGeom prst="straightConnector1">
              <a:avLst/>
            </a:prstGeom>
            <a:noFill/>
            <a:ln w="28575" algn="ctr">
              <a:solidFill>
                <a:schemeClr val="tx1"/>
              </a:solidFill>
              <a:round/>
              <a:headEnd/>
              <a:tailEnd type="arrow" w="med" len="med"/>
            </a:ln>
          </p:spPr>
        </p:cxnSp>
        <p:sp>
          <p:nvSpPr>
            <p:cNvPr id="13" name="TextBox 12"/>
            <p:cNvSpPr txBox="1"/>
            <p:nvPr/>
          </p:nvSpPr>
          <p:spPr>
            <a:xfrm>
              <a:off x="1066800" y="4496067"/>
              <a:ext cx="1141413" cy="493591"/>
            </a:xfrm>
            <a:prstGeom prst="rect">
              <a:avLst/>
            </a:prstGeom>
            <a:noFill/>
          </p:spPr>
          <p:txBody>
            <a:bodyPr wrap="square">
              <a:spAutoFit/>
            </a:bodyPr>
            <a:lstStyle/>
            <a:p>
              <a:pPr>
                <a:defRPr/>
              </a:pPr>
              <a:r>
                <a:rPr lang="en-US" b="1" i="1" dirty="0">
                  <a:ea typeface="Lucida Sans Unicode" charset="0"/>
                  <a:cs typeface="Lucida Sans Unicode" charset="0"/>
                </a:rPr>
                <a:t>inserted</a:t>
              </a:r>
              <a:r>
                <a:rPr lang="en-US" b="1" i="1" dirty="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sp>
          <p:nvSpPr>
            <p:cNvPr id="17" name="Rounded Rectangle 16"/>
            <p:cNvSpPr/>
            <p:nvPr/>
          </p:nvSpPr>
          <p:spPr bwMode="auto">
            <a:xfrm>
              <a:off x="685800" y="3943911"/>
              <a:ext cx="1676400" cy="31157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INSERT action</a:t>
              </a:r>
              <a:endParaRPr lang="vi-VN" b="1" i="1" dirty="0">
                <a:solidFill>
                  <a:srgbClr val="0000FF"/>
                </a:solidFill>
                <a:latin typeface="+mn-lt"/>
                <a:ea typeface="Lucida Sans Unicode" charset="0"/>
                <a:cs typeface="Lucida Sans Unicode" charset="0"/>
              </a:endParaRPr>
            </a:p>
          </p:txBody>
        </p:sp>
        <p:sp>
          <p:nvSpPr>
            <p:cNvPr id="18" name="Rounded Rectangle 17"/>
            <p:cNvSpPr/>
            <p:nvPr/>
          </p:nvSpPr>
          <p:spPr bwMode="auto">
            <a:xfrm>
              <a:off x="3581400" y="3943910"/>
              <a:ext cx="19050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UPDATE action</a:t>
              </a:r>
              <a:endParaRPr lang="vi-VN" b="1" i="1" dirty="0">
                <a:solidFill>
                  <a:srgbClr val="0000FF"/>
                </a:solidFill>
                <a:latin typeface="+mn-lt"/>
                <a:ea typeface="Lucida Sans Unicode" charset="0"/>
                <a:cs typeface="Lucida Sans Unicode" charset="0"/>
              </a:endParaRPr>
            </a:p>
          </p:txBody>
        </p:sp>
        <p:sp>
          <p:nvSpPr>
            <p:cNvPr id="19" name="Rounded Rectangle 18"/>
            <p:cNvSpPr/>
            <p:nvPr/>
          </p:nvSpPr>
          <p:spPr bwMode="auto">
            <a:xfrm>
              <a:off x="6629400" y="3943910"/>
              <a:ext cx="16764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DELETE action</a:t>
              </a:r>
              <a:endParaRPr lang="vi-VN" b="1" i="1" dirty="0">
                <a:solidFill>
                  <a:srgbClr val="0000FF"/>
                </a:solidFill>
                <a:latin typeface="+mn-lt"/>
                <a:ea typeface="Lucida Sans Unicode" charset="0"/>
                <a:cs typeface="Lucida Sans Unicode" charset="0"/>
              </a:endParaRPr>
            </a:p>
          </p:txBody>
        </p:sp>
        <p:sp>
          <p:nvSpPr>
            <p:cNvPr id="20" name="TextBox 19"/>
            <p:cNvSpPr txBox="1"/>
            <p:nvPr/>
          </p:nvSpPr>
          <p:spPr>
            <a:xfrm>
              <a:off x="2971800" y="4255970"/>
              <a:ext cx="1141413" cy="282052"/>
            </a:xfrm>
            <a:prstGeom prst="rect">
              <a:avLst/>
            </a:prstGeom>
            <a:noFill/>
          </p:spPr>
          <p:txBody>
            <a:bodyPr wrap="square">
              <a:spAutoFit/>
            </a:bodyPr>
            <a:lstStyle/>
            <a:p>
              <a:pPr>
                <a:defRPr/>
              </a:pPr>
              <a:r>
                <a:rPr lang="en-US" b="1" i="1" dirty="0">
                  <a:ea typeface="Lucida Sans Unicode" charset="0"/>
                  <a:cs typeface="Lucida Sans Unicode" charset="0"/>
                </a:rPr>
                <a:t>n</a:t>
              </a:r>
              <a:r>
                <a:rPr lang="en-US" b="1" i="1" dirty="0">
                  <a:latin typeface="+mn-lt"/>
                  <a:ea typeface="Lucida Sans Unicode" charset="0"/>
                  <a:cs typeface="Lucida Sans Unicode" charset="0"/>
                </a:rPr>
                <a:t>ew data</a:t>
              </a:r>
              <a:endParaRPr lang="vi-VN" b="1" i="1" dirty="0">
                <a:latin typeface="+mn-lt"/>
                <a:ea typeface="Lucida Sans Unicode" charset="0"/>
                <a:cs typeface="Lucida Sans Unicode" charset="0"/>
              </a:endParaRPr>
            </a:p>
          </p:txBody>
        </p:sp>
        <p:sp>
          <p:nvSpPr>
            <p:cNvPr id="21" name="TextBox 20"/>
            <p:cNvSpPr txBox="1"/>
            <p:nvPr/>
          </p:nvSpPr>
          <p:spPr>
            <a:xfrm>
              <a:off x="5029200" y="4255970"/>
              <a:ext cx="1141413" cy="282052"/>
            </a:xfrm>
            <a:prstGeom prst="rect">
              <a:avLst/>
            </a:prstGeom>
            <a:noFill/>
          </p:spPr>
          <p:txBody>
            <a:bodyPr wrap="square">
              <a:spAutoFit/>
            </a:bodyPr>
            <a:lstStyle/>
            <a:p>
              <a:pPr>
                <a:defRPr/>
              </a:pPr>
              <a:r>
                <a:rPr lang="en-US" b="1" i="1" dirty="0">
                  <a:ea typeface="Lucida Sans Unicode" charset="0"/>
                  <a:cs typeface="Lucida Sans Unicode" charset="0"/>
                </a:rPr>
                <a:t>old </a:t>
              </a:r>
              <a:r>
                <a:rPr lang="en-US" b="1" i="1" dirty="0">
                  <a:latin typeface="+mn-lt"/>
                  <a:ea typeface="Lucida Sans Unicode" charset="0"/>
                  <a:cs typeface="Lucida Sans Unicode" charset="0"/>
                </a:rPr>
                <a:t>data</a:t>
              </a:r>
              <a:endParaRPr lang="vi-VN" b="1" i="1" dirty="0">
                <a:latin typeface="+mn-lt"/>
                <a:ea typeface="Lucida Sans Unicode" charset="0"/>
                <a:cs typeface="Lucida Sans Unicode" charset="0"/>
              </a:endParaRPr>
            </a:p>
          </p:txBody>
        </p:sp>
        <p:sp>
          <p:nvSpPr>
            <p:cNvPr id="22" name="TextBox 21"/>
            <p:cNvSpPr txBox="1"/>
            <p:nvPr/>
          </p:nvSpPr>
          <p:spPr>
            <a:xfrm>
              <a:off x="7086600" y="4488740"/>
              <a:ext cx="1141413" cy="493591"/>
            </a:xfrm>
            <a:prstGeom prst="rect">
              <a:avLst/>
            </a:prstGeom>
            <a:noFill/>
          </p:spPr>
          <p:txBody>
            <a:bodyPr wrap="square">
              <a:spAutoFit/>
            </a:bodyPr>
            <a:lstStyle/>
            <a:p>
              <a:pPr>
                <a:defRPr/>
              </a:pPr>
              <a:r>
                <a:rPr lang="en-US" b="1" i="1" dirty="0" err="1">
                  <a:ea typeface="Lucida Sans Unicode" charset="0"/>
                  <a:cs typeface="Lucida Sans Unicode" charset="0"/>
                </a:rPr>
                <a:t>deteted</a:t>
              </a:r>
              <a:r>
                <a:rPr lang="en-US" b="1" i="1" dirty="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grpSp>
      <p:sp>
        <p:nvSpPr>
          <p:cNvPr id="4" name="Footer Placeholder 3">
            <a:extLst>
              <a:ext uri="{FF2B5EF4-FFF2-40B4-BE49-F238E27FC236}">
                <a16:creationId xmlns:a16="http://schemas.microsoft.com/office/drawing/2014/main" id="{73F617B8-F393-4809-BC55-513A698BDA22}"/>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C641DAC9-A97A-4DED-9F99-A4D602EBBCE6}"/>
              </a:ext>
            </a:extLst>
          </p:cNvPr>
          <p:cNvSpPr>
            <a:spLocks noGrp="1"/>
          </p:cNvSpPr>
          <p:nvPr>
            <p:ph type="sldNum" sz="quarter" idx="12"/>
          </p:nvPr>
        </p:nvSpPr>
        <p:spPr/>
        <p:txBody>
          <a:bodyPr/>
          <a:lstStyle/>
          <a:p>
            <a:fld id="{CC2FDD2D-D1AD-4AA7-93C2-8410BB90945D}" type="slidenum">
              <a:rPr lang="vi-VN" smtClean="0"/>
              <a:t>44</a:t>
            </a:fld>
            <a:endParaRPr lang="vi-V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Example: using </a:t>
            </a:r>
            <a:r>
              <a:rPr lang="vi-VN" sz="2400" dirty="0"/>
              <a:t>Deleted and Inserted tables</a:t>
            </a:r>
            <a:endParaRPr lang="en-US" sz="2200" dirty="0"/>
          </a:p>
        </p:txBody>
      </p:sp>
      <p:sp>
        <p:nvSpPr>
          <p:cNvPr id="2" name="Title 1"/>
          <p:cNvSpPr>
            <a:spLocks noGrp="1"/>
          </p:cNvSpPr>
          <p:nvPr>
            <p:ph type="title"/>
          </p:nvPr>
        </p:nvSpPr>
        <p:spPr/>
        <p:txBody>
          <a:bodyPr/>
          <a:lstStyle/>
          <a:p>
            <a:pPr algn="ctr"/>
            <a:r>
              <a:rPr lang="en-US" dirty="0"/>
              <a:t>Implement Trigger with T-SQL</a:t>
            </a:r>
          </a:p>
        </p:txBody>
      </p:sp>
      <p:sp>
        <p:nvSpPr>
          <p:cNvPr id="5" name="TextBox 4"/>
          <p:cNvSpPr txBox="1"/>
          <p:nvPr/>
        </p:nvSpPr>
        <p:spPr>
          <a:xfrm>
            <a:off x="902561" y="1575062"/>
            <a:ext cx="7620000" cy="477053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IF OBJECT_ID('</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'TR') is not null</a:t>
            </a:r>
          </a:p>
          <a:p>
            <a:r>
              <a:rPr lang="en-US" sz="1600" b="1" dirty="0">
                <a:solidFill>
                  <a:srgbClr val="0000FF"/>
                </a:solidFill>
                <a:latin typeface="Courier New" pitchFamily="49" charset="0"/>
                <a:cs typeface="Courier New" pitchFamily="49" charset="0"/>
              </a:rPr>
              <a:t>	drop trigger </a:t>
            </a:r>
            <a:r>
              <a:rPr lang="en-US" sz="1600" b="1" dirty="0" err="1">
                <a:solidFill>
                  <a:srgbClr val="0000FF"/>
                </a:solidFill>
                <a:latin typeface="Courier New" pitchFamily="49" charset="0"/>
                <a:cs typeface="Courier New" pitchFamily="49" charset="0"/>
              </a:rPr>
              <a:t>Tr_Employee_Insert</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go</a:t>
            </a:r>
          </a:p>
          <a:p>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a:t>
            </a:r>
          </a:p>
          <a:p>
            <a:r>
              <a:rPr lang="en-US" sz="1600" b="1" dirty="0">
                <a:solidFill>
                  <a:srgbClr val="0000FF"/>
                </a:solidFill>
                <a:latin typeface="Courier New" pitchFamily="49" charset="0"/>
                <a:cs typeface="Courier New" pitchFamily="49" charset="0"/>
              </a:rPr>
              <a:t>AS</a:t>
            </a:r>
          </a:p>
          <a:p>
            <a:r>
              <a:rPr lang="es-ES" sz="1600" b="1" dirty="0">
                <a:solidFill>
                  <a:srgbClr val="0000FF"/>
                </a:solidFill>
                <a:latin typeface="Courier New" pitchFamily="49" charset="0"/>
                <a:cs typeface="Courier New" pitchFamily="49" charset="0"/>
              </a:rPr>
              <a:t>	DECLARE @</a:t>
            </a:r>
            <a:r>
              <a:rPr lang="es-ES" sz="1600" b="1" dirty="0" err="1">
                <a:solidFill>
                  <a:srgbClr val="0000FF"/>
                </a:solidFill>
                <a:latin typeface="Courier New" pitchFamily="49" charset="0"/>
                <a:cs typeface="Courier New" pitchFamily="49" charset="0"/>
              </a:rPr>
              <a:t>vEmpSSN</a:t>
            </a:r>
            <a:r>
              <a:rPr lang="es-ES" sz="1600" b="1" dirty="0">
                <a:solidFill>
                  <a:srgbClr val="0000FF"/>
                </a:solidFill>
                <a:latin typeface="Courier New" pitchFamily="49" charset="0"/>
                <a:cs typeface="Courier New" pitchFamily="49" charset="0"/>
              </a:rPr>
              <a:t> DECIMAL, @</a:t>
            </a:r>
            <a:r>
              <a:rPr lang="es-ES" sz="1600" b="1" dirty="0" err="1">
                <a:solidFill>
                  <a:srgbClr val="0000FF"/>
                </a:solidFill>
                <a:latin typeface="Courier New" pitchFamily="49" charset="0"/>
                <a:cs typeface="Courier New" pitchFamily="49" charset="0"/>
              </a:rPr>
              <a:t>vEmpName</a:t>
            </a:r>
            <a:r>
              <a:rPr lang="es-ES" sz="1600" b="1" dirty="0">
                <a:solidFill>
                  <a:srgbClr val="0000FF"/>
                </a:solidFill>
                <a:latin typeface="Courier New" pitchFamily="49" charset="0"/>
                <a:cs typeface="Courier New" pitchFamily="49" charset="0"/>
              </a:rPr>
              <a:t> NVARCHAR(50)</a:t>
            </a:r>
          </a:p>
          <a:p>
            <a:r>
              <a:rPr lang="en-US" sz="1600" b="1" dirty="0">
                <a:solidFill>
                  <a:srgbClr val="0000FF"/>
                </a:solidFill>
                <a:latin typeface="Courier New" pitchFamily="49" charset="0"/>
                <a:cs typeface="Courier New" pitchFamily="49" charset="0"/>
              </a:rPr>
              <a:t>	SELECT @</a:t>
            </a:r>
            <a:r>
              <a:rPr lang="en-US" sz="1600" b="1" dirty="0" err="1">
                <a:solidFill>
                  <a:srgbClr val="0000FF"/>
                </a:solidFill>
                <a:latin typeface="Courier New" pitchFamily="49" charset="0"/>
                <a:cs typeface="Courier New" pitchFamily="49" charset="0"/>
              </a:rPr>
              <a:t>vEmpSSN</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FROM inserted</a:t>
            </a:r>
          </a:p>
          <a:p>
            <a:r>
              <a:rPr lang="en-US" sz="1600" b="1" dirty="0">
                <a:solidFill>
                  <a:srgbClr val="0000FF"/>
                </a:solidFill>
                <a:latin typeface="Courier New" pitchFamily="49" charset="0"/>
                <a:cs typeface="Courier New" pitchFamily="49" charset="0"/>
              </a:rPr>
              <a:t>	SELECT @</a:t>
            </a:r>
            <a:r>
              <a:rPr lang="en-US" sz="1600" b="1" dirty="0" err="1">
                <a:solidFill>
                  <a:srgbClr val="0000FF"/>
                </a:solidFill>
                <a:latin typeface="Courier New" pitchFamily="49" charset="0"/>
                <a:cs typeface="Courier New" pitchFamily="49" charset="0"/>
              </a:rPr>
              <a:t>vEmpName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FROM inserted</a:t>
            </a:r>
          </a:p>
          <a:p>
            <a:r>
              <a:rPr lang="en-US" sz="1600" b="1" dirty="0">
                <a:solidFill>
                  <a:srgbClr val="0000FF"/>
                </a:solidFill>
                <a:latin typeface="Courier New" pitchFamily="49" charset="0"/>
                <a:cs typeface="Courier New" pitchFamily="49" charset="0"/>
              </a:rPr>
              <a:t>	PRINT 'new </a:t>
            </a:r>
            <a:r>
              <a:rPr lang="en-US" sz="1600" b="1" dirty="0" err="1">
                <a:solidFill>
                  <a:srgbClr val="0000FF"/>
                </a:solidFill>
                <a:latin typeface="Courier New" pitchFamily="49" charset="0"/>
                <a:cs typeface="Courier New" pitchFamily="49" charset="0"/>
              </a:rPr>
              <a:t>tuple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PRINT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 CAST(@</a:t>
            </a:r>
            <a:r>
              <a:rPr lang="en-US" sz="1600" b="1" dirty="0" err="1">
                <a:solidFill>
                  <a:srgbClr val="0000FF"/>
                </a:solidFill>
                <a:latin typeface="Courier New" pitchFamily="49" charset="0"/>
                <a:cs typeface="Courier New" pitchFamily="49" charset="0"/>
              </a:rPr>
              <a:t>vEmpSSN</a:t>
            </a:r>
            <a:r>
              <a:rPr lang="en-US" sz="1600" b="1" dirty="0">
                <a:solidFill>
                  <a:srgbClr val="0000FF"/>
                </a:solidFill>
                <a:latin typeface="Courier New" pitchFamily="49" charset="0"/>
                <a:cs typeface="Courier New" pitchFamily="49" charset="0"/>
              </a:rPr>
              <a:t> AS </a:t>
            </a:r>
            <a:r>
              <a:rPr lang="en-US" sz="1600" b="1" dirty="0" err="1">
                <a:solidFill>
                  <a:srgbClr val="0000FF"/>
                </a:solidFill>
                <a:latin typeface="Courier New" pitchFamily="49" charset="0"/>
                <a:cs typeface="Courier New" pitchFamily="49" charset="0"/>
              </a:rPr>
              <a:t>nvarchar</a:t>
            </a:r>
            <a:r>
              <a:rPr lang="en-US" sz="1600" b="1" dirty="0">
                <a:solidFill>
                  <a:srgbClr val="0000FF"/>
                </a:solidFill>
                <a:latin typeface="Courier New" pitchFamily="49" charset="0"/>
                <a:cs typeface="Courier New" pitchFamily="49" charset="0"/>
              </a:rPr>
              <a:t>(11)) + '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vEmpName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go</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--test</a:t>
            </a:r>
          </a:p>
          <a:p>
            <a:r>
              <a:rPr lang="en-US" sz="1600" b="1" dirty="0">
                <a:solidFill>
                  <a:srgbClr val="0000FF"/>
                </a:solidFill>
                <a:latin typeface="Courier New" pitchFamily="49" charset="0"/>
                <a:cs typeface="Courier New" pitchFamily="49" charset="0"/>
              </a:rPr>
              <a:t>INSERT INTO </a:t>
            </a:r>
            <a:r>
              <a:rPr lang="en-US" sz="1600" b="1" dirty="0" err="1">
                <a:solidFill>
                  <a:srgbClr val="0000FF"/>
                </a:solidFill>
                <a:latin typeface="Courier New" pitchFamily="49" charset="0"/>
                <a:cs typeface="Courier New" pitchFamily="49" charset="0"/>
              </a:rPr>
              <a:t>tblEmployee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depNum</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supervisorSSN</a:t>
            </a:r>
            <a:r>
              <a:rPr lang="en-US" sz="1600" b="1" dirty="0">
                <a:solidFill>
                  <a:srgbClr val="0000FF"/>
                </a:solidFill>
                <a:latin typeface="Courier New" pitchFamily="49" charset="0"/>
                <a:cs typeface="Courier New" pitchFamily="49" charset="0"/>
              </a:rPr>
              <a:t>)</a:t>
            </a:r>
          </a:p>
          <a:p>
            <a:r>
              <a:rPr lang="vi-VN" sz="1600" b="1" dirty="0">
                <a:solidFill>
                  <a:srgbClr val="0000FF"/>
                </a:solidFill>
                <a:latin typeface="Courier New" pitchFamily="49" charset="0"/>
                <a:cs typeface="Courier New" pitchFamily="49" charset="0"/>
              </a:rPr>
              <a:t>VALUES (30121050345, N'Nguyễn Văn Tý', 10000, 1, 30121050037);</a:t>
            </a:r>
          </a:p>
        </p:txBody>
      </p:sp>
      <p:sp>
        <p:nvSpPr>
          <p:cNvPr id="4" name="Footer Placeholder 3">
            <a:extLst>
              <a:ext uri="{FF2B5EF4-FFF2-40B4-BE49-F238E27FC236}">
                <a16:creationId xmlns:a16="http://schemas.microsoft.com/office/drawing/2014/main" id="{55B36F09-3783-419D-98CE-74942051FF45}"/>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9CBA90FB-81FF-44B9-A27A-A90C58DA15DF}"/>
              </a:ext>
            </a:extLst>
          </p:cNvPr>
          <p:cNvSpPr>
            <a:spLocks noGrp="1"/>
          </p:cNvSpPr>
          <p:nvPr>
            <p:ph type="sldNum" sz="quarter" idx="12"/>
          </p:nvPr>
        </p:nvSpPr>
        <p:spPr/>
        <p:txBody>
          <a:bodyPr/>
          <a:lstStyle/>
          <a:p>
            <a:fld id="{CC2FDD2D-D1AD-4AA7-93C2-8410BB90945D}" type="slidenum">
              <a:rPr lang="vi-VN" smtClean="0"/>
              <a:t>45</a:t>
            </a:fld>
            <a:endParaRPr lang="vi-V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Create the trigger that refuses all under-18-year-old employee’s insertion or update</a:t>
            </a:r>
          </a:p>
        </p:txBody>
      </p:sp>
      <p:sp>
        <p:nvSpPr>
          <p:cNvPr id="2" name="Title 1"/>
          <p:cNvSpPr>
            <a:spLocks noGrp="1"/>
          </p:cNvSpPr>
          <p:nvPr>
            <p:ph type="title"/>
          </p:nvPr>
        </p:nvSpPr>
        <p:spPr/>
        <p:txBody>
          <a:bodyPr/>
          <a:lstStyle/>
          <a:p>
            <a:pPr algn="ctr"/>
            <a:r>
              <a:rPr lang="en-US" dirty="0"/>
              <a:t>Samples</a:t>
            </a:r>
          </a:p>
        </p:txBody>
      </p:sp>
      <p:sp>
        <p:nvSpPr>
          <p:cNvPr id="5" name="TextBox 4"/>
          <p:cNvSpPr txBox="1"/>
          <p:nvPr/>
        </p:nvSpPr>
        <p:spPr>
          <a:xfrm>
            <a:off x="902562" y="1881090"/>
            <a:ext cx="7620000" cy="4031873"/>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CREATE TRIGGER Tr_Employee_Under18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 UPDATE</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DECLARE @</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 DATETIME, @age INT</a:t>
            </a:r>
          </a:p>
          <a:p>
            <a:r>
              <a:rPr lang="en-US" sz="1600" b="1" dirty="0">
                <a:solidFill>
                  <a:srgbClr val="0000FF"/>
                </a:solidFill>
                <a:latin typeface="Courier New" pitchFamily="49" charset="0"/>
                <a:cs typeface="Courier New" pitchFamily="49" charset="0"/>
              </a:rPr>
              <a:t>	SELECT @</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FROM inserted</a:t>
            </a:r>
          </a:p>
          <a:p>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SET @age=YEAR(GETDATE()) - YEAR(@</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IF (@age &lt; 18)</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RAISERROR(‘Employee is under 18 years old. </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We can not sign a contact with</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him/her.',16,1)</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go</a:t>
            </a:r>
          </a:p>
        </p:txBody>
      </p:sp>
      <p:sp>
        <p:nvSpPr>
          <p:cNvPr id="4" name="Footer Placeholder 3">
            <a:extLst>
              <a:ext uri="{FF2B5EF4-FFF2-40B4-BE49-F238E27FC236}">
                <a16:creationId xmlns:a16="http://schemas.microsoft.com/office/drawing/2014/main" id="{96812F41-45D8-42D3-BBC9-F968C90AE2F8}"/>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5A822284-9E72-4357-8151-06DB20BE653C}"/>
              </a:ext>
            </a:extLst>
          </p:cNvPr>
          <p:cNvSpPr>
            <a:spLocks noGrp="1"/>
          </p:cNvSpPr>
          <p:nvPr>
            <p:ph type="sldNum" sz="quarter" idx="12"/>
          </p:nvPr>
        </p:nvSpPr>
        <p:spPr/>
        <p:txBody>
          <a:bodyPr/>
          <a:lstStyle/>
          <a:p>
            <a:fld id="{CC2FDD2D-D1AD-4AA7-93C2-8410BB90945D}" type="slidenum">
              <a:rPr lang="vi-VN" smtClean="0"/>
              <a:t>46</a:t>
            </a:fld>
            <a:endParaRPr lang="vi-V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Another method: using EXISTS</a:t>
            </a:r>
          </a:p>
        </p:txBody>
      </p:sp>
      <p:sp>
        <p:nvSpPr>
          <p:cNvPr id="2" name="Title 1"/>
          <p:cNvSpPr>
            <a:spLocks noGrp="1"/>
          </p:cNvSpPr>
          <p:nvPr>
            <p:ph type="title"/>
          </p:nvPr>
        </p:nvSpPr>
        <p:spPr/>
        <p:txBody>
          <a:bodyPr/>
          <a:lstStyle/>
          <a:p>
            <a:pPr algn="ctr"/>
            <a:r>
              <a:rPr lang="en-US" dirty="0"/>
              <a:t>Samples</a:t>
            </a:r>
          </a:p>
        </p:txBody>
      </p:sp>
      <p:sp>
        <p:nvSpPr>
          <p:cNvPr id="5" name="TextBox 4"/>
          <p:cNvSpPr txBox="1"/>
          <p:nvPr/>
        </p:nvSpPr>
        <p:spPr>
          <a:xfrm>
            <a:off x="938076" y="1786821"/>
            <a:ext cx="7620000" cy="3539430"/>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CREATE TRIGGER Tr_Employee_Under18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 UPDATE</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IF </a:t>
            </a:r>
            <a:r>
              <a:rPr lang="en-US" sz="1600" b="1" dirty="0">
                <a:solidFill>
                  <a:srgbClr val="C00000"/>
                </a:solidFill>
                <a:latin typeface="Courier New" pitchFamily="49" charset="0"/>
                <a:cs typeface="Courier New" pitchFamily="49" charset="0"/>
              </a:rPr>
              <a:t>EXISTS</a:t>
            </a:r>
            <a:r>
              <a:rPr lang="en-US" sz="1600" b="1" dirty="0">
                <a:solidFill>
                  <a:srgbClr val="0000FF"/>
                </a:solidFill>
                <a:latin typeface="Courier New" pitchFamily="49" charset="0"/>
                <a:cs typeface="Courier New" pitchFamily="49" charset="0"/>
              </a:rPr>
              <a:t>(SELECT * </a:t>
            </a:r>
          </a:p>
          <a:p>
            <a:r>
              <a:rPr lang="en-US" sz="1600" b="1" dirty="0">
                <a:solidFill>
                  <a:srgbClr val="0000FF"/>
                </a:solidFill>
                <a:latin typeface="Courier New" pitchFamily="49" charset="0"/>
                <a:cs typeface="Courier New" pitchFamily="49" charset="0"/>
              </a:rPr>
              <a:t>		FROM inserted </a:t>
            </a:r>
          </a:p>
          <a:p>
            <a:r>
              <a:rPr lang="en-US" sz="1600" b="1" dirty="0">
                <a:solidFill>
                  <a:srgbClr val="0000FF"/>
                </a:solidFill>
                <a:latin typeface="Courier New" pitchFamily="49" charset="0"/>
                <a:cs typeface="Courier New" pitchFamily="49" charset="0"/>
              </a:rPr>
              <a:t>		WHERE (YEAR(GETDATE())-YEAR(</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))&lt;18</a:t>
            </a:r>
          </a:p>
          <a:p>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RAISERROR(‘Employee is under 18 years old. </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We can not sign a contact with</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him/her.',16,1)</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go</a:t>
            </a:r>
          </a:p>
        </p:txBody>
      </p:sp>
      <p:sp>
        <p:nvSpPr>
          <p:cNvPr id="4" name="Footer Placeholder 3">
            <a:extLst>
              <a:ext uri="{FF2B5EF4-FFF2-40B4-BE49-F238E27FC236}">
                <a16:creationId xmlns:a16="http://schemas.microsoft.com/office/drawing/2014/main" id="{E0C8335D-175E-4C9F-8217-5E999E40158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BCE7025-88CA-4E96-9D15-F90799CB26A0}"/>
              </a:ext>
            </a:extLst>
          </p:cNvPr>
          <p:cNvSpPr>
            <a:spLocks noGrp="1"/>
          </p:cNvSpPr>
          <p:nvPr>
            <p:ph type="sldNum" sz="quarter" idx="12"/>
          </p:nvPr>
        </p:nvSpPr>
        <p:spPr/>
        <p:txBody>
          <a:bodyPr/>
          <a:lstStyle/>
          <a:p>
            <a:fld id="{CC2FDD2D-D1AD-4AA7-93C2-8410BB90945D}" type="slidenum">
              <a:rPr lang="vi-VN" smtClean="0"/>
              <a:t>47</a:t>
            </a:fld>
            <a:endParaRPr lang="vi-V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633222" indent="-514350">
              <a:buFont typeface="+mj-lt"/>
              <a:buAutoNum type="arabicPeriod"/>
            </a:pPr>
            <a:r>
              <a:rPr lang="en-US" dirty="0"/>
              <a:t>Declare cursor</a:t>
            </a:r>
          </a:p>
          <a:p>
            <a:pPr marL="633222" indent="-514350">
              <a:buNone/>
            </a:pPr>
            <a:r>
              <a:rPr lang="en-US" dirty="0"/>
              <a:t>	DECLARE </a:t>
            </a:r>
            <a:r>
              <a:rPr lang="en-US" dirty="0" err="1"/>
              <a:t>cursor_name</a:t>
            </a:r>
            <a:r>
              <a:rPr lang="en-US" dirty="0"/>
              <a:t> CURSOR FOR SELECT Statement</a:t>
            </a:r>
          </a:p>
          <a:p>
            <a:pPr marL="633222" indent="-514350">
              <a:buFont typeface="+mj-lt"/>
              <a:buAutoNum type="arabicPeriod" startAt="2"/>
            </a:pPr>
            <a:r>
              <a:rPr lang="en-US" dirty="0"/>
              <a:t>Open cursor</a:t>
            </a:r>
          </a:p>
          <a:p>
            <a:pPr marL="633222" indent="-514350">
              <a:buNone/>
            </a:pPr>
            <a:r>
              <a:rPr lang="en-US" dirty="0"/>
              <a:t>	OPEN </a:t>
            </a:r>
            <a:r>
              <a:rPr lang="en-US" dirty="0" err="1"/>
              <a:t>cursor_name</a:t>
            </a:r>
            <a:endParaRPr lang="en-US" dirty="0"/>
          </a:p>
          <a:p>
            <a:pPr marL="633222" indent="-514350">
              <a:buFont typeface="+mj-lt"/>
              <a:buAutoNum type="arabicPeriod" startAt="3"/>
            </a:pPr>
            <a:r>
              <a:rPr lang="en-US" dirty="0"/>
              <a:t>Loop and get values of each </a:t>
            </a:r>
            <a:r>
              <a:rPr lang="en-US" dirty="0" err="1"/>
              <a:t>tuple</a:t>
            </a:r>
            <a:r>
              <a:rPr lang="en-US" dirty="0"/>
              <a:t> in cursor with FETCH statement</a:t>
            </a:r>
          </a:p>
          <a:p>
            <a:pPr marL="633222" indent="-514350">
              <a:buNone/>
            </a:pPr>
            <a:r>
              <a:rPr lang="en-US" dirty="0"/>
              <a:t>	FETCH NEXT | PRIOR | FIRST | LAST  </a:t>
            </a:r>
            <a:br>
              <a:rPr lang="en-US" dirty="0"/>
            </a:br>
            <a:r>
              <a:rPr lang="en-US" dirty="0"/>
              <a:t>	FROM </a:t>
            </a:r>
            <a:r>
              <a:rPr lang="en-US" dirty="0" err="1"/>
              <a:t>cursor_name</a:t>
            </a:r>
            <a:r>
              <a:rPr lang="en-US" dirty="0"/>
              <a:t> INTO @var1, @var2</a:t>
            </a:r>
          </a:p>
          <a:p>
            <a:pPr marL="633222" indent="-514350">
              <a:buFont typeface="+mj-lt"/>
              <a:buAutoNum type="arabicPeriod" startAt="4"/>
            </a:pPr>
            <a:r>
              <a:rPr lang="en-US" dirty="0"/>
              <a:t>Using @@FETCH_STATUS to check fetch status. The 0 value mean FETCH statement was successful.</a:t>
            </a:r>
          </a:p>
          <a:p>
            <a:pPr marL="633222" indent="-514350">
              <a:buFont typeface="+mj-lt"/>
              <a:buAutoNum type="arabicPeriod" startAt="4"/>
            </a:pPr>
            <a:r>
              <a:rPr lang="en-US" dirty="0"/>
              <a:t>CLOSE </a:t>
            </a:r>
            <a:r>
              <a:rPr lang="en-US" dirty="0" err="1"/>
              <a:t>cursor_name</a:t>
            </a:r>
            <a:endParaRPr lang="en-US" dirty="0"/>
          </a:p>
          <a:p>
            <a:pPr marL="633222" indent="-514350">
              <a:buFont typeface="+mj-lt"/>
              <a:buAutoNum type="arabicPeriod" startAt="4"/>
            </a:pPr>
            <a:r>
              <a:rPr lang="en-US" dirty="0"/>
              <a:t>DEALLOCATE </a:t>
            </a:r>
            <a:r>
              <a:rPr lang="en-US" dirty="0" err="1"/>
              <a:t>cursor_name</a:t>
            </a:r>
            <a:endParaRPr lang="en-US" dirty="0"/>
          </a:p>
          <a:p>
            <a:pPr marL="633222" indent="-514350">
              <a:buFont typeface="+mj-lt"/>
              <a:buAutoNum type="arabicPeriod" startAt="4"/>
            </a:pPr>
            <a:endParaRPr lang="en-US" dirty="0"/>
          </a:p>
          <a:p>
            <a:pPr lvl="1">
              <a:buNone/>
            </a:pPr>
            <a:endParaRPr lang="en-US" dirty="0"/>
          </a:p>
        </p:txBody>
      </p:sp>
      <p:sp>
        <p:nvSpPr>
          <p:cNvPr id="2" name="Title 1"/>
          <p:cNvSpPr>
            <a:spLocks noGrp="1"/>
          </p:cNvSpPr>
          <p:nvPr>
            <p:ph type="title"/>
          </p:nvPr>
        </p:nvSpPr>
        <p:spPr/>
        <p:txBody>
          <a:bodyPr>
            <a:normAutofit/>
          </a:bodyPr>
          <a:lstStyle/>
          <a:p>
            <a:pPr algn="ctr"/>
            <a:r>
              <a:rPr lang="en-US" dirty="0"/>
              <a:t>Using Cursor in MS SQL Server</a:t>
            </a:r>
          </a:p>
        </p:txBody>
      </p:sp>
      <p:sp>
        <p:nvSpPr>
          <p:cNvPr id="4" name="Footer Placeholder 3">
            <a:extLst>
              <a:ext uri="{FF2B5EF4-FFF2-40B4-BE49-F238E27FC236}">
                <a16:creationId xmlns:a16="http://schemas.microsoft.com/office/drawing/2014/main" id="{A3FE0284-0801-44E9-90BF-5BA0B26CA169}"/>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1449BC0E-DB28-4B19-99D9-30C2EE779CB1}"/>
              </a:ext>
            </a:extLst>
          </p:cNvPr>
          <p:cNvSpPr>
            <a:spLocks noGrp="1"/>
          </p:cNvSpPr>
          <p:nvPr>
            <p:ph type="sldNum" sz="quarter" idx="12"/>
          </p:nvPr>
        </p:nvSpPr>
        <p:spPr/>
        <p:txBody>
          <a:bodyPr/>
          <a:lstStyle/>
          <a:p>
            <a:fld id="{CC2FDD2D-D1AD-4AA7-93C2-8410BB90945D}" type="slidenum">
              <a:rPr lang="vi-VN" smtClean="0"/>
              <a:t>48</a:t>
            </a:fld>
            <a:endParaRPr lang="vi-V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3074" name="Picture 2"/>
          <p:cNvPicPr>
            <a:picLocks noChangeAspect="1" noChangeArrowheads="1"/>
          </p:cNvPicPr>
          <p:nvPr/>
        </p:nvPicPr>
        <p:blipFill>
          <a:blip r:embed="rId2" cstate="print"/>
          <a:srcRect/>
          <a:stretch>
            <a:fillRect/>
          </a:stretch>
        </p:blipFill>
        <p:spPr bwMode="auto">
          <a:xfrm>
            <a:off x="585925" y="1447832"/>
            <a:ext cx="8481875" cy="3962336"/>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FDD63CAE-735D-4F75-BBCC-6A51B90C69BB}"/>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1894AC1B-9BA9-44A4-8F71-2EE1A140783F}"/>
              </a:ext>
            </a:extLst>
          </p:cNvPr>
          <p:cNvSpPr>
            <a:spLocks noGrp="1"/>
          </p:cNvSpPr>
          <p:nvPr>
            <p:ph type="sldNum" sz="quarter" idx="12"/>
          </p:nvPr>
        </p:nvSpPr>
        <p:spPr/>
        <p:txBody>
          <a:bodyPr/>
          <a:lstStyle/>
          <a:p>
            <a:fld id="{CC2FDD2D-D1AD-4AA7-93C2-8410BB90945D}" type="slidenum">
              <a:rPr lang="vi-VN" smtClean="0"/>
              <a:t>49</a:t>
            </a:fld>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681" y="1142565"/>
            <a:ext cx="7936637" cy="5069149"/>
          </a:xfrm>
        </p:spPr>
        <p:txBody>
          <a:bodyPr>
            <a:normAutofit/>
          </a:bodyPr>
          <a:lstStyle/>
          <a:p>
            <a:pPr marL="633222" indent="-514350">
              <a:buFont typeface="+mj-lt"/>
              <a:buAutoNum type="arabicPeriod"/>
            </a:pPr>
            <a:r>
              <a:rPr lang="en-US" dirty="0"/>
              <a:t>Variables</a:t>
            </a:r>
          </a:p>
          <a:p>
            <a:pPr lvl="1"/>
            <a:r>
              <a:rPr lang="en-US" sz="2000" dirty="0"/>
              <a:t>Declare a variable</a:t>
            </a:r>
          </a:p>
          <a:p>
            <a:pPr lvl="1"/>
            <a:endParaRPr lang="en-US" sz="2000" dirty="0"/>
          </a:p>
          <a:p>
            <a:pPr lvl="1"/>
            <a:endParaRPr lang="en-US" sz="2000" dirty="0"/>
          </a:p>
          <a:p>
            <a:pPr lvl="1">
              <a:buNone/>
            </a:pPr>
            <a:endParaRPr lang="en-US" sz="2000" dirty="0"/>
          </a:p>
          <a:p>
            <a:pPr lvl="1"/>
            <a:endParaRPr lang="en-US" sz="2000" dirty="0"/>
          </a:p>
          <a:p>
            <a:pPr lvl="1"/>
            <a:endParaRPr lang="en-US" sz="2000" dirty="0"/>
          </a:p>
          <a:p>
            <a:pPr lvl="1"/>
            <a:r>
              <a:rPr lang="en-US" sz="2000" dirty="0"/>
              <a:t>Example</a:t>
            </a:r>
          </a:p>
          <a:p>
            <a:pPr lvl="1">
              <a:buNone/>
            </a:pPr>
            <a:r>
              <a:rPr lang="en-US" sz="1600" dirty="0">
                <a:latin typeface="Courier New" pitchFamily="49" charset="0"/>
                <a:cs typeface="Courier New" pitchFamily="49" charset="0"/>
              </a:rPr>
              <a:t>	</a:t>
            </a:r>
            <a:endParaRPr lang="en-US" sz="16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172852" y="2043112"/>
            <a:ext cx="7620000" cy="1384995"/>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local_variable</a:t>
            </a:r>
            <a:r>
              <a:rPr lang="en-US" sz="1600" b="1" dirty="0">
                <a:solidFill>
                  <a:srgbClr val="0000FF"/>
                </a:solidFill>
                <a:latin typeface="Courier New" pitchFamily="49" charset="0"/>
                <a:cs typeface="Courier New" pitchFamily="49" charset="0"/>
              </a:rPr>
              <a:t> [AS]  </a:t>
            </a:r>
            <a:r>
              <a:rPr lang="en-US" sz="1600" b="1" dirty="0" err="1">
                <a:solidFill>
                  <a:srgbClr val="0000FF"/>
                </a:solidFill>
                <a:latin typeface="Courier New" pitchFamily="49" charset="0"/>
                <a:cs typeface="Courier New" pitchFamily="49" charset="0"/>
              </a:rPr>
              <a:t>data_type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initialvalue</a:t>
            </a:r>
            <a:r>
              <a:rPr lang="en-US" sz="1600" b="1" dirty="0">
                <a:solidFill>
                  <a:srgbClr val="0000FF"/>
                </a:solidFill>
                <a:latin typeface="Courier New" pitchFamily="49" charset="0"/>
                <a:cs typeface="Courier New" pitchFamily="49" charset="0"/>
              </a:rPr>
              <a:t>] , …</a:t>
            </a:r>
          </a:p>
          <a:p>
            <a:pPr marL="0" lvl="2"/>
            <a:endParaRPr lang="en-US" sz="1600" b="1" dirty="0">
              <a:latin typeface="Courier New" pitchFamily="49" charset="0"/>
              <a:cs typeface="Courier New" pitchFamily="49" charset="0"/>
            </a:endParaRPr>
          </a:p>
          <a:p>
            <a:pPr marL="0" lvl="2"/>
            <a:r>
              <a:rPr lang="en-US" i="1" dirty="0" err="1">
                <a:solidFill>
                  <a:srgbClr val="0070C0"/>
                </a:solidFill>
              </a:rPr>
              <a:t>data_type</a:t>
            </a:r>
            <a:r>
              <a:rPr lang="en-US" i="1" dirty="0">
                <a:solidFill>
                  <a:srgbClr val="0070C0"/>
                </a:solidFill>
              </a:rPr>
              <a:t>: </a:t>
            </a:r>
            <a:r>
              <a:rPr lang="en-US" dirty="0">
                <a:solidFill>
                  <a:srgbClr val="0070C0"/>
                </a:solidFill>
              </a:rPr>
              <a:t>any system-supplied, common language runtime (CLR) user-defined table type. A variable cannot be of text, </a:t>
            </a:r>
            <a:r>
              <a:rPr lang="en-US" dirty="0" err="1">
                <a:solidFill>
                  <a:srgbClr val="0070C0"/>
                </a:solidFill>
              </a:rPr>
              <a:t>ntext</a:t>
            </a:r>
            <a:r>
              <a:rPr lang="en-US" dirty="0">
                <a:solidFill>
                  <a:srgbClr val="0070C0"/>
                </a:solidFill>
              </a:rPr>
              <a:t>, or image data type</a:t>
            </a:r>
          </a:p>
          <a:p>
            <a:pPr marL="0" lvl="2"/>
            <a:endParaRPr lang="en-US" sz="1600" b="1" dirty="0">
              <a:latin typeface="Courier New" pitchFamily="49" charset="0"/>
              <a:cs typeface="Courier New" pitchFamily="49" charset="0"/>
            </a:endParaRPr>
          </a:p>
        </p:txBody>
      </p:sp>
      <p:sp>
        <p:nvSpPr>
          <p:cNvPr id="5" name="TextBox 4"/>
          <p:cNvSpPr txBox="1"/>
          <p:nvPr/>
        </p:nvSpPr>
        <p:spPr>
          <a:xfrm>
            <a:off x="1172852" y="4343756"/>
            <a:ext cx="7620000" cy="830997"/>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NVARCHAR(20),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AS DECIMAL, </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 DECIMAL=1000</a:t>
            </a:r>
          </a:p>
          <a:p>
            <a:pPr marL="0" lvl="2"/>
            <a:endParaRPr lang="en-US" sz="1600" b="1" dirty="0">
              <a:solidFill>
                <a:srgbClr val="0000FF"/>
              </a:solidFill>
              <a:latin typeface="Courier New" pitchFamily="49" charset="0"/>
              <a:cs typeface="Courier New" pitchFamily="49" charset="0"/>
            </a:endParaRPr>
          </a:p>
        </p:txBody>
      </p:sp>
      <p:sp>
        <p:nvSpPr>
          <p:cNvPr id="6" name="Footer Placeholder 5">
            <a:extLst>
              <a:ext uri="{FF2B5EF4-FFF2-40B4-BE49-F238E27FC236}">
                <a16:creationId xmlns:a16="http://schemas.microsoft.com/office/drawing/2014/main" id="{921C173D-00C3-4085-8089-793861764CF7}"/>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A31D7728-A26C-43EA-9014-FE85BD5FCC32}"/>
              </a:ext>
            </a:extLst>
          </p:cNvPr>
          <p:cNvSpPr>
            <a:spLocks noGrp="1"/>
          </p:cNvSpPr>
          <p:nvPr>
            <p:ph type="sldNum" sz="quarter" idx="12"/>
          </p:nvPr>
        </p:nvSpPr>
        <p:spPr/>
        <p:txBody>
          <a:bodyPr/>
          <a:lstStyle/>
          <a:p>
            <a:fld id="{CC2FDD2D-D1AD-4AA7-93C2-8410BB90945D}" type="slidenum">
              <a:rPr lang="vi-VN" smtClean="0"/>
              <a:t>5</a:t>
            </a:fld>
            <a:endParaRPr lang="vi-VN"/>
          </a:p>
        </p:txBody>
      </p:sp>
    </p:spTree>
    <p:extLst>
      <p:ext uri="{BB962C8B-B14F-4D97-AF65-F5344CB8AC3E}">
        <p14:creationId xmlns:p14="http://schemas.microsoft.com/office/powerpoint/2010/main" val="1413002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681" y="171751"/>
            <a:ext cx="7936637" cy="840859"/>
          </a:xfrm>
        </p:spPr>
        <p:txBody>
          <a:bodyPr/>
          <a:lstStyle/>
          <a:p>
            <a:pPr algn="ctr"/>
            <a:r>
              <a:rPr lang="en-US" dirty="0"/>
              <a:t>Example</a:t>
            </a:r>
          </a:p>
        </p:txBody>
      </p:sp>
      <p:pic>
        <p:nvPicPr>
          <p:cNvPr id="4098" name="Picture 2"/>
          <p:cNvPicPr>
            <a:picLocks noChangeAspect="1" noChangeArrowheads="1"/>
          </p:cNvPicPr>
          <p:nvPr/>
        </p:nvPicPr>
        <p:blipFill>
          <a:blip r:embed="rId2" cstate="print"/>
          <a:srcRect/>
          <a:stretch>
            <a:fillRect/>
          </a:stretch>
        </p:blipFill>
        <p:spPr bwMode="auto">
          <a:xfrm>
            <a:off x="930343" y="1127464"/>
            <a:ext cx="6003857" cy="5138355"/>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B72C9BF0-5F5F-4C67-807B-A285DC104988}"/>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9614FC1D-182D-4F46-A25B-F8CBD822D616}"/>
              </a:ext>
            </a:extLst>
          </p:cNvPr>
          <p:cNvSpPr>
            <a:spLocks noGrp="1"/>
          </p:cNvSpPr>
          <p:nvPr>
            <p:ph type="sldNum" sz="quarter" idx="12"/>
          </p:nvPr>
        </p:nvSpPr>
        <p:spPr/>
        <p:txBody>
          <a:bodyPr/>
          <a:lstStyle/>
          <a:p>
            <a:fld id="{CC2FDD2D-D1AD-4AA7-93C2-8410BB90945D}" type="slidenum">
              <a:rPr lang="vi-VN" smtClean="0"/>
              <a:t>50</a:t>
            </a:fld>
            <a:endParaRPr lang="vi-V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2050" name="Picture 2"/>
          <p:cNvPicPr>
            <a:picLocks noChangeAspect="1" noChangeArrowheads="1"/>
          </p:cNvPicPr>
          <p:nvPr/>
        </p:nvPicPr>
        <p:blipFill>
          <a:blip r:embed="rId2" cstate="print"/>
          <a:srcRect/>
          <a:stretch>
            <a:fillRect/>
          </a:stretch>
        </p:blipFill>
        <p:spPr bwMode="auto">
          <a:xfrm>
            <a:off x="838200" y="1352550"/>
            <a:ext cx="8001000" cy="4467712"/>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05A54E03-3243-4FBB-A6F5-A9CB821F7439}"/>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48577ECA-CD57-4B57-A43A-3CF226C8A886}"/>
              </a:ext>
            </a:extLst>
          </p:cNvPr>
          <p:cNvSpPr>
            <a:spLocks noGrp="1"/>
          </p:cNvSpPr>
          <p:nvPr>
            <p:ph type="sldNum" sz="quarter" idx="12"/>
          </p:nvPr>
        </p:nvSpPr>
        <p:spPr/>
        <p:txBody>
          <a:bodyPr/>
          <a:lstStyle/>
          <a:p>
            <a:fld id="{CC2FDD2D-D1AD-4AA7-93C2-8410BB90945D}" type="slidenum">
              <a:rPr lang="vi-VN" smtClean="0"/>
              <a:t>51</a:t>
            </a:fld>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a:t>Variables (cont)</a:t>
            </a:r>
          </a:p>
          <a:p>
            <a:pPr lvl="1"/>
            <a:r>
              <a:rPr lang="en-US" sz="2000" dirty="0"/>
              <a:t>Assign a value into a variable : using SET or SELECT</a:t>
            </a:r>
          </a:p>
          <a:p>
            <a:pPr lvl="1"/>
            <a:endParaRPr lang="en-US" sz="2000" dirty="0"/>
          </a:p>
          <a:p>
            <a:pPr lvl="1"/>
            <a:endParaRPr lang="en-US" sz="2000" dirty="0"/>
          </a:p>
          <a:p>
            <a:pPr lvl="1"/>
            <a:endParaRPr lang="en-US" sz="2000" dirty="0"/>
          </a:p>
          <a:p>
            <a:pPr lvl="1"/>
            <a:r>
              <a:rPr lang="en-US" sz="2000" dirty="0"/>
              <a:t>Assign a value into a variable using SQL command : SELECT or UPDATE</a:t>
            </a:r>
          </a:p>
          <a:p>
            <a:pPr lvl="1"/>
            <a:endParaRPr lang="en-US" sz="2000" dirty="0"/>
          </a:p>
          <a:p>
            <a:pPr>
              <a:buNone/>
            </a:pPr>
            <a:r>
              <a:rPr lang="en-US" sz="1600" dirty="0">
                <a:latin typeface="Courier New" pitchFamily="49" charset="0"/>
                <a:cs typeface="Courier New" pitchFamily="49" charset="0"/>
              </a:rPr>
              <a:t>		</a:t>
            </a:r>
            <a:endParaRPr lang="en-US" sz="16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201132" y="1958112"/>
            <a:ext cx="7620000" cy="830997"/>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SET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N’Mai</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Duy</a:t>
            </a:r>
            <a:r>
              <a:rPr lang="en-US" sz="1600" b="1" dirty="0">
                <a:solidFill>
                  <a:srgbClr val="0000FF"/>
                </a:solidFill>
                <a:latin typeface="Courier New" pitchFamily="49" charset="0"/>
                <a:cs typeface="Courier New" pitchFamily="49" charset="0"/>
              </a:rPr>
              <a:t> An’</a:t>
            </a:r>
          </a:p>
          <a:p>
            <a:pPr marL="0" lvl="2"/>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=2000</a:t>
            </a:r>
          </a:p>
          <a:p>
            <a:pPr marL="0" lvl="2"/>
            <a:endParaRPr lang="en-US" sz="1600" b="1" dirty="0">
              <a:solidFill>
                <a:srgbClr val="0000FF"/>
              </a:solidFill>
              <a:latin typeface="Courier New" pitchFamily="49" charset="0"/>
              <a:cs typeface="Courier New" pitchFamily="49" charset="0"/>
            </a:endParaRPr>
          </a:p>
        </p:txBody>
      </p:sp>
      <p:sp>
        <p:nvSpPr>
          <p:cNvPr id="5" name="TextBox 4"/>
          <p:cNvSpPr txBox="1"/>
          <p:nvPr/>
        </p:nvSpPr>
        <p:spPr>
          <a:xfrm>
            <a:off x="1201132" y="3759071"/>
            <a:ext cx="7620000" cy="1815882"/>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empSalary</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FROM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N'Mai</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Duy</a:t>
            </a:r>
            <a:r>
              <a:rPr lang="en-US" sz="1600" b="1" dirty="0">
                <a:solidFill>
                  <a:srgbClr val="0000FF"/>
                </a:solidFill>
                <a:latin typeface="Courier New" pitchFamily="49" charset="0"/>
                <a:cs typeface="Courier New" pitchFamily="49" charset="0"/>
              </a:rPr>
              <a:t> An‘</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UPDATE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SET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empSalary</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N'Mai</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Duy</a:t>
            </a:r>
            <a:r>
              <a:rPr lang="en-US" sz="1600" b="1" dirty="0">
                <a:solidFill>
                  <a:srgbClr val="0000FF"/>
                </a:solidFill>
                <a:latin typeface="Courier New" pitchFamily="49" charset="0"/>
                <a:cs typeface="Courier New" pitchFamily="49" charset="0"/>
              </a:rPr>
              <a:t> An’</a:t>
            </a:r>
          </a:p>
        </p:txBody>
      </p:sp>
      <p:sp>
        <p:nvSpPr>
          <p:cNvPr id="6" name="Footer Placeholder 5">
            <a:extLst>
              <a:ext uri="{FF2B5EF4-FFF2-40B4-BE49-F238E27FC236}">
                <a16:creationId xmlns:a16="http://schemas.microsoft.com/office/drawing/2014/main" id="{0A34BE9D-D8B6-4FE4-A199-BCEE63C338B0}"/>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068D8C95-C650-4188-AC03-BB0058B75CE5}"/>
              </a:ext>
            </a:extLst>
          </p:cNvPr>
          <p:cNvSpPr>
            <a:spLocks noGrp="1"/>
          </p:cNvSpPr>
          <p:nvPr>
            <p:ph type="sldNum" sz="quarter" idx="12"/>
          </p:nvPr>
        </p:nvSpPr>
        <p:spPr/>
        <p:txBody>
          <a:bodyPr/>
          <a:lstStyle/>
          <a:p>
            <a:fld id="{CC2FDD2D-D1AD-4AA7-93C2-8410BB90945D}" type="slidenum">
              <a:rPr lang="vi-VN" smtClean="0"/>
              <a:t>6</a:t>
            </a:fld>
            <a:endParaRPr lang="vi-VN"/>
          </a:p>
        </p:txBody>
      </p:sp>
    </p:spTree>
    <p:extLst>
      <p:ext uri="{BB962C8B-B14F-4D97-AF65-F5344CB8AC3E}">
        <p14:creationId xmlns:p14="http://schemas.microsoft.com/office/powerpoint/2010/main" val="353797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a:t>Variables (cont)</a:t>
            </a:r>
          </a:p>
          <a:p>
            <a:pPr lvl="1"/>
            <a:r>
              <a:rPr lang="en-US" sz="2000" dirty="0"/>
              <a:t>Display value of a variable : using PRINT or SELECT</a:t>
            </a:r>
          </a:p>
          <a:p>
            <a:pPr lvl="1"/>
            <a:endParaRPr lang="en-US" sz="2000" dirty="0"/>
          </a:p>
          <a:p>
            <a:pPr lvl="1"/>
            <a:endParaRPr lang="en-US" sz="2000" dirty="0"/>
          </a:p>
          <a:p>
            <a:pPr lvl="1"/>
            <a:endParaRPr lang="en-US" sz="2000" dirty="0"/>
          </a:p>
          <a:p>
            <a:pPr lvl="1"/>
            <a:r>
              <a:rPr lang="en-US" sz="2000" dirty="0"/>
              <a:t>Converts an expression from one data type to a different data type : using CAST or CONVERT function</a:t>
            </a:r>
          </a:p>
          <a:p>
            <a:pPr lvl="1"/>
            <a:endParaRPr lang="en-US" sz="2000" dirty="0"/>
          </a:p>
          <a:p>
            <a:pPr>
              <a:buNone/>
            </a:pPr>
            <a:r>
              <a:rPr lang="en-US" sz="1600" dirty="0">
                <a:latin typeface="Courier New" pitchFamily="49" charset="0"/>
                <a:cs typeface="Courier New" pitchFamily="49" charset="0"/>
              </a:rPr>
              <a:t>		</a:t>
            </a:r>
            <a:endParaRPr lang="en-US" sz="16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098981" y="1968323"/>
            <a:ext cx="7620000" cy="830997"/>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PRINT 	@</a:t>
            </a:r>
            <a:r>
              <a:rPr lang="en-US" sz="1600" b="1" dirty="0" err="1">
                <a:solidFill>
                  <a:srgbClr val="0000FF"/>
                </a:solidFill>
                <a:latin typeface="Courier New" pitchFamily="49" charset="0"/>
                <a:cs typeface="Courier New" pitchFamily="49" charset="0"/>
              </a:rPr>
              <a:t>empName</a:t>
            </a:r>
            <a:endParaRPr lang="en-US" sz="1600" b="1" dirty="0">
              <a:solidFill>
                <a:srgbClr val="0000FF"/>
              </a:solidFill>
              <a:latin typeface="Courier New" pitchFamily="49" charset="0"/>
              <a:cs typeface="Courier New" pitchFamily="49" charset="0"/>
            </a:endParaRPr>
          </a:p>
          <a:p>
            <a:pPr marL="0" lvl="2"/>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empSalary</a:t>
            </a:r>
            <a:endParaRPr lang="en-US" sz="1600" b="1" dirty="0">
              <a:solidFill>
                <a:srgbClr val="0000FF"/>
              </a:solidFill>
              <a:latin typeface="Courier New" pitchFamily="49" charset="0"/>
              <a:cs typeface="Courier New" pitchFamily="49" charset="0"/>
            </a:endParaRPr>
          </a:p>
          <a:p>
            <a:pPr marL="0" lvl="2"/>
            <a:endParaRPr lang="en-US" sz="1600" b="1" dirty="0">
              <a:solidFill>
                <a:srgbClr val="0000FF"/>
              </a:solidFill>
              <a:latin typeface="Courier New" pitchFamily="49" charset="0"/>
              <a:cs typeface="Courier New" pitchFamily="49" charset="0"/>
            </a:endParaRPr>
          </a:p>
        </p:txBody>
      </p:sp>
      <p:sp>
        <p:nvSpPr>
          <p:cNvPr id="5" name="TextBox 4"/>
          <p:cNvSpPr txBox="1"/>
          <p:nvPr/>
        </p:nvSpPr>
        <p:spPr>
          <a:xfrm>
            <a:off x="1000771" y="3859942"/>
            <a:ext cx="7620000" cy="1246495"/>
          </a:xfrm>
          <a:prstGeom prst="rect">
            <a:avLst/>
          </a:prstGeom>
          <a:noFill/>
          <a:ln w="0">
            <a:solidFill>
              <a:schemeClr val="tx1"/>
            </a:solidFill>
          </a:ln>
        </p:spPr>
        <p:txBody>
          <a:bodyPr wrap="square" rtlCol="0">
            <a:spAutoFit/>
          </a:bodyPr>
          <a:lstStyle/>
          <a:p>
            <a:r>
              <a:rPr lang="es-ES" sz="1500" b="1" dirty="0">
                <a:solidFill>
                  <a:srgbClr val="0000FF"/>
                </a:solidFill>
                <a:latin typeface="Courier New" pitchFamily="49" charset="0"/>
                <a:cs typeface="Courier New" pitchFamily="49" charset="0"/>
              </a:rPr>
              <a:t>DECLARE @</a:t>
            </a:r>
            <a:r>
              <a:rPr lang="es-ES" sz="1500" b="1" dirty="0" err="1">
                <a:solidFill>
                  <a:srgbClr val="0000FF"/>
                </a:solidFill>
                <a:latin typeface="Courier New" pitchFamily="49" charset="0"/>
                <a:cs typeface="Courier New" pitchFamily="49" charset="0"/>
              </a:rPr>
              <a:t>empName</a:t>
            </a:r>
            <a:r>
              <a:rPr lang="es-ES" sz="1500" b="1" dirty="0">
                <a:solidFill>
                  <a:srgbClr val="0000FF"/>
                </a:solidFill>
                <a:latin typeface="Courier New" pitchFamily="49" charset="0"/>
                <a:cs typeface="Courier New" pitchFamily="49" charset="0"/>
              </a:rPr>
              <a:t> NVARCHAR(20), @</a:t>
            </a:r>
            <a:r>
              <a:rPr lang="es-ES" sz="1500" b="1" dirty="0" err="1">
                <a:solidFill>
                  <a:srgbClr val="0000FF"/>
                </a:solidFill>
                <a:latin typeface="Courier New" pitchFamily="49" charset="0"/>
                <a:cs typeface="Courier New" pitchFamily="49" charset="0"/>
              </a:rPr>
              <a:t>empSalary</a:t>
            </a:r>
            <a:r>
              <a:rPr lang="es-ES" sz="1500" b="1" dirty="0">
                <a:solidFill>
                  <a:srgbClr val="0000FF"/>
                </a:solidFill>
                <a:latin typeface="Courier New" pitchFamily="49" charset="0"/>
                <a:cs typeface="Courier New" pitchFamily="49" charset="0"/>
              </a:rPr>
              <a:t> DECIMAL</a:t>
            </a:r>
          </a:p>
          <a:p>
            <a:r>
              <a:rPr lang="en-US" sz="1500" b="1" dirty="0">
                <a:solidFill>
                  <a:srgbClr val="0000FF"/>
                </a:solidFill>
                <a:latin typeface="Courier New" pitchFamily="49" charset="0"/>
                <a:cs typeface="Courier New" pitchFamily="49" charset="0"/>
              </a:rPr>
              <a:t>SET @</a:t>
            </a:r>
            <a:r>
              <a:rPr lang="en-US" sz="1500" b="1" dirty="0" err="1">
                <a:solidFill>
                  <a:srgbClr val="0000FF"/>
                </a:solidFill>
                <a:latin typeface="Courier New" pitchFamily="49" charset="0"/>
                <a:cs typeface="Courier New" pitchFamily="49" charset="0"/>
              </a:rPr>
              <a:t>empName</a:t>
            </a:r>
            <a:r>
              <a:rPr lang="en-US" sz="1500" b="1" dirty="0">
                <a:solidFill>
                  <a:srgbClr val="0000FF"/>
                </a:solidFill>
                <a:latin typeface="Courier New" pitchFamily="49" charset="0"/>
                <a:cs typeface="Courier New" pitchFamily="49" charset="0"/>
              </a:rPr>
              <a:t>=</a:t>
            </a:r>
            <a:r>
              <a:rPr lang="en-US" sz="1500" b="1" dirty="0" err="1">
                <a:solidFill>
                  <a:srgbClr val="0000FF"/>
                </a:solidFill>
                <a:latin typeface="Courier New" pitchFamily="49" charset="0"/>
                <a:cs typeface="Courier New" pitchFamily="49" charset="0"/>
              </a:rPr>
              <a:t>N'Mai</a:t>
            </a:r>
            <a:r>
              <a:rPr lang="en-US" sz="1500" b="1" dirty="0">
                <a:solidFill>
                  <a:srgbClr val="0000FF"/>
                </a:solidFill>
                <a:latin typeface="Courier New" pitchFamily="49" charset="0"/>
                <a:cs typeface="Courier New" pitchFamily="49" charset="0"/>
              </a:rPr>
              <a:t> </a:t>
            </a:r>
            <a:r>
              <a:rPr lang="en-US" sz="1500" b="1" dirty="0" err="1">
                <a:solidFill>
                  <a:srgbClr val="0000FF"/>
                </a:solidFill>
                <a:latin typeface="Courier New" pitchFamily="49" charset="0"/>
                <a:cs typeface="Courier New" pitchFamily="49" charset="0"/>
              </a:rPr>
              <a:t>Duy</a:t>
            </a:r>
            <a:r>
              <a:rPr lang="en-US" sz="1500" b="1" dirty="0">
                <a:solidFill>
                  <a:srgbClr val="0000FF"/>
                </a:solidFill>
                <a:latin typeface="Courier New" pitchFamily="49" charset="0"/>
                <a:cs typeface="Courier New" pitchFamily="49" charset="0"/>
              </a:rPr>
              <a:t> An'</a:t>
            </a:r>
          </a:p>
          <a:p>
            <a:r>
              <a:rPr lang="en-US" sz="1500" b="1" dirty="0">
                <a:solidFill>
                  <a:srgbClr val="0000FF"/>
                </a:solidFill>
                <a:latin typeface="Courier New" pitchFamily="49" charset="0"/>
                <a:cs typeface="Courier New" pitchFamily="49" charset="0"/>
              </a:rPr>
              <a:t>SET @</a:t>
            </a:r>
            <a:r>
              <a:rPr lang="en-US" sz="1500" b="1" dirty="0" err="1">
                <a:solidFill>
                  <a:srgbClr val="0000FF"/>
                </a:solidFill>
                <a:latin typeface="Courier New" pitchFamily="49" charset="0"/>
                <a:cs typeface="Courier New" pitchFamily="49" charset="0"/>
              </a:rPr>
              <a:t>empSalary</a:t>
            </a:r>
            <a:r>
              <a:rPr lang="en-US" sz="1500" b="1" dirty="0">
                <a:solidFill>
                  <a:srgbClr val="0000FF"/>
                </a:solidFill>
                <a:latin typeface="Courier New" pitchFamily="49" charset="0"/>
                <a:cs typeface="Courier New" pitchFamily="49" charset="0"/>
              </a:rPr>
              <a:t>=1000</a:t>
            </a:r>
          </a:p>
          <a:p>
            <a:r>
              <a:rPr lang="en-US" sz="1500" b="1" dirty="0">
                <a:solidFill>
                  <a:srgbClr val="0000FF"/>
                </a:solidFill>
                <a:latin typeface="Courier New" pitchFamily="49" charset="0"/>
                <a:cs typeface="Courier New" pitchFamily="49" charset="0"/>
              </a:rPr>
              <a:t>PRINT @</a:t>
            </a:r>
            <a:r>
              <a:rPr lang="en-US" sz="1500" b="1" dirty="0" err="1">
                <a:solidFill>
                  <a:srgbClr val="0000FF"/>
                </a:solidFill>
                <a:latin typeface="Courier New" pitchFamily="49" charset="0"/>
                <a:cs typeface="Courier New" pitchFamily="49" charset="0"/>
              </a:rPr>
              <a:t>empName</a:t>
            </a:r>
            <a:r>
              <a:rPr lang="en-US" sz="1500" b="1" dirty="0">
                <a:solidFill>
                  <a:srgbClr val="0000FF"/>
                </a:solidFill>
                <a:latin typeface="Courier New" pitchFamily="49" charset="0"/>
                <a:cs typeface="Courier New" pitchFamily="49" charset="0"/>
              </a:rPr>
              <a:t> + '''s salary is ' + CAST(@</a:t>
            </a:r>
            <a:r>
              <a:rPr lang="en-US" sz="1500" b="1" dirty="0" err="1">
                <a:solidFill>
                  <a:srgbClr val="0000FF"/>
                </a:solidFill>
                <a:latin typeface="Courier New" pitchFamily="49" charset="0"/>
                <a:cs typeface="Courier New" pitchFamily="49" charset="0"/>
              </a:rPr>
              <a:t>empSalary</a:t>
            </a:r>
            <a:r>
              <a:rPr lang="en-US" sz="1500" b="1" dirty="0">
                <a:solidFill>
                  <a:srgbClr val="0000FF"/>
                </a:solidFill>
                <a:latin typeface="Courier New" pitchFamily="49" charset="0"/>
                <a:cs typeface="Courier New" pitchFamily="49" charset="0"/>
              </a:rPr>
              <a:t> AS VARCHAR)</a:t>
            </a:r>
          </a:p>
          <a:p>
            <a:r>
              <a:rPr lang="en-US" sz="1500" b="1" dirty="0">
                <a:solidFill>
                  <a:srgbClr val="0000FF"/>
                </a:solidFill>
                <a:latin typeface="Courier New" pitchFamily="49" charset="0"/>
                <a:cs typeface="Courier New" pitchFamily="49" charset="0"/>
              </a:rPr>
              <a:t>PRINT @</a:t>
            </a:r>
            <a:r>
              <a:rPr lang="en-US" sz="1500" b="1" dirty="0" err="1">
                <a:solidFill>
                  <a:srgbClr val="0000FF"/>
                </a:solidFill>
                <a:latin typeface="Courier New" pitchFamily="49" charset="0"/>
                <a:cs typeface="Courier New" pitchFamily="49" charset="0"/>
              </a:rPr>
              <a:t>empName</a:t>
            </a:r>
            <a:r>
              <a:rPr lang="en-US" sz="1500" b="1" dirty="0">
                <a:solidFill>
                  <a:srgbClr val="0000FF"/>
                </a:solidFill>
                <a:latin typeface="Courier New" pitchFamily="49" charset="0"/>
                <a:cs typeface="Courier New" pitchFamily="49" charset="0"/>
              </a:rPr>
              <a:t> + '''s salary is ' + CONVERT(VARCHAR, @</a:t>
            </a:r>
            <a:r>
              <a:rPr lang="en-US" sz="1500" b="1" dirty="0" err="1">
                <a:solidFill>
                  <a:srgbClr val="0000FF"/>
                </a:solidFill>
                <a:latin typeface="Courier New" pitchFamily="49" charset="0"/>
                <a:cs typeface="Courier New" pitchFamily="49" charset="0"/>
              </a:rPr>
              <a:t>empSalary</a:t>
            </a:r>
            <a:r>
              <a:rPr lang="en-US" sz="1500" b="1" dirty="0">
                <a:solidFill>
                  <a:srgbClr val="0000FF"/>
                </a:solidFill>
                <a:latin typeface="Courier New" pitchFamily="49" charset="0"/>
                <a:cs typeface="Courier New" pitchFamily="49" charset="0"/>
              </a:rPr>
              <a:t>)</a:t>
            </a:r>
          </a:p>
        </p:txBody>
      </p:sp>
      <p:sp>
        <p:nvSpPr>
          <p:cNvPr id="6" name="Footer Placeholder 5">
            <a:extLst>
              <a:ext uri="{FF2B5EF4-FFF2-40B4-BE49-F238E27FC236}">
                <a16:creationId xmlns:a16="http://schemas.microsoft.com/office/drawing/2014/main" id="{4C9C4B4D-A943-4298-994F-066D681FB69D}"/>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9814E2E9-93A4-4E5B-94FE-6114F2581177}"/>
              </a:ext>
            </a:extLst>
          </p:cNvPr>
          <p:cNvSpPr>
            <a:spLocks noGrp="1"/>
          </p:cNvSpPr>
          <p:nvPr>
            <p:ph type="sldNum" sz="quarter" idx="12"/>
          </p:nvPr>
        </p:nvSpPr>
        <p:spPr/>
        <p:txBody>
          <a:bodyPr/>
          <a:lstStyle/>
          <a:p>
            <a:fld id="{CC2FDD2D-D1AD-4AA7-93C2-8410BB90945D}" type="slidenum">
              <a:rPr lang="vi-VN" smtClean="0"/>
              <a:t>7</a:t>
            </a:fld>
            <a:endParaRPr lang="vi-VN"/>
          </a:p>
        </p:txBody>
      </p:sp>
    </p:spTree>
    <p:extLst>
      <p:ext uri="{BB962C8B-B14F-4D97-AF65-F5344CB8AC3E}">
        <p14:creationId xmlns:p14="http://schemas.microsoft.com/office/powerpoint/2010/main" val="72042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925" y="1123712"/>
            <a:ext cx="7936637" cy="5069149"/>
          </a:xfrm>
        </p:spPr>
        <p:txBody>
          <a:bodyPr>
            <a:normAutofit/>
          </a:bodyPr>
          <a:lstStyle/>
          <a:p>
            <a:pPr marL="633222" indent="-514350">
              <a:buFont typeface="+mj-lt"/>
              <a:buAutoNum type="arabicPeriod" startAt="2"/>
            </a:pPr>
            <a:r>
              <a:rPr lang="en-US" sz="3200" dirty="0"/>
              <a:t>Flow-control statement</a:t>
            </a:r>
          </a:p>
          <a:p>
            <a:pPr lvl="1">
              <a:buFont typeface="Wingdings" panose="05000000000000000000" pitchFamily="2" charset="2"/>
              <a:buChar char="§"/>
            </a:pPr>
            <a:r>
              <a:rPr lang="en-US" sz="2400" dirty="0"/>
              <a:t>Statement Blocks: Begin…End</a:t>
            </a:r>
          </a:p>
          <a:p>
            <a:pPr lvl="1">
              <a:buFont typeface="Wingdings" panose="05000000000000000000" pitchFamily="2" charset="2"/>
              <a:buChar char="§"/>
            </a:pPr>
            <a:r>
              <a:rPr lang="en-US" sz="2400" dirty="0"/>
              <a:t>Conditional Execution: </a:t>
            </a:r>
          </a:p>
          <a:p>
            <a:pPr lvl="2">
              <a:buFont typeface="Wingdings" panose="05000000000000000000" pitchFamily="2" charset="2"/>
              <a:buChar char="ü"/>
            </a:pPr>
            <a:r>
              <a:rPr lang="en-US" sz="1800" dirty="0"/>
              <a:t>IF ... ELSE Statement</a:t>
            </a:r>
          </a:p>
          <a:p>
            <a:pPr lvl="2">
              <a:buFont typeface="Wingdings" panose="05000000000000000000" pitchFamily="2" charset="2"/>
              <a:buChar char="ü"/>
            </a:pPr>
            <a:r>
              <a:rPr lang="en-US" sz="1800" dirty="0"/>
              <a:t>CASE ... WHEN</a:t>
            </a:r>
          </a:p>
          <a:p>
            <a:pPr lvl="1">
              <a:buFont typeface="Wingdings" panose="05000000000000000000" pitchFamily="2" charset="2"/>
              <a:buChar char="§"/>
            </a:pPr>
            <a:r>
              <a:rPr lang="en-US" sz="2400" dirty="0"/>
              <a:t>Looping: WHILE Statement</a:t>
            </a:r>
          </a:p>
          <a:p>
            <a:pPr lvl="1">
              <a:buFont typeface="Wingdings" panose="05000000000000000000" pitchFamily="2" charset="2"/>
              <a:buChar char="§"/>
            </a:pPr>
            <a:r>
              <a:rPr lang="en-US" sz="2400" dirty="0"/>
              <a:t>Error handling:</a:t>
            </a:r>
          </a:p>
          <a:p>
            <a:pPr lvl="2">
              <a:buFont typeface="Wingdings" panose="05000000000000000000" pitchFamily="2" charset="2"/>
              <a:buChar char="ü"/>
            </a:pPr>
            <a:r>
              <a:rPr lang="en-US" sz="1800" dirty="0"/>
              <a:t>@@ERROR</a:t>
            </a:r>
          </a:p>
          <a:p>
            <a:pPr lvl="2">
              <a:buFont typeface="Wingdings" panose="05000000000000000000" pitchFamily="2" charset="2"/>
              <a:buChar char="ü"/>
            </a:pPr>
            <a:r>
              <a:rPr lang="en-US" sz="1800" dirty="0"/>
              <a:t>TRY … CATCH </a:t>
            </a:r>
          </a:p>
          <a:p>
            <a:pPr>
              <a:buNone/>
            </a:pPr>
            <a:r>
              <a:rPr lang="en-US" sz="1800" dirty="0">
                <a:latin typeface="Courier New" pitchFamily="49" charset="0"/>
                <a:cs typeface="Courier New" pitchFamily="49" charset="0"/>
              </a:rPr>
              <a:t>		</a:t>
            </a:r>
            <a:endParaRPr lang="en-US" sz="18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Footer Placeholder 3">
            <a:extLst>
              <a:ext uri="{FF2B5EF4-FFF2-40B4-BE49-F238E27FC236}">
                <a16:creationId xmlns:a16="http://schemas.microsoft.com/office/drawing/2014/main" id="{2EE9A19D-D03A-4F12-8709-DA4CC38CD05C}"/>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179E4B29-5A82-4251-BDFB-A9C2A225AB37}"/>
              </a:ext>
            </a:extLst>
          </p:cNvPr>
          <p:cNvSpPr>
            <a:spLocks noGrp="1"/>
          </p:cNvSpPr>
          <p:nvPr>
            <p:ph type="sldNum" sz="quarter" idx="12"/>
          </p:nvPr>
        </p:nvSpPr>
        <p:spPr/>
        <p:txBody>
          <a:bodyPr/>
          <a:lstStyle/>
          <a:p>
            <a:fld id="{CC2FDD2D-D1AD-4AA7-93C2-8410BB90945D}" type="slidenum">
              <a:rPr lang="vi-VN" smtClean="0"/>
              <a:t>8</a:t>
            </a:fld>
            <a:endParaRPr lang="vi-VN"/>
          </a:p>
        </p:txBody>
      </p:sp>
    </p:spTree>
    <p:extLst>
      <p:ext uri="{BB962C8B-B14F-4D97-AF65-F5344CB8AC3E}">
        <p14:creationId xmlns:p14="http://schemas.microsoft.com/office/powerpoint/2010/main" val="198742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pPr>
            <a:r>
              <a:rPr lang="en-US" sz="2000" dirty="0"/>
              <a:t>Statement Blocks: BEGIN…END</a:t>
            </a:r>
          </a:p>
          <a:p>
            <a:pPr lvl="1">
              <a:lnSpc>
                <a:spcPct val="100000"/>
              </a:lnSpc>
            </a:pPr>
            <a:r>
              <a:rPr lang="en-US" sz="1600" dirty="0"/>
              <a:t>Groups of statements used with IF, WHILE, and CASE statements must be grouped together using the BEGIN and END statements. Any BEGIN must have a corresponding END in the same batch.</a:t>
            </a:r>
          </a:p>
          <a:p>
            <a:pPr>
              <a:lnSpc>
                <a:spcPct val="100000"/>
              </a:lnSpc>
            </a:pPr>
            <a:r>
              <a:rPr lang="en-US" sz="2000" dirty="0"/>
              <a:t>IF ... ELSE Statement</a:t>
            </a:r>
          </a:p>
          <a:p>
            <a:pPr lvl="1">
              <a:lnSpc>
                <a:spcPct val="100000"/>
              </a:lnSpc>
            </a:pPr>
            <a:r>
              <a:rPr lang="en-US" sz="1600" dirty="0"/>
              <a:t>evaluate a Boolean expression and branch execution based on the result</a:t>
            </a:r>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762000" y="3226324"/>
            <a:ext cx="7620000" cy="280076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 DECIMAL, @bonus DECIMAL</a:t>
            </a:r>
          </a:p>
          <a:p>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=SUM(</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FROM	</a:t>
            </a:r>
            <a:r>
              <a:rPr lang="en-US" sz="1600" b="1" dirty="0" err="1">
                <a:solidFill>
                  <a:srgbClr val="0000FF"/>
                </a:solidFill>
                <a:latin typeface="Courier New" pitchFamily="49" charset="0"/>
                <a:cs typeface="Courier New" pitchFamily="49" charset="0"/>
              </a:rPr>
              <a:t>tblWorksOn</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=30121050027</a:t>
            </a:r>
          </a:p>
          <a:p>
            <a:r>
              <a:rPr lang="en-US" sz="1600" b="1" dirty="0">
                <a:solidFill>
                  <a:srgbClr val="0000FF"/>
                </a:solidFill>
                <a:latin typeface="Courier New" pitchFamily="49" charset="0"/>
                <a:cs typeface="Courier New" pitchFamily="49" charset="0"/>
              </a:rPr>
              <a:t>GROUP BY </a:t>
            </a:r>
            <a:r>
              <a:rPr lang="en-US" sz="1600" b="1" dirty="0" err="1">
                <a:solidFill>
                  <a:srgbClr val="0000FF"/>
                </a:solidFill>
                <a:latin typeface="Courier New" pitchFamily="49" charset="0"/>
                <a:cs typeface="Courier New" pitchFamily="49" charset="0"/>
              </a:rPr>
              <a:t>empSSN</a:t>
            </a:r>
            <a:endParaRPr lang="en-US" sz="1600" b="1" dirty="0">
              <a:solidFill>
                <a:srgbClr val="0000FF"/>
              </a:solidFill>
              <a:latin typeface="Courier New" pitchFamily="49" charset="0"/>
              <a:cs typeface="Courier New" pitchFamily="49" charset="0"/>
            </a:endParaRP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IF (@</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 &gt; 300)</a:t>
            </a:r>
          </a:p>
          <a:p>
            <a:r>
              <a:rPr lang="en-US" sz="1600" b="1" dirty="0">
                <a:solidFill>
                  <a:srgbClr val="0000FF"/>
                </a:solidFill>
                <a:latin typeface="Courier New" pitchFamily="49" charset="0"/>
                <a:cs typeface="Courier New" pitchFamily="49" charset="0"/>
              </a:rPr>
              <a:t>	SET @bonus=1000</a:t>
            </a:r>
          </a:p>
          <a:p>
            <a:r>
              <a:rPr lang="en-US" sz="1600" b="1" dirty="0">
                <a:solidFill>
                  <a:srgbClr val="0000FF"/>
                </a:solidFill>
                <a:latin typeface="Courier New" pitchFamily="49" charset="0"/>
                <a:cs typeface="Courier New" pitchFamily="49" charset="0"/>
              </a:rPr>
              <a:t>ELSE</a:t>
            </a:r>
          </a:p>
          <a:p>
            <a:r>
              <a:rPr lang="en-US" sz="1600" b="1" dirty="0">
                <a:solidFill>
                  <a:srgbClr val="0000FF"/>
                </a:solidFill>
                <a:latin typeface="Courier New" pitchFamily="49" charset="0"/>
                <a:cs typeface="Courier New" pitchFamily="49" charset="0"/>
              </a:rPr>
              <a:t>	SET @bonus=500</a:t>
            </a:r>
          </a:p>
          <a:p>
            <a:r>
              <a:rPr lang="en-US" sz="1600" b="1" dirty="0">
                <a:solidFill>
                  <a:srgbClr val="0000FF"/>
                </a:solidFill>
                <a:latin typeface="Courier New" pitchFamily="49" charset="0"/>
                <a:cs typeface="Courier New" pitchFamily="49" charset="0"/>
              </a:rPr>
              <a:t>PRINT @bonus</a:t>
            </a:r>
          </a:p>
        </p:txBody>
      </p:sp>
      <p:sp>
        <p:nvSpPr>
          <p:cNvPr id="5" name="Footer Placeholder 4">
            <a:extLst>
              <a:ext uri="{FF2B5EF4-FFF2-40B4-BE49-F238E27FC236}">
                <a16:creationId xmlns:a16="http://schemas.microsoft.com/office/drawing/2014/main" id="{A8D6605E-AB8E-45AE-AC68-CCF8A0F2C41B}"/>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38C9AF92-EF16-4797-A9DA-595A7BC51F33}"/>
              </a:ext>
            </a:extLst>
          </p:cNvPr>
          <p:cNvSpPr>
            <a:spLocks noGrp="1"/>
          </p:cNvSpPr>
          <p:nvPr>
            <p:ph type="sldNum" sz="quarter" idx="12"/>
          </p:nvPr>
        </p:nvSpPr>
        <p:spPr/>
        <p:txBody>
          <a:bodyPr/>
          <a:lstStyle/>
          <a:p>
            <a:fld id="{CC2FDD2D-D1AD-4AA7-93C2-8410BB90945D}" type="slidenum">
              <a:rPr lang="vi-VN" smtClean="0"/>
              <a:t>9</a:t>
            </a:fld>
            <a:endParaRPr lang="vi-VN"/>
          </a:p>
        </p:txBody>
      </p:sp>
    </p:spTree>
    <p:extLst>
      <p:ext uri="{BB962C8B-B14F-4D97-AF65-F5344CB8AC3E}">
        <p14:creationId xmlns:p14="http://schemas.microsoft.com/office/powerpoint/2010/main" val="46968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1076</TotalTime>
  <Words>3118</Words>
  <Application>Microsoft Office PowerPoint</Application>
  <PresentationFormat>On-screen Show (4:3)</PresentationFormat>
  <Paragraphs>600</Paragraphs>
  <Slides>51</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51</vt:i4>
      </vt:variant>
    </vt:vector>
  </HeadingPairs>
  <TitlesOfParts>
    <vt:vector size="62" baseType="lpstr">
      <vt:lpstr>-apple-system</vt:lpstr>
      <vt:lpstr>Arial</vt:lpstr>
      <vt:lpstr>Arial</vt:lpstr>
      <vt:lpstr>Calibri</vt:lpstr>
      <vt:lpstr>Calibri Light</vt:lpstr>
      <vt:lpstr>Courier New</vt:lpstr>
      <vt:lpstr>Times New Roman</vt:lpstr>
      <vt:lpstr>Verdana</vt:lpstr>
      <vt:lpstr>Wingdings</vt:lpstr>
      <vt:lpstr>Retrospect</vt:lpstr>
      <vt:lpstr>Custom Design</vt:lpstr>
      <vt:lpstr>Chapter 8: Database programming on SQL Server</vt:lpstr>
      <vt:lpstr>Objectives</vt:lpstr>
      <vt:lpstr>Contents</vt:lpstr>
      <vt:lpstr>Physical Diagram - FUHCompany</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Branching Statements</vt:lpstr>
      <vt:lpstr>Queries in T-SQL programming</vt:lpstr>
      <vt:lpstr>Loops in T-SQL programming</vt:lpstr>
      <vt:lpstr>Other Loop Constructs</vt:lpstr>
      <vt:lpstr>Exceptions in T-SQL programming</vt:lpstr>
      <vt:lpstr>The three – tier Architecture</vt:lpstr>
      <vt:lpstr>The three – tier Architecture</vt:lpstr>
      <vt:lpstr>The Webserver Tier</vt:lpstr>
      <vt:lpstr>The Application Tier</vt:lpstr>
      <vt:lpstr>The Database Tier</vt:lpstr>
      <vt:lpstr>Advantages of using Stored Procedure</vt:lpstr>
      <vt:lpstr>Stored procedure - Introduction</vt:lpstr>
      <vt:lpstr>Creating Stored Procedure  under MS SQL Server</vt:lpstr>
      <vt:lpstr>Creating PSM Functions and Procedures</vt:lpstr>
      <vt:lpstr>Example</vt:lpstr>
      <vt:lpstr>Example</vt:lpstr>
      <vt:lpstr>Function in SQL Server</vt:lpstr>
      <vt:lpstr>Scalar functions </vt:lpstr>
      <vt:lpstr>Inline Table-valued Function</vt:lpstr>
      <vt:lpstr>Multi-Statement Table Valued Function</vt:lpstr>
      <vt:lpstr>Triggers</vt:lpstr>
      <vt:lpstr>Why uses triggers</vt:lpstr>
      <vt:lpstr>Triggers in SQL</vt:lpstr>
      <vt:lpstr>Triggers in SQL (standard)</vt:lpstr>
      <vt:lpstr>The Options for Trigger Design</vt:lpstr>
      <vt:lpstr>Implement Trigger with T-SQL</vt:lpstr>
      <vt:lpstr>Implement Trigger with T-SQL</vt:lpstr>
      <vt:lpstr>Implement Trigger with T-SQL Samples</vt:lpstr>
      <vt:lpstr>Implement Trigger with T-SQL</vt:lpstr>
      <vt:lpstr>Implement Trigger with T-SQL</vt:lpstr>
      <vt:lpstr>Implement Trigger with T-SQL</vt:lpstr>
      <vt:lpstr>Samples</vt:lpstr>
      <vt:lpstr>Samples</vt:lpstr>
      <vt:lpstr>Using Cursor in MS SQL Server</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Cam Huong</cp:lastModifiedBy>
  <cp:revision>69</cp:revision>
  <dcterms:created xsi:type="dcterms:W3CDTF">2020-12-02T06:50:22Z</dcterms:created>
  <dcterms:modified xsi:type="dcterms:W3CDTF">2020-12-17T07:43:59Z</dcterms:modified>
</cp:coreProperties>
</file>