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74" autoAdjust="0"/>
  </p:normalViewPr>
  <p:slideViewPr>
    <p:cSldViewPr snapToGrid="0">
      <p:cViewPr varScale="1">
        <p:scale>
          <a:sx n="66" d="100"/>
          <a:sy n="66"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9A9225-AC79-4B03-BAF0-6D408A6E8546}"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1866863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A9225-AC79-4B03-BAF0-6D408A6E8546}"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1535833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A9225-AC79-4B03-BAF0-6D408A6E8546}"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268852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A9225-AC79-4B03-BAF0-6D408A6E8546}"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1898419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9A9225-AC79-4B03-BAF0-6D408A6E8546}"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3864873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9A9225-AC79-4B03-BAF0-6D408A6E8546}" type="datetimeFigureOut">
              <a:rPr lang="en-US" smtClean="0"/>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2069470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9A9225-AC79-4B03-BAF0-6D408A6E8546}" type="datetimeFigureOut">
              <a:rPr lang="en-US" smtClean="0"/>
              <a:t>12/20/2020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3035573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9A9225-AC79-4B03-BAF0-6D408A6E8546}" type="datetimeFigureOut">
              <a:rPr lang="en-US" smtClean="0"/>
              <a:t>12/20/2020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3486926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9A9225-AC79-4B03-BAF0-6D408A6E8546}" type="datetimeFigureOut">
              <a:rPr lang="en-US" smtClean="0"/>
              <a:t>12/20/2020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348324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9A9225-AC79-4B03-BAF0-6D408A6E8546}" type="datetimeFigureOut">
              <a:rPr lang="en-US" smtClean="0"/>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2465818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9A9225-AC79-4B03-BAF0-6D408A6E8546}" type="datetimeFigureOut">
              <a:rPr lang="en-US" smtClean="0"/>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2998713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9A9225-AC79-4B03-BAF0-6D408A6E8546}" type="datetimeFigureOut">
              <a:rPr lang="en-US" smtClean="0"/>
              <a:t>12/20/2020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80AD39-14F7-49CB-8A71-3419307CCA54}" type="slidenum">
              <a:rPr lang="en-US" smtClean="0"/>
              <a:t>‹#›</a:t>
            </a:fld>
            <a:endParaRPr lang="en-US"/>
          </a:p>
        </p:txBody>
      </p:sp>
    </p:spTree>
    <p:extLst>
      <p:ext uri="{BB962C8B-B14F-4D97-AF65-F5344CB8AC3E}">
        <p14:creationId xmlns:p14="http://schemas.microsoft.com/office/powerpoint/2010/main" val="739756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40c2de5659f34eef829691e9f0ccbac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7c991f21db174d1cb7a691e7adb7cd36"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21ac54a76c0b4387877e2c3f0ca23b14"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af88be0ca4214204b971f565a4419799"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08e137fe75d448a8abc9f4e8933e990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5bcd4b65bf5045ea88218201ddf430e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e7e39fa900cd43998c170dfb091dd4c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68bee471065949faa0b825b4a6a2f3c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df6da06a5b9f415f8d25d4728a23f7f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ourses.edx.org/courses/course-v1:CurtinX+IOT1x+2T2018/jump_to/block-v1:CurtinX+IOT1x+2T2018+type@vertical+block@31632f5897b246ec80b2939788ee0e6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Networking IoT</a:t>
            </a:r>
            <a:endParaRPr lang="en-US"/>
          </a:p>
        </p:txBody>
      </p:sp>
    </p:spTree>
    <p:extLst>
      <p:ext uri="{BB962C8B-B14F-4D97-AF65-F5344CB8AC3E}">
        <p14:creationId xmlns:p14="http://schemas.microsoft.com/office/powerpoint/2010/main" val="42468138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Protocols and standards</a:t>
            </a:r>
            <a:endParaRPr lang="en-US"/>
          </a:p>
        </p:txBody>
      </p:sp>
      <p:sp>
        <p:nvSpPr>
          <p:cNvPr id="3" name="Content Placeholder 2"/>
          <p:cNvSpPr>
            <a:spLocks noGrp="1"/>
          </p:cNvSpPr>
          <p:nvPr>
            <p:ph idx="1"/>
          </p:nvPr>
        </p:nvSpPr>
        <p:spPr/>
        <p:txBody>
          <a:bodyPr/>
          <a:lstStyle/>
          <a:p>
            <a:pPr marL="0" indent="0">
              <a:buNone/>
            </a:pPr>
            <a:endParaRPr lang="en-US" smtClean="0"/>
          </a:p>
          <a:p>
            <a:r>
              <a:rPr lang="en-US"/>
              <a:t>Internet protocol (IP) addresses</a:t>
            </a:r>
          </a:p>
          <a:p>
            <a:pPr marL="0" indent="0">
              <a:buNone/>
            </a:pPr>
            <a:r>
              <a:rPr lang="en-US">
                <a:hlinkClick r:id="rId2"/>
              </a:rPr>
              <a:t>https://</a:t>
            </a:r>
            <a:r>
              <a:rPr lang="en-US" smtClean="0">
                <a:hlinkClick r:id="rId2"/>
              </a:rPr>
              <a:t>courses.edx.org/courses/course-v1:CurtinX+IOT1x+2T2018/jump_to/block-v1:CurtinX+IOT1x+2T2018+type@vertical+block@40c2de5659f34eef829691e9f0ccbac2</a:t>
            </a:r>
            <a:r>
              <a:rPr lang="en-US" smtClean="0"/>
              <a:t> </a:t>
            </a:r>
            <a:endParaRPr lang="en-US"/>
          </a:p>
        </p:txBody>
      </p:sp>
    </p:spTree>
    <p:extLst>
      <p:ext uri="{BB962C8B-B14F-4D97-AF65-F5344CB8AC3E}">
        <p14:creationId xmlns:p14="http://schemas.microsoft.com/office/powerpoint/2010/main" val="3070904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a:t>
            </a:r>
            <a:endParaRPr lang="en-US"/>
          </a:p>
        </p:txBody>
      </p:sp>
      <p:sp>
        <p:nvSpPr>
          <p:cNvPr id="3" name="Content Placeholder 2"/>
          <p:cNvSpPr>
            <a:spLocks noGrp="1"/>
          </p:cNvSpPr>
          <p:nvPr>
            <p:ph idx="1"/>
          </p:nvPr>
        </p:nvSpPr>
        <p:spPr/>
        <p:txBody>
          <a:bodyPr>
            <a:normAutofit/>
          </a:bodyPr>
          <a:lstStyle/>
          <a:p>
            <a:r>
              <a:rPr lang="en-US"/>
              <a:t>The addresses used to send data in networks are called Internet Protocol (IP) addresses. Ipv4 (version 4) is what is typically in use currently.</a:t>
            </a:r>
          </a:p>
          <a:p>
            <a:r>
              <a:rPr lang="en-US" smtClean="0"/>
              <a:t>Ipv4 </a:t>
            </a:r>
            <a:r>
              <a:rPr lang="en-US"/>
              <a:t>addresses consist of four sets of numbers separated by periods, </a:t>
            </a:r>
            <a:r>
              <a:rPr lang="en-US" smtClean="0"/>
              <a:t>and </a:t>
            </a:r>
            <a:r>
              <a:rPr lang="en-US"/>
              <a:t>each number is between 0 - 255</a:t>
            </a:r>
            <a:r>
              <a:rPr lang="en-US" smtClean="0"/>
              <a:t>.</a:t>
            </a:r>
          </a:p>
          <a:p>
            <a:r>
              <a:rPr lang="en-US"/>
              <a:t>Ipv6 is being developed using six sets of numbers, colons and hexadecimal numbering to allow many more destination addresses. These will help to facilitate IoT, as well as adding features for improved routing, security and data flow.</a:t>
            </a:r>
          </a:p>
        </p:txBody>
      </p:sp>
    </p:spTree>
    <p:extLst>
      <p:ext uri="{BB962C8B-B14F-4D97-AF65-F5344CB8AC3E}">
        <p14:creationId xmlns:p14="http://schemas.microsoft.com/office/powerpoint/2010/main" val="39518000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Protocols and standards</a:t>
            </a:r>
            <a:endParaRPr lang="en-US"/>
          </a:p>
        </p:txBody>
      </p:sp>
      <p:sp>
        <p:nvSpPr>
          <p:cNvPr id="3" name="Content Placeholder 2"/>
          <p:cNvSpPr>
            <a:spLocks noGrp="1"/>
          </p:cNvSpPr>
          <p:nvPr>
            <p:ph idx="1"/>
          </p:nvPr>
        </p:nvSpPr>
        <p:spPr/>
        <p:txBody>
          <a:bodyPr/>
          <a:lstStyle/>
          <a:p>
            <a:pPr marL="0" indent="0">
              <a:buNone/>
            </a:pPr>
            <a:endParaRPr lang="en-US" smtClean="0"/>
          </a:p>
          <a:p>
            <a:r>
              <a:rPr lang="en-US"/>
              <a:t>Activity and Discussion: IP address lookup</a:t>
            </a:r>
          </a:p>
          <a:p>
            <a:pPr marL="0" indent="0">
              <a:buNone/>
            </a:pPr>
            <a:r>
              <a:rPr lang="en-US">
                <a:hlinkClick r:id="rId2"/>
              </a:rPr>
              <a:t>https://</a:t>
            </a:r>
            <a:r>
              <a:rPr lang="en-US" smtClean="0">
                <a:hlinkClick r:id="rId2"/>
              </a:rPr>
              <a:t>courses.edx.org/courses/course-v1:CurtinX+IOT1x+2T2018/jump_to/block-v1:CurtinX+IOT1x+2T2018+type@vertical+block@7c991f21db174d1cb7a691e7adb7cd36</a:t>
            </a:r>
            <a:r>
              <a:rPr lang="en-US" smtClean="0"/>
              <a:t> </a:t>
            </a:r>
            <a:endParaRPr lang="en-US"/>
          </a:p>
        </p:txBody>
      </p:sp>
    </p:spTree>
    <p:extLst>
      <p:ext uri="{BB962C8B-B14F-4D97-AF65-F5344CB8AC3E}">
        <p14:creationId xmlns:p14="http://schemas.microsoft.com/office/powerpoint/2010/main" val="2656114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Protocols and standards</a:t>
            </a:r>
            <a:endParaRPr lang="en-US"/>
          </a:p>
        </p:txBody>
      </p:sp>
      <p:sp>
        <p:nvSpPr>
          <p:cNvPr id="3" name="Content Placeholder 2"/>
          <p:cNvSpPr>
            <a:spLocks noGrp="1"/>
          </p:cNvSpPr>
          <p:nvPr>
            <p:ph idx="1"/>
          </p:nvPr>
        </p:nvSpPr>
        <p:spPr/>
        <p:txBody>
          <a:bodyPr/>
          <a:lstStyle/>
          <a:p>
            <a:pPr marL="0" indent="0">
              <a:buNone/>
            </a:pPr>
            <a:endParaRPr lang="en-US" smtClean="0"/>
          </a:p>
          <a:p>
            <a:r>
              <a:rPr lang="en-US"/>
              <a:t>Domain Name Servers (DNS)</a:t>
            </a:r>
          </a:p>
          <a:p>
            <a:pPr marL="0" indent="0">
              <a:buNone/>
            </a:pPr>
            <a:r>
              <a:rPr lang="en-US">
                <a:hlinkClick r:id="rId2"/>
              </a:rPr>
              <a:t>https://</a:t>
            </a:r>
            <a:r>
              <a:rPr lang="en-US" smtClean="0">
                <a:hlinkClick r:id="rId2"/>
              </a:rPr>
              <a:t>courses.edx.org/courses/course-v1:CurtinX+IOT1x+2T2018/jump_to/block-v1:CurtinX+IOT1x+2T2018+type@vertical+block@21ac54a76c0b4387877e2c3f0ca23b14</a:t>
            </a:r>
            <a:r>
              <a:rPr lang="en-US" smtClean="0"/>
              <a:t> </a:t>
            </a:r>
            <a:endParaRPr lang="en-US"/>
          </a:p>
        </p:txBody>
      </p:sp>
    </p:spTree>
    <p:extLst>
      <p:ext uri="{BB962C8B-B14F-4D97-AF65-F5344CB8AC3E}">
        <p14:creationId xmlns:p14="http://schemas.microsoft.com/office/powerpoint/2010/main" val="1456744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ierarchy of domains, root domain at the top, then second-level domains, subdomains and host on the lower lev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050" y="1881188"/>
            <a:ext cx="7620000" cy="48482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Note</a:t>
            </a:r>
            <a:endParaRPr lang="en-US"/>
          </a:p>
        </p:txBody>
      </p:sp>
      <p:sp>
        <p:nvSpPr>
          <p:cNvPr id="3" name="Content Placeholder 2"/>
          <p:cNvSpPr>
            <a:spLocks noGrp="1"/>
          </p:cNvSpPr>
          <p:nvPr>
            <p:ph idx="1"/>
          </p:nvPr>
        </p:nvSpPr>
        <p:spPr>
          <a:xfrm>
            <a:off x="133350" y="1444625"/>
            <a:ext cx="5638800" cy="4713288"/>
          </a:xfrm>
        </p:spPr>
        <p:txBody>
          <a:bodyPr>
            <a:normAutofit lnSpcReduction="10000"/>
          </a:bodyPr>
          <a:lstStyle/>
          <a:p>
            <a:pPr algn="just"/>
            <a:r>
              <a:rPr lang="en-US"/>
              <a:t>The DNS is a large database of computer names and their internet addresses, but it is spread out so that no server has all the information.</a:t>
            </a:r>
          </a:p>
          <a:p>
            <a:pPr algn="just"/>
            <a:r>
              <a:rPr lang="en-US" smtClean="0"/>
              <a:t>If </a:t>
            </a:r>
            <a:r>
              <a:rPr lang="en-US"/>
              <a:t>a computer requests a domain name and that server doesn’t have it, it forwards the request to another DNS server. </a:t>
            </a:r>
            <a:endParaRPr lang="en-US" smtClean="0"/>
          </a:p>
          <a:p>
            <a:pPr algn="just"/>
            <a:r>
              <a:rPr lang="en-US" smtClean="0"/>
              <a:t>The </a:t>
            </a:r>
            <a:r>
              <a:rPr lang="en-US"/>
              <a:t>Domain Name Service has a hierarchical structure, so requests get sent from the bottom up.</a:t>
            </a:r>
          </a:p>
        </p:txBody>
      </p:sp>
    </p:spTree>
    <p:extLst>
      <p:ext uri="{BB962C8B-B14F-4D97-AF65-F5344CB8AC3E}">
        <p14:creationId xmlns:p14="http://schemas.microsoft.com/office/powerpoint/2010/main" val="1180601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Protocols and standards</a:t>
            </a:r>
            <a:endParaRPr lang="en-US"/>
          </a:p>
        </p:txBody>
      </p:sp>
      <p:sp>
        <p:nvSpPr>
          <p:cNvPr id="3" name="Content Placeholder 2"/>
          <p:cNvSpPr>
            <a:spLocks noGrp="1"/>
          </p:cNvSpPr>
          <p:nvPr>
            <p:ph idx="1"/>
          </p:nvPr>
        </p:nvSpPr>
        <p:spPr/>
        <p:txBody>
          <a:bodyPr/>
          <a:lstStyle/>
          <a:p>
            <a:pPr marL="0" indent="0">
              <a:buNone/>
            </a:pPr>
            <a:endParaRPr lang="en-US" smtClean="0"/>
          </a:p>
          <a:p>
            <a:r>
              <a:rPr lang="en-US"/>
              <a:t>Playing at protocols</a:t>
            </a:r>
          </a:p>
          <a:p>
            <a:pPr marL="0" indent="0">
              <a:buNone/>
            </a:pPr>
            <a:r>
              <a:rPr lang="en-US">
                <a:hlinkClick r:id="rId2"/>
              </a:rPr>
              <a:t>https://</a:t>
            </a:r>
            <a:r>
              <a:rPr lang="en-US" smtClean="0">
                <a:hlinkClick r:id="rId2"/>
              </a:rPr>
              <a:t>courses.edx.org/courses/course-v1:CurtinX+IOT1x+2T2018/jump_to/block-v1:CurtinX+IOT1x+2T2018+type@vertical+block@af88be0ca4214204b971f565a4419799</a:t>
            </a:r>
            <a:r>
              <a:rPr lang="en-US" smtClean="0"/>
              <a:t> </a:t>
            </a:r>
            <a:endParaRPr lang="en-US"/>
          </a:p>
        </p:txBody>
      </p:sp>
    </p:spTree>
    <p:extLst>
      <p:ext uri="{BB962C8B-B14F-4D97-AF65-F5344CB8AC3E}">
        <p14:creationId xmlns:p14="http://schemas.microsoft.com/office/powerpoint/2010/main" val="2433027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a:t>
            </a:r>
            <a:endParaRPr lang="en-US"/>
          </a:p>
        </p:txBody>
      </p:sp>
      <p:sp>
        <p:nvSpPr>
          <p:cNvPr id="3" name="Content Placeholder 2"/>
          <p:cNvSpPr>
            <a:spLocks noGrp="1"/>
          </p:cNvSpPr>
          <p:nvPr>
            <p:ph idx="1"/>
          </p:nvPr>
        </p:nvSpPr>
        <p:spPr>
          <a:xfrm>
            <a:off x="838200" y="1349375"/>
            <a:ext cx="10515600" cy="4351338"/>
          </a:xfrm>
        </p:spPr>
        <p:txBody>
          <a:bodyPr>
            <a:normAutofit/>
          </a:bodyPr>
          <a:lstStyle/>
          <a:p>
            <a:r>
              <a:rPr lang="en-US" sz="2000"/>
              <a:t>A protocol is an agreed (or accepted) set of rules for a procedure</a:t>
            </a:r>
            <a:r>
              <a:rPr lang="en-US" sz="2000" smtClean="0"/>
              <a:t>.</a:t>
            </a:r>
          </a:p>
          <a:p>
            <a:r>
              <a:rPr lang="en-US" sz="2000"/>
              <a:t>TCP/IP: a set of rules that governs the connection of computer systems to the </a:t>
            </a:r>
            <a:r>
              <a:rPr lang="en-US" sz="2000" smtClean="0"/>
              <a:t>Internet.</a:t>
            </a:r>
          </a:p>
          <a:p>
            <a:r>
              <a:rPr lang="en-US" sz="2000"/>
              <a:t>Standards and protocols exist so that messages can get through and miscommunication is minimised.</a:t>
            </a:r>
          </a:p>
          <a:p>
            <a:r>
              <a:rPr lang="en-US" sz="2000" smtClean="0"/>
              <a:t>It </a:t>
            </a:r>
            <a:r>
              <a:rPr lang="en-US" sz="2000"/>
              <a:t>helps to remember that communication between machines and communication between people fit the same model</a:t>
            </a:r>
            <a:r>
              <a:rPr lang="en-US" sz="2000" smtClean="0"/>
              <a:t>.</a:t>
            </a:r>
            <a:endParaRPr lang="en-US" sz="2000"/>
          </a:p>
        </p:txBody>
      </p:sp>
      <p:pic>
        <p:nvPicPr>
          <p:cNvPr id="4" name="Picture 3"/>
          <p:cNvPicPr>
            <a:picLocks noChangeAspect="1"/>
          </p:cNvPicPr>
          <p:nvPr/>
        </p:nvPicPr>
        <p:blipFill>
          <a:blip r:embed="rId2"/>
          <a:stretch>
            <a:fillRect/>
          </a:stretch>
        </p:blipFill>
        <p:spPr>
          <a:xfrm>
            <a:off x="1270000" y="3402150"/>
            <a:ext cx="9853088" cy="3455850"/>
          </a:xfrm>
          <a:prstGeom prst="rect">
            <a:avLst/>
          </a:prstGeom>
        </p:spPr>
      </p:pic>
    </p:spTree>
    <p:extLst>
      <p:ext uri="{BB962C8B-B14F-4D97-AF65-F5344CB8AC3E}">
        <p14:creationId xmlns:p14="http://schemas.microsoft.com/office/powerpoint/2010/main" val="42447366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IoT connecting</a:t>
            </a:r>
          </a:p>
        </p:txBody>
      </p:sp>
      <p:sp>
        <p:nvSpPr>
          <p:cNvPr id="3" name="Content Placeholder 2"/>
          <p:cNvSpPr>
            <a:spLocks noGrp="1"/>
          </p:cNvSpPr>
          <p:nvPr>
            <p:ph idx="1"/>
          </p:nvPr>
        </p:nvSpPr>
        <p:spPr/>
        <p:txBody>
          <a:bodyPr/>
          <a:lstStyle/>
          <a:p>
            <a:pPr marL="0" indent="0">
              <a:buNone/>
            </a:pPr>
            <a:endParaRPr lang="en-US" smtClean="0"/>
          </a:p>
          <a:p>
            <a:r>
              <a:rPr lang="en-US"/>
              <a:t>IoT </a:t>
            </a:r>
            <a:r>
              <a:rPr lang="en-US" smtClean="0"/>
              <a:t>connecting</a:t>
            </a:r>
          </a:p>
          <a:p>
            <a:pPr marL="0" indent="0">
              <a:buNone/>
            </a:pPr>
            <a:r>
              <a:rPr lang="en-US">
                <a:hlinkClick r:id="rId2"/>
              </a:rPr>
              <a:t>https://</a:t>
            </a:r>
            <a:r>
              <a:rPr lang="en-US" smtClean="0">
                <a:hlinkClick r:id="rId2"/>
              </a:rPr>
              <a:t>courses.edx.org/courses/course-v1:CurtinX+IOT1x+2T2018/jump_to/block-v1:CurtinX+IOT1x+2T2018+type@vertical+block@08e137fe75d448a8abc9f4e8933e9900</a:t>
            </a:r>
            <a:r>
              <a:rPr lang="en-US" smtClean="0"/>
              <a:t>  </a:t>
            </a:r>
            <a:endParaRPr lang="en-US"/>
          </a:p>
        </p:txBody>
      </p:sp>
    </p:spTree>
    <p:extLst>
      <p:ext uri="{BB962C8B-B14F-4D97-AF65-F5344CB8AC3E}">
        <p14:creationId xmlns:p14="http://schemas.microsoft.com/office/powerpoint/2010/main" val="2197195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a:t>
            </a:r>
            <a:endParaRPr lang="en-US"/>
          </a:p>
        </p:txBody>
      </p:sp>
      <p:sp>
        <p:nvSpPr>
          <p:cNvPr id="3" name="Content Placeholder 2"/>
          <p:cNvSpPr>
            <a:spLocks noGrp="1"/>
          </p:cNvSpPr>
          <p:nvPr>
            <p:ph idx="1"/>
          </p:nvPr>
        </p:nvSpPr>
        <p:spPr/>
        <p:txBody>
          <a:bodyPr>
            <a:normAutofit/>
          </a:bodyPr>
          <a:lstStyle/>
          <a:p>
            <a:r>
              <a:rPr lang="en-US"/>
              <a:t>Connecting everyday things to the internet brings with it a host of different situations that are more varied and problematic than a computer at a desk, or even a smart phone on the move. To address these complexities, IoT solutions need to use various protocols, depending on the situation</a:t>
            </a:r>
            <a:r>
              <a:rPr lang="en-US" smtClean="0"/>
              <a:t>.</a:t>
            </a:r>
          </a:p>
          <a:p>
            <a:r>
              <a:rPr lang="en-US"/>
              <a:t>There are also newer protocols and connectivity types being developed specifically for </a:t>
            </a:r>
            <a:r>
              <a:rPr lang="en-US" smtClean="0"/>
              <a:t>IoT: LoRa, Sigfox, NB-IoT.</a:t>
            </a:r>
            <a:endParaRPr lang="en-US"/>
          </a:p>
        </p:txBody>
      </p:sp>
    </p:spTree>
    <p:extLst>
      <p:ext uri="{BB962C8B-B14F-4D97-AF65-F5344CB8AC3E}">
        <p14:creationId xmlns:p14="http://schemas.microsoft.com/office/powerpoint/2010/main" val="2683492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IoT connecting</a:t>
            </a:r>
          </a:p>
        </p:txBody>
      </p:sp>
      <p:sp>
        <p:nvSpPr>
          <p:cNvPr id="3" name="Content Placeholder 2"/>
          <p:cNvSpPr>
            <a:spLocks noGrp="1"/>
          </p:cNvSpPr>
          <p:nvPr>
            <p:ph idx="1"/>
          </p:nvPr>
        </p:nvSpPr>
        <p:spPr/>
        <p:txBody>
          <a:bodyPr/>
          <a:lstStyle/>
          <a:p>
            <a:pPr marL="0" indent="0">
              <a:buNone/>
            </a:pPr>
            <a:endParaRPr lang="en-US" smtClean="0"/>
          </a:p>
          <a:p>
            <a:r>
              <a:rPr lang="en-US"/>
              <a:t>Video: Case study: Networking </a:t>
            </a:r>
            <a:r>
              <a:rPr lang="en-US" smtClean="0"/>
              <a:t>devices</a:t>
            </a:r>
          </a:p>
          <a:p>
            <a:pPr marL="0" indent="0">
              <a:buNone/>
            </a:pPr>
            <a:r>
              <a:rPr lang="en-US">
                <a:hlinkClick r:id="rId2"/>
              </a:rPr>
              <a:t>https://</a:t>
            </a:r>
            <a:r>
              <a:rPr lang="en-US" smtClean="0">
                <a:hlinkClick r:id="rId2"/>
              </a:rPr>
              <a:t>courses.edx.org/courses/course-v1:CurtinX+IOT1x+2T2018/jump_to/block-v1:CurtinX+IOT1x+2T2018+type@vertical+block@5bcd4b65bf5045ea88218201ddf430ea</a:t>
            </a:r>
            <a:r>
              <a:rPr lang="en-US" smtClean="0"/>
              <a:t>   </a:t>
            </a:r>
            <a:endParaRPr lang="en-US"/>
          </a:p>
        </p:txBody>
      </p:sp>
    </p:spTree>
    <p:extLst>
      <p:ext uri="{BB962C8B-B14F-4D97-AF65-F5344CB8AC3E}">
        <p14:creationId xmlns:p14="http://schemas.microsoft.com/office/powerpoint/2010/main" val="1475971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a:t>
            </a:r>
            <a:endParaRPr lang="en-US"/>
          </a:p>
        </p:txBody>
      </p:sp>
      <p:sp>
        <p:nvSpPr>
          <p:cNvPr id="3" name="Content Placeholder 2"/>
          <p:cNvSpPr>
            <a:spLocks noGrp="1"/>
          </p:cNvSpPr>
          <p:nvPr>
            <p:ph idx="1"/>
          </p:nvPr>
        </p:nvSpPr>
        <p:spPr/>
        <p:txBody>
          <a:bodyPr>
            <a:normAutofit/>
          </a:bodyPr>
          <a:lstStyle/>
          <a:p>
            <a:r>
              <a:rPr lang="en-US" smtClean="0"/>
              <a:t>Gateways </a:t>
            </a:r>
            <a:r>
              <a:rPr lang="en-US"/>
              <a:t>and routing</a:t>
            </a:r>
          </a:p>
          <a:p>
            <a:r>
              <a:rPr lang="en-US" smtClean="0"/>
              <a:t>Protocols </a:t>
            </a:r>
            <a:r>
              <a:rPr lang="en-US"/>
              <a:t>and standards</a:t>
            </a:r>
          </a:p>
          <a:p>
            <a:r>
              <a:rPr lang="en-US" smtClean="0"/>
              <a:t>IoT </a:t>
            </a:r>
            <a:r>
              <a:rPr lang="en-US"/>
              <a:t>Connecting</a:t>
            </a:r>
          </a:p>
        </p:txBody>
      </p:sp>
    </p:spTree>
    <p:extLst>
      <p:ext uri="{BB962C8B-B14F-4D97-AF65-F5344CB8AC3E}">
        <p14:creationId xmlns:p14="http://schemas.microsoft.com/office/powerpoint/2010/main" val="4266619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a:t>
            </a:r>
            <a:endParaRPr lang="en-US"/>
          </a:p>
        </p:txBody>
      </p:sp>
      <p:pic>
        <p:nvPicPr>
          <p:cNvPr id="5" name="Picture 4"/>
          <p:cNvPicPr>
            <a:picLocks noChangeAspect="1"/>
          </p:cNvPicPr>
          <p:nvPr/>
        </p:nvPicPr>
        <p:blipFill>
          <a:blip r:embed="rId2"/>
          <a:stretch>
            <a:fillRect/>
          </a:stretch>
        </p:blipFill>
        <p:spPr>
          <a:xfrm>
            <a:off x="2357904" y="73126"/>
            <a:ext cx="8183095" cy="6692417"/>
          </a:xfrm>
          <a:prstGeom prst="rect">
            <a:avLst/>
          </a:prstGeom>
        </p:spPr>
      </p:pic>
    </p:spTree>
    <p:extLst>
      <p:ext uri="{BB962C8B-B14F-4D97-AF65-F5344CB8AC3E}">
        <p14:creationId xmlns:p14="http://schemas.microsoft.com/office/powerpoint/2010/main" val="2852937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Gateways and routing</a:t>
            </a:r>
            <a:endParaRPr lang="en-US"/>
          </a:p>
        </p:txBody>
      </p:sp>
      <p:sp>
        <p:nvSpPr>
          <p:cNvPr id="3" name="Content Placeholder 2"/>
          <p:cNvSpPr>
            <a:spLocks noGrp="1"/>
          </p:cNvSpPr>
          <p:nvPr>
            <p:ph idx="1"/>
          </p:nvPr>
        </p:nvSpPr>
        <p:spPr/>
        <p:txBody>
          <a:bodyPr/>
          <a:lstStyle/>
          <a:p>
            <a:pPr marL="0" indent="0">
              <a:buNone/>
            </a:pPr>
            <a:endParaRPr lang="en-US" smtClean="0"/>
          </a:p>
          <a:p>
            <a:r>
              <a:rPr lang="en-US"/>
              <a:t>Message in a </a:t>
            </a:r>
            <a:r>
              <a:rPr lang="en-US" smtClean="0"/>
              <a:t>network</a:t>
            </a:r>
          </a:p>
          <a:p>
            <a:pPr marL="0" indent="0">
              <a:buNone/>
            </a:pPr>
            <a:r>
              <a:rPr lang="en-US">
                <a:hlinkClick r:id="rId2"/>
              </a:rPr>
              <a:t>https://</a:t>
            </a:r>
            <a:r>
              <a:rPr lang="en-US" smtClean="0">
                <a:hlinkClick r:id="rId2"/>
              </a:rPr>
              <a:t>courses.edx.org/courses/course-v1:CurtinX+IOT1x+2T2018/jump_to/block-v1:CurtinX+IOT1x+2T2018+type@vertical+block@e7e39fa900cd43998c170dfb091dd4c1</a:t>
            </a:r>
            <a:r>
              <a:rPr lang="en-US" smtClean="0"/>
              <a:t>  </a:t>
            </a:r>
            <a:endParaRPr lang="en-US"/>
          </a:p>
        </p:txBody>
      </p:sp>
    </p:spTree>
    <p:extLst>
      <p:ext uri="{BB962C8B-B14F-4D97-AF65-F5344CB8AC3E}">
        <p14:creationId xmlns:p14="http://schemas.microsoft.com/office/powerpoint/2010/main" val="1919064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a:t>
            </a:r>
            <a:endParaRPr lang="en-US"/>
          </a:p>
        </p:txBody>
      </p:sp>
      <p:pic>
        <p:nvPicPr>
          <p:cNvPr id="1026" name="Picture 2" descr="Connected devices such as computers, tablets, printers, smart phones, servers and switches - connected to routers that are connected to the clou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581" y="0"/>
            <a:ext cx="7995819" cy="6796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017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Gateways and routing</a:t>
            </a:r>
            <a:endParaRPr lang="en-US"/>
          </a:p>
        </p:txBody>
      </p:sp>
      <p:sp>
        <p:nvSpPr>
          <p:cNvPr id="3" name="Content Placeholder 2"/>
          <p:cNvSpPr>
            <a:spLocks noGrp="1"/>
          </p:cNvSpPr>
          <p:nvPr>
            <p:ph idx="1"/>
          </p:nvPr>
        </p:nvSpPr>
        <p:spPr/>
        <p:txBody>
          <a:bodyPr/>
          <a:lstStyle/>
          <a:p>
            <a:pPr marL="0" indent="0">
              <a:buNone/>
            </a:pPr>
            <a:endParaRPr lang="en-US" smtClean="0"/>
          </a:p>
          <a:p>
            <a:r>
              <a:rPr lang="en-US"/>
              <a:t>Gateways and routing</a:t>
            </a:r>
          </a:p>
          <a:p>
            <a:pPr marL="0" indent="0">
              <a:buNone/>
            </a:pPr>
            <a:r>
              <a:rPr lang="en-US">
                <a:hlinkClick r:id="rId2"/>
              </a:rPr>
              <a:t>https://</a:t>
            </a:r>
            <a:r>
              <a:rPr lang="en-US" smtClean="0">
                <a:hlinkClick r:id="rId2"/>
              </a:rPr>
              <a:t>courses.edx.org/courses/course-v1:CurtinX+IOT1x+2T2018/jump_to/block-v1:CurtinX+IOT1x+2T2018+type@vertical+block@68bee471065949faa0b825b4a6a2f3c2</a:t>
            </a:r>
            <a:r>
              <a:rPr lang="en-US" smtClean="0"/>
              <a:t> </a:t>
            </a:r>
            <a:endParaRPr lang="en-US"/>
          </a:p>
        </p:txBody>
      </p:sp>
    </p:spTree>
    <p:extLst>
      <p:ext uri="{BB962C8B-B14F-4D97-AF65-F5344CB8AC3E}">
        <p14:creationId xmlns:p14="http://schemas.microsoft.com/office/powerpoint/2010/main" val="2834849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a:t>
            </a:r>
            <a:endParaRPr lang="en-US"/>
          </a:p>
        </p:txBody>
      </p:sp>
      <p:sp>
        <p:nvSpPr>
          <p:cNvPr id="3" name="Content Placeholder 2"/>
          <p:cNvSpPr>
            <a:spLocks noGrp="1"/>
          </p:cNvSpPr>
          <p:nvPr>
            <p:ph idx="1"/>
          </p:nvPr>
        </p:nvSpPr>
        <p:spPr/>
        <p:txBody>
          <a:bodyPr>
            <a:normAutofit fontScale="92500" lnSpcReduction="20000"/>
          </a:bodyPr>
          <a:lstStyle/>
          <a:p>
            <a:r>
              <a:rPr lang="en-US"/>
              <a:t>Communication in the network is carried through a medium – currently this means via either a cable (for example, metallic wires in copper cables, or glass or plastic fibres in fibre optic cables) or the air (wireless transmission</a:t>
            </a:r>
            <a:r>
              <a:rPr lang="en-US" smtClean="0"/>
              <a:t>).</a:t>
            </a:r>
          </a:p>
          <a:p>
            <a:r>
              <a:rPr lang="en-US"/>
              <a:t>The different media have different characteristics, which makes each better suited to different circumstances, taking into consideration factors such as:</a:t>
            </a:r>
          </a:p>
          <a:p>
            <a:pPr lvl="1"/>
            <a:r>
              <a:rPr lang="en-US" smtClean="0"/>
              <a:t>the </a:t>
            </a:r>
            <a:r>
              <a:rPr lang="en-US"/>
              <a:t>distance a signal needs to travel</a:t>
            </a:r>
          </a:p>
          <a:p>
            <a:pPr lvl="1"/>
            <a:r>
              <a:rPr lang="en-US"/>
              <a:t>the environment it is travelling in</a:t>
            </a:r>
          </a:p>
          <a:p>
            <a:pPr lvl="1"/>
            <a:r>
              <a:rPr lang="en-US"/>
              <a:t>the amount and speed of the data</a:t>
            </a:r>
          </a:p>
          <a:p>
            <a:pPr lvl="1"/>
            <a:r>
              <a:rPr lang="en-US"/>
              <a:t>the cost of the media and its installation.</a:t>
            </a:r>
          </a:p>
          <a:p>
            <a:r>
              <a:rPr lang="en-US"/>
              <a:t>The IoT adds even more circumstances and considerations for connectivity...making the ‘world wide web’ look more like a web than ever before.</a:t>
            </a:r>
          </a:p>
        </p:txBody>
      </p:sp>
    </p:spTree>
    <p:extLst>
      <p:ext uri="{BB962C8B-B14F-4D97-AF65-F5344CB8AC3E}">
        <p14:creationId xmlns:p14="http://schemas.microsoft.com/office/powerpoint/2010/main" val="872236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Gateways and routing</a:t>
            </a:r>
            <a:endParaRPr lang="en-US"/>
          </a:p>
        </p:txBody>
      </p:sp>
      <p:sp>
        <p:nvSpPr>
          <p:cNvPr id="3" name="Content Placeholder 2"/>
          <p:cNvSpPr>
            <a:spLocks noGrp="1"/>
          </p:cNvSpPr>
          <p:nvPr>
            <p:ph idx="1"/>
          </p:nvPr>
        </p:nvSpPr>
        <p:spPr/>
        <p:txBody>
          <a:bodyPr/>
          <a:lstStyle/>
          <a:p>
            <a:pPr marL="0" indent="0">
              <a:buNone/>
            </a:pPr>
            <a:endParaRPr lang="en-US" smtClean="0"/>
          </a:p>
          <a:p>
            <a:r>
              <a:rPr lang="en-US"/>
              <a:t>Routing all the way</a:t>
            </a:r>
          </a:p>
          <a:p>
            <a:pPr marL="0" indent="0">
              <a:buNone/>
            </a:pPr>
            <a:r>
              <a:rPr lang="en-US">
                <a:hlinkClick r:id="rId2"/>
              </a:rPr>
              <a:t>https://</a:t>
            </a:r>
            <a:r>
              <a:rPr lang="en-US" smtClean="0">
                <a:hlinkClick r:id="rId2"/>
              </a:rPr>
              <a:t>courses.edx.org/courses/course-v1:CurtinX+IOT1x+2T2018/jump_to/block-v1:CurtinX+IOT1x+2T2018+type@vertical+block@df6da06a5b9f415f8d25d4728a23f7f4</a:t>
            </a:r>
            <a:r>
              <a:rPr lang="en-US" smtClean="0"/>
              <a:t>  </a:t>
            </a:r>
            <a:endParaRPr lang="en-US"/>
          </a:p>
        </p:txBody>
      </p:sp>
    </p:spTree>
    <p:extLst>
      <p:ext uri="{BB962C8B-B14F-4D97-AF65-F5344CB8AC3E}">
        <p14:creationId xmlns:p14="http://schemas.microsoft.com/office/powerpoint/2010/main" val="1682685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a:t>
            </a:r>
            <a:endParaRPr lang="en-US"/>
          </a:p>
        </p:txBody>
      </p:sp>
      <p:sp>
        <p:nvSpPr>
          <p:cNvPr id="3" name="Content Placeholder 2"/>
          <p:cNvSpPr>
            <a:spLocks noGrp="1"/>
          </p:cNvSpPr>
          <p:nvPr>
            <p:ph idx="1"/>
          </p:nvPr>
        </p:nvSpPr>
        <p:spPr/>
        <p:txBody>
          <a:bodyPr>
            <a:normAutofit/>
          </a:bodyPr>
          <a:lstStyle/>
          <a:p>
            <a:r>
              <a:rPr lang="en-US"/>
              <a:t>Routing is the process of selecting a path for traffic in a network, or between or across multiple networks. </a:t>
            </a:r>
            <a:endParaRPr lang="en-US" smtClean="0"/>
          </a:p>
          <a:p>
            <a:r>
              <a:rPr lang="en-US" smtClean="0"/>
              <a:t>Broadly</a:t>
            </a:r>
            <a:r>
              <a:rPr lang="en-US"/>
              <a:t>, routing is performed in many types of networks, including circuit-switched networks, such as the public switched telephone network (PSTN), and computer networks, such as the Internet</a:t>
            </a:r>
            <a:r>
              <a:rPr lang="en-US" smtClean="0"/>
              <a:t>.</a:t>
            </a:r>
            <a:endParaRPr lang="en-US"/>
          </a:p>
        </p:txBody>
      </p:sp>
    </p:spTree>
    <p:extLst>
      <p:ext uri="{BB962C8B-B14F-4D97-AF65-F5344CB8AC3E}">
        <p14:creationId xmlns:p14="http://schemas.microsoft.com/office/powerpoint/2010/main" val="3510534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Gateways and routing</a:t>
            </a:r>
            <a:endParaRPr lang="en-US"/>
          </a:p>
        </p:txBody>
      </p:sp>
      <p:sp>
        <p:nvSpPr>
          <p:cNvPr id="3" name="Content Placeholder 2"/>
          <p:cNvSpPr>
            <a:spLocks noGrp="1"/>
          </p:cNvSpPr>
          <p:nvPr>
            <p:ph idx="1"/>
          </p:nvPr>
        </p:nvSpPr>
        <p:spPr/>
        <p:txBody>
          <a:bodyPr/>
          <a:lstStyle/>
          <a:p>
            <a:pPr marL="0" indent="0">
              <a:buNone/>
            </a:pPr>
            <a:endParaRPr lang="en-US" smtClean="0"/>
          </a:p>
          <a:p>
            <a:r>
              <a:rPr lang="en-US" smtClean="0"/>
              <a:t>Trace the route</a:t>
            </a:r>
          </a:p>
          <a:p>
            <a:pPr marL="0" indent="0">
              <a:buNone/>
            </a:pPr>
            <a:r>
              <a:rPr lang="en-US">
                <a:hlinkClick r:id="rId2"/>
              </a:rPr>
              <a:t>https://</a:t>
            </a:r>
            <a:r>
              <a:rPr lang="en-US" smtClean="0">
                <a:hlinkClick r:id="rId2"/>
              </a:rPr>
              <a:t>courses.edx.org/courses/course-v1:CurtinX+IOT1x+2T2018/jump_to/block-v1:CurtinX+IOT1x+2T2018+type@vertical+block@31632f5897b246ec80b2939788ee0e63</a:t>
            </a:r>
            <a:r>
              <a:rPr lang="en-US" smtClean="0"/>
              <a:t> </a:t>
            </a:r>
            <a:endParaRPr lang="en-US"/>
          </a:p>
        </p:txBody>
      </p:sp>
    </p:spTree>
    <p:extLst>
      <p:ext uri="{BB962C8B-B14F-4D97-AF65-F5344CB8AC3E}">
        <p14:creationId xmlns:p14="http://schemas.microsoft.com/office/powerpoint/2010/main" val="352534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601</Words>
  <Application>Microsoft Office PowerPoint</Application>
  <PresentationFormat>Widescreen</PresentationFormat>
  <Paragraphs>74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Networking IoT</vt:lpstr>
      <vt:lpstr>Content</vt:lpstr>
      <vt:lpstr>Gateways and routing</vt:lpstr>
      <vt:lpstr>Note</vt:lpstr>
      <vt:lpstr>Gateways and routing</vt:lpstr>
      <vt:lpstr>Note</vt:lpstr>
      <vt:lpstr>Gateways and routing</vt:lpstr>
      <vt:lpstr>Note</vt:lpstr>
      <vt:lpstr>Gateways and routing</vt:lpstr>
      <vt:lpstr>Protocols and standards</vt:lpstr>
      <vt:lpstr>Note</vt:lpstr>
      <vt:lpstr>Protocols and standards</vt:lpstr>
      <vt:lpstr>Protocols and standards</vt:lpstr>
      <vt:lpstr>Note</vt:lpstr>
      <vt:lpstr>Protocols and standards</vt:lpstr>
      <vt:lpstr>Note</vt:lpstr>
      <vt:lpstr>IoT connecting</vt:lpstr>
      <vt:lpstr>Note</vt:lpstr>
      <vt:lpstr>IoT connecting</vt:lpstr>
      <vt:lpstr>Note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in the world is the Internet of Things?</dc:title>
  <dc:creator>hungfu001@outlook.com</dc:creator>
  <cp:lastModifiedBy>DELL VOSTRO</cp:lastModifiedBy>
  <cp:revision>36</cp:revision>
  <dcterms:created xsi:type="dcterms:W3CDTF">2018-10-31T00:16:02Z</dcterms:created>
  <dcterms:modified xsi:type="dcterms:W3CDTF">2020-12-20T16:59:13Z</dcterms:modified>
</cp:coreProperties>
</file>