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1" r:id="rId2"/>
  </p:sldMasterIdLst>
  <p:notesMasterIdLst>
    <p:notesMasterId r:id="rId40"/>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7" r:id="rId17"/>
    <p:sldId id="278" r:id="rId18"/>
    <p:sldId id="279" r:id="rId19"/>
    <p:sldId id="280" r:id="rId20"/>
    <p:sldId id="281" r:id="rId21"/>
    <p:sldId id="282" r:id="rId22"/>
    <p:sldId id="283" r:id="rId23"/>
    <p:sldId id="284" r:id="rId24"/>
    <p:sldId id="285" r:id="rId25"/>
    <p:sldId id="286" r:id="rId26"/>
    <p:sldId id="271" r:id="rId27"/>
    <p:sldId id="272" r:id="rId28"/>
    <p:sldId id="273" r:id="rId29"/>
    <p:sldId id="274" r:id="rId30"/>
    <p:sldId id="293" r:id="rId31"/>
    <p:sldId id="294" r:id="rId32"/>
    <p:sldId id="292" r:id="rId33"/>
    <p:sldId id="287" r:id="rId34"/>
    <p:sldId id="288" r:id="rId35"/>
    <p:sldId id="291" r:id="rId36"/>
    <p:sldId id="289" r:id="rId37"/>
    <p:sldId id="290" r:id="rId38"/>
    <p:sldId id="27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455" autoAdjust="0"/>
  </p:normalViewPr>
  <p:slideViewPr>
    <p:cSldViewPr snapToGrid="0">
      <p:cViewPr varScale="1">
        <p:scale>
          <a:sx n="66" d="100"/>
          <a:sy n="66" d="100"/>
        </p:scale>
        <p:origin x="150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20248B-FBD2-49C0-A248-ADA5A8E5DE21}" type="datetimeFigureOut">
              <a:rPr lang="en-US" smtClean="0"/>
              <a:t>22/6/2018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43336-8E75-43BB-9271-FB459928A930}" type="slidenum">
              <a:rPr lang="en-US" smtClean="0"/>
              <a:t>‹#›</a:t>
            </a:fld>
            <a:endParaRPr lang="en-US"/>
          </a:p>
        </p:txBody>
      </p:sp>
    </p:spTree>
    <p:extLst>
      <p:ext uri="{BB962C8B-B14F-4D97-AF65-F5344CB8AC3E}">
        <p14:creationId xmlns:p14="http://schemas.microsoft.com/office/powerpoint/2010/main" val="2985292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Table 12-1 suggests possible mappings from customers’ word choices into model component</a:t>
            </a:r>
          </a:p>
          <a:p>
            <a:endParaRPr lang="en-US"/>
          </a:p>
        </p:txBody>
      </p:sp>
      <p:sp>
        <p:nvSpPr>
          <p:cNvPr id="4" name="Slide Number Placeholder 3"/>
          <p:cNvSpPr>
            <a:spLocks noGrp="1"/>
          </p:cNvSpPr>
          <p:nvPr>
            <p:ph type="sldNum" sz="quarter" idx="10"/>
          </p:nvPr>
        </p:nvSpPr>
        <p:spPr/>
        <p:txBody>
          <a:bodyPr/>
          <a:lstStyle/>
          <a:p>
            <a:fld id="{D6D8E87D-860B-4D07-AA9C-845386AB8A4E}" type="slidenum">
              <a:rPr lang="en-US" smtClean="0"/>
              <a:t>6</a:t>
            </a:fld>
            <a:endParaRPr lang="en-US"/>
          </a:p>
        </p:txBody>
      </p:sp>
    </p:spTree>
    <p:extLst>
      <p:ext uri="{BB962C8B-B14F-4D97-AF65-F5344CB8AC3E}">
        <p14:creationId xmlns:p14="http://schemas.microsoft.com/office/powerpoint/2010/main" val="3905138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lvl1pPr defTabSz="935038">
              <a:defRPr sz="1400" b="1">
                <a:solidFill>
                  <a:schemeClr val="tx1"/>
                </a:solidFill>
                <a:latin typeface="Arial" panose="020B0604020202020204" pitchFamily="34" charset="0"/>
              </a:defRPr>
            </a:lvl1pPr>
            <a:lvl2pPr marL="742950" indent="-285750" defTabSz="935038">
              <a:defRPr sz="1400" b="1">
                <a:solidFill>
                  <a:schemeClr val="tx1"/>
                </a:solidFill>
                <a:latin typeface="Arial" panose="020B0604020202020204" pitchFamily="34" charset="0"/>
              </a:defRPr>
            </a:lvl2pPr>
            <a:lvl3pPr marL="1143000" indent="-228600" defTabSz="935038">
              <a:defRPr sz="1400" b="1">
                <a:solidFill>
                  <a:schemeClr val="tx1"/>
                </a:solidFill>
                <a:latin typeface="Arial" panose="020B0604020202020204" pitchFamily="34" charset="0"/>
              </a:defRPr>
            </a:lvl3pPr>
            <a:lvl4pPr marL="1600200" indent="-228600" defTabSz="935038">
              <a:defRPr sz="1400" b="1">
                <a:solidFill>
                  <a:schemeClr val="tx1"/>
                </a:solidFill>
                <a:latin typeface="Arial" panose="020B0604020202020204" pitchFamily="34" charset="0"/>
              </a:defRPr>
            </a:lvl4pPr>
            <a:lvl5pPr marL="2057400" indent="-228600" defTabSz="935038">
              <a:defRPr sz="1400" b="1">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900" b="0" smtClean="0">
                <a:latin typeface="Arial Narrow" panose="020B0606020202030204" pitchFamily="34" charset="0"/>
              </a:rPr>
              <a:t>Mastering OOAD w/ UML 2.0 – Instructor Notes</a:t>
            </a:r>
          </a:p>
        </p:txBody>
      </p:sp>
      <p:sp>
        <p:nvSpPr>
          <p:cNvPr id="70659" name="Rectangle 15"/>
          <p:cNvSpPr>
            <a:spLocks noGrp="1" noChangeArrowheads="1"/>
          </p:cNvSpPr>
          <p:nvPr>
            <p:ph type="ftr" sz="quarter" idx="4"/>
          </p:nvPr>
        </p:nvSpPr>
        <p:spPr>
          <a:noFill/>
        </p:spPr>
        <p:txBody>
          <a:bodyPr/>
          <a:lstStyle>
            <a:lvl1pPr defTabSz="935038">
              <a:defRPr sz="1400" b="1">
                <a:solidFill>
                  <a:schemeClr val="tx1"/>
                </a:solidFill>
                <a:latin typeface="Arial" panose="020B0604020202020204" pitchFamily="34" charset="0"/>
              </a:defRPr>
            </a:lvl1pPr>
            <a:lvl2pPr marL="742950" indent="-285750" defTabSz="935038">
              <a:defRPr sz="1400" b="1">
                <a:solidFill>
                  <a:schemeClr val="tx1"/>
                </a:solidFill>
                <a:latin typeface="Arial" panose="020B0604020202020204" pitchFamily="34" charset="0"/>
              </a:defRPr>
            </a:lvl2pPr>
            <a:lvl3pPr marL="1143000" indent="-228600" defTabSz="935038">
              <a:defRPr sz="1400" b="1">
                <a:solidFill>
                  <a:schemeClr val="tx1"/>
                </a:solidFill>
                <a:latin typeface="Arial" panose="020B0604020202020204" pitchFamily="34" charset="0"/>
              </a:defRPr>
            </a:lvl3pPr>
            <a:lvl4pPr marL="1600200" indent="-228600" defTabSz="935038">
              <a:defRPr sz="1400" b="1">
                <a:solidFill>
                  <a:schemeClr val="tx1"/>
                </a:solidFill>
                <a:latin typeface="Arial" panose="020B0604020202020204" pitchFamily="34" charset="0"/>
              </a:defRPr>
            </a:lvl4pPr>
            <a:lvl5pPr marL="2057400" indent="-228600" defTabSz="935038">
              <a:defRPr sz="1400" b="1">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smtClean="0"/>
              <a:t>Module 13 - Class Design</a:t>
            </a:r>
            <a:endParaRPr lang="en-US" altLang="en-US" sz="1000" b="0" smtClean="0">
              <a:latin typeface="ZapfHumnst BT" pitchFamily="34" charset="0"/>
            </a:endParaRPr>
          </a:p>
        </p:txBody>
      </p:sp>
      <p:sp>
        <p:nvSpPr>
          <p:cNvPr id="70660" name="Rectangle 2"/>
          <p:cNvSpPr>
            <a:spLocks noGrp="1" noRot="1" noChangeAspect="1" noChangeArrowheads="1" noTextEdit="1"/>
          </p:cNvSpPr>
          <p:nvPr>
            <p:ph type="sldImg"/>
          </p:nvPr>
        </p:nvSpPr>
        <p:spPr>
          <a:xfrm>
            <a:off x="2565400" y="839788"/>
            <a:ext cx="4175125" cy="3130550"/>
          </a:xfrm>
          <a:solidFill>
            <a:srgbClr val="FFFFFF"/>
          </a:solidFill>
          <a:ln/>
        </p:spPr>
      </p:sp>
      <p:sp>
        <p:nvSpPr>
          <p:cNvPr id="70661" name="Rectangle 3"/>
          <p:cNvSpPr>
            <a:spLocks noGrp="1" noChangeArrowheads="1"/>
          </p:cNvSpPr>
          <p:nvPr>
            <p:ph type="body" idx="1"/>
          </p:nvPr>
        </p:nvSpPr>
        <p:spPr>
          <a:xfrm>
            <a:off x="2546350" y="4111625"/>
            <a:ext cx="4141788" cy="407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pPr eaLnBrk="1" hangingPunct="1"/>
            <a:r>
              <a:rPr lang="en-US" altLang="en-US" sz="1000" smtClean="0">
                <a:latin typeface="ZapfHumnst BT" pitchFamily="34" charset="0"/>
              </a:rPr>
              <a:t>The state an object resides in is a computational state. It is defined by the stimuli the object can receive and what operations can be performed as a result. An object that can reside in many computational states is state-controlled.</a:t>
            </a:r>
          </a:p>
          <a:p>
            <a:pPr eaLnBrk="1" hangingPunct="1"/>
            <a:r>
              <a:rPr lang="en-US" altLang="en-US" sz="1000" smtClean="0">
                <a:latin typeface="ZapfHumnst BT" pitchFamily="34" charset="0"/>
              </a:rPr>
              <a:t>The complexity of an object depends on:</a:t>
            </a:r>
          </a:p>
          <a:p>
            <a:pPr marL="228600" lvl="1" indent="-114300" eaLnBrk="1" hangingPunct="1">
              <a:buFontTx/>
              <a:buChar char="•"/>
            </a:pPr>
            <a:r>
              <a:rPr lang="en-US" altLang="en-US" sz="1000" smtClean="0">
                <a:latin typeface="ZapfHumnst BT" pitchFamily="34" charset="0"/>
              </a:rPr>
              <a:t>The number of different states.</a:t>
            </a:r>
          </a:p>
          <a:p>
            <a:pPr marL="228600" lvl="1" indent="-114300" eaLnBrk="1" hangingPunct="1">
              <a:buFontTx/>
              <a:buChar char="•"/>
            </a:pPr>
            <a:r>
              <a:rPr lang="en-US" altLang="en-US" sz="1000" smtClean="0">
                <a:latin typeface="ZapfHumnst BT" pitchFamily="34" charset="0"/>
              </a:rPr>
              <a:t>The number of different events it reacts to.</a:t>
            </a:r>
          </a:p>
          <a:p>
            <a:pPr marL="228600" lvl="1" indent="-114300" eaLnBrk="1" hangingPunct="1">
              <a:buFontTx/>
              <a:buChar char="•"/>
            </a:pPr>
            <a:r>
              <a:rPr lang="en-US" altLang="en-US" sz="1000" smtClean="0">
                <a:latin typeface="ZapfHumnst BT" pitchFamily="34" charset="0"/>
              </a:rPr>
              <a:t>The number of different actions it performs that depend on its state.</a:t>
            </a:r>
          </a:p>
          <a:p>
            <a:pPr marL="228600" lvl="1" indent="-114300" eaLnBrk="1" hangingPunct="1">
              <a:buFontTx/>
              <a:buChar char="•"/>
            </a:pPr>
            <a:r>
              <a:rPr lang="en-US" altLang="en-US" sz="1000" smtClean="0">
                <a:latin typeface="ZapfHumnst BT" pitchFamily="34" charset="0"/>
              </a:rPr>
              <a:t>The degree of interaction with its environment (other objects).</a:t>
            </a:r>
          </a:p>
          <a:p>
            <a:pPr marL="228600" lvl="1" indent="-114300" eaLnBrk="1" hangingPunct="1">
              <a:buFontTx/>
              <a:buChar char="•"/>
            </a:pPr>
            <a:r>
              <a:rPr lang="en-US" altLang="en-US" sz="1000" smtClean="0">
                <a:latin typeface="ZapfHumnst BT" pitchFamily="34" charset="0"/>
              </a:rPr>
              <a:t>The complexity of conditional, repetitive transitions.</a:t>
            </a:r>
          </a:p>
          <a:p>
            <a:pPr marL="228600" lvl="1" indent="-114300" eaLnBrk="1" hangingPunct="1">
              <a:buFontTx/>
              <a:buChar char="•"/>
            </a:pPr>
            <a:endParaRPr lang="en-US" altLang="en-US" sz="1000" smtClean="0">
              <a:latin typeface="ZapfHumnst BT" pitchFamily="34" charset="0"/>
            </a:endParaRPr>
          </a:p>
        </p:txBody>
      </p:sp>
    </p:spTree>
    <p:extLst>
      <p:ext uri="{BB962C8B-B14F-4D97-AF65-F5344CB8AC3E}">
        <p14:creationId xmlns:p14="http://schemas.microsoft.com/office/powerpoint/2010/main" val="3897801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lvl1pPr defTabSz="935038">
              <a:defRPr sz="1400" b="1">
                <a:solidFill>
                  <a:schemeClr val="tx1"/>
                </a:solidFill>
                <a:latin typeface="Arial" panose="020B0604020202020204" pitchFamily="34" charset="0"/>
              </a:defRPr>
            </a:lvl1pPr>
            <a:lvl2pPr marL="742950" indent="-285750" defTabSz="935038">
              <a:defRPr sz="1400" b="1">
                <a:solidFill>
                  <a:schemeClr val="tx1"/>
                </a:solidFill>
                <a:latin typeface="Arial" panose="020B0604020202020204" pitchFamily="34" charset="0"/>
              </a:defRPr>
            </a:lvl2pPr>
            <a:lvl3pPr marL="1143000" indent="-228600" defTabSz="935038">
              <a:defRPr sz="1400" b="1">
                <a:solidFill>
                  <a:schemeClr val="tx1"/>
                </a:solidFill>
                <a:latin typeface="Arial" panose="020B0604020202020204" pitchFamily="34" charset="0"/>
              </a:defRPr>
            </a:lvl3pPr>
            <a:lvl4pPr marL="1600200" indent="-228600" defTabSz="935038">
              <a:defRPr sz="1400" b="1">
                <a:solidFill>
                  <a:schemeClr val="tx1"/>
                </a:solidFill>
                <a:latin typeface="Arial" panose="020B0604020202020204" pitchFamily="34" charset="0"/>
              </a:defRPr>
            </a:lvl4pPr>
            <a:lvl5pPr marL="2057400" indent="-228600" defTabSz="935038">
              <a:defRPr sz="1400" b="1">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900" b="0" smtClean="0">
                <a:latin typeface="Arial Narrow" panose="020B0606020202030204" pitchFamily="34" charset="0"/>
              </a:rPr>
              <a:t>Mastering OOAD w/ UML 2.0 – Instructor Notes</a:t>
            </a:r>
          </a:p>
        </p:txBody>
      </p:sp>
      <p:sp>
        <p:nvSpPr>
          <p:cNvPr id="72707" name="Rectangle 15"/>
          <p:cNvSpPr>
            <a:spLocks noGrp="1" noChangeArrowheads="1"/>
          </p:cNvSpPr>
          <p:nvPr>
            <p:ph type="ftr" sz="quarter" idx="4"/>
          </p:nvPr>
        </p:nvSpPr>
        <p:spPr>
          <a:noFill/>
        </p:spPr>
        <p:txBody>
          <a:bodyPr/>
          <a:lstStyle>
            <a:lvl1pPr defTabSz="935038">
              <a:defRPr sz="1400" b="1">
                <a:solidFill>
                  <a:schemeClr val="tx1"/>
                </a:solidFill>
                <a:latin typeface="Arial" panose="020B0604020202020204" pitchFamily="34" charset="0"/>
              </a:defRPr>
            </a:lvl1pPr>
            <a:lvl2pPr marL="742950" indent="-285750" defTabSz="935038">
              <a:defRPr sz="1400" b="1">
                <a:solidFill>
                  <a:schemeClr val="tx1"/>
                </a:solidFill>
                <a:latin typeface="Arial" panose="020B0604020202020204" pitchFamily="34" charset="0"/>
              </a:defRPr>
            </a:lvl2pPr>
            <a:lvl3pPr marL="1143000" indent="-228600" defTabSz="935038">
              <a:defRPr sz="1400" b="1">
                <a:solidFill>
                  <a:schemeClr val="tx1"/>
                </a:solidFill>
                <a:latin typeface="Arial" panose="020B0604020202020204" pitchFamily="34" charset="0"/>
              </a:defRPr>
            </a:lvl3pPr>
            <a:lvl4pPr marL="1600200" indent="-228600" defTabSz="935038">
              <a:defRPr sz="1400" b="1">
                <a:solidFill>
                  <a:schemeClr val="tx1"/>
                </a:solidFill>
                <a:latin typeface="Arial" panose="020B0604020202020204" pitchFamily="34" charset="0"/>
              </a:defRPr>
            </a:lvl4pPr>
            <a:lvl5pPr marL="2057400" indent="-228600" defTabSz="935038">
              <a:defRPr sz="1400" b="1">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smtClean="0"/>
              <a:t>Module 13 - Class Design</a:t>
            </a:r>
            <a:endParaRPr lang="en-US" altLang="en-US" sz="1000" b="0" smtClean="0">
              <a:latin typeface="ZapfHumnst BT" pitchFamily="34" charset="0"/>
            </a:endParaRPr>
          </a:p>
        </p:txBody>
      </p:sp>
      <p:sp>
        <p:nvSpPr>
          <p:cNvPr id="72708" name="Text Box 2"/>
          <p:cNvSpPr txBox="1">
            <a:spLocks noChangeArrowheads="1"/>
          </p:cNvSpPr>
          <p:nvPr/>
        </p:nvSpPr>
        <p:spPr bwMode="auto">
          <a:xfrm>
            <a:off x="477838" y="1231900"/>
            <a:ext cx="18923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0433" tIns="55216" rIns="110433" bIns="55216">
            <a:spAutoFit/>
          </a:bodyPr>
          <a:lstStyle>
            <a:lvl1pPr defTabSz="935038">
              <a:lnSpc>
                <a:spcPct val="87000"/>
              </a:lnSpc>
              <a:spcBef>
                <a:spcPct val="40000"/>
              </a:spcBef>
              <a:defRPr sz="1200">
                <a:solidFill>
                  <a:schemeClr val="tx1"/>
                </a:solidFill>
                <a:latin typeface="Times New Roman" panose="02020603050405020304" pitchFamily="18" charset="0"/>
              </a:defRPr>
            </a:lvl1pPr>
            <a:lvl2pPr marL="742950" indent="-285750" defTabSz="935038">
              <a:lnSpc>
                <a:spcPct val="87000"/>
              </a:lnSpc>
              <a:spcBef>
                <a:spcPct val="40000"/>
              </a:spcBef>
              <a:defRPr sz="1200">
                <a:solidFill>
                  <a:schemeClr val="tx1"/>
                </a:solidFill>
                <a:latin typeface="Times New Roman" panose="02020603050405020304" pitchFamily="18" charset="0"/>
              </a:defRPr>
            </a:lvl2pPr>
            <a:lvl3pPr marL="1143000" indent="-228600" defTabSz="935038">
              <a:lnSpc>
                <a:spcPct val="87000"/>
              </a:lnSpc>
              <a:spcBef>
                <a:spcPct val="40000"/>
              </a:spcBef>
              <a:defRPr sz="1200">
                <a:solidFill>
                  <a:schemeClr val="tx1"/>
                </a:solidFill>
                <a:latin typeface="Times New Roman" panose="02020603050405020304" pitchFamily="18" charset="0"/>
              </a:defRPr>
            </a:lvl3pPr>
            <a:lvl4pPr marL="1600200" indent="-228600" defTabSz="935038">
              <a:lnSpc>
                <a:spcPct val="87000"/>
              </a:lnSpc>
              <a:spcBef>
                <a:spcPct val="40000"/>
              </a:spcBef>
              <a:defRPr sz="1200">
                <a:solidFill>
                  <a:schemeClr val="tx1"/>
                </a:solidFill>
                <a:latin typeface="Times New Roman" panose="02020603050405020304" pitchFamily="18" charset="0"/>
              </a:defRPr>
            </a:lvl4pPr>
            <a:lvl5pPr marL="2057400" indent="-228600" defTabSz="935038">
              <a:lnSpc>
                <a:spcPct val="87000"/>
              </a:lnSpc>
              <a:spcBef>
                <a:spcPct val="40000"/>
              </a:spcBef>
              <a:defRPr sz="1200">
                <a:solidFill>
                  <a:schemeClr val="tx1"/>
                </a:solidFill>
                <a:latin typeface="Times New Roman" panose="02020603050405020304" pitchFamily="18" charset="0"/>
              </a:defRPr>
            </a:lvl5pPr>
            <a:lvl6pPr marL="25146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6pPr>
            <a:lvl7pPr marL="29718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7pPr>
            <a:lvl8pPr marL="34290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8pPr>
            <a:lvl9pPr marL="38862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9pPr>
          </a:lstStyle>
          <a:p>
            <a:pPr>
              <a:lnSpc>
                <a:spcPct val="100000"/>
              </a:lnSpc>
              <a:spcBef>
                <a:spcPct val="50000"/>
              </a:spcBef>
            </a:pPr>
            <a:r>
              <a:rPr lang="en-US" altLang="en-US" sz="1000" b="0">
                <a:latin typeface="ZapfHumnst BT" pitchFamily="34" charset="0"/>
              </a:rPr>
              <a:t>Derived attributes will be discussed in the Define Attributes step.</a:t>
            </a:r>
          </a:p>
        </p:txBody>
      </p:sp>
      <p:sp>
        <p:nvSpPr>
          <p:cNvPr id="72709" name="Rectangle 3"/>
          <p:cNvSpPr>
            <a:spLocks noGrp="1" noRot="1" noChangeAspect="1" noChangeArrowheads="1" noTextEdit="1"/>
          </p:cNvSpPr>
          <p:nvPr>
            <p:ph type="sldImg"/>
          </p:nvPr>
        </p:nvSpPr>
        <p:spPr>
          <a:xfrm>
            <a:off x="2565400" y="841375"/>
            <a:ext cx="4175125" cy="3130550"/>
          </a:xfrm>
          <a:solidFill>
            <a:srgbClr val="FFFFFF"/>
          </a:solidFill>
          <a:ln/>
        </p:spPr>
      </p:sp>
      <p:sp>
        <p:nvSpPr>
          <p:cNvPr id="72710" name="Rectangle 4"/>
          <p:cNvSpPr>
            <a:spLocks noGrp="1" noChangeArrowheads="1"/>
          </p:cNvSpPr>
          <p:nvPr>
            <p:ph type="body" idx="1"/>
          </p:nvPr>
        </p:nvSpPr>
        <p:spPr>
          <a:xfrm>
            <a:off x="2546350" y="4111625"/>
            <a:ext cx="4141788" cy="407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pPr eaLnBrk="1" hangingPunct="1"/>
            <a:r>
              <a:rPr lang="en-US" altLang="en-US" sz="1000" smtClean="0">
                <a:latin typeface="ZapfHumnst BT" pitchFamily="34" charset="0"/>
              </a:rPr>
              <a:t>Some state transition events can be associated with an operation. Depending on the object's state, the operation may have a different behavior. The transition events describe how this occurs.</a:t>
            </a:r>
          </a:p>
          <a:p>
            <a:pPr eaLnBrk="1" hangingPunct="1"/>
            <a:r>
              <a:rPr lang="en-US" altLang="en-US" sz="1000" smtClean="0">
                <a:latin typeface="ZapfHumnst BT" pitchFamily="34" charset="0"/>
              </a:rPr>
              <a:t>The method description for the associated operation should be updated with the state-specific information, indicating what the operation should do for each relevant state. </a:t>
            </a:r>
          </a:p>
          <a:p>
            <a:pPr eaLnBrk="1" hangingPunct="1"/>
            <a:r>
              <a:rPr lang="en-US" altLang="en-US" sz="1000" smtClean="0">
                <a:latin typeface="ZapfHumnst BT" pitchFamily="34" charset="0"/>
              </a:rPr>
              <a:t>Operation calls are not the only source of events. In the UML, you can model four different kinds of events: </a:t>
            </a:r>
          </a:p>
          <a:p>
            <a:pPr marL="228600" lvl="1" indent="-114300" eaLnBrk="1" hangingPunct="1">
              <a:buFontTx/>
              <a:buChar char="•"/>
            </a:pPr>
            <a:r>
              <a:rPr lang="en-US" altLang="en-US" sz="1000" smtClean="0">
                <a:latin typeface="ZapfHumnst BT" pitchFamily="34" charset="0"/>
              </a:rPr>
              <a:t>Signals</a:t>
            </a:r>
          </a:p>
          <a:p>
            <a:pPr marL="228600" lvl="1" indent="-114300" eaLnBrk="1" hangingPunct="1">
              <a:buFontTx/>
              <a:buChar char="•"/>
            </a:pPr>
            <a:r>
              <a:rPr lang="en-US" altLang="en-US" sz="1000" smtClean="0">
                <a:latin typeface="ZapfHumnst BT" pitchFamily="34" charset="0"/>
              </a:rPr>
              <a:t>Calls</a:t>
            </a:r>
          </a:p>
          <a:p>
            <a:pPr marL="228600" lvl="1" indent="-114300" eaLnBrk="1" hangingPunct="1">
              <a:buFontTx/>
              <a:buChar char="•"/>
            </a:pPr>
            <a:r>
              <a:rPr lang="en-US" altLang="en-US" sz="1000" smtClean="0">
                <a:latin typeface="ZapfHumnst BT" pitchFamily="34" charset="0"/>
              </a:rPr>
              <a:t>Passing of time</a:t>
            </a:r>
          </a:p>
          <a:p>
            <a:pPr marL="228600" lvl="1" indent="-114300" eaLnBrk="1" hangingPunct="1">
              <a:buFontTx/>
              <a:buChar char="•"/>
            </a:pPr>
            <a:r>
              <a:rPr lang="en-US" altLang="en-US" sz="1000" smtClean="0">
                <a:latin typeface="ZapfHumnst BT" pitchFamily="34" charset="0"/>
              </a:rPr>
              <a:t>Change in state</a:t>
            </a:r>
          </a:p>
          <a:p>
            <a:pPr eaLnBrk="1" hangingPunct="1"/>
            <a:r>
              <a:rPr lang="en-US" altLang="en-US" sz="1000" smtClean="0">
                <a:latin typeface="ZapfHumnst BT" pitchFamily="34" charset="0"/>
              </a:rPr>
              <a:t>States are often represented using attributes.The state machines serve as input into the attribute identification step.</a:t>
            </a:r>
          </a:p>
          <a:p>
            <a:pPr eaLnBrk="1" hangingPunct="1"/>
            <a:endParaRPr lang="en-US" altLang="en-US" sz="1000" smtClean="0">
              <a:latin typeface="ZapfHumnst BT" pitchFamily="34" charset="0"/>
            </a:endParaRPr>
          </a:p>
          <a:p>
            <a:pPr eaLnBrk="1" hangingPunct="1"/>
            <a:endParaRPr lang="en-US" altLang="en-US" sz="1000" smtClean="0">
              <a:latin typeface="ZapfHumnst BT" pitchFamily="34" charset="0"/>
            </a:endParaRPr>
          </a:p>
        </p:txBody>
      </p:sp>
    </p:spTree>
    <p:extLst>
      <p:ext uri="{BB962C8B-B14F-4D97-AF65-F5344CB8AC3E}">
        <p14:creationId xmlns:p14="http://schemas.microsoft.com/office/powerpoint/2010/main" val="2488215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z="2800" smtClean="0">
                <a:latin typeface="Arial Narrow" panose="020B0606020202030204" pitchFamily="34" charset="0"/>
              </a:rPr>
              <a:t>Mastering OOAD w/ UML 2.0 – Instructor Notes</a:t>
            </a:r>
          </a:p>
        </p:txBody>
      </p:sp>
      <p:sp>
        <p:nvSpPr>
          <p:cNvPr id="31747" name="Rectangle 15"/>
          <p:cNvSpPr>
            <a:spLocks noGrp="1" noChangeArrowheads="1"/>
          </p:cNvSpPr>
          <p:nvPr>
            <p:ph type="ftr" sz="quarter" idx="4"/>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mtClean="0"/>
              <a:t>Module 6 - Use-Case Analysis</a:t>
            </a:r>
            <a:endParaRPr lang="en-US" altLang="en-US" smtClean="0">
              <a:latin typeface="ZapfHumnst BT" pitchFamily="34" charset="0"/>
            </a:endParaRPr>
          </a:p>
        </p:txBody>
      </p:sp>
      <p:sp>
        <p:nvSpPr>
          <p:cNvPr id="31748" name="Rectangle 2"/>
          <p:cNvSpPr>
            <a:spLocks noChangeArrowheads="1" noTextEdit="1"/>
          </p:cNvSpPr>
          <p:nvPr>
            <p:ph type="sldImg"/>
          </p:nvPr>
        </p:nvSpPr>
        <p:spPr>
          <a:xfrm>
            <a:off x="2568575" y="836613"/>
            <a:ext cx="4057650" cy="3043237"/>
          </a:xfrm>
          <a:solidFill>
            <a:srgbClr val="FFFFFF"/>
          </a:solidFill>
          <a:ln/>
        </p:spPr>
      </p:sp>
      <p:sp>
        <p:nvSpPr>
          <p:cNvPr id="31749" name="Rectangle 3"/>
          <p:cNvSpPr>
            <a:spLocks noChangeArrowheads="1"/>
          </p:cNvSpPr>
          <p:nvPr>
            <p:ph type="body" idx="1"/>
          </p:nvPr>
        </p:nvSpPr>
        <p:spPr>
          <a:xfrm>
            <a:off x="2549525" y="4113213"/>
            <a:ext cx="4076700" cy="3956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smtClean="0">
                <a:latin typeface="ZapfHumnst BT" pitchFamily="34" charset="0"/>
              </a:rPr>
              <a:t>The following are the definitions for each of the classes shown in the above diagram:</a:t>
            </a:r>
          </a:p>
          <a:p>
            <a:pPr eaLnBrk="1" hangingPunct="1"/>
            <a:r>
              <a:rPr lang="en-US" altLang="en-US" sz="1000" b="1" smtClean="0">
                <a:latin typeface="ZapfHumnst BT" pitchFamily="34" charset="0"/>
              </a:rPr>
              <a:t>CourseOffering</a:t>
            </a:r>
            <a:r>
              <a:rPr lang="en-US" altLang="en-US" sz="1000" smtClean="0">
                <a:latin typeface="ZapfHumnst BT" pitchFamily="34" charset="0"/>
              </a:rPr>
              <a:t>: A specific offering for a course, including days of the week and times.</a:t>
            </a:r>
          </a:p>
          <a:p>
            <a:pPr eaLnBrk="1" hangingPunct="1"/>
            <a:r>
              <a:rPr lang="en-US" altLang="en-US" sz="1000" b="1" smtClean="0">
                <a:latin typeface="ZapfHumnst BT" pitchFamily="34" charset="0"/>
              </a:rPr>
              <a:t>Schedule</a:t>
            </a:r>
            <a:r>
              <a:rPr lang="en-US" altLang="en-US" sz="1000" smtClean="0">
                <a:latin typeface="ZapfHumnst BT" pitchFamily="34" charset="0"/>
              </a:rPr>
              <a:t>: The courses a student has selected for the current semester.</a:t>
            </a:r>
          </a:p>
          <a:p>
            <a:pPr eaLnBrk="1" hangingPunct="1"/>
            <a:r>
              <a:rPr lang="en-US" altLang="en-US" sz="1000" b="1" smtClean="0">
                <a:latin typeface="ZapfHumnst BT" pitchFamily="34" charset="0"/>
              </a:rPr>
              <a:t>Student</a:t>
            </a:r>
            <a:r>
              <a:rPr lang="en-US" altLang="en-US" sz="1000" smtClean="0">
                <a:latin typeface="ZapfHumnst BT" pitchFamily="34" charset="0"/>
              </a:rPr>
              <a:t>: A person enrolled in classes at the university.</a:t>
            </a:r>
          </a:p>
          <a:p>
            <a:pPr eaLnBrk="1" hangingPunct="1"/>
            <a:r>
              <a:rPr lang="en-US" altLang="en-US" sz="1000" smtClean="0">
                <a:latin typeface="ZapfHumnst BT" pitchFamily="34" charset="0"/>
              </a:rPr>
              <a:t>As mentioned earlier, sometimes there is a need to model information about an actor within the system. This is not the same as modeling the actor. (Actors are external by definition.) These classes are sometimes called “surrogates”.</a:t>
            </a:r>
          </a:p>
          <a:p>
            <a:pPr eaLnBrk="1" hangingPunct="1"/>
            <a:r>
              <a:rPr lang="en-US" altLang="en-US" sz="1000" smtClean="0">
                <a:latin typeface="ZapfHumnst BT" pitchFamily="34" charset="0"/>
              </a:rPr>
              <a:t>For example, a course registration system maintains information about the student that is independent of the fact that the student also plays a role as an actor in the system. This information about the student is stored in a “Student” class that is completely independent of the “actor” role the student plays. The Student class will exist whether or not the student is an actor to the system.</a:t>
            </a:r>
          </a:p>
          <a:p>
            <a:pPr eaLnBrk="1" hangingPunct="1"/>
            <a:endParaRPr lang="en-US" altLang="en-US" sz="1000" smtClean="0">
              <a:latin typeface="ZapfHumnst BT" pitchFamily="34" charset="0"/>
            </a:endParaRPr>
          </a:p>
        </p:txBody>
      </p:sp>
      <p:sp>
        <p:nvSpPr>
          <p:cNvPr id="31750" name="Text Box 5"/>
          <p:cNvSpPr txBox="1">
            <a:spLocks noChangeArrowheads="1"/>
          </p:cNvSpPr>
          <p:nvPr/>
        </p:nvSpPr>
        <p:spPr bwMode="auto">
          <a:xfrm>
            <a:off x="584200" y="1209675"/>
            <a:ext cx="1905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a:latin typeface="ZapfHumnst BT" pitchFamily="34" charset="0"/>
              </a:rPr>
              <a:t>If you choose to walk your students through a sample noun-filtering exercise, these are the entity classes that they should discover.</a:t>
            </a:r>
          </a:p>
        </p:txBody>
      </p:sp>
    </p:spTree>
    <p:extLst>
      <p:ext uri="{BB962C8B-B14F-4D97-AF65-F5344CB8AC3E}">
        <p14:creationId xmlns:p14="http://schemas.microsoft.com/office/powerpoint/2010/main" val="3157667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z="2800" smtClean="0">
                <a:latin typeface="Arial Narrow" panose="020B0606020202030204" pitchFamily="34" charset="0"/>
              </a:rPr>
              <a:t>Mastering OOAD w/ UML 2.0 – Instructor Notes</a:t>
            </a:r>
          </a:p>
        </p:txBody>
      </p:sp>
      <p:sp>
        <p:nvSpPr>
          <p:cNvPr id="56323" name="Rectangle 15"/>
          <p:cNvSpPr>
            <a:spLocks noGrp="1" noChangeArrowheads="1"/>
          </p:cNvSpPr>
          <p:nvPr>
            <p:ph type="ftr" sz="quarter" idx="4"/>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mtClean="0"/>
              <a:t>Module 6 - Use-Case Analysis</a:t>
            </a:r>
            <a:endParaRPr lang="en-US" altLang="en-US" smtClean="0">
              <a:latin typeface="ZapfHumnst BT" pitchFamily="34" charset="0"/>
            </a:endParaRPr>
          </a:p>
        </p:txBody>
      </p:sp>
      <p:sp>
        <p:nvSpPr>
          <p:cNvPr id="56324" name="Rectangle 2"/>
          <p:cNvSpPr>
            <a:spLocks noChangeArrowheads="1" noTextEdit="1"/>
          </p:cNvSpPr>
          <p:nvPr>
            <p:ph type="sldImg"/>
          </p:nvPr>
        </p:nvSpPr>
        <p:spPr>
          <a:xfrm>
            <a:off x="2568575" y="836613"/>
            <a:ext cx="4057650" cy="3043237"/>
          </a:xfrm>
          <a:solidFill>
            <a:srgbClr val="FFFFFF"/>
          </a:solidFill>
          <a:ln/>
        </p:spPr>
      </p:sp>
      <p:sp>
        <p:nvSpPr>
          <p:cNvPr id="56325" name="Rectangle 3"/>
          <p:cNvSpPr>
            <a:spLocks noChangeArrowheads="1"/>
          </p:cNvSpPr>
          <p:nvPr>
            <p:ph type="body" idx="1"/>
          </p:nvPr>
        </p:nvSpPr>
        <p:spPr>
          <a:xfrm>
            <a:off x="2549525" y="4113213"/>
            <a:ext cx="4076700" cy="3956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smtClean="0">
                <a:latin typeface="ZapfHumnst BT" pitchFamily="34" charset="0"/>
              </a:rPr>
              <a:t>The above example shows the object interactions to support the Create a Schedule sub-flow of the Register for Courses use case.  Some of the rationale for responsibility allocation is as follows:</a:t>
            </a:r>
          </a:p>
          <a:p>
            <a:pPr marL="228600" lvl="1" indent="-114300" eaLnBrk="1" hangingPunct="1">
              <a:buFontTx/>
              <a:buChar char="•"/>
            </a:pPr>
            <a:r>
              <a:rPr lang="en-US" altLang="en-US" sz="1000" smtClean="0">
                <a:latin typeface="ZapfHumnst BT" pitchFamily="34" charset="0"/>
              </a:rPr>
              <a:t>The RegisterForCoursesForm knows what data it needs to display and how to display it. It does not know where to go to get it. That is one of the RegistrationController’s responsibilities.</a:t>
            </a:r>
          </a:p>
          <a:p>
            <a:pPr marL="228600" lvl="1" indent="-114300" eaLnBrk="1" hangingPunct="1">
              <a:buFontTx/>
              <a:buChar char="•"/>
            </a:pPr>
            <a:r>
              <a:rPr lang="en-US" altLang="en-US" sz="1000" smtClean="0">
                <a:latin typeface="ZapfHumnst BT" pitchFamily="34" charset="0"/>
              </a:rPr>
              <a:t>Only the RegisterForCoursesForm interacts with the Student actor.</a:t>
            </a:r>
          </a:p>
          <a:p>
            <a:pPr marL="228600" lvl="1" indent="-114300" eaLnBrk="1" hangingPunct="1">
              <a:buFontTx/>
              <a:buChar char="•"/>
            </a:pPr>
            <a:r>
              <a:rPr lang="en-US" altLang="en-US" sz="1000" smtClean="0">
                <a:latin typeface="ZapfHumnst BT" pitchFamily="34" charset="0"/>
              </a:rPr>
              <a:t>Only the CourseCatalogSystem class interacts with the external legacy Course Catalog System.</a:t>
            </a:r>
          </a:p>
          <a:p>
            <a:pPr marL="228600" lvl="1" indent="-114300" eaLnBrk="1" hangingPunct="1">
              <a:buFontTx/>
              <a:buChar char="•"/>
            </a:pPr>
            <a:r>
              <a:rPr lang="en-US" altLang="en-US" sz="1000" smtClean="0">
                <a:latin typeface="ZapfHumnst BT" pitchFamily="34" charset="0"/>
              </a:rPr>
              <a:t>Note the inclusion of the actors. This is important as the diagram explicitly models what elements communicate with the “outside world.” </a:t>
            </a:r>
          </a:p>
        </p:txBody>
      </p:sp>
      <p:sp>
        <p:nvSpPr>
          <p:cNvPr id="56326" name="Text Box 4"/>
          <p:cNvSpPr txBox="1">
            <a:spLocks noChangeArrowheads="1"/>
          </p:cNvSpPr>
          <p:nvPr/>
        </p:nvSpPr>
        <p:spPr bwMode="auto">
          <a:xfrm>
            <a:off x="584200" y="1206500"/>
            <a:ext cx="1905000" cy="49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en-US">
                <a:latin typeface="ZapfHumnst BT" pitchFamily="34" charset="0"/>
              </a:rPr>
              <a:t>Be sure to walk through this Interaction diagram, emphasizing the responsibility allocation. Emphasize the application of the guidelines provided earlier.</a:t>
            </a:r>
          </a:p>
          <a:p>
            <a:pPr>
              <a:spcBef>
                <a:spcPct val="50000"/>
              </a:spcBef>
            </a:pPr>
            <a:r>
              <a:rPr lang="en-US" altLang="en-US">
                <a:latin typeface="ZapfHumnst BT" pitchFamily="34" charset="0"/>
              </a:rPr>
              <a:t>Another option is to NOT show this slide immediately and to build the Interaction diagram interactively with the students on the white board, demonstrating proper allocation of responsibility.  When finished, you can compare the results with this slide.</a:t>
            </a:r>
          </a:p>
          <a:p>
            <a:pPr>
              <a:spcBef>
                <a:spcPct val="50000"/>
              </a:spcBef>
            </a:pPr>
            <a:r>
              <a:rPr lang="en-US" altLang="en-US">
                <a:latin typeface="ZapfHumnst BT" pitchFamily="34" charset="0"/>
              </a:rPr>
              <a:t>Note the use of “//” as the first two characters of the message name. This naming convention indicates that the operation is being used to describe the responsibilities of the analysis class and that these “analysis” operations WILL PROBABLY change/evolve in design.</a:t>
            </a:r>
          </a:p>
          <a:p>
            <a:pPr>
              <a:spcBef>
                <a:spcPct val="50000"/>
              </a:spcBef>
            </a:pPr>
            <a:r>
              <a:rPr lang="en-US" altLang="en-US">
                <a:latin typeface="ZapfHumnst BT" pitchFamily="34" charset="0"/>
              </a:rPr>
              <a:t>Be sure to mention the sequence diagrams that are referenced on the bottom of the graphic.</a:t>
            </a:r>
          </a:p>
        </p:txBody>
      </p:sp>
    </p:spTree>
    <p:extLst>
      <p:ext uri="{BB962C8B-B14F-4D97-AF65-F5344CB8AC3E}">
        <p14:creationId xmlns:p14="http://schemas.microsoft.com/office/powerpoint/2010/main" val="1978274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a:noFill/>
        </p:spPr>
        <p:txBody>
          <a:bodyPr/>
          <a:lstStyle>
            <a:lvl1pPr defTabSz="935038">
              <a:defRPr sz="1400" b="1">
                <a:solidFill>
                  <a:schemeClr val="tx1"/>
                </a:solidFill>
                <a:latin typeface="Arial" panose="020B0604020202020204" pitchFamily="34" charset="0"/>
              </a:defRPr>
            </a:lvl1pPr>
            <a:lvl2pPr marL="742950" indent="-285750" defTabSz="935038">
              <a:defRPr sz="1400" b="1">
                <a:solidFill>
                  <a:schemeClr val="tx1"/>
                </a:solidFill>
                <a:latin typeface="Arial" panose="020B0604020202020204" pitchFamily="34" charset="0"/>
              </a:defRPr>
            </a:lvl2pPr>
            <a:lvl3pPr marL="1143000" indent="-228600" defTabSz="935038">
              <a:defRPr sz="1400" b="1">
                <a:solidFill>
                  <a:schemeClr val="tx1"/>
                </a:solidFill>
                <a:latin typeface="Arial" panose="020B0604020202020204" pitchFamily="34" charset="0"/>
              </a:defRPr>
            </a:lvl3pPr>
            <a:lvl4pPr marL="1600200" indent="-228600" defTabSz="935038">
              <a:defRPr sz="1400" b="1">
                <a:solidFill>
                  <a:schemeClr val="tx1"/>
                </a:solidFill>
                <a:latin typeface="Arial" panose="020B0604020202020204" pitchFamily="34" charset="0"/>
              </a:defRPr>
            </a:lvl4pPr>
            <a:lvl5pPr marL="2057400" indent="-228600" defTabSz="935038">
              <a:defRPr sz="1400" b="1">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900" b="0" smtClean="0">
                <a:latin typeface="Arial Narrow" panose="020B0606020202030204" pitchFamily="34" charset="0"/>
              </a:rPr>
              <a:t>Mastering OOAD w/ UML 2.0 – Instructor Notes</a:t>
            </a:r>
          </a:p>
        </p:txBody>
      </p:sp>
      <p:sp>
        <p:nvSpPr>
          <p:cNvPr id="114691" name="Rectangle 15"/>
          <p:cNvSpPr>
            <a:spLocks noGrp="1" noChangeArrowheads="1"/>
          </p:cNvSpPr>
          <p:nvPr>
            <p:ph type="ftr" sz="quarter" idx="4"/>
          </p:nvPr>
        </p:nvSpPr>
        <p:spPr>
          <a:noFill/>
        </p:spPr>
        <p:txBody>
          <a:bodyPr/>
          <a:lstStyle>
            <a:lvl1pPr defTabSz="935038">
              <a:defRPr sz="1400" b="1">
                <a:solidFill>
                  <a:schemeClr val="tx1"/>
                </a:solidFill>
                <a:latin typeface="Arial" panose="020B0604020202020204" pitchFamily="34" charset="0"/>
              </a:defRPr>
            </a:lvl1pPr>
            <a:lvl2pPr marL="742950" indent="-285750" defTabSz="935038">
              <a:defRPr sz="1400" b="1">
                <a:solidFill>
                  <a:schemeClr val="tx1"/>
                </a:solidFill>
                <a:latin typeface="Arial" panose="020B0604020202020204" pitchFamily="34" charset="0"/>
              </a:defRPr>
            </a:lvl2pPr>
            <a:lvl3pPr marL="1143000" indent="-228600" defTabSz="935038">
              <a:defRPr sz="1400" b="1">
                <a:solidFill>
                  <a:schemeClr val="tx1"/>
                </a:solidFill>
                <a:latin typeface="Arial" panose="020B0604020202020204" pitchFamily="34" charset="0"/>
              </a:defRPr>
            </a:lvl3pPr>
            <a:lvl4pPr marL="1600200" indent="-228600" defTabSz="935038">
              <a:defRPr sz="1400" b="1">
                <a:solidFill>
                  <a:schemeClr val="tx1"/>
                </a:solidFill>
                <a:latin typeface="Arial" panose="020B0604020202020204" pitchFamily="34" charset="0"/>
              </a:defRPr>
            </a:lvl4pPr>
            <a:lvl5pPr marL="2057400" indent="-228600" defTabSz="935038">
              <a:defRPr sz="1400" b="1">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smtClean="0"/>
              <a:t>Module 13 - Class Design</a:t>
            </a:r>
            <a:endParaRPr lang="en-US" altLang="en-US" sz="1000" b="0" smtClean="0">
              <a:latin typeface="ZapfHumnst BT" pitchFamily="34" charset="0"/>
            </a:endParaRPr>
          </a:p>
        </p:txBody>
      </p:sp>
      <p:sp>
        <p:nvSpPr>
          <p:cNvPr id="114692" name="Text Box 2"/>
          <p:cNvSpPr txBox="1">
            <a:spLocks noChangeArrowheads="1"/>
          </p:cNvSpPr>
          <p:nvPr/>
        </p:nvSpPr>
        <p:spPr bwMode="auto">
          <a:xfrm>
            <a:off x="496888" y="1241425"/>
            <a:ext cx="190817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543" tIns="46772" rIns="93543" bIns="46772">
            <a:spAutoFit/>
          </a:bodyPr>
          <a:lstStyle>
            <a:lvl1pPr defTabSz="935038">
              <a:lnSpc>
                <a:spcPct val="87000"/>
              </a:lnSpc>
              <a:spcBef>
                <a:spcPct val="40000"/>
              </a:spcBef>
              <a:defRPr sz="1200">
                <a:solidFill>
                  <a:schemeClr val="tx1"/>
                </a:solidFill>
                <a:latin typeface="Times New Roman" panose="02020603050405020304" pitchFamily="18" charset="0"/>
              </a:defRPr>
            </a:lvl1pPr>
            <a:lvl2pPr marL="742950" indent="-285750" defTabSz="935038">
              <a:lnSpc>
                <a:spcPct val="87000"/>
              </a:lnSpc>
              <a:spcBef>
                <a:spcPct val="40000"/>
              </a:spcBef>
              <a:defRPr sz="1200">
                <a:solidFill>
                  <a:schemeClr val="tx1"/>
                </a:solidFill>
                <a:latin typeface="Times New Roman" panose="02020603050405020304" pitchFamily="18" charset="0"/>
              </a:defRPr>
            </a:lvl2pPr>
            <a:lvl3pPr marL="1143000" indent="-228600" defTabSz="935038">
              <a:lnSpc>
                <a:spcPct val="87000"/>
              </a:lnSpc>
              <a:spcBef>
                <a:spcPct val="40000"/>
              </a:spcBef>
              <a:defRPr sz="1200">
                <a:solidFill>
                  <a:schemeClr val="tx1"/>
                </a:solidFill>
                <a:latin typeface="Times New Roman" panose="02020603050405020304" pitchFamily="18" charset="0"/>
              </a:defRPr>
            </a:lvl3pPr>
            <a:lvl4pPr marL="1600200" indent="-228600" defTabSz="935038">
              <a:lnSpc>
                <a:spcPct val="87000"/>
              </a:lnSpc>
              <a:spcBef>
                <a:spcPct val="40000"/>
              </a:spcBef>
              <a:defRPr sz="1200">
                <a:solidFill>
                  <a:schemeClr val="tx1"/>
                </a:solidFill>
                <a:latin typeface="Times New Roman" panose="02020603050405020304" pitchFamily="18" charset="0"/>
              </a:defRPr>
            </a:lvl4pPr>
            <a:lvl5pPr marL="2057400" indent="-228600" defTabSz="935038">
              <a:lnSpc>
                <a:spcPct val="87000"/>
              </a:lnSpc>
              <a:spcBef>
                <a:spcPct val="40000"/>
              </a:spcBef>
              <a:defRPr sz="1200">
                <a:solidFill>
                  <a:schemeClr val="tx1"/>
                </a:solidFill>
                <a:latin typeface="Times New Roman" panose="02020603050405020304" pitchFamily="18" charset="0"/>
              </a:defRPr>
            </a:lvl5pPr>
            <a:lvl6pPr marL="25146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6pPr>
            <a:lvl7pPr marL="29718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7pPr>
            <a:lvl8pPr marL="34290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8pPr>
            <a:lvl9pPr marL="38862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9pPr>
          </a:lstStyle>
          <a:p>
            <a:pPr>
              <a:lnSpc>
                <a:spcPct val="100000"/>
              </a:lnSpc>
              <a:spcBef>
                <a:spcPct val="50000"/>
              </a:spcBef>
            </a:pPr>
            <a:r>
              <a:rPr lang="en-US" altLang="en-US" sz="1000" b="0">
                <a:latin typeface="ZapfHumnst BT" pitchFamily="34" charset="0"/>
              </a:rPr>
              <a:t>If the students would like an example of global visibility, tell them that all relationships to the Java RMI Naming class would be a good example.</a:t>
            </a:r>
          </a:p>
          <a:p>
            <a:pPr>
              <a:lnSpc>
                <a:spcPct val="100000"/>
              </a:lnSpc>
              <a:spcBef>
                <a:spcPct val="50000"/>
              </a:spcBef>
            </a:pPr>
            <a:r>
              <a:rPr lang="en-US" altLang="en-US" sz="1000" b="0">
                <a:latin typeface="ZapfHumnst BT" pitchFamily="34" charset="0"/>
              </a:rPr>
              <a:t>On the presented slide, the changes made are shown in blue, but this does not show up in the black-and-white manuals.</a:t>
            </a:r>
          </a:p>
        </p:txBody>
      </p:sp>
      <p:sp>
        <p:nvSpPr>
          <p:cNvPr id="114693" name="Rectangle 3"/>
          <p:cNvSpPr>
            <a:spLocks noGrp="1" noRot="1" noChangeAspect="1" noChangeArrowheads="1" noTextEdit="1"/>
          </p:cNvSpPr>
          <p:nvPr>
            <p:ph type="sldImg"/>
          </p:nvPr>
        </p:nvSpPr>
        <p:spPr>
          <a:xfrm>
            <a:off x="2565400" y="839788"/>
            <a:ext cx="4175125" cy="3130550"/>
          </a:xfrm>
          <a:solidFill>
            <a:srgbClr val="FFFFFF"/>
          </a:solidFill>
          <a:ln/>
        </p:spPr>
      </p:sp>
      <p:sp>
        <p:nvSpPr>
          <p:cNvPr id="114694" name="Rectangle 4"/>
          <p:cNvSpPr>
            <a:spLocks noGrp="1" noChangeArrowheads="1"/>
          </p:cNvSpPr>
          <p:nvPr>
            <p:ph type="body" idx="1"/>
          </p:nvPr>
        </p:nvSpPr>
        <p:spPr>
          <a:xfrm>
            <a:off x="2546350" y="4111625"/>
            <a:ext cx="4141788" cy="407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pPr eaLnBrk="1" hangingPunct="1"/>
            <a:r>
              <a:rPr lang="en-US" altLang="en-US" sz="1000" smtClean="0">
                <a:latin typeface="ZapfHumnst BT" pitchFamily="34" charset="0"/>
              </a:rPr>
              <a:t>This example demonstrates how an association on the class diagram provided on the previous slide has been refined into a dependency relationship.</a:t>
            </a:r>
          </a:p>
          <a:p>
            <a:pPr eaLnBrk="1" hangingPunct="1"/>
            <a:r>
              <a:rPr lang="en-US" altLang="en-US" sz="1000" smtClean="0">
                <a:latin typeface="ZapfHumnst BT" pitchFamily="34" charset="0"/>
              </a:rPr>
              <a:t>During a registration session, the RegistrationController works with one Student, the registrant (the Student that is registering), and one Schedule, the current Schedule (the Student’s Schedule for the current semester). These instances need to be accessed by more than one of the RegistrationController’s operations, so field visibility is chosen from RegistrationController to Student and from RegistrationController to Schedule. Thus, the relationships remain associations.</a:t>
            </a:r>
          </a:p>
          <a:p>
            <a:pPr eaLnBrk="1" hangingPunct="1"/>
            <a:r>
              <a:rPr lang="en-US" altLang="en-US" sz="1000" smtClean="0">
                <a:latin typeface="ZapfHumnst BT" pitchFamily="34" charset="0"/>
              </a:rPr>
              <a:t>A Student manages its own Schedules, so field visibility is chosen from Student to Schedule and the relationship remains an aggregation.</a:t>
            </a:r>
          </a:p>
          <a:p>
            <a:pPr eaLnBrk="1" hangingPunct="1"/>
            <a:r>
              <a:rPr lang="en-US" altLang="en-US" sz="1000" smtClean="0">
                <a:latin typeface="ZapfHumnst BT" pitchFamily="34" charset="0"/>
              </a:rPr>
              <a:t>CourseOfferings are part of the semantics of what defines a Schedule (a Schedule is the courses a that a Student has selected for a semester). Thus, field visibility is chosen from Schedule to CourseOffering and the relationships remain associations.</a:t>
            </a:r>
          </a:p>
          <a:p>
            <a:pPr eaLnBrk="1" hangingPunct="1"/>
            <a:r>
              <a:rPr lang="en-US" altLang="en-US" sz="1000" smtClean="0">
                <a:latin typeface="ZapfHumnst BT" pitchFamily="34" charset="0"/>
              </a:rPr>
              <a:t>The Student class has several operations where CourseOffering appears in the parameter list. Thus, parameter visibility is chosen from Student to CourseOffering. This relationship was actually defined earlier in the Define Operations section.</a:t>
            </a:r>
          </a:p>
          <a:p>
            <a:pPr eaLnBrk="1" hangingPunct="1"/>
            <a:r>
              <a:rPr lang="en-US" altLang="en-US" sz="1000" smtClean="0">
                <a:latin typeface="ZapfHumnst BT" pitchFamily="34" charset="0"/>
              </a:rPr>
              <a:t>It is envisioned that the course Catalog System may need to be accessed by multiple clients in the system, so global visibility was chosen, and the relationship becomes a dependency. This is the only change that was made to the relationships shown on the previous slide.</a:t>
            </a:r>
          </a:p>
        </p:txBody>
      </p:sp>
    </p:spTree>
    <p:extLst>
      <p:ext uri="{BB962C8B-B14F-4D97-AF65-F5344CB8AC3E}">
        <p14:creationId xmlns:p14="http://schemas.microsoft.com/office/powerpoint/2010/main" val="4292664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z="2800" smtClean="0">
                <a:latin typeface="Arial Narrow" panose="020B0606020202030204" pitchFamily="34" charset="0"/>
              </a:rPr>
              <a:t>Mastering OOAD w/ UML 2.0 – Instructor Notes</a:t>
            </a:r>
          </a:p>
        </p:txBody>
      </p:sp>
      <p:sp>
        <p:nvSpPr>
          <p:cNvPr id="19459" name="Rectangle 15"/>
          <p:cNvSpPr>
            <a:spLocks noGrp="1" noChangeArrowheads="1"/>
          </p:cNvSpPr>
          <p:nvPr>
            <p:ph type="ftr" sz="quarter" idx="4"/>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mtClean="0"/>
              <a:t>Module 6 - Use-Case Analysis</a:t>
            </a:r>
            <a:endParaRPr lang="en-US" altLang="en-US" smtClean="0">
              <a:latin typeface="ZapfHumnst BT" pitchFamily="34" charset="0"/>
            </a:endParaRPr>
          </a:p>
        </p:txBody>
      </p:sp>
      <p:sp>
        <p:nvSpPr>
          <p:cNvPr id="19460" name="Rectangle 2"/>
          <p:cNvSpPr>
            <a:spLocks noChangeArrowheads="1" noTextEdit="1"/>
          </p:cNvSpPr>
          <p:nvPr>
            <p:ph type="sldImg"/>
          </p:nvPr>
        </p:nvSpPr>
        <p:spPr>
          <a:xfrm>
            <a:off x="2568575" y="836613"/>
            <a:ext cx="4057650" cy="3043237"/>
          </a:xfrm>
          <a:solidFill>
            <a:srgbClr val="FFFFFF"/>
          </a:solidFill>
          <a:ln/>
        </p:spPr>
      </p:sp>
      <p:sp>
        <p:nvSpPr>
          <p:cNvPr id="19461" name="Rectangle 3"/>
          <p:cNvSpPr>
            <a:spLocks noChangeArrowheads="1"/>
          </p:cNvSpPr>
          <p:nvPr>
            <p:ph type="body" idx="1"/>
          </p:nvPr>
        </p:nvSpPr>
        <p:spPr>
          <a:xfrm>
            <a:off x="2549525" y="4113213"/>
            <a:ext cx="4076700" cy="3956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smtClean="0">
                <a:latin typeface="ZapfHumnst BT" pitchFamily="34" charset="0"/>
              </a:rPr>
              <a:t>A boundary class is used to model interaction between the system's surroundings and its inner workings. Such interaction involves transforming and translating events and noting changes in the system presentation (such as the interface). </a:t>
            </a:r>
          </a:p>
          <a:p>
            <a:pPr eaLnBrk="1" hangingPunct="1"/>
            <a:r>
              <a:rPr lang="en-US" altLang="en-US" sz="1000" smtClean="0">
                <a:latin typeface="ZapfHumnst BT" pitchFamily="34" charset="0"/>
              </a:rPr>
              <a:t>Boundary classes model the parts of the system that depend on its surroundings. They make it easier to understand the system because they clarify the system's boundaries and aid design by providing a good point of departure for identifying related services. For example, if you identify a printer interface early in the design, you will realize that you must also model the formatting of printouts. </a:t>
            </a:r>
          </a:p>
          <a:p>
            <a:pPr eaLnBrk="1" hangingPunct="1"/>
            <a:r>
              <a:rPr lang="en-US" altLang="en-US" sz="1000" smtClean="0">
                <a:latin typeface="ZapfHumnst BT" pitchFamily="34" charset="0"/>
              </a:rPr>
              <a:t>Because boundary classes are used between actors and the working of the internal system (actors can only communicate with boundary classes), they insulate external forces from internal mechanisms and vice versa. Thus, changing the GUI or communication protocol should mean changing only the boundary classes, not the entity and control classes. </a:t>
            </a:r>
          </a:p>
          <a:p>
            <a:pPr eaLnBrk="1" hangingPunct="1"/>
            <a:r>
              <a:rPr lang="en-US" altLang="en-US" sz="1000" smtClean="0">
                <a:latin typeface="ZapfHumnst BT" pitchFamily="34" charset="0"/>
              </a:rPr>
              <a:t>A boundary object (an instance of a boundary class) can outlive a use-case instance if, for example, it must appear on a screen between the performance of two use cases. Normally, however, boundary objects live only as long as the use-case instance. </a:t>
            </a:r>
          </a:p>
        </p:txBody>
      </p:sp>
    </p:spTree>
    <p:extLst>
      <p:ext uri="{BB962C8B-B14F-4D97-AF65-F5344CB8AC3E}">
        <p14:creationId xmlns:p14="http://schemas.microsoft.com/office/powerpoint/2010/main" val="893030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z="2800" smtClean="0">
                <a:latin typeface="Arial Narrow" panose="020B0606020202030204" pitchFamily="34" charset="0"/>
              </a:rPr>
              <a:t>Mastering OOAD w/ UML 2.0 – Instructor Notes</a:t>
            </a:r>
          </a:p>
        </p:txBody>
      </p:sp>
      <p:sp>
        <p:nvSpPr>
          <p:cNvPr id="31747" name="Rectangle 15"/>
          <p:cNvSpPr>
            <a:spLocks noGrp="1" noChangeArrowheads="1"/>
          </p:cNvSpPr>
          <p:nvPr>
            <p:ph type="ftr" sz="quarter" idx="4"/>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mtClean="0"/>
              <a:t>Module 6 - Use-Case Analysis</a:t>
            </a:r>
            <a:endParaRPr lang="en-US" altLang="en-US" smtClean="0">
              <a:latin typeface="ZapfHumnst BT" pitchFamily="34" charset="0"/>
            </a:endParaRPr>
          </a:p>
        </p:txBody>
      </p:sp>
      <p:sp>
        <p:nvSpPr>
          <p:cNvPr id="31748" name="Rectangle 2"/>
          <p:cNvSpPr>
            <a:spLocks noChangeArrowheads="1" noTextEdit="1"/>
          </p:cNvSpPr>
          <p:nvPr>
            <p:ph type="sldImg"/>
          </p:nvPr>
        </p:nvSpPr>
        <p:spPr>
          <a:xfrm>
            <a:off x="2568575" y="836613"/>
            <a:ext cx="4057650" cy="3043237"/>
          </a:xfrm>
          <a:solidFill>
            <a:srgbClr val="FFFFFF"/>
          </a:solidFill>
          <a:ln/>
        </p:spPr>
      </p:sp>
      <p:sp>
        <p:nvSpPr>
          <p:cNvPr id="31749" name="Rectangle 3"/>
          <p:cNvSpPr>
            <a:spLocks noChangeArrowheads="1"/>
          </p:cNvSpPr>
          <p:nvPr>
            <p:ph type="body" idx="1"/>
          </p:nvPr>
        </p:nvSpPr>
        <p:spPr>
          <a:xfrm>
            <a:off x="2549525" y="4113213"/>
            <a:ext cx="4076700" cy="3956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smtClean="0">
                <a:latin typeface="ZapfHumnst BT" pitchFamily="34" charset="0"/>
              </a:rPr>
              <a:t>The following are the definitions for each of the classes shown in the above diagram:</a:t>
            </a:r>
          </a:p>
          <a:p>
            <a:pPr eaLnBrk="1" hangingPunct="1"/>
            <a:r>
              <a:rPr lang="en-US" altLang="en-US" sz="1000" b="1" smtClean="0">
                <a:latin typeface="ZapfHumnst BT" pitchFamily="34" charset="0"/>
              </a:rPr>
              <a:t>CourseOffering</a:t>
            </a:r>
            <a:r>
              <a:rPr lang="en-US" altLang="en-US" sz="1000" smtClean="0">
                <a:latin typeface="ZapfHumnst BT" pitchFamily="34" charset="0"/>
              </a:rPr>
              <a:t>: A specific offering for a course, including days of the week and times.</a:t>
            </a:r>
          </a:p>
          <a:p>
            <a:pPr eaLnBrk="1" hangingPunct="1"/>
            <a:r>
              <a:rPr lang="en-US" altLang="en-US" sz="1000" b="1" smtClean="0">
                <a:latin typeface="ZapfHumnst BT" pitchFamily="34" charset="0"/>
              </a:rPr>
              <a:t>Schedule</a:t>
            </a:r>
            <a:r>
              <a:rPr lang="en-US" altLang="en-US" sz="1000" smtClean="0">
                <a:latin typeface="ZapfHumnst BT" pitchFamily="34" charset="0"/>
              </a:rPr>
              <a:t>: The courses a student has selected for the current semester.</a:t>
            </a:r>
          </a:p>
          <a:p>
            <a:pPr eaLnBrk="1" hangingPunct="1"/>
            <a:r>
              <a:rPr lang="en-US" altLang="en-US" sz="1000" b="1" smtClean="0">
                <a:latin typeface="ZapfHumnst BT" pitchFamily="34" charset="0"/>
              </a:rPr>
              <a:t>Student</a:t>
            </a:r>
            <a:r>
              <a:rPr lang="en-US" altLang="en-US" sz="1000" smtClean="0">
                <a:latin typeface="ZapfHumnst BT" pitchFamily="34" charset="0"/>
              </a:rPr>
              <a:t>: A person enrolled in classes at the university.</a:t>
            </a:r>
          </a:p>
          <a:p>
            <a:pPr eaLnBrk="1" hangingPunct="1"/>
            <a:r>
              <a:rPr lang="en-US" altLang="en-US" sz="1000" smtClean="0">
                <a:latin typeface="ZapfHumnst BT" pitchFamily="34" charset="0"/>
              </a:rPr>
              <a:t>As mentioned earlier, sometimes there is a need to model information about an actor within the system. This is not the same as modeling the actor. (Actors are external by definition.) These classes are sometimes called “surrogates”.</a:t>
            </a:r>
          </a:p>
          <a:p>
            <a:pPr eaLnBrk="1" hangingPunct="1"/>
            <a:r>
              <a:rPr lang="en-US" altLang="en-US" sz="1000" smtClean="0">
                <a:latin typeface="ZapfHumnst BT" pitchFamily="34" charset="0"/>
              </a:rPr>
              <a:t>For example, a course registration system maintains information about the student that is independent of the fact that the student also plays a role as an actor in the system. This information about the student is stored in a “Student” class that is completely independent of the “actor” role the student plays. The Student class will exist whether or not the student is an actor to the system.</a:t>
            </a:r>
          </a:p>
          <a:p>
            <a:pPr eaLnBrk="1" hangingPunct="1"/>
            <a:endParaRPr lang="en-US" altLang="en-US" sz="1000" smtClean="0">
              <a:latin typeface="ZapfHumnst BT" pitchFamily="34" charset="0"/>
            </a:endParaRPr>
          </a:p>
        </p:txBody>
      </p:sp>
      <p:sp>
        <p:nvSpPr>
          <p:cNvPr id="31750" name="Text Box 5"/>
          <p:cNvSpPr txBox="1">
            <a:spLocks noChangeArrowheads="1"/>
          </p:cNvSpPr>
          <p:nvPr/>
        </p:nvSpPr>
        <p:spPr bwMode="auto">
          <a:xfrm>
            <a:off x="584200" y="1209675"/>
            <a:ext cx="1905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a:latin typeface="ZapfHumnst BT" pitchFamily="34" charset="0"/>
              </a:rPr>
              <a:t>If you choose to walk your students through a sample noun-filtering exercise, these are the entity classes that they should discover.</a:t>
            </a:r>
          </a:p>
        </p:txBody>
      </p:sp>
    </p:spTree>
    <p:extLst>
      <p:ext uri="{BB962C8B-B14F-4D97-AF65-F5344CB8AC3E}">
        <p14:creationId xmlns:p14="http://schemas.microsoft.com/office/powerpoint/2010/main" val="76775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z="2800" smtClean="0">
                <a:latin typeface="Arial Narrow" panose="020B0606020202030204" pitchFamily="34" charset="0"/>
              </a:rPr>
              <a:t>Mastering OOAD w/ UML 2.0 – Instructor Notes</a:t>
            </a:r>
          </a:p>
        </p:txBody>
      </p:sp>
      <p:sp>
        <p:nvSpPr>
          <p:cNvPr id="21507" name="Rectangle 15"/>
          <p:cNvSpPr>
            <a:spLocks noGrp="1" noChangeArrowheads="1"/>
          </p:cNvSpPr>
          <p:nvPr>
            <p:ph type="ftr" sz="quarter" idx="4"/>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mtClean="0"/>
              <a:t>Module 6 - Use-Case Analysis</a:t>
            </a:r>
            <a:endParaRPr lang="en-US" altLang="en-US" smtClean="0">
              <a:latin typeface="ZapfHumnst BT" pitchFamily="34" charset="0"/>
            </a:endParaRPr>
          </a:p>
        </p:txBody>
      </p:sp>
      <p:sp>
        <p:nvSpPr>
          <p:cNvPr id="21508" name="Rectangle 2"/>
          <p:cNvSpPr>
            <a:spLocks noChangeArrowheads="1" noTextEdit="1"/>
          </p:cNvSpPr>
          <p:nvPr>
            <p:ph type="sldImg"/>
          </p:nvPr>
        </p:nvSpPr>
        <p:spPr>
          <a:xfrm>
            <a:off x="2568575" y="836613"/>
            <a:ext cx="4057650" cy="3043237"/>
          </a:xfrm>
          <a:solidFill>
            <a:srgbClr val="FFFFFF"/>
          </a:solidFill>
          <a:ln/>
        </p:spPr>
      </p:sp>
      <p:sp>
        <p:nvSpPr>
          <p:cNvPr id="21509" name="Rectangle 3"/>
          <p:cNvSpPr>
            <a:spLocks noChangeArrowheads="1"/>
          </p:cNvSpPr>
          <p:nvPr>
            <p:ph type="body" idx="1"/>
          </p:nvPr>
        </p:nvSpPr>
        <p:spPr>
          <a:xfrm>
            <a:off x="2549525" y="4113213"/>
            <a:ext cx="4076700" cy="3956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smtClean="0">
                <a:latin typeface="ZapfHumnst BT" pitchFamily="34" charset="0"/>
              </a:rPr>
              <a:t>The goal of Analysis is to form a good picture of how the system is composed, not to design every last detail. In other words, identify boundary classes only for phenomena in the system or for things mentioned in the flow of events of the Use-Case Realization.</a:t>
            </a:r>
          </a:p>
          <a:p>
            <a:pPr eaLnBrk="1" hangingPunct="1"/>
            <a:r>
              <a:rPr lang="en-US" altLang="en-US" sz="1000" smtClean="0">
                <a:latin typeface="ZapfHumnst BT" pitchFamily="34" charset="0"/>
              </a:rPr>
              <a:t>Consider the source for all external events and make sure there is a way for the system to detect these events.</a:t>
            </a:r>
          </a:p>
          <a:p>
            <a:pPr eaLnBrk="1" hangingPunct="1"/>
            <a:r>
              <a:rPr lang="en-US" altLang="en-US" sz="1000" smtClean="0">
                <a:latin typeface="ZapfHumnst BT" pitchFamily="34" charset="0"/>
              </a:rPr>
              <a:t>One recommendation for the initial identification of boundary classes is one boundary class per actor/use-case pair. This class can be viewed as having responsibility for coordinating the interaction with the actor. This may be refined as a more detailed analysis is performed. This is particularly true for window-based GUI applications where there is typically one boundary class for each window, or one for each dialog box. </a:t>
            </a:r>
          </a:p>
          <a:p>
            <a:pPr eaLnBrk="1" hangingPunct="1"/>
            <a:r>
              <a:rPr lang="en-US" altLang="en-US" sz="1000" smtClean="0">
                <a:latin typeface="ZapfHumnst BT" pitchFamily="34" charset="0"/>
              </a:rPr>
              <a:t>In the above example:</a:t>
            </a:r>
          </a:p>
          <a:p>
            <a:pPr marL="228600" lvl="1" indent="-114300" eaLnBrk="1" hangingPunct="1">
              <a:buFontTx/>
              <a:buChar char="•"/>
            </a:pPr>
            <a:r>
              <a:rPr lang="en-US" altLang="en-US" sz="1000" smtClean="0">
                <a:latin typeface="ZapfHumnst BT" pitchFamily="34" charset="0"/>
              </a:rPr>
              <a:t>The RegisterForCoursesForm contains a Student's "schedule-in-progress."  It displays a list of Course Offerings for the current semester from which the Student may select courses to be added to his or her Schedule.</a:t>
            </a:r>
          </a:p>
          <a:p>
            <a:pPr marL="228600" lvl="1" indent="-114300" eaLnBrk="1" hangingPunct="1">
              <a:buFontTx/>
              <a:buChar char="•"/>
            </a:pPr>
            <a:r>
              <a:rPr lang="en-US" altLang="en-US" sz="1000" smtClean="0">
                <a:latin typeface="ZapfHumnst BT" pitchFamily="34" charset="0"/>
              </a:rPr>
              <a:t>The CourseCatalogSystem interfaces with the legacy system that provides the unabridged catalog of all courses offered by the university.  This class replaces the CourseCatalog abstraction originally identified in Architectural Analysis.</a:t>
            </a:r>
          </a:p>
        </p:txBody>
      </p:sp>
    </p:spTree>
    <p:extLst>
      <p:ext uri="{BB962C8B-B14F-4D97-AF65-F5344CB8AC3E}">
        <p14:creationId xmlns:p14="http://schemas.microsoft.com/office/powerpoint/2010/main" val="2367085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z="2800" smtClean="0">
                <a:latin typeface="Arial Narrow" panose="020B0606020202030204" pitchFamily="34" charset="0"/>
              </a:rPr>
              <a:t>Mastering OOAD w/ UML 2.0 – Instructor Notes</a:t>
            </a:r>
          </a:p>
        </p:txBody>
      </p:sp>
      <p:sp>
        <p:nvSpPr>
          <p:cNvPr id="37891" name="Rectangle 15"/>
          <p:cNvSpPr>
            <a:spLocks noGrp="1" noChangeArrowheads="1"/>
          </p:cNvSpPr>
          <p:nvPr>
            <p:ph type="ftr" sz="quarter" idx="4"/>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mtClean="0"/>
              <a:t>Module 6 - Use-Case Analysis</a:t>
            </a:r>
            <a:endParaRPr lang="en-US" altLang="en-US" smtClean="0">
              <a:latin typeface="ZapfHumnst BT" pitchFamily="34" charset="0"/>
            </a:endParaRPr>
          </a:p>
        </p:txBody>
      </p:sp>
      <p:sp>
        <p:nvSpPr>
          <p:cNvPr id="37892" name="Rectangle 2"/>
          <p:cNvSpPr>
            <a:spLocks noChangeArrowheads="1" noTextEdit="1"/>
          </p:cNvSpPr>
          <p:nvPr>
            <p:ph type="sldImg"/>
          </p:nvPr>
        </p:nvSpPr>
        <p:spPr>
          <a:xfrm>
            <a:off x="2568575" y="836613"/>
            <a:ext cx="4057650" cy="3043237"/>
          </a:xfrm>
          <a:solidFill>
            <a:srgbClr val="FFFFFF"/>
          </a:solidFill>
          <a:ln/>
        </p:spPr>
      </p:sp>
      <p:sp>
        <p:nvSpPr>
          <p:cNvPr id="37893" name="Rectangle 3"/>
          <p:cNvSpPr>
            <a:spLocks noChangeArrowheads="1"/>
          </p:cNvSpPr>
          <p:nvPr>
            <p:ph type="body" idx="1"/>
          </p:nvPr>
        </p:nvSpPr>
        <p:spPr>
          <a:xfrm>
            <a:off x="2549525" y="4113213"/>
            <a:ext cx="4076700" cy="3956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smtClean="0">
                <a:latin typeface="ZapfHumnst BT" pitchFamily="34" charset="0"/>
              </a:rPr>
              <a:t>One recommendation is to identify one control class per use case.  However, this can become more than one use case as analysis continues.  Remember that more complex use cases generally require one or more control cases. Each control class is responsible for orchestrating/controlling the processing that implements the functionality described in the associated use case.</a:t>
            </a:r>
          </a:p>
          <a:p>
            <a:pPr eaLnBrk="1" hangingPunct="1"/>
            <a:r>
              <a:rPr lang="en-US" altLang="en-US" sz="1000" smtClean="0">
                <a:latin typeface="ZapfHumnst BT" pitchFamily="34" charset="0"/>
              </a:rPr>
              <a:t>In the above example, the RegistrationController &lt;&lt;control&gt;&gt; class has been defined to orchestrate the Register for Courses processing within the system.</a:t>
            </a:r>
          </a:p>
          <a:p>
            <a:pPr eaLnBrk="1" hangingPunct="1"/>
            <a:endParaRPr lang="en-US" altLang="en-US" sz="1000" smtClean="0">
              <a:latin typeface="ZapfHumnst BT" pitchFamily="34" charset="0"/>
            </a:endParaRPr>
          </a:p>
        </p:txBody>
      </p:sp>
    </p:spTree>
    <p:extLst>
      <p:ext uri="{BB962C8B-B14F-4D97-AF65-F5344CB8AC3E}">
        <p14:creationId xmlns:p14="http://schemas.microsoft.com/office/powerpoint/2010/main" val="3324225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lvl1pPr defTabSz="935038">
              <a:defRPr sz="1400" b="1">
                <a:solidFill>
                  <a:schemeClr val="tx1"/>
                </a:solidFill>
                <a:latin typeface="Arial" panose="020B0604020202020204" pitchFamily="34" charset="0"/>
              </a:defRPr>
            </a:lvl1pPr>
            <a:lvl2pPr marL="742950" indent="-285750" defTabSz="935038">
              <a:defRPr sz="1400" b="1">
                <a:solidFill>
                  <a:schemeClr val="tx1"/>
                </a:solidFill>
                <a:latin typeface="Arial" panose="020B0604020202020204" pitchFamily="34" charset="0"/>
              </a:defRPr>
            </a:lvl2pPr>
            <a:lvl3pPr marL="1143000" indent="-228600" defTabSz="935038">
              <a:defRPr sz="1400" b="1">
                <a:solidFill>
                  <a:schemeClr val="tx1"/>
                </a:solidFill>
                <a:latin typeface="Arial" panose="020B0604020202020204" pitchFamily="34" charset="0"/>
              </a:defRPr>
            </a:lvl3pPr>
            <a:lvl4pPr marL="1600200" indent="-228600" defTabSz="935038">
              <a:defRPr sz="1400" b="1">
                <a:solidFill>
                  <a:schemeClr val="tx1"/>
                </a:solidFill>
                <a:latin typeface="Arial" panose="020B0604020202020204" pitchFamily="34" charset="0"/>
              </a:defRPr>
            </a:lvl4pPr>
            <a:lvl5pPr marL="2057400" indent="-228600" defTabSz="935038">
              <a:defRPr sz="1400" b="1">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900" b="0" smtClean="0">
                <a:latin typeface="Arial Narrow" panose="020B0606020202030204" pitchFamily="34" charset="0"/>
              </a:rPr>
              <a:t>Mastering OOAD w/ UML 2.0 – Instructor Notes</a:t>
            </a:r>
          </a:p>
        </p:txBody>
      </p:sp>
      <p:sp>
        <p:nvSpPr>
          <p:cNvPr id="54275" name="Rectangle 15"/>
          <p:cNvSpPr>
            <a:spLocks noGrp="1" noChangeArrowheads="1"/>
          </p:cNvSpPr>
          <p:nvPr>
            <p:ph type="ftr" sz="quarter" idx="4"/>
          </p:nvPr>
        </p:nvSpPr>
        <p:spPr>
          <a:noFill/>
        </p:spPr>
        <p:txBody>
          <a:bodyPr/>
          <a:lstStyle>
            <a:lvl1pPr defTabSz="935038">
              <a:defRPr sz="1400" b="1">
                <a:solidFill>
                  <a:schemeClr val="tx1"/>
                </a:solidFill>
                <a:latin typeface="Arial" panose="020B0604020202020204" pitchFamily="34" charset="0"/>
              </a:defRPr>
            </a:lvl1pPr>
            <a:lvl2pPr marL="742950" indent="-285750" defTabSz="935038">
              <a:defRPr sz="1400" b="1">
                <a:solidFill>
                  <a:schemeClr val="tx1"/>
                </a:solidFill>
                <a:latin typeface="Arial" panose="020B0604020202020204" pitchFamily="34" charset="0"/>
              </a:defRPr>
            </a:lvl2pPr>
            <a:lvl3pPr marL="1143000" indent="-228600" defTabSz="935038">
              <a:defRPr sz="1400" b="1">
                <a:solidFill>
                  <a:schemeClr val="tx1"/>
                </a:solidFill>
                <a:latin typeface="Arial" panose="020B0604020202020204" pitchFamily="34" charset="0"/>
              </a:defRPr>
            </a:lvl3pPr>
            <a:lvl4pPr marL="1600200" indent="-228600" defTabSz="935038">
              <a:defRPr sz="1400" b="1">
                <a:solidFill>
                  <a:schemeClr val="tx1"/>
                </a:solidFill>
                <a:latin typeface="Arial" panose="020B0604020202020204" pitchFamily="34" charset="0"/>
              </a:defRPr>
            </a:lvl4pPr>
            <a:lvl5pPr marL="2057400" indent="-228600" defTabSz="935038">
              <a:defRPr sz="1400" b="1">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smtClean="0"/>
              <a:t>Module 13 - Class Design</a:t>
            </a:r>
            <a:endParaRPr lang="en-US" altLang="en-US" sz="1000" b="0" smtClean="0">
              <a:latin typeface="ZapfHumnst BT" pitchFamily="34" charset="0"/>
            </a:endParaRPr>
          </a:p>
        </p:txBody>
      </p:sp>
      <p:sp>
        <p:nvSpPr>
          <p:cNvPr id="54276" name="Text Box 2"/>
          <p:cNvSpPr txBox="1">
            <a:spLocks noChangeArrowheads="1"/>
          </p:cNvSpPr>
          <p:nvPr/>
        </p:nvSpPr>
        <p:spPr bwMode="auto">
          <a:xfrm>
            <a:off x="487363" y="1241425"/>
            <a:ext cx="1865312" cy="558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543" tIns="46772" rIns="93543" bIns="46772">
            <a:spAutoFit/>
          </a:bodyPr>
          <a:lstStyle>
            <a:lvl1pPr defTabSz="935038">
              <a:lnSpc>
                <a:spcPct val="87000"/>
              </a:lnSpc>
              <a:spcBef>
                <a:spcPct val="40000"/>
              </a:spcBef>
              <a:defRPr sz="1200">
                <a:solidFill>
                  <a:schemeClr val="tx1"/>
                </a:solidFill>
                <a:latin typeface="Times New Roman" panose="02020603050405020304" pitchFamily="18" charset="0"/>
              </a:defRPr>
            </a:lvl1pPr>
            <a:lvl2pPr marL="742950" indent="-285750" defTabSz="935038">
              <a:lnSpc>
                <a:spcPct val="87000"/>
              </a:lnSpc>
              <a:spcBef>
                <a:spcPct val="40000"/>
              </a:spcBef>
              <a:defRPr sz="1200">
                <a:solidFill>
                  <a:schemeClr val="tx1"/>
                </a:solidFill>
                <a:latin typeface="Times New Roman" panose="02020603050405020304" pitchFamily="18" charset="0"/>
              </a:defRPr>
            </a:lvl2pPr>
            <a:lvl3pPr marL="1143000" indent="-228600" defTabSz="935038">
              <a:lnSpc>
                <a:spcPct val="87000"/>
              </a:lnSpc>
              <a:spcBef>
                <a:spcPct val="40000"/>
              </a:spcBef>
              <a:defRPr sz="1200">
                <a:solidFill>
                  <a:schemeClr val="tx1"/>
                </a:solidFill>
                <a:latin typeface="Times New Roman" panose="02020603050405020304" pitchFamily="18" charset="0"/>
              </a:defRPr>
            </a:lvl3pPr>
            <a:lvl4pPr marL="1600200" indent="-228600" defTabSz="935038">
              <a:lnSpc>
                <a:spcPct val="87000"/>
              </a:lnSpc>
              <a:spcBef>
                <a:spcPct val="40000"/>
              </a:spcBef>
              <a:defRPr sz="1200">
                <a:solidFill>
                  <a:schemeClr val="tx1"/>
                </a:solidFill>
                <a:latin typeface="Times New Roman" panose="02020603050405020304" pitchFamily="18" charset="0"/>
              </a:defRPr>
            </a:lvl4pPr>
            <a:lvl5pPr marL="2057400" indent="-228600" defTabSz="935038">
              <a:lnSpc>
                <a:spcPct val="87000"/>
              </a:lnSpc>
              <a:spcBef>
                <a:spcPct val="40000"/>
              </a:spcBef>
              <a:defRPr sz="1200">
                <a:solidFill>
                  <a:schemeClr val="tx1"/>
                </a:solidFill>
                <a:latin typeface="Times New Roman" panose="02020603050405020304" pitchFamily="18" charset="0"/>
              </a:defRPr>
            </a:lvl5pPr>
            <a:lvl6pPr marL="25146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6pPr>
            <a:lvl7pPr marL="29718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7pPr>
            <a:lvl8pPr marL="34290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8pPr>
            <a:lvl9pPr marL="38862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9pPr>
          </a:lstStyle>
          <a:p>
            <a:pPr>
              <a:lnSpc>
                <a:spcPct val="100000"/>
              </a:lnSpc>
              <a:spcBef>
                <a:spcPct val="0"/>
              </a:spcBef>
            </a:pPr>
            <a:r>
              <a:rPr lang="en-US" altLang="en-US" sz="1000" b="0">
                <a:latin typeface="ZapfHumnst BT" pitchFamily="34" charset="0"/>
              </a:rPr>
              <a:t>The use of state machines vary widely: Some projects use them very extensively, while other projects may have only one or two, maybe even none.</a:t>
            </a:r>
            <a:endParaRPr lang="en-US" altLang="en-US" sz="1000" noProof="1">
              <a:latin typeface="ZapfHumnst BT" pitchFamily="34" charset="0"/>
            </a:endParaRPr>
          </a:p>
          <a:p>
            <a:pPr>
              <a:lnSpc>
                <a:spcPct val="100000"/>
              </a:lnSpc>
              <a:spcBef>
                <a:spcPct val="0"/>
              </a:spcBef>
            </a:pPr>
            <a:r>
              <a:rPr lang="en-US" altLang="en-US" sz="1000" b="0">
                <a:latin typeface="ZapfHumnst BT" pitchFamily="34" charset="0"/>
              </a:rPr>
              <a:t>State machines should be used when they help to better understand and communicate the analysis and design of the project. Not all objects require state machines. If an object's behavior is simple, such that it simply stores or retrieves data, the behavior of the object is state-invariant and its state machine is of little interest.</a:t>
            </a:r>
          </a:p>
          <a:p>
            <a:pPr>
              <a:lnSpc>
                <a:spcPct val="100000"/>
              </a:lnSpc>
              <a:spcBef>
                <a:spcPct val="0"/>
              </a:spcBef>
            </a:pPr>
            <a:r>
              <a:rPr lang="en-US" altLang="en-US" sz="1000" b="0">
                <a:latin typeface="ZapfHumnst BT" pitchFamily="34" charset="0"/>
              </a:rPr>
              <a:t>State machines may be specified for classes, subsystems, interfaces, protocols, use cases, and entire systems.</a:t>
            </a:r>
          </a:p>
          <a:p>
            <a:pPr>
              <a:lnSpc>
                <a:spcPct val="100000"/>
              </a:lnSpc>
              <a:spcBef>
                <a:spcPct val="0"/>
              </a:spcBef>
            </a:pPr>
            <a:r>
              <a:rPr lang="en-US" altLang="en-US" sz="1000" b="0">
                <a:latin typeface="ZapfHumnst BT" pitchFamily="34" charset="0"/>
              </a:rPr>
              <a:t>State machines can also be used during early analysis if you need to model the state-controlled behavior of an analysis class.</a:t>
            </a:r>
          </a:p>
          <a:p>
            <a:pPr>
              <a:lnSpc>
                <a:spcPct val="100000"/>
              </a:lnSpc>
              <a:spcBef>
                <a:spcPct val="0"/>
              </a:spcBef>
            </a:pPr>
            <a:r>
              <a:rPr lang="en-US" altLang="en-US" sz="1000" b="0">
                <a:latin typeface="ZapfHumnst BT" pitchFamily="34" charset="0"/>
              </a:rPr>
              <a:t>Briefly describe the icon representations in the diagram. Each of the state machine elements will be discussed on subsequent slides.</a:t>
            </a:r>
          </a:p>
        </p:txBody>
      </p:sp>
      <p:sp>
        <p:nvSpPr>
          <p:cNvPr id="54277" name="Rectangle 3"/>
          <p:cNvSpPr>
            <a:spLocks noGrp="1" noRot="1" noChangeAspect="1" noChangeArrowheads="1" noTextEdit="1"/>
          </p:cNvSpPr>
          <p:nvPr>
            <p:ph type="sldImg"/>
          </p:nvPr>
        </p:nvSpPr>
        <p:spPr>
          <a:xfrm>
            <a:off x="2565400" y="839788"/>
            <a:ext cx="4175125" cy="3130550"/>
          </a:xfrm>
          <a:solidFill>
            <a:srgbClr val="FFFFFF"/>
          </a:solidFill>
          <a:ln/>
        </p:spPr>
      </p:sp>
      <p:sp>
        <p:nvSpPr>
          <p:cNvPr id="54278" name="Rectangle 4"/>
          <p:cNvSpPr>
            <a:spLocks noGrp="1" noChangeArrowheads="1"/>
          </p:cNvSpPr>
          <p:nvPr>
            <p:ph type="body" idx="1"/>
          </p:nvPr>
        </p:nvSpPr>
        <p:spPr>
          <a:xfrm>
            <a:off x="2546350" y="4111625"/>
            <a:ext cx="4141788" cy="407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pPr eaLnBrk="1" hangingPunct="1"/>
            <a:r>
              <a:rPr lang="en-US" altLang="en-US" sz="1000" smtClean="0">
                <a:latin typeface="ZapfHumnst BT" pitchFamily="34" charset="0"/>
              </a:rPr>
              <a:t>A state machine is a tool for describing: </a:t>
            </a:r>
          </a:p>
          <a:p>
            <a:pPr marL="228600" lvl="1" indent="-114300" eaLnBrk="1" hangingPunct="1">
              <a:buFontTx/>
              <a:buChar char="•"/>
            </a:pPr>
            <a:r>
              <a:rPr lang="en-US" altLang="en-US" sz="1000" smtClean="0">
                <a:latin typeface="ZapfHumnst BT" pitchFamily="34" charset="0"/>
              </a:rPr>
              <a:t>States the object can assume.</a:t>
            </a:r>
          </a:p>
          <a:p>
            <a:pPr marL="228600" lvl="1" indent="-114300" eaLnBrk="1" hangingPunct="1">
              <a:buFontTx/>
              <a:buChar char="•"/>
            </a:pPr>
            <a:r>
              <a:rPr lang="en-US" altLang="en-US" sz="1000" smtClean="0">
                <a:latin typeface="ZapfHumnst BT" pitchFamily="34" charset="0"/>
              </a:rPr>
              <a:t>Events that cause an object to transition from state to state.</a:t>
            </a:r>
          </a:p>
          <a:p>
            <a:pPr marL="228600" lvl="1" indent="-114300" eaLnBrk="1" hangingPunct="1">
              <a:buFontTx/>
              <a:buChar char="•"/>
            </a:pPr>
            <a:r>
              <a:rPr lang="en-US" altLang="en-US" sz="1000" smtClean="0">
                <a:latin typeface="ZapfHumnst BT" pitchFamily="34" charset="0"/>
              </a:rPr>
              <a:t>Significant activities and actions that occur as a result.</a:t>
            </a:r>
          </a:p>
          <a:p>
            <a:pPr eaLnBrk="1" hangingPunct="1"/>
            <a:r>
              <a:rPr lang="en-US" altLang="en-US" sz="1000" smtClean="0">
                <a:latin typeface="ZapfHumnst BT" pitchFamily="34" charset="0"/>
              </a:rPr>
              <a:t>A state machine is a diagram used to show the life history of a given class, the events that cause a transition from one state to another, and the actions that result from a state change. State machines emphasize the event-ordered behavior of a class instance.</a:t>
            </a:r>
          </a:p>
          <a:p>
            <a:pPr eaLnBrk="1" hangingPunct="1"/>
            <a:r>
              <a:rPr lang="en-US" altLang="en-US" sz="1000" smtClean="0">
                <a:latin typeface="ZapfHumnst BT" pitchFamily="34" charset="0"/>
              </a:rPr>
              <a:t>The state space of a given class is the enumeration of all the possible states of an object.</a:t>
            </a:r>
          </a:p>
          <a:p>
            <a:pPr eaLnBrk="1" hangingPunct="1"/>
            <a:r>
              <a:rPr lang="en-US" altLang="en-US" sz="1000" smtClean="0">
                <a:latin typeface="ZapfHumnst BT" pitchFamily="34" charset="0"/>
              </a:rPr>
              <a:t>A </a:t>
            </a:r>
            <a:r>
              <a:rPr lang="en-US" altLang="en-US" sz="1000" b="1" smtClean="0">
                <a:latin typeface="ZapfHumnst BT" pitchFamily="34" charset="0"/>
              </a:rPr>
              <a:t>state</a:t>
            </a:r>
            <a:r>
              <a:rPr lang="en-US" altLang="en-US" sz="1000" smtClean="0">
                <a:latin typeface="ZapfHumnst BT" pitchFamily="34" charset="0"/>
              </a:rPr>
              <a:t> is a condition in the life of an object. The state of an object determines its response to different events.</a:t>
            </a:r>
          </a:p>
          <a:p>
            <a:pPr eaLnBrk="1" hangingPunct="1"/>
            <a:r>
              <a:rPr lang="en-US" altLang="en-US" sz="1000" smtClean="0">
                <a:latin typeface="ZapfHumnst BT" pitchFamily="34" charset="0"/>
              </a:rPr>
              <a:t>An </a:t>
            </a:r>
            <a:r>
              <a:rPr lang="en-US" altLang="en-US" sz="1000" b="1" smtClean="0">
                <a:latin typeface="ZapfHumnst BT" pitchFamily="34" charset="0"/>
              </a:rPr>
              <a:t>event</a:t>
            </a:r>
            <a:r>
              <a:rPr lang="en-US" altLang="en-US" sz="1000" smtClean="0">
                <a:latin typeface="ZapfHumnst BT" pitchFamily="34" charset="0"/>
              </a:rPr>
              <a:t> is a specific occurrence (in time and space) of a stimulus that can trigger a state transition. </a:t>
            </a:r>
          </a:p>
          <a:p>
            <a:pPr eaLnBrk="1" hangingPunct="1"/>
            <a:r>
              <a:rPr lang="en-US" altLang="en-US" sz="1000" smtClean="0">
                <a:latin typeface="ZapfHumnst BT" pitchFamily="34" charset="0"/>
              </a:rPr>
              <a:t>A </a:t>
            </a:r>
            <a:r>
              <a:rPr lang="en-US" altLang="en-US" sz="1000" b="1" smtClean="0">
                <a:latin typeface="ZapfHumnst BT" pitchFamily="34" charset="0"/>
              </a:rPr>
              <a:t>transition</a:t>
            </a:r>
            <a:r>
              <a:rPr lang="en-US" altLang="en-US" sz="1000" smtClean="0">
                <a:latin typeface="ZapfHumnst BT" pitchFamily="34" charset="0"/>
              </a:rPr>
              <a:t> is a change from an originating state to a successor state as a result of some stimulus. The successor state could possibly be the originating state. A transition may take place in response to an event, and can be labeled with an event.</a:t>
            </a:r>
          </a:p>
          <a:p>
            <a:pPr eaLnBrk="1" hangingPunct="1"/>
            <a:r>
              <a:rPr lang="en-US" altLang="en-US" sz="1000" smtClean="0">
                <a:latin typeface="ZapfHumnst BT" pitchFamily="34" charset="0"/>
              </a:rPr>
              <a:t>A </a:t>
            </a:r>
            <a:r>
              <a:rPr lang="en-US" altLang="en-US" sz="1000" b="1" smtClean="0">
                <a:latin typeface="ZapfHumnst BT" pitchFamily="34" charset="0"/>
              </a:rPr>
              <a:t>guard condition</a:t>
            </a:r>
            <a:r>
              <a:rPr lang="en-US" altLang="en-US" sz="1000" smtClean="0">
                <a:latin typeface="ZapfHumnst BT" pitchFamily="34" charset="0"/>
              </a:rPr>
              <a:t> is a Boolean expression of attribute values that allows a transition only if the condition is true.</a:t>
            </a:r>
          </a:p>
          <a:p>
            <a:pPr eaLnBrk="1" hangingPunct="1"/>
            <a:r>
              <a:rPr lang="en-US" altLang="en-US" sz="1000" smtClean="0">
                <a:latin typeface="ZapfHumnst BT" pitchFamily="34" charset="0"/>
              </a:rPr>
              <a:t>An </a:t>
            </a:r>
            <a:r>
              <a:rPr lang="en-US" altLang="en-US" sz="1000" b="1" smtClean="0">
                <a:latin typeface="ZapfHumnst BT" pitchFamily="34" charset="0"/>
              </a:rPr>
              <a:t>action</a:t>
            </a:r>
            <a:r>
              <a:rPr lang="en-US" altLang="en-US" sz="1000" smtClean="0">
                <a:latin typeface="ZapfHumnst BT" pitchFamily="34" charset="0"/>
              </a:rPr>
              <a:t> is an atomic execution that results in a change in state, or the return of a value.</a:t>
            </a:r>
          </a:p>
          <a:p>
            <a:pPr eaLnBrk="1" hangingPunct="1"/>
            <a:r>
              <a:rPr lang="en-US" altLang="en-US" sz="1000" smtClean="0">
                <a:latin typeface="ZapfHumnst BT" pitchFamily="34" charset="0"/>
              </a:rPr>
              <a:t>An </a:t>
            </a:r>
            <a:r>
              <a:rPr lang="en-US" altLang="en-US" sz="1000" b="1" smtClean="0">
                <a:latin typeface="ZapfHumnst BT" pitchFamily="34" charset="0"/>
              </a:rPr>
              <a:t>activity</a:t>
            </a:r>
            <a:r>
              <a:rPr lang="en-US" altLang="en-US" sz="1000" smtClean="0">
                <a:latin typeface="ZapfHumnst BT" pitchFamily="34" charset="0"/>
              </a:rPr>
              <a:t> is a non-atomic execution within a state machine.</a:t>
            </a:r>
          </a:p>
        </p:txBody>
      </p:sp>
    </p:spTree>
    <p:extLst>
      <p:ext uri="{BB962C8B-B14F-4D97-AF65-F5344CB8AC3E}">
        <p14:creationId xmlns:p14="http://schemas.microsoft.com/office/powerpoint/2010/main" val="641279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lvl1pPr defTabSz="935038">
              <a:defRPr sz="1400" b="1">
                <a:solidFill>
                  <a:schemeClr val="tx1"/>
                </a:solidFill>
                <a:latin typeface="Arial" panose="020B0604020202020204" pitchFamily="34" charset="0"/>
              </a:defRPr>
            </a:lvl1pPr>
            <a:lvl2pPr marL="742950" indent="-285750" defTabSz="935038">
              <a:defRPr sz="1400" b="1">
                <a:solidFill>
                  <a:schemeClr val="tx1"/>
                </a:solidFill>
                <a:latin typeface="Arial" panose="020B0604020202020204" pitchFamily="34" charset="0"/>
              </a:defRPr>
            </a:lvl2pPr>
            <a:lvl3pPr marL="1143000" indent="-228600" defTabSz="935038">
              <a:defRPr sz="1400" b="1">
                <a:solidFill>
                  <a:schemeClr val="tx1"/>
                </a:solidFill>
                <a:latin typeface="Arial" panose="020B0604020202020204" pitchFamily="34" charset="0"/>
              </a:defRPr>
            </a:lvl3pPr>
            <a:lvl4pPr marL="1600200" indent="-228600" defTabSz="935038">
              <a:defRPr sz="1400" b="1">
                <a:solidFill>
                  <a:schemeClr val="tx1"/>
                </a:solidFill>
                <a:latin typeface="Arial" panose="020B0604020202020204" pitchFamily="34" charset="0"/>
              </a:defRPr>
            </a:lvl4pPr>
            <a:lvl5pPr marL="2057400" indent="-228600" defTabSz="935038">
              <a:defRPr sz="1400" b="1">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900" b="0" smtClean="0">
                <a:latin typeface="Arial Narrow" panose="020B0606020202030204" pitchFamily="34" charset="0"/>
              </a:rPr>
              <a:t>Mastering OOAD w/ UML 2.0 – Instructor Notes</a:t>
            </a:r>
          </a:p>
        </p:txBody>
      </p:sp>
      <p:sp>
        <p:nvSpPr>
          <p:cNvPr id="56323" name="Rectangle 15"/>
          <p:cNvSpPr>
            <a:spLocks noGrp="1" noChangeArrowheads="1"/>
          </p:cNvSpPr>
          <p:nvPr>
            <p:ph type="ftr" sz="quarter" idx="4"/>
          </p:nvPr>
        </p:nvSpPr>
        <p:spPr>
          <a:noFill/>
        </p:spPr>
        <p:txBody>
          <a:bodyPr/>
          <a:lstStyle>
            <a:lvl1pPr defTabSz="935038">
              <a:defRPr sz="1400" b="1">
                <a:solidFill>
                  <a:schemeClr val="tx1"/>
                </a:solidFill>
                <a:latin typeface="Arial" panose="020B0604020202020204" pitchFamily="34" charset="0"/>
              </a:defRPr>
            </a:lvl1pPr>
            <a:lvl2pPr marL="742950" indent="-285750" defTabSz="935038">
              <a:defRPr sz="1400" b="1">
                <a:solidFill>
                  <a:schemeClr val="tx1"/>
                </a:solidFill>
                <a:latin typeface="Arial" panose="020B0604020202020204" pitchFamily="34" charset="0"/>
              </a:defRPr>
            </a:lvl2pPr>
            <a:lvl3pPr marL="1143000" indent="-228600" defTabSz="935038">
              <a:defRPr sz="1400" b="1">
                <a:solidFill>
                  <a:schemeClr val="tx1"/>
                </a:solidFill>
                <a:latin typeface="Arial" panose="020B0604020202020204" pitchFamily="34" charset="0"/>
              </a:defRPr>
            </a:lvl3pPr>
            <a:lvl4pPr marL="1600200" indent="-228600" defTabSz="935038">
              <a:defRPr sz="1400" b="1">
                <a:solidFill>
                  <a:schemeClr val="tx1"/>
                </a:solidFill>
                <a:latin typeface="Arial" panose="020B0604020202020204" pitchFamily="34" charset="0"/>
              </a:defRPr>
            </a:lvl4pPr>
            <a:lvl5pPr marL="2057400" indent="-228600" defTabSz="935038">
              <a:defRPr sz="1400" b="1">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smtClean="0"/>
              <a:t>Module 13 - Class Design</a:t>
            </a:r>
            <a:endParaRPr lang="en-US" altLang="en-US" sz="1000" b="0" smtClean="0">
              <a:latin typeface="ZapfHumnst BT" pitchFamily="34" charset="0"/>
            </a:endParaRPr>
          </a:p>
        </p:txBody>
      </p:sp>
      <p:sp>
        <p:nvSpPr>
          <p:cNvPr id="56324" name="Text Box 2"/>
          <p:cNvSpPr txBox="1">
            <a:spLocks noChangeArrowheads="1"/>
          </p:cNvSpPr>
          <p:nvPr/>
        </p:nvSpPr>
        <p:spPr bwMode="auto">
          <a:xfrm>
            <a:off x="487363" y="1241425"/>
            <a:ext cx="1908175" cy="244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543" tIns="46772" rIns="93543" bIns="46772">
            <a:spAutoFit/>
          </a:bodyPr>
          <a:lstStyle>
            <a:lvl1pPr defTabSz="935038">
              <a:lnSpc>
                <a:spcPct val="87000"/>
              </a:lnSpc>
              <a:spcBef>
                <a:spcPct val="40000"/>
              </a:spcBef>
              <a:defRPr sz="1200">
                <a:solidFill>
                  <a:schemeClr val="tx1"/>
                </a:solidFill>
                <a:latin typeface="Times New Roman" panose="02020603050405020304" pitchFamily="18" charset="0"/>
              </a:defRPr>
            </a:lvl1pPr>
            <a:lvl2pPr marL="742950" indent="-285750" defTabSz="935038">
              <a:lnSpc>
                <a:spcPct val="87000"/>
              </a:lnSpc>
              <a:spcBef>
                <a:spcPct val="40000"/>
              </a:spcBef>
              <a:defRPr sz="1200">
                <a:solidFill>
                  <a:schemeClr val="tx1"/>
                </a:solidFill>
                <a:latin typeface="Times New Roman" panose="02020603050405020304" pitchFamily="18" charset="0"/>
              </a:defRPr>
            </a:lvl2pPr>
            <a:lvl3pPr marL="1143000" indent="-228600" defTabSz="935038">
              <a:lnSpc>
                <a:spcPct val="87000"/>
              </a:lnSpc>
              <a:spcBef>
                <a:spcPct val="40000"/>
              </a:spcBef>
              <a:defRPr sz="1200">
                <a:solidFill>
                  <a:schemeClr val="tx1"/>
                </a:solidFill>
                <a:latin typeface="Times New Roman" panose="02020603050405020304" pitchFamily="18" charset="0"/>
              </a:defRPr>
            </a:lvl3pPr>
            <a:lvl4pPr marL="1600200" indent="-228600" defTabSz="935038">
              <a:lnSpc>
                <a:spcPct val="87000"/>
              </a:lnSpc>
              <a:spcBef>
                <a:spcPct val="40000"/>
              </a:spcBef>
              <a:defRPr sz="1200">
                <a:solidFill>
                  <a:schemeClr val="tx1"/>
                </a:solidFill>
                <a:latin typeface="Times New Roman" panose="02020603050405020304" pitchFamily="18" charset="0"/>
              </a:defRPr>
            </a:lvl4pPr>
            <a:lvl5pPr marL="2057400" indent="-228600" defTabSz="935038">
              <a:lnSpc>
                <a:spcPct val="87000"/>
              </a:lnSpc>
              <a:spcBef>
                <a:spcPct val="40000"/>
              </a:spcBef>
              <a:defRPr sz="1200">
                <a:solidFill>
                  <a:schemeClr val="tx1"/>
                </a:solidFill>
                <a:latin typeface="Times New Roman" panose="02020603050405020304" pitchFamily="18" charset="0"/>
              </a:defRPr>
            </a:lvl5pPr>
            <a:lvl6pPr marL="25146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6pPr>
            <a:lvl7pPr marL="29718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7pPr>
            <a:lvl8pPr marL="34290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8pPr>
            <a:lvl9pPr marL="38862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9pPr>
          </a:lstStyle>
          <a:p>
            <a:pPr>
              <a:lnSpc>
                <a:spcPct val="100000"/>
              </a:lnSpc>
              <a:spcBef>
                <a:spcPct val="50000"/>
              </a:spcBef>
            </a:pPr>
            <a:r>
              <a:rPr lang="en-US" altLang="en-US" sz="1000" b="0">
                <a:solidFill>
                  <a:srgbClr val="000000"/>
                </a:solidFill>
                <a:latin typeface="ZapfHumnst BT" pitchFamily="34" charset="0"/>
              </a:rPr>
              <a:t>There is exactly one start state and 0..* end states.</a:t>
            </a:r>
          </a:p>
          <a:p>
            <a:pPr>
              <a:lnSpc>
                <a:spcPct val="100000"/>
              </a:lnSpc>
              <a:spcBef>
                <a:spcPct val="50000"/>
              </a:spcBef>
            </a:pPr>
            <a:r>
              <a:rPr lang="en-US" altLang="en-US" sz="1000" b="0">
                <a:solidFill>
                  <a:srgbClr val="000000"/>
                </a:solidFill>
                <a:latin typeface="ZapfHumnst BT" pitchFamily="34" charset="0"/>
              </a:rPr>
              <a:t>To emphasize why a start state is mandatory, ask the students to think about how they would read a diagram with no start state.</a:t>
            </a:r>
          </a:p>
          <a:p>
            <a:pPr>
              <a:lnSpc>
                <a:spcPct val="100000"/>
              </a:lnSpc>
              <a:spcBef>
                <a:spcPct val="50000"/>
              </a:spcBef>
            </a:pPr>
            <a:r>
              <a:rPr lang="en-US" altLang="en-US" sz="1000" b="0">
                <a:latin typeface="ZapfHumnst BT" pitchFamily="34" charset="0"/>
              </a:rPr>
              <a:t>Re: "Only one initial state is permitted."  This is not strictly true.  When you have nested states, there can be an initial state within each nested state in addition to the one outside of them.  </a:t>
            </a:r>
          </a:p>
        </p:txBody>
      </p:sp>
      <p:sp>
        <p:nvSpPr>
          <p:cNvPr id="56325" name="Rectangle 3"/>
          <p:cNvSpPr>
            <a:spLocks noGrp="1" noRot="1" noChangeAspect="1" noChangeArrowheads="1" noTextEdit="1"/>
          </p:cNvSpPr>
          <p:nvPr>
            <p:ph type="sldImg"/>
          </p:nvPr>
        </p:nvSpPr>
        <p:spPr>
          <a:xfrm>
            <a:off x="2565400" y="839788"/>
            <a:ext cx="4175125" cy="3130550"/>
          </a:xfrm>
          <a:solidFill>
            <a:srgbClr val="FFFFFF"/>
          </a:solidFill>
          <a:ln/>
        </p:spPr>
      </p:sp>
      <p:sp>
        <p:nvSpPr>
          <p:cNvPr id="56326" name="Rectangle 4"/>
          <p:cNvSpPr>
            <a:spLocks noGrp="1" noChangeArrowheads="1"/>
          </p:cNvSpPr>
          <p:nvPr>
            <p:ph type="body" idx="1"/>
          </p:nvPr>
        </p:nvSpPr>
        <p:spPr>
          <a:xfrm>
            <a:off x="2546350" y="4111625"/>
            <a:ext cx="4141788" cy="407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pPr eaLnBrk="1" hangingPunct="1"/>
            <a:r>
              <a:rPr lang="en-US" altLang="en-US" sz="1000" smtClean="0">
                <a:latin typeface="ZapfHumnst BT" pitchFamily="34" charset="0"/>
              </a:rPr>
              <a:t>The initial state is the state entered when an object is created</a:t>
            </a:r>
          </a:p>
          <a:p>
            <a:pPr marL="228600" lvl="1" indent="-114300" eaLnBrk="1" hangingPunct="1">
              <a:buFontTx/>
              <a:buChar char="•"/>
            </a:pPr>
            <a:r>
              <a:rPr lang="en-US" altLang="en-US" sz="1000" smtClean="0">
                <a:latin typeface="ZapfHumnst BT" pitchFamily="34" charset="0"/>
              </a:rPr>
              <a:t>An initial state is mandatory.</a:t>
            </a:r>
          </a:p>
          <a:p>
            <a:pPr marL="228600" lvl="1" indent="-114300" eaLnBrk="1" hangingPunct="1">
              <a:buFontTx/>
              <a:buChar char="•"/>
            </a:pPr>
            <a:r>
              <a:rPr lang="en-US" altLang="en-US" sz="1000" smtClean="0">
                <a:latin typeface="ZapfHumnst BT" pitchFamily="34" charset="0"/>
              </a:rPr>
              <a:t>Only one initial state is permitted. </a:t>
            </a:r>
          </a:p>
          <a:p>
            <a:pPr marL="228600" lvl="1" indent="-114300" eaLnBrk="1" hangingPunct="1">
              <a:buFontTx/>
              <a:buChar char="•"/>
            </a:pPr>
            <a:r>
              <a:rPr lang="en-US" altLang="en-US" sz="1000" smtClean="0">
                <a:latin typeface="ZapfHumnst BT" pitchFamily="34" charset="0"/>
              </a:rPr>
              <a:t>The initial state is represented as a solid circle.</a:t>
            </a:r>
          </a:p>
          <a:p>
            <a:pPr eaLnBrk="1" hangingPunct="1"/>
            <a:r>
              <a:rPr lang="en-US" altLang="en-US" sz="1000" smtClean="0">
                <a:latin typeface="ZapfHumnst BT" pitchFamily="34" charset="0"/>
              </a:rPr>
              <a:t>A final state indicates the end of life for an object </a:t>
            </a:r>
          </a:p>
          <a:p>
            <a:pPr marL="228600" lvl="1" indent="-114300" eaLnBrk="1" hangingPunct="1">
              <a:buFontTx/>
              <a:buChar char="•"/>
            </a:pPr>
            <a:r>
              <a:rPr lang="en-US" altLang="en-US" sz="1000" smtClean="0">
                <a:latin typeface="ZapfHumnst BT" pitchFamily="34" charset="0"/>
              </a:rPr>
              <a:t>A final state is optional.</a:t>
            </a:r>
          </a:p>
          <a:p>
            <a:pPr marL="228600" lvl="1" indent="-114300" eaLnBrk="1" hangingPunct="1">
              <a:buFontTx/>
              <a:buChar char="•"/>
            </a:pPr>
            <a:r>
              <a:rPr lang="en-US" altLang="en-US" sz="1000" smtClean="0">
                <a:latin typeface="ZapfHumnst BT" pitchFamily="34" charset="0"/>
              </a:rPr>
              <a:t>More than one final state may exist.</a:t>
            </a:r>
          </a:p>
          <a:p>
            <a:pPr marL="228600" lvl="1" indent="-114300" eaLnBrk="1" hangingPunct="1">
              <a:buFontTx/>
              <a:buChar char="•"/>
            </a:pPr>
            <a:r>
              <a:rPr lang="en-US" altLang="en-US" sz="1000" smtClean="0">
                <a:latin typeface="ZapfHumnst BT" pitchFamily="34" charset="0"/>
              </a:rPr>
              <a:t>A final state is indicated by a bull’s eye.</a:t>
            </a:r>
          </a:p>
          <a:p>
            <a:pPr eaLnBrk="1" hangingPunct="1"/>
            <a:endParaRPr lang="en-US" altLang="en-US" sz="1000" smtClean="0">
              <a:latin typeface="ZapfHumnst BT" pitchFamily="34" charset="0"/>
            </a:endParaRPr>
          </a:p>
        </p:txBody>
      </p:sp>
    </p:spTree>
    <p:extLst>
      <p:ext uri="{BB962C8B-B14F-4D97-AF65-F5344CB8AC3E}">
        <p14:creationId xmlns:p14="http://schemas.microsoft.com/office/powerpoint/2010/main" val="1295030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lvl1pPr defTabSz="935038">
              <a:defRPr sz="1400" b="1">
                <a:solidFill>
                  <a:schemeClr val="tx1"/>
                </a:solidFill>
                <a:latin typeface="Arial" panose="020B0604020202020204" pitchFamily="34" charset="0"/>
              </a:defRPr>
            </a:lvl1pPr>
            <a:lvl2pPr marL="742950" indent="-285750" defTabSz="935038">
              <a:defRPr sz="1400" b="1">
                <a:solidFill>
                  <a:schemeClr val="tx1"/>
                </a:solidFill>
                <a:latin typeface="Arial" panose="020B0604020202020204" pitchFamily="34" charset="0"/>
              </a:defRPr>
            </a:lvl2pPr>
            <a:lvl3pPr marL="1143000" indent="-228600" defTabSz="935038">
              <a:defRPr sz="1400" b="1">
                <a:solidFill>
                  <a:schemeClr val="tx1"/>
                </a:solidFill>
                <a:latin typeface="Arial" panose="020B0604020202020204" pitchFamily="34" charset="0"/>
              </a:defRPr>
            </a:lvl3pPr>
            <a:lvl4pPr marL="1600200" indent="-228600" defTabSz="935038">
              <a:defRPr sz="1400" b="1">
                <a:solidFill>
                  <a:schemeClr val="tx1"/>
                </a:solidFill>
                <a:latin typeface="Arial" panose="020B0604020202020204" pitchFamily="34" charset="0"/>
              </a:defRPr>
            </a:lvl4pPr>
            <a:lvl5pPr marL="2057400" indent="-228600" defTabSz="935038">
              <a:defRPr sz="1400" b="1">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900" b="0" smtClean="0">
                <a:latin typeface="Arial Narrow" panose="020B0606020202030204" pitchFamily="34" charset="0"/>
              </a:rPr>
              <a:t>Mastering OOAD w/ UML 2.0 – Instructor Notes</a:t>
            </a:r>
          </a:p>
        </p:txBody>
      </p:sp>
      <p:sp>
        <p:nvSpPr>
          <p:cNvPr id="58371" name="Rectangle 15"/>
          <p:cNvSpPr>
            <a:spLocks noGrp="1" noChangeArrowheads="1"/>
          </p:cNvSpPr>
          <p:nvPr>
            <p:ph type="ftr" sz="quarter" idx="4"/>
          </p:nvPr>
        </p:nvSpPr>
        <p:spPr>
          <a:noFill/>
        </p:spPr>
        <p:txBody>
          <a:bodyPr/>
          <a:lstStyle>
            <a:lvl1pPr defTabSz="935038">
              <a:defRPr sz="1400" b="1">
                <a:solidFill>
                  <a:schemeClr val="tx1"/>
                </a:solidFill>
                <a:latin typeface="Arial" panose="020B0604020202020204" pitchFamily="34" charset="0"/>
              </a:defRPr>
            </a:lvl1pPr>
            <a:lvl2pPr marL="742950" indent="-285750" defTabSz="935038">
              <a:defRPr sz="1400" b="1">
                <a:solidFill>
                  <a:schemeClr val="tx1"/>
                </a:solidFill>
                <a:latin typeface="Arial" panose="020B0604020202020204" pitchFamily="34" charset="0"/>
              </a:defRPr>
            </a:lvl2pPr>
            <a:lvl3pPr marL="1143000" indent="-228600" defTabSz="935038">
              <a:defRPr sz="1400" b="1">
                <a:solidFill>
                  <a:schemeClr val="tx1"/>
                </a:solidFill>
                <a:latin typeface="Arial" panose="020B0604020202020204" pitchFamily="34" charset="0"/>
              </a:defRPr>
            </a:lvl3pPr>
            <a:lvl4pPr marL="1600200" indent="-228600" defTabSz="935038">
              <a:defRPr sz="1400" b="1">
                <a:solidFill>
                  <a:schemeClr val="tx1"/>
                </a:solidFill>
                <a:latin typeface="Arial" panose="020B0604020202020204" pitchFamily="34" charset="0"/>
              </a:defRPr>
            </a:lvl4pPr>
            <a:lvl5pPr marL="2057400" indent="-228600" defTabSz="935038">
              <a:defRPr sz="1400" b="1">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smtClean="0"/>
              <a:t>Module 13 - Class Design</a:t>
            </a:r>
            <a:endParaRPr lang="en-US" altLang="en-US" sz="1000" b="0" smtClean="0">
              <a:latin typeface="ZapfHumnst BT" pitchFamily="34" charset="0"/>
            </a:endParaRPr>
          </a:p>
        </p:txBody>
      </p:sp>
      <p:sp>
        <p:nvSpPr>
          <p:cNvPr id="58372" name="Rectangle 2"/>
          <p:cNvSpPr>
            <a:spLocks noGrp="1" noRot="1" noChangeAspect="1" noChangeArrowheads="1" noTextEdit="1"/>
          </p:cNvSpPr>
          <p:nvPr>
            <p:ph type="sldImg"/>
          </p:nvPr>
        </p:nvSpPr>
        <p:spPr>
          <a:xfrm>
            <a:off x="2565400" y="839788"/>
            <a:ext cx="4175125" cy="3130550"/>
          </a:xfrm>
          <a:solidFill>
            <a:srgbClr val="FFFFFF"/>
          </a:solidFill>
          <a:ln/>
        </p:spPr>
      </p:sp>
      <p:sp>
        <p:nvSpPr>
          <p:cNvPr id="58373" name="Rectangle 3"/>
          <p:cNvSpPr>
            <a:spLocks noGrp="1" noChangeArrowheads="1"/>
          </p:cNvSpPr>
          <p:nvPr>
            <p:ph type="body" idx="1"/>
          </p:nvPr>
        </p:nvSpPr>
        <p:spPr>
          <a:xfrm>
            <a:off x="2546350" y="4111625"/>
            <a:ext cx="4141788" cy="407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pPr eaLnBrk="1" hangingPunct="1"/>
            <a:r>
              <a:rPr lang="en-US" altLang="en-US" sz="1000" smtClean="0">
                <a:latin typeface="ZapfHumnst BT" pitchFamily="34" charset="0"/>
              </a:rPr>
              <a:t>The states of an object can be found by looking at its class’ attributes and relationships with other classes.</a:t>
            </a:r>
          </a:p>
          <a:p>
            <a:pPr eaLnBrk="1" hangingPunct="1"/>
            <a:r>
              <a:rPr lang="en-US" altLang="en-US" sz="1000" smtClean="0">
                <a:latin typeface="ZapfHumnst BT" pitchFamily="34" charset="0"/>
              </a:rPr>
              <a:t>Do not forget to establish the initial and final states for the object. If there are pre-conditions or post-conditions of the initial and final states, define those as well. </a:t>
            </a:r>
          </a:p>
          <a:p>
            <a:pPr eaLnBrk="1" hangingPunct="1"/>
            <a:r>
              <a:rPr lang="en-US" altLang="en-US" sz="1000" smtClean="0">
                <a:latin typeface="ZapfHumnst BT" pitchFamily="34" charset="0"/>
              </a:rPr>
              <a:t>It is important not only to identify the different states, but also to explicitly define what it means to be in a particular state.</a:t>
            </a:r>
          </a:p>
          <a:p>
            <a:pPr eaLnBrk="1" hangingPunct="1"/>
            <a:r>
              <a:rPr lang="en-US" altLang="en-US" sz="1000" smtClean="0">
                <a:latin typeface="ZapfHumnst BT" pitchFamily="34" charset="0"/>
              </a:rPr>
              <a:t>The above example demonstrates two states of a CourseOffering class instance.  A CourseOffering instance may have a Professor assigned to teach it or not (hence the multiplicity of 0..1 on the Professor end of the CourseOffering-Professor association). If a Professor has been assigned to the CourseOffering instance, the state of the CourseOffering instance is “Assigned.”  If a Professor has not been assigned to the CourseOffering instance, the state of the CourseOffering instance is “Unassigned.”</a:t>
            </a:r>
          </a:p>
          <a:p>
            <a:pPr eaLnBrk="1" hangingPunct="1"/>
            <a:endParaRPr lang="en-US" altLang="en-US" sz="1000" smtClean="0">
              <a:latin typeface="ZapfHumnst BT" pitchFamily="34" charset="0"/>
            </a:endParaRPr>
          </a:p>
        </p:txBody>
      </p:sp>
    </p:spTree>
    <p:extLst>
      <p:ext uri="{BB962C8B-B14F-4D97-AF65-F5344CB8AC3E}">
        <p14:creationId xmlns:p14="http://schemas.microsoft.com/office/powerpoint/2010/main" val="353610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lvl1pPr defTabSz="935038">
              <a:defRPr sz="1400" b="1">
                <a:solidFill>
                  <a:schemeClr val="tx1"/>
                </a:solidFill>
                <a:latin typeface="Arial" panose="020B0604020202020204" pitchFamily="34" charset="0"/>
              </a:defRPr>
            </a:lvl1pPr>
            <a:lvl2pPr marL="742950" indent="-285750" defTabSz="935038">
              <a:defRPr sz="1400" b="1">
                <a:solidFill>
                  <a:schemeClr val="tx1"/>
                </a:solidFill>
                <a:latin typeface="Arial" panose="020B0604020202020204" pitchFamily="34" charset="0"/>
              </a:defRPr>
            </a:lvl2pPr>
            <a:lvl3pPr marL="1143000" indent="-228600" defTabSz="935038">
              <a:defRPr sz="1400" b="1">
                <a:solidFill>
                  <a:schemeClr val="tx1"/>
                </a:solidFill>
                <a:latin typeface="Arial" panose="020B0604020202020204" pitchFamily="34" charset="0"/>
              </a:defRPr>
            </a:lvl3pPr>
            <a:lvl4pPr marL="1600200" indent="-228600" defTabSz="935038">
              <a:defRPr sz="1400" b="1">
                <a:solidFill>
                  <a:schemeClr val="tx1"/>
                </a:solidFill>
                <a:latin typeface="Arial" panose="020B0604020202020204" pitchFamily="34" charset="0"/>
              </a:defRPr>
            </a:lvl4pPr>
            <a:lvl5pPr marL="2057400" indent="-228600" defTabSz="935038">
              <a:defRPr sz="1400" b="1">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900" b="0" smtClean="0">
                <a:latin typeface="Arial Narrow" panose="020B0606020202030204" pitchFamily="34" charset="0"/>
              </a:rPr>
              <a:t>Mastering OOAD w/ UML 2.0 – Instructor Notes</a:t>
            </a:r>
          </a:p>
        </p:txBody>
      </p:sp>
      <p:sp>
        <p:nvSpPr>
          <p:cNvPr id="60419" name="Rectangle 15"/>
          <p:cNvSpPr>
            <a:spLocks noGrp="1" noChangeArrowheads="1"/>
          </p:cNvSpPr>
          <p:nvPr>
            <p:ph type="ftr" sz="quarter" idx="4"/>
          </p:nvPr>
        </p:nvSpPr>
        <p:spPr>
          <a:noFill/>
        </p:spPr>
        <p:txBody>
          <a:bodyPr/>
          <a:lstStyle>
            <a:lvl1pPr defTabSz="935038">
              <a:defRPr sz="1400" b="1">
                <a:solidFill>
                  <a:schemeClr val="tx1"/>
                </a:solidFill>
                <a:latin typeface="Arial" panose="020B0604020202020204" pitchFamily="34" charset="0"/>
              </a:defRPr>
            </a:lvl1pPr>
            <a:lvl2pPr marL="742950" indent="-285750" defTabSz="935038">
              <a:defRPr sz="1400" b="1">
                <a:solidFill>
                  <a:schemeClr val="tx1"/>
                </a:solidFill>
                <a:latin typeface="Arial" panose="020B0604020202020204" pitchFamily="34" charset="0"/>
              </a:defRPr>
            </a:lvl2pPr>
            <a:lvl3pPr marL="1143000" indent="-228600" defTabSz="935038">
              <a:defRPr sz="1400" b="1">
                <a:solidFill>
                  <a:schemeClr val="tx1"/>
                </a:solidFill>
                <a:latin typeface="Arial" panose="020B0604020202020204" pitchFamily="34" charset="0"/>
              </a:defRPr>
            </a:lvl3pPr>
            <a:lvl4pPr marL="1600200" indent="-228600" defTabSz="935038">
              <a:defRPr sz="1400" b="1">
                <a:solidFill>
                  <a:schemeClr val="tx1"/>
                </a:solidFill>
                <a:latin typeface="Arial" panose="020B0604020202020204" pitchFamily="34" charset="0"/>
              </a:defRPr>
            </a:lvl4pPr>
            <a:lvl5pPr marL="2057400" indent="-228600" defTabSz="935038">
              <a:defRPr sz="1400" b="1">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smtClean="0"/>
              <a:t>Module 13 - Class Design</a:t>
            </a:r>
            <a:endParaRPr lang="en-US" altLang="en-US" sz="1000" b="0" smtClean="0">
              <a:latin typeface="ZapfHumnst BT" pitchFamily="34" charset="0"/>
            </a:endParaRPr>
          </a:p>
        </p:txBody>
      </p:sp>
      <p:sp>
        <p:nvSpPr>
          <p:cNvPr id="60420" name="Rectangle 2"/>
          <p:cNvSpPr>
            <a:spLocks noGrp="1" noRot="1" noChangeAspect="1" noChangeArrowheads="1" noTextEdit="1"/>
          </p:cNvSpPr>
          <p:nvPr>
            <p:ph type="sldImg"/>
          </p:nvPr>
        </p:nvSpPr>
        <p:spPr>
          <a:xfrm>
            <a:off x="2565400" y="839788"/>
            <a:ext cx="4175125" cy="3130550"/>
          </a:xfrm>
          <a:solidFill>
            <a:srgbClr val="FFFFFF"/>
          </a:solidFill>
          <a:ln/>
        </p:spPr>
      </p:sp>
      <p:sp>
        <p:nvSpPr>
          <p:cNvPr id="60421" name="Rectangle 3"/>
          <p:cNvSpPr>
            <a:spLocks noGrp="1" noChangeArrowheads="1"/>
          </p:cNvSpPr>
          <p:nvPr>
            <p:ph type="body" idx="1"/>
          </p:nvPr>
        </p:nvSpPr>
        <p:spPr>
          <a:xfrm>
            <a:off x="2546350" y="4111625"/>
            <a:ext cx="4141788" cy="407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pPr eaLnBrk="1" hangingPunct="1"/>
            <a:r>
              <a:rPr lang="en-US" altLang="en-US" sz="1000" smtClean="0">
                <a:latin typeface="ZapfHumnst BT" pitchFamily="34" charset="0"/>
              </a:rPr>
              <a:t>Determine the events to which the object responds. These can be found in the object's interfaces or protocols. </a:t>
            </a:r>
          </a:p>
          <a:p>
            <a:pPr eaLnBrk="1" hangingPunct="1"/>
            <a:r>
              <a:rPr lang="en-US" altLang="en-US" sz="1000" smtClean="0">
                <a:latin typeface="ZapfHumnst BT" pitchFamily="34" charset="0"/>
              </a:rPr>
              <a:t>The class must respond to all messages coming into the class instances on all of the interaction diagrams. These messages should correspond to operations on the associated classes. Thus, looking at the class interface operations provides an excellent source for the events the class instance must respond to.</a:t>
            </a:r>
          </a:p>
          <a:p>
            <a:pPr eaLnBrk="1" hangingPunct="1"/>
            <a:r>
              <a:rPr lang="en-US" altLang="en-US" sz="1000" smtClean="0">
                <a:latin typeface="ZapfHumnst BT" pitchFamily="34" charset="0"/>
              </a:rPr>
              <a:t>In the above example, two of the CourseOffering operations are addProfessor() and removeProfessor. Each of these operations can be considered an event that a CourseOffering instance must respond to.</a:t>
            </a:r>
          </a:p>
          <a:p>
            <a:pPr eaLnBrk="1" hangingPunct="1"/>
            <a:r>
              <a:rPr lang="en-US" altLang="en-US" sz="1000" smtClean="0">
                <a:latin typeface="ZapfHumnst BT" pitchFamily="34" charset="0"/>
              </a:rPr>
              <a:t>Note: A subset of the CourseOffering behavior is shown above.</a:t>
            </a:r>
          </a:p>
          <a:p>
            <a:pPr eaLnBrk="1" hangingPunct="1"/>
            <a:r>
              <a:rPr lang="en-US" altLang="en-US" sz="1000" smtClean="0">
                <a:latin typeface="ZapfHumnst BT" pitchFamily="34" charset="0"/>
              </a:rPr>
              <a:t>Events are not operations, although they often map 1 to 1.  Remember: Events and operations are not the same thing.</a:t>
            </a:r>
          </a:p>
          <a:p>
            <a:pPr eaLnBrk="1" hangingPunct="1"/>
            <a:r>
              <a:rPr lang="en-US" altLang="en-US" sz="1000" smtClean="0">
                <a:latin typeface="ZapfHumnst BT" pitchFamily="34" charset="0"/>
              </a:rPr>
              <a:t> </a:t>
            </a:r>
          </a:p>
        </p:txBody>
      </p:sp>
    </p:spTree>
    <p:extLst>
      <p:ext uri="{BB962C8B-B14F-4D97-AF65-F5344CB8AC3E}">
        <p14:creationId xmlns:p14="http://schemas.microsoft.com/office/powerpoint/2010/main" val="292153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lvl1pPr defTabSz="935038">
              <a:defRPr sz="1400" b="1">
                <a:solidFill>
                  <a:schemeClr val="tx1"/>
                </a:solidFill>
                <a:latin typeface="Arial" panose="020B0604020202020204" pitchFamily="34" charset="0"/>
              </a:defRPr>
            </a:lvl1pPr>
            <a:lvl2pPr marL="742950" indent="-285750" defTabSz="935038">
              <a:defRPr sz="1400" b="1">
                <a:solidFill>
                  <a:schemeClr val="tx1"/>
                </a:solidFill>
                <a:latin typeface="Arial" panose="020B0604020202020204" pitchFamily="34" charset="0"/>
              </a:defRPr>
            </a:lvl2pPr>
            <a:lvl3pPr marL="1143000" indent="-228600" defTabSz="935038">
              <a:defRPr sz="1400" b="1">
                <a:solidFill>
                  <a:schemeClr val="tx1"/>
                </a:solidFill>
                <a:latin typeface="Arial" panose="020B0604020202020204" pitchFamily="34" charset="0"/>
              </a:defRPr>
            </a:lvl3pPr>
            <a:lvl4pPr marL="1600200" indent="-228600" defTabSz="935038">
              <a:defRPr sz="1400" b="1">
                <a:solidFill>
                  <a:schemeClr val="tx1"/>
                </a:solidFill>
                <a:latin typeface="Arial" panose="020B0604020202020204" pitchFamily="34" charset="0"/>
              </a:defRPr>
            </a:lvl4pPr>
            <a:lvl5pPr marL="2057400" indent="-228600" defTabSz="935038">
              <a:defRPr sz="1400" b="1">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900" b="0" smtClean="0">
                <a:latin typeface="Arial Narrow" panose="020B0606020202030204" pitchFamily="34" charset="0"/>
              </a:rPr>
              <a:t>Mastering OOAD w/ UML 2.0 – Instructor Notes</a:t>
            </a:r>
          </a:p>
        </p:txBody>
      </p:sp>
      <p:sp>
        <p:nvSpPr>
          <p:cNvPr id="62467" name="Rectangle 15"/>
          <p:cNvSpPr>
            <a:spLocks noGrp="1" noChangeArrowheads="1"/>
          </p:cNvSpPr>
          <p:nvPr>
            <p:ph type="ftr" sz="quarter" idx="4"/>
          </p:nvPr>
        </p:nvSpPr>
        <p:spPr>
          <a:noFill/>
        </p:spPr>
        <p:txBody>
          <a:bodyPr/>
          <a:lstStyle>
            <a:lvl1pPr defTabSz="935038">
              <a:defRPr sz="1400" b="1">
                <a:solidFill>
                  <a:schemeClr val="tx1"/>
                </a:solidFill>
                <a:latin typeface="Arial" panose="020B0604020202020204" pitchFamily="34" charset="0"/>
              </a:defRPr>
            </a:lvl1pPr>
            <a:lvl2pPr marL="742950" indent="-285750" defTabSz="935038">
              <a:defRPr sz="1400" b="1">
                <a:solidFill>
                  <a:schemeClr val="tx1"/>
                </a:solidFill>
                <a:latin typeface="Arial" panose="020B0604020202020204" pitchFamily="34" charset="0"/>
              </a:defRPr>
            </a:lvl2pPr>
            <a:lvl3pPr marL="1143000" indent="-228600" defTabSz="935038">
              <a:defRPr sz="1400" b="1">
                <a:solidFill>
                  <a:schemeClr val="tx1"/>
                </a:solidFill>
                <a:latin typeface="Arial" panose="020B0604020202020204" pitchFamily="34" charset="0"/>
              </a:defRPr>
            </a:lvl3pPr>
            <a:lvl4pPr marL="1600200" indent="-228600" defTabSz="935038">
              <a:defRPr sz="1400" b="1">
                <a:solidFill>
                  <a:schemeClr val="tx1"/>
                </a:solidFill>
                <a:latin typeface="Arial" panose="020B0604020202020204" pitchFamily="34" charset="0"/>
              </a:defRPr>
            </a:lvl4pPr>
            <a:lvl5pPr marL="2057400" indent="-228600" defTabSz="935038">
              <a:defRPr sz="1400" b="1">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smtClean="0"/>
              <a:t>Module 13 - Class Design</a:t>
            </a:r>
            <a:endParaRPr lang="en-US" altLang="en-US" sz="1000" b="0" smtClean="0">
              <a:latin typeface="ZapfHumnst BT" pitchFamily="34" charset="0"/>
            </a:endParaRPr>
          </a:p>
        </p:txBody>
      </p:sp>
      <p:sp>
        <p:nvSpPr>
          <p:cNvPr id="62468" name="Rectangle 2"/>
          <p:cNvSpPr>
            <a:spLocks noGrp="1" noRot="1" noChangeAspect="1" noChangeArrowheads="1" noTextEdit="1"/>
          </p:cNvSpPr>
          <p:nvPr>
            <p:ph type="sldImg"/>
          </p:nvPr>
        </p:nvSpPr>
        <p:spPr>
          <a:xfrm>
            <a:off x="2565400" y="839788"/>
            <a:ext cx="4175125" cy="3130550"/>
          </a:xfrm>
          <a:solidFill>
            <a:srgbClr val="FFFFFF"/>
          </a:solidFill>
          <a:ln/>
        </p:spPr>
      </p:sp>
      <p:sp>
        <p:nvSpPr>
          <p:cNvPr id="62469" name="Rectangle 3"/>
          <p:cNvSpPr>
            <a:spLocks noGrp="1" noChangeArrowheads="1"/>
          </p:cNvSpPr>
          <p:nvPr>
            <p:ph type="body" idx="1"/>
          </p:nvPr>
        </p:nvSpPr>
        <p:spPr>
          <a:xfrm>
            <a:off x="2546350" y="4111625"/>
            <a:ext cx="4141788" cy="407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pPr eaLnBrk="1" hangingPunct="1"/>
            <a:r>
              <a:rPr lang="en-US" altLang="en-US" sz="1000" smtClean="0">
                <a:latin typeface="ZapfHumnst BT" pitchFamily="34" charset="0"/>
              </a:rPr>
              <a:t>From the initial state to the final state, lay out the top-level states the object may be in. Connect these states with transitions triggered by the appropriate events. Continue by adding these transitions.</a:t>
            </a:r>
          </a:p>
          <a:p>
            <a:pPr eaLnBrk="1" hangingPunct="1"/>
            <a:r>
              <a:rPr lang="en-US" altLang="en-US" sz="1000" smtClean="0">
                <a:latin typeface="ZapfHumnst BT" pitchFamily="34" charset="0"/>
              </a:rPr>
              <a:t>If there are multiple automatic transitions, each transition needs a guard condition. The conditions must be mutually exclusive.</a:t>
            </a:r>
          </a:p>
          <a:p>
            <a:pPr eaLnBrk="1" hangingPunct="1"/>
            <a:r>
              <a:rPr lang="en-US" altLang="en-US" sz="1000" smtClean="0">
                <a:latin typeface="ZapfHumnst BT" pitchFamily="34" charset="0"/>
              </a:rPr>
              <a:t>Each state transition event can be associated with an operation.  Depending on the object's state, the operation may have a different behavior. The transition events describe how this occurs.</a:t>
            </a:r>
          </a:p>
          <a:p>
            <a:pPr eaLnBrk="1" hangingPunct="1"/>
            <a:r>
              <a:rPr lang="en-US" altLang="en-US" sz="1000" smtClean="0">
                <a:latin typeface="ZapfHumnst BT" pitchFamily="34" charset="0"/>
              </a:rPr>
              <a:t>In the above example, when a CourseOffering instance is Unassigned (meaning a Professor has not been assigned to teach it yet), and the instance receives an addProfessor event, the CourseOffering instance transitions into the Assigned state.  Conversely, when a CourseOffering instance is Assigned (meaning a Professor has been assigned to teach it), and the instance receives a “removeProfessor” event, the CourseOffering instance transitions into the Unassigned state.</a:t>
            </a:r>
          </a:p>
          <a:p>
            <a:pPr eaLnBrk="1" hangingPunct="1"/>
            <a:r>
              <a:rPr lang="en-US" altLang="en-US" sz="1000" smtClean="0">
                <a:latin typeface="ZapfHumnst BT" pitchFamily="34" charset="0"/>
              </a:rPr>
              <a:t>Note: A subset of the CourseOffering behavior is shown above.</a:t>
            </a:r>
          </a:p>
          <a:p>
            <a:pPr eaLnBrk="1" hangingPunct="1"/>
            <a:endParaRPr lang="en-US" altLang="en-US" sz="1000" smtClean="0">
              <a:latin typeface="ZapfHumnst BT" pitchFamily="34" charset="0"/>
            </a:endParaRPr>
          </a:p>
          <a:p>
            <a:pPr lvl="1" eaLnBrk="1" hangingPunct="1"/>
            <a:endParaRPr lang="en-US" altLang="en-US" sz="1000" smtClean="0">
              <a:latin typeface="ZapfHumnst BT" pitchFamily="34" charset="0"/>
            </a:endParaRPr>
          </a:p>
          <a:p>
            <a:pPr eaLnBrk="1" hangingPunct="1"/>
            <a:endParaRPr lang="en-US" altLang="en-US" sz="1000" smtClean="0">
              <a:latin typeface="ZapfHumnst BT" pitchFamily="34" charset="0"/>
            </a:endParaRPr>
          </a:p>
        </p:txBody>
      </p:sp>
      <p:sp>
        <p:nvSpPr>
          <p:cNvPr id="62470" name="Text Box 4"/>
          <p:cNvSpPr txBox="1">
            <a:spLocks noChangeArrowheads="1"/>
          </p:cNvSpPr>
          <p:nvPr/>
        </p:nvSpPr>
        <p:spPr bwMode="auto">
          <a:xfrm>
            <a:off x="468313" y="1244600"/>
            <a:ext cx="1804987" cy="705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0433" tIns="55216" rIns="110433" bIns="55216"/>
          <a:lstStyle>
            <a:lvl1pPr defTabSz="935038">
              <a:lnSpc>
                <a:spcPct val="87000"/>
              </a:lnSpc>
              <a:spcBef>
                <a:spcPct val="40000"/>
              </a:spcBef>
              <a:defRPr sz="1200">
                <a:solidFill>
                  <a:schemeClr val="tx1"/>
                </a:solidFill>
                <a:latin typeface="Times New Roman" panose="02020603050405020304" pitchFamily="18" charset="0"/>
              </a:defRPr>
            </a:lvl1pPr>
            <a:lvl2pPr marL="742950" indent="-285750" defTabSz="935038">
              <a:lnSpc>
                <a:spcPct val="87000"/>
              </a:lnSpc>
              <a:spcBef>
                <a:spcPct val="40000"/>
              </a:spcBef>
              <a:defRPr sz="1200">
                <a:solidFill>
                  <a:schemeClr val="tx1"/>
                </a:solidFill>
                <a:latin typeface="Times New Roman" panose="02020603050405020304" pitchFamily="18" charset="0"/>
              </a:defRPr>
            </a:lvl2pPr>
            <a:lvl3pPr marL="1143000" indent="-228600" defTabSz="935038">
              <a:lnSpc>
                <a:spcPct val="87000"/>
              </a:lnSpc>
              <a:spcBef>
                <a:spcPct val="40000"/>
              </a:spcBef>
              <a:defRPr sz="1200">
                <a:solidFill>
                  <a:schemeClr val="tx1"/>
                </a:solidFill>
                <a:latin typeface="Times New Roman" panose="02020603050405020304" pitchFamily="18" charset="0"/>
              </a:defRPr>
            </a:lvl3pPr>
            <a:lvl4pPr marL="1600200" indent="-228600" defTabSz="935038">
              <a:lnSpc>
                <a:spcPct val="87000"/>
              </a:lnSpc>
              <a:spcBef>
                <a:spcPct val="40000"/>
              </a:spcBef>
              <a:defRPr sz="1200">
                <a:solidFill>
                  <a:schemeClr val="tx1"/>
                </a:solidFill>
                <a:latin typeface="Times New Roman" panose="02020603050405020304" pitchFamily="18" charset="0"/>
              </a:defRPr>
            </a:lvl4pPr>
            <a:lvl5pPr marL="2057400" indent="-228600" defTabSz="935038">
              <a:lnSpc>
                <a:spcPct val="87000"/>
              </a:lnSpc>
              <a:spcBef>
                <a:spcPct val="40000"/>
              </a:spcBef>
              <a:defRPr sz="1200">
                <a:solidFill>
                  <a:schemeClr val="tx1"/>
                </a:solidFill>
                <a:latin typeface="Times New Roman" panose="02020603050405020304" pitchFamily="18" charset="0"/>
              </a:defRPr>
            </a:lvl5pPr>
            <a:lvl6pPr marL="25146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6pPr>
            <a:lvl7pPr marL="29718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7pPr>
            <a:lvl8pPr marL="34290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8pPr>
            <a:lvl9pPr marL="38862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9pPr>
          </a:lstStyle>
          <a:p>
            <a:pPr>
              <a:lnSpc>
                <a:spcPct val="100000"/>
              </a:lnSpc>
              <a:spcBef>
                <a:spcPct val="0"/>
              </a:spcBef>
            </a:pPr>
            <a:r>
              <a:rPr lang="en-US" altLang="en-US" sz="1000" b="0">
                <a:latin typeface="ZapfHumnst BT" pitchFamily="34" charset="0"/>
              </a:rPr>
              <a:t>The dashed lines show how the transition events can be traced to an operation.  This is not UML.</a:t>
            </a:r>
          </a:p>
        </p:txBody>
      </p:sp>
    </p:spTree>
    <p:extLst>
      <p:ext uri="{BB962C8B-B14F-4D97-AF65-F5344CB8AC3E}">
        <p14:creationId xmlns:p14="http://schemas.microsoft.com/office/powerpoint/2010/main" val="3714599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lvl1pPr defTabSz="935038">
              <a:defRPr sz="1400" b="1">
                <a:solidFill>
                  <a:schemeClr val="tx1"/>
                </a:solidFill>
                <a:latin typeface="Arial" panose="020B0604020202020204" pitchFamily="34" charset="0"/>
              </a:defRPr>
            </a:lvl1pPr>
            <a:lvl2pPr marL="742950" indent="-285750" defTabSz="935038">
              <a:defRPr sz="1400" b="1">
                <a:solidFill>
                  <a:schemeClr val="tx1"/>
                </a:solidFill>
                <a:latin typeface="Arial" panose="020B0604020202020204" pitchFamily="34" charset="0"/>
              </a:defRPr>
            </a:lvl2pPr>
            <a:lvl3pPr marL="1143000" indent="-228600" defTabSz="935038">
              <a:defRPr sz="1400" b="1">
                <a:solidFill>
                  <a:schemeClr val="tx1"/>
                </a:solidFill>
                <a:latin typeface="Arial" panose="020B0604020202020204" pitchFamily="34" charset="0"/>
              </a:defRPr>
            </a:lvl3pPr>
            <a:lvl4pPr marL="1600200" indent="-228600" defTabSz="935038">
              <a:defRPr sz="1400" b="1">
                <a:solidFill>
                  <a:schemeClr val="tx1"/>
                </a:solidFill>
                <a:latin typeface="Arial" panose="020B0604020202020204" pitchFamily="34" charset="0"/>
              </a:defRPr>
            </a:lvl4pPr>
            <a:lvl5pPr marL="2057400" indent="-228600" defTabSz="935038">
              <a:defRPr sz="1400" b="1">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900" b="0" smtClean="0">
                <a:latin typeface="Arial Narrow" panose="020B0606020202030204" pitchFamily="34" charset="0"/>
              </a:rPr>
              <a:t>Mastering OOAD w/ UML 2.0 – Instructor Notes</a:t>
            </a:r>
          </a:p>
        </p:txBody>
      </p:sp>
      <p:sp>
        <p:nvSpPr>
          <p:cNvPr id="64515" name="Rectangle 15"/>
          <p:cNvSpPr>
            <a:spLocks noGrp="1" noChangeArrowheads="1"/>
          </p:cNvSpPr>
          <p:nvPr>
            <p:ph type="ftr" sz="quarter" idx="4"/>
          </p:nvPr>
        </p:nvSpPr>
        <p:spPr>
          <a:noFill/>
        </p:spPr>
        <p:txBody>
          <a:bodyPr/>
          <a:lstStyle>
            <a:lvl1pPr defTabSz="935038">
              <a:defRPr sz="1400" b="1">
                <a:solidFill>
                  <a:schemeClr val="tx1"/>
                </a:solidFill>
                <a:latin typeface="Arial" panose="020B0604020202020204" pitchFamily="34" charset="0"/>
              </a:defRPr>
            </a:lvl1pPr>
            <a:lvl2pPr marL="742950" indent="-285750" defTabSz="935038">
              <a:defRPr sz="1400" b="1">
                <a:solidFill>
                  <a:schemeClr val="tx1"/>
                </a:solidFill>
                <a:latin typeface="Arial" panose="020B0604020202020204" pitchFamily="34" charset="0"/>
              </a:defRPr>
            </a:lvl2pPr>
            <a:lvl3pPr marL="1143000" indent="-228600" defTabSz="935038">
              <a:defRPr sz="1400" b="1">
                <a:solidFill>
                  <a:schemeClr val="tx1"/>
                </a:solidFill>
                <a:latin typeface="Arial" panose="020B0604020202020204" pitchFamily="34" charset="0"/>
              </a:defRPr>
            </a:lvl3pPr>
            <a:lvl4pPr marL="1600200" indent="-228600" defTabSz="935038">
              <a:defRPr sz="1400" b="1">
                <a:solidFill>
                  <a:schemeClr val="tx1"/>
                </a:solidFill>
                <a:latin typeface="Arial" panose="020B0604020202020204" pitchFamily="34" charset="0"/>
              </a:defRPr>
            </a:lvl4pPr>
            <a:lvl5pPr marL="2057400" indent="-228600" defTabSz="935038">
              <a:defRPr sz="1400" b="1">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smtClean="0"/>
              <a:t>Module 13 - Class Design</a:t>
            </a:r>
            <a:endParaRPr lang="en-US" altLang="en-US" sz="1000" b="0" smtClean="0">
              <a:latin typeface="ZapfHumnst BT" pitchFamily="34" charset="0"/>
            </a:endParaRPr>
          </a:p>
        </p:txBody>
      </p:sp>
      <p:sp>
        <p:nvSpPr>
          <p:cNvPr id="64516" name="Text Box 2"/>
          <p:cNvSpPr txBox="1">
            <a:spLocks noChangeArrowheads="1"/>
          </p:cNvSpPr>
          <p:nvPr/>
        </p:nvSpPr>
        <p:spPr bwMode="auto">
          <a:xfrm>
            <a:off x="515938" y="1241425"/>
            <a:ext cx="1882775" cy="479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543" tIns="46772" rIns="93543" bIns="46772">
            <a:spAutoFit/>
          </a:bodyPr>
          <a:lstStyle>
            <a:lvl1pPr defTabSz="935038">
              <a:lnSpc>
                <a:spcPct val="87000"/>
              </a:lnSpc>
              <a:spcBef>
                <a:spcPct val="40000"/>
              </a:spcBef>
              <a:defRPr sz="1200">
                <a:solidFill>
                  <a:schemeClr val="tx1"/>
                </a:solidFill>
                <a:latin typeface="Times New Roman" panose="02020603050405020304" pitchFamily="18" charset="0"/>
              </a:defRPr>
            </a:lvl1pPr>
            <a:lvl2pPr marL="174625" indent="-57150" defTabSz="935038">
              <a:lnSpc>
                <a:spcPct val="87000"/>
              </a:lnSpc>
              <a:spcBef>
                <a:spcPct val="40000"/>
              </a:spcBef>
              <a:defRPr sz="1200">
                <a:solidFill>
                  <a:schemeClr val="tx1"/>
                </a:solidFill>
                <a:latin typeface="Times New Roman" panose="02020603050405020304" pitchFamily="18" charset="0"/>
              </a:defRPr>
            </a:lvl2pPr>
            <a:lvl3pPr marL="1143000" indent="-228600" defTabSz="935038">
              <a:lnSpc>
                <a:spcPct val="87000"/>
              </a:lnSpc>
              <a:spcBef>
                <a:spcPct val="40000"/>
              </a:spcBef>
              <a:defRPr sz="1200">
                <a:solidFill>
                  <a:schemeClr val="tx1"/>
                </a:solidFill>
                <a:latin typeface="Times New Roman" panose="02020603050405020304" pitchFamily="18" charset="0"/>
              </a:defRPr>
            </a:lvl3pPr>
            <a:lvl4pPr marL="1600200" indent="-228600" defTabSz="935038">
              <a:lnSpc>
                <a:spcPct val="87000"/>
              </a:lnSpc>
              <a:spcBef>
                <a:spcPct val="40000"/>
              </a:spcBef>
              <a:defRPr sz="1200">
                <a:solidFill>
                  <a:schemeClr val="tx1"/>
                </a:solidFill>
                <a:latin typeface="Times New Roman" panose="02020603050405020304" pitchFamily="18" charset="0"/>
              </a:defRPr>
            </a:lvl4pPr>
            <a:lvl5pPr marL="2057400" indent="-228600" defTabSz="935038">
              <a:lnSpc>
                <a:spcPct val="87000"/>
              </a:lnSpc>
              <a:spcBef>
                <a:spcPct val="40000"/>
              </a:spcBef>
              <a:defRPr sz="1200">
                <a:solidFill>
                  <a:schemeClr val="tx1"/>
                </a:solidFill>
                <a:latin typeface="Times New Roman" panose="02020603050405020304" pitchFamily="18" charset="0"/>
              </a:defRPr>
            </a:lvl5pPr>
            <a:lvl6pPr marL="25146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6pPr>
            <a:lvl7pPr marL="29718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7pPr>
            <a:lvl8pPr marL="34290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8pPr>
            <a:lvl9pPr marL="38862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9pPr>
          </a:lstStyle>
          <a:p>
            <a:pPr>
              <a:lnSpc>
                <a:spcPct val="100000"/>
              </a:lnSpc>
              <a:spcBef>
                <a:spcPct val="0"/>
              </a:spcBef>
            </a:pPr>
            <a:r>
              <a:rPr lang="en-US" altLang="en-US" sz="1000" b="0">
                <a:latin typeface="ZapfHumnst BT" pitchFamily="34" charset="0"/>
              </a:rPr>
              <a:t>Key concepts:</a:t>
            </a:r>
          </a:p>
          <a:p>
            <a:pPr lvl="1">
              <a:lnSpc>
                <a:spcPct val="100000"/>
              </a:lnSpc>
              <a:spcBef>
                <a:spcPct val="0"/>
              </a:spcBef>
              <a:buFontTx/>
              <a:buChar char="•"/>
            </a:pPr>
            <a:r>
              <a:rPr lang="en-US" altLang="en-US" sz="1000" b="0">
                <a:latin typeface="ZapfHumnst BT" pitchFamily="34" charset="0"/>
              </a:rPr>
              <a:t>Actions</a:t>
            </a:r>
          </a:p>
          <a:p>
            <a:pPr lvl="1">
              <a:lnSpc>
                <a:spcPct val="100000"/>
              </a:lnSpc>
              <a:spcBef>
                <a:spcPct val="0"/>
              </a:spcBef>
              <a:buFontTx/>
              <a:buChar char="•"/>
            </a:pPr>
            <a:r>
              <a:rPr lang="en-US" altLang="en-US" sz="1000" b="0">
                <a:latin typeface="ZapfHumnst BT" pitchFamily="34" charset="0"/>
              </a:rPr>
              <a:t>Entry and Exit Actions</a:t>
            </a:r>
          </a:p>
          <a:p>
            <a:pPr lvl="1">
              <a:lnSpc>
                <a:spcPct val="100000"/>
              </a:lnSpc>
              <a:spcBef>
                <a:spcPct val="0"/>
              </a:spcBef>
              <a:buFontTx/>
              <a:buChar char="•"/>
            </a:pPr>
            <a:r>
              <a:rPr lang="en-US" altLang="en-US" sz="1000" b="0">
                <a:latin typeface="ZapfHumnst BT" pitchFamily="34" charset="0"/>
              </a:rPr>
              <a:t>Activities</a:t>
            </a:r>
          </a:p>
          <a:p>
            <a:pPr lvl="1">
              <a:lnSpc>
                <a:spcPct val="100000"/>
              </a:lnSpc>
              <a:spcBef>
                <a:spcPct val="0"/>
              </a:spcBef>
              <a:buFontTx/>
              <a:buChar char="•"/>
            </a:pPr>
            <a:r>
              <a:rPr lang="en-US" altLang="en-US" sz="1000" b="0">
                <a:latin typeface="ZapfHumnst BT" pitchFamily="34" charset="0"/>
              </a:rPr>
              <a:t>Automatic transitions</a:t>
            </a:r>
          </a:p>
          <a:p>
            <a:pPr>
              <a:lnSpc>
                <a:spcPct val="100000"/>
              </a:lnSpc>
              <a:spcBef>
                <a:spcPct val="0"/>
              </a:spcBef>
            </a:pPr>
            <a:r>
              <a:rPr lang="en-US" altLang="en-US" sz="1000" b="0" noProof="1">
                <a:latin typeface="ZapfHumnst BT" pitchFamily="34" charset="0"/>
              </a:rPr>
              <a:t>Activities are interruptible</a:t>
            </a:r>
            <a:r>
              <a:rPr lang="en-US" altLang="en-US" sz="1000" b="0">
                <a:latin typeface="ZapfHumnst BT" pitchFamily="34" charset="0"/>
              </a:rPr>
              <a:t>; </a:t>
            </a:r>
            <a:r>
              <a:rPr lang="en-US" altLang="en-US" sz="1000" b="0" noProof="1">
                <a:latin typeface="ZapfHumnst BT" pitchFamily="34" charset="0"/>
              </a:rPr>
              <a:t>actions are not.  If an action can be interrupted by an event, a new state must be defined. Activities are associated with a state; actions are associated with transitions.  This holds for entry and exit actions – entry actions occur for every transition into a state, and exit actions occur for every transition out of a state.</a:t>
            </a:r>
          </a:p>
          <a:p>
            <a:pPr>
              <a:lnSpc>
                <a:spcPct val="100000"/>
              </a:lnSpc>
              <a:spcBef>
                <a:spcPct val="0"/>
              </a:spcBef>
            </a:pPr>
            <a:r>
              <a:rPr lang="en-US" altLang="en-US" sz="1000" b="0">
                <a:latin typeface="ZapfHumnst BT" pitchFamily="34" charset="0"/>
              </a:rPr>
              <a:t>Mealy and Moore diagrams are kinds of state machines. A Mealy machine is a state machine whose actions are attached to transitions; a Moore machine is a state machine whose actions are attached to states. In practice, you typically have a mixture.  The UML’s state machines support either style.</a:t>
            </a:r>
          </a:p>
        </p:txBody>
      </p:sp>
      <p:sp>
        <p:nvSpPr>
          <p:cNvPr id="64517" name="Rectangle 3"/>
          <p:cNvSpPr>
            <a:spLocks noGrp="1" noRot="1" noChangeAspect="1" noChangeArrowheads="1" noTextEdit="1"/>
          </p:cNvSpPr>
          <p:nvPr>
            <p:ph type="sldImg"/>
          </p:nvPr>
        </p:nvSpPr>
        <p:spPr>
          <a:xfrm>
            <a:off x="2565400" y="839788"/>
            <a:ext cx="4175125" cy="3130550"/>
          </a:xfrm>
          <a:solidFill>
            <a:srgbClr val="FFFFFF"/>
          </a:solidFill>
          <a:ln/>
        </p:spPr>
      </p:sp>
      <p:sp>
        <p:nvSpPr>
          <p:cNvPr id="64518" name="Rectangle 4"/>
          <p:cNvSpPr>
            <a:spLocks noGrp="1" noChangeArrowheads="1"/>
          </p:cNvSpPr>
          <p:nvPr>
            <p:ph type="body" idx="1"/>
          </p:nvPr>
        </p:nvSpPr>
        <p:spPr>
          <a:xfrm>
            <a:off x="2546350" y="4111625"/>
            <a:ext cx="4141788" cy="407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pPr eaLnBrk="1" hangingPunct="1"/>
            <a:r>
              <a:rPr lang="en-US" altLang="en-US" sz="1000" smtClean="0">
                <a:latin typeface="ZapfHumnst BT" pitchFamily="34" charset="0"/>
              </a:rPr>
              <a:t>Entry Activity – Executed when the state is entered, after any activity associated with an incoming transition and before any internal Do activity.</a:t>
            </a:r>
          </a:p>
          <a:p>
            <a:pPr eaLnBrk="1" hangingPunct="1"/>
            <a:endParaRPr lang="en-US" altLang="en-US" sz="1000" smtClean="0">
              <a:latin typeface="ZapfHumnst BT" pitchFamily="34" charset="0"/>
            </a:endParaRPr>
          </a:p>
          <a:p>
            <a:pPr eaLnBrk="1" hangingPunct="1"/>
            <a:r>
              <a:rPr lang="en-US" altLang="en-US" sz="1000" smtClean="0">
                <a:latin typeface="ZapfHumnst BT" pitchFamily="34" charset="0"/>
              </a:rPr>
              <a:t>Do Activity – An ongoing activity that is executed as long as the state is active.</a:t>
            </a:r>
          </a:p>
          <a:p>
            <a:pPr eaLnBrk="1" hangingPunct="1"/>
            <a:endParaRPr lang="en-US" altLang="en-US" sz="1000" smtClean="0">
              <a:latin typeface="ZapfHumnst BT" pitchFamily="34" charset="0"/>
            </a:endParaRPr>
          </a:p>
          <a:p>
            <a:pPr eaLnBrk="1" hangingPunct="1"/>
            <a:r>
              <a:rPr lang="en-US" altLang="en-US" sz="1000" smtClean="0">
                <a:latin typeface="ZapfHumnst BT" pitchFamily="34" charset="0"/>
              </a:rPr>
              <a:t>Exit Activity – Executed when the state is exited, after completion of any internal Do activity and before any activity associated with an outgoing transition.</a:t>
            </a:r>
          </a:p>
        </p:txBody>
      </p:sp>
    </p:spTree>
    <p:extLst>
      <p:ext uri="{BB962C8B-B14F-4D97-AF65-F5344CB8AC3E}">
        <p14:creationId xmlns:p14="http://schemas.microsoft.com/office/powerpoint/2010/main" val="1056003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lvl1pPr defTabSz="935038">
              <a:defRPr sz="1400" b="1">
                <a:solidFill>
                  <a:schemeClr val="tx1"/>
                </a:solidFill>
                <a:latin typeface="Arial" panose="020B0604020202020204" pitchFamily="34" charset="0"/>
              </a:defRPr>
            </a:lvl1pPr>
            <a:lvl2pPr marL="742950" indent="-285750" defTabSz="935038">
              <a:defRPr sz="1400" b="1">
                <a:solidFill>
                  <a:schemeClr val="tx1"/>
                </a:solidFill>
                <a:latin typeface="Arial" panose="020B0604020202020204" pitchFamily="34" charset="0"/>
              </a:defRPr>
            </a:lvl2pPr>
            <a:lvl3pPr marL="1143000" indent="-228600" defTabSz="935038">
              <a:defRPr sz="1400" b="1">
                <a:solidFill>
                  <a:schemeClr val="tx1"/>
                </a:solidFill>
                <a:latin typeface="Arial" panose="020B0604020202020204" pitchFamily="34" charset="0"/>
              </a:defRPr>
            </a:lvl3pPr>
            <a:lvl4pPr marL="1600200" indent="-228600" defTabSz="935038">
              <a:defRPr sz="1400" b="1">
                <a:solidFill>
                  <a:schemeClr val="tx1"/>
                </a:solidFill>
                <a:latin typeface="Arial" panose="020B0604020202020204" pitchFamily="34" charset="0"/>
              </a:defRPr>
            </a:lvl4pPr>
            <a:lvl5pPr marL="2057400" indent="-228600" defTabSz="935038">
              <a:defRPr sz="1400" b="1">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900" b="0" smtClean="0">
                <a:latin typeface="Arial Narrow" panose="020B0606020202030204" pitchFamily="34" charset="0"/>
              </a:rPr>
              <a:t>Mastering OOAD w/ UML 2.0 – Instructor Notes</a:t>
            </a:r>
          </a:p>
        </p:txBody>
      </p:sp>
      <p:sp>
        <p:nvSpPr>
          <p:cNvPr id="66563" name="Rectangle 15"/>
          <p:cNvSpPr>
            <a:spLocks noGrp="1" noChangeArrowheads="1"/>
          </p:cNvSpPr>
          <p:nvPr>
            <p:ph type="ftr" sz="quarter" idx="4"/>
          </p:nvPr>
        </p:nvSpPr>
        <p:spPr>
          <a:noFill/>
        </p:spPr>
        <p:txBody>
          <a:bodyPr/>
          <a:lstStyle>
            <a:lvl1pPr defTabSz="935038">
              <a:defRPr sz="1400" b="1">
                <a:solidFill>
                  <a:schemeClr val="tx1"/>
                </a:solidFill>
                <a:latin typeface="Arial" panose="020B0604020202020204" pitchFamily="34" charset="0"/>
              </a:defRPr>
            </a:lvl1pPr>
            <a:lvl2pPr marL="742950" indent="-285750" defTabSz="935038">
              <a:defRPr sz="1400" b="1">
                <a:solidFill>
                  <a:schemeClr val="tx1"/>
                </a:solidFill>
                <a:latin typeface="Arial" panose="020B0604020202020204" pitchFamily="34" charset="0"/>
              </a:defRPr>
            </a:lvl2pPr>
            <a:lvl3pPr marL="1143000" indent="-228600" defTabSz="935038">
              <a:defRPr sz="1400" b="1">
                <a:solidFill>
                  <a:schemeClr val="tx1"/>
                </a:solidFill>
                <a:latin typeface="Arial" panose="020B0604020202020204" pitchFamily="34" charset="0"/>
              </a:defRPr>
            </a:lvl3pPr>
            <a:lvl4pPr marL="1600200" indent="-228600" defTabSz="935038">
              <a:defRPr sz="1400" b="1">
                <a:solidFill>
                  <a:schemeClr val="tx1"/>
                </a:solidFill>
                <a:latin typeface="Arial" panose="020B0604020202020204" pitchFamily="34" charset="0"/>
              </a:defRPr>
            </a:lvl4pPr>
            <a:lvl5pPr marL="2057400" indent="-228600" defTabSz="935038">
              <a:defRPr sz="1400" b="1">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smtClean="0"/>
              <a:t>Module 13 - Class Design</a:t>
            </a:r>
            <a:endParaRPr lang="en-US" altLang="en-US" sz="1000" b="0" smtClean="0">
              <a:latin typeface="ZapfHumnst BT" pitchFamily="34" charset="0"/>
            </a:endParaRPr>
          </a:p>
        </p:txBody>
      </p:sp>
      <p:sp>
        <p:nvSpPr>
          <p:cNvPr id="66564" name="Text Box 2"/>
          <p:cNvSpPr txBox="1">
            <a:spLocks noChangeArrowheads="1"/>
          </p:cNvSpPr>
          <p:nvPr/>
        </p:nvSpPr>
        <p:spPr bwMode="auto">
          <a:xfrm>
            <a:off x="468313" y="1241425"/>
            <a:ext cx="1885950"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543" tIns="46772" rIns="93543" bIns="46772">
            <a:spAutoFit/>
          </a:bodyPr>
          <a:lstStyle>
            <a:lvl1pPr defTabSz="935038">
              <a:lnSpc>
                <a:spcPct val="87000"/>
              </a:lnSpc>
              <a:spcBef>
                <a:spcPct val="40000"/>
              </a:spcBef>
              <a:defRPr sz="1200">
                <a:solidFill>
                  <a:schemeClr val="tx1"/>
                </a:solidFill>
                <a:latin typeface="Times New Roman" panose="02020603050405020304" pitchFamily="18" charset="0"/>
              </a:defRPr>
            </a:lvl1pPr>
            <a:lvl2pPr marL="742950" indent="-285750" defTabSz="935038">
              <a:lnSpc>
                <a:spcPct val="87000"/>
              </a:lnSpc>
              <a:spcBef>
                <a:spcPct val="40000"/>
              </a:spcBef>
              <a:defRPr sz="1200">
                <a:solidFill>
                  <a:schemeClr val="tx1"/>
                </a:solidFill>
                <a:latin typeface="Times New Roman" panose="02020603050405020304" pitchFamily="18" charset="0"/>
              </a:defRPr>
            </a:lvl2pPr>
            <a:lvl3pPr marL="1143000" indent="-228600" defTabSz="935038">
              <a:lnSpc>
                <a:spcPct val="87000"/>
              </a:lnSpc>
              <a:spcBef>
                <a:spcPct val="40000"/>
              </a:spcBef>
              <a:defRPr sz="1200">
                <a:solidFill>
                  <a:schemeClr val="tx1"/>
                </a:solidFill>
                <a:latin typeface="Times New Roman" panose="02020603050405020304" pitchFamily="18" charset="0"/>
              </a:defRPr>
            </a:lvl3pPr>
            <a:lvl4pPr marL="1600200" indent="-228600" defTabSz="935038">
              <a:lnSpc>
                <a:spcPct val="87000"/>
              </a:lnSpc>
              <a:spcBef>
                <a:spcPct val="40000"/>
              </a:spcBef>
              <a:defRPr sz="1200">
                <a:solidFill>
                  <a:schemeClr val="tx1"/>
                </a:solidFill>
                <a:latin typeface="Times New Roman" panose="02020603050405020304" pitchFamily="18" charset="0"/>
              </a:defRPr>
            </a:lvl4pPr>
            <a:lvl5pPr marL="2057400" indent="-228600" defTabSz="935038">
              <a:lnSpc>
                <a:spcPct val="87000"/>
              </a:lnSpc>
              <a:spcBef>
                <a:spcPct val="40000"/>
              </a:spcBef>
              <a:defRPr sz="1200">
                <a:solidFill>
                  <a:schemeClr val="tx1"/>
                </a:solidFill>
                <a:latin typeface="Times New Roman" panose="02020603050405020304" pitchFamily="18" charset="0"/>
              </a:defRPr>
            </a:lvl5pPr>
            <a:lvl6pPr marL="25146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6pPr>
            <a:lvl7pPr marL="29718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7pPr>
            <a:lvl8pPr marL="34290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8pPr>
            <a:lvl9pPr marL="38862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9pPr>
          </a:lstStyle>
          <a:p>
            <a:pPr>
              <a:lnSpc>
                <a:spcPct val="100000"/>
              </a:lnSpc>
              <a:spcBef>
                <a:spcPct val="50000"/>
              </a:spcBef>
            </a:pPr>
            <a:r>
              <a:rPr lang="en-US" altLang="en-US" sz="1000" b="0">
                <a:latin typeface="ZapfHumnst BT" pitchFamily="34" charset="0"/>
              </a:rPr>
              <a:t>This diagram is not in the example model. (The example model on the next slide has nested states with history state machines.)</a:t>
            </a:r>
          </a:p>
        </p:txBody>
      </p:sp>
      <p:sp>
        <p:nvSpPr>
          <p:cNvPr id="66565" name="Rectangle 3"/>
          <p:cNvSpPr>
            <a:spLocks noGrp="1" noRot="1" noChangeAspect="1" noChangeArrowheads="1" noTextEdit="1"/>
          </p:cNvSpPr>
          <p:nvPr>
            <p:ph type="sldImg"/>
          </p:nvPr>
        </p:nvSpPr>
        <p:spPr>
          <a:xfrm>
            <a:off x="2565400" y="839788"/>
            <a:ext cx="4175125" cy="3130550"/>
          </a:xfrm>
          <a:solidFill>
            <a:srgbClr val="FFFFFF"/>
          </a:solidFill>
          <a:ln/>
        </p:spPr>
      </p:sp>
      <p:sp>
        <p:nvSpPr>
          <p:cNvPr id="66566" name="Rectangle 4"/>
          <p:cNvSpPr>
            <a:spLocks noGrp="1" noChangeArrowheads="1"/>
          </p:cNvSpPr>
          <p:nvPr>
            <p:ph type="body" idx="1"/>
          </p:nvPr>
        </p:nvSpPr>
        <p:spPr>
          <a:xfrm>
            <a:off x="2546350" y="4111625"/>
            <a:ext cx="4141788" cy="407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pPr eaLnBrk="1" hangingPunct="1"/>
            <a:r>
              <a:rPr lang="en-US" altLang="en-US" sz="1000" smtClean="0">
                <a:latin typeface="ZapfHumnst BT" pitchFamily="34" charset="0"/>
              </a:rPr>
              <a:t>The above is a state machine for the CourseOffering class. Here are some things to note about it:</a:t>
            </a:r>
          </a:p>
          <a:p>
            <a:pPr marL="228600" lvl="1" indent="-114300" eaLnBrk="1" hangingPunct="1">
              <a:buFontTx/>
              <a:buChar char="•"/>
            </a:pPr>
            <a:r>
              <a:rPr lang="en-US" altLang="en-US" sz="1000" smtClean="0">
                <a:latin typeface="ZapfHumnst BT" pitchFamily="34" charset="0"/>
              </a:rPr>
              <a:t>A student can be added or removed from the course offering when the course offering is in the assigned or unassigned state.</a:t>
            </a:r>
          </a:p>
          <a:p>
            <a:pPr marL="228600" lvl="1" indent="-114300" eaLnBrk="1" hangingPunct="1">
              <a:buFontTx/>
              <a:buChar char="•"/>
            </a:pPr>
            <a:r>
              <a:rPr lang="en-US" altLang="en-US" sz="1000" smtClean="0">
                <a:latin typeface="ZapfHumnst BT" pitchFamily="34" charset="0"/>
              </a:rPr>
              <a:t>The closing of a course occurs in two phases: </a:t>
            </a:r>
          </a:p>
          <a:p>
            <a:pPr eaLnBrk="1" hangingPunct="1"/>
            <a:r>
              <a:rPr lang="en-US" altLang="en-US" sz="1000" b="1" smtClean="0">
                <a:latin typeface="ZapfHumnst BT" pitchFamily="34" charset="0"/>
              </a:rPr>
              <a:t>Close registration</a:t>
            </a:r>
            <a:r>
              <a:rPr lang="en-US" altLang="en-US" sz="1000" smtClean="0">
                <a:latin typeface="ZapfHumnst BT" pitchFamily="34" charset="0"/>
              </a:rPr>
              <a:t> is where course offerings are committed if they have a professor and enough students or canceled if there is no professor. At this point, the course offering is not closed due to low enrollment because during schedule leveling, students may be added or removed from the course offering. Leveling is where it is verified that the maximum number of selected course offerings have been committed by selecting alternates, where necessary.</a:t>
            </a:r>
          </a:p>
          <a:p>
            <a:pPr eaLnBrk="1" hangingPunct="1"/>
            <a:r>
              <a:rPr lang="en-US" altLang="en-US" sz="1000" b="1" smtClean="0">
                <a:latin typeface="ZapfHumnst BT" pitchFamily="34" charset="0"/>
              </a:rPr>
              <a:t>Close</a:t>
            </a:r>
            <a:r>
              <a:rPr lang="en-US" altLang="en-US" sz="1000" smtClean="0">
                <a:latin typeface="ZapfHumnst BT" pitchFamily="34" charset="0"/>
              </a:rPr>
              <a:t> is where the final status of a course offering is determined. If there is a professor and there are enough students, the course offering is committed. If not, the course offering is canceled. This is meant to occur after leveling.</a:t>
            </a:r>
          </a:p>
          <a:p>
            <a:pPr eaLnBrk="1" hangingPunct="1"/>
            <a:endParaRPr lang="en-US" altLang="en-US" sz="1000" smtClean="0">
              <a:latin typeface="ZapfHumnst BT" pitchFamily="34" charset="0"/>
            </a:endParaRPr>
          </a:p>
        </p:txBody>
      </p:sp>
    </p:spTree>
    <p:extLst>
      <p:ext uri="{BB962C8B-B14F-4D97-AF65-F5344CB8AC3E}">
        <p14:creationId xmlns:p14="http://schemas.microsoft.com/office/powerpoint/2010/main" val="4229891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lvl1pPr defTabSz="935038">
              <a:defRPr sz="1400" b="1">
                <a:solidFill>
                  <a:schemeClr val="tx1"/>
                </a:solidFill>
                <a:latin typeface="Arial" panose="020B0604020202020204" pitchFamily="34" charset="0"/>
              </a:defRPr>
            </a:lvl1pPr>
            <a:lvl2pPr marL="742950" indent="-285750" defTabSz="935038">
              <a:defRPr sz="1400" b="1">
                <a:solidFill>
                  <a:schemeClr val="tx1"/>
                </a:solidFill>
                <a:latin typeface="Arial" panose="020B0604020202020204" pitchFamily="34" charset="0"/>
              </a:defRPr>
            </a:lvl2pPr>
            <a:lvl3pPr marL="1143000" indent="-228600" defTabSz="935038">
              <a:defRPr sz="1400" b="1">
                <a:solidFill>
                  <a:schemeClr val="tx1"/>
                </a:solidFill>
                <a:latin typeface="Arial" panose="020B0604020202020204" pitchFamily="34" charset="0"/>
              </a:defRPr>
            </a:lvl3pPr>
            <a:lvl4pPr marL="1600200" indent="-228600" defTabSz="935038">
              <a:defRPr sz="1400" b="1">
                <a:solidFill>
                  <a:schemeClr val="tx1"/>
                </a:solidFill>
                <a:latin typeface="Arial" panose="020B0604020202020204" pitchFamily="34" charset="0"/>
              </a:defRPr>
            </a:lvl4pPr>
            <a:lvl5pPr marL="2057400" indent="-228600" defTabSz="935038">
              <a:defRPr sz="1400" b="1">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900" b="0" smtClean="0">
                <a:latin typeface="Arial Narrow" panose="020B0606020202030204" pitchFamily="34" charset="0"/>
              </a:rPr>
              <a:t>Mastering OOAD w/ UML 2.0 – Instructor Notes</a:t>
            </a:r>
          </a:p>
        </p:txBody>
      </p:sp>
      <p:sp>
        <p:nvSpPr>
          <p:cNvPr id="68611" name="Rectangle 15"/>
          <p:cNvSpPr>
            <a:spLocks noGrp="1" noChangeArrowheads="1"/>
          </p:cNvSpPr>
          <p:nvPr>
            <p:ph type="ftr" sz="quarter" idx="4"/>
          </p:nvPr>
        </p:nvSpPr>
        <p:spPr>
          <a:noFill/>
        </p:spPr>
        <p:txBody>
          <a:bodyPr/>
          <a:lstStyle>
            <a:lvl1pPr defTabSz="935038">
              <a:defRPr sz="1400" b="1">
                <a:solidFill>
                  <a:schemeClr val="tx1"/>
                </a:solidFill>
                <a:latin typeface="Arial" panose="020B0604020202020204" pitchFamily="34" charset="0"/>
              </a:defRPr>
            </a:lvl1pPr>
            <a:lvl2pPr marL="742950" indent="-285750" defTabSz="935038">
              <a:defRPr sz="1400" b="1">
                <a:solidFill>
                  <a:schemeClr val="tx1"/>
                </a:solidFill>
                <a:latin typeface="Arial" panose="020B0604020202020204" pitchFamily="34" charset="0"/>
              </a:defRPr>
            </a:lvl2pPr>
            <a:lvl3pPr marL="1143000" indent="-228600" defTabSz="935038">
              <a:defRPr sz="1400" b="1">
                <a:solidFill>
                  <a:schemeClr val="tx1"/>
                </a:solidFill>
                <a:latin typeface="Arial" panose="020B0604020202020204" pitchFamily="34" charset="0"/>
              </a:defRPr>
            </a:lvl3pPr>
            <a:lvl4pPr marL="1600200" indent="-228600" defTabSz="935038">
              <a:defRPr sz="1400" b="1">
                <a:solidFill>
                  <a:schemeClr val="tx1"/>
                </a:solidFill>
                <a:latin typeface="Arial" panose="020B0604020202020204" pitchFamily="34" charset="0"/>
              </a:defRPr>
            </a:lvl4pPr>
            <a:lvl5pPr marL="2057400" indent="-228600" defTabSz="935038">
              <a:defRPr sz="1400" b="1">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smtClean="0"/>
              <a:t>Module 13 - Class Design</a:t>
            </a:r>
            <a:endParaRPr lang="en-US" altLang="en-US" sz="1000" b="0" smtClean="0">
              <a:latin typeface="ZapfHumnst BT" pitchFamily="34" charset="0"/>
            </a:endParaRPr>
          </a:p>
        </p:txBody>
      </p:sp>
      <p:sp>
        <p:nvSpPr>
          <p:cNvPr id="68612" name="Text Box 2"/>
          <p:cNvSpPr txBox="1">
            <a:spLocks noChangeArrowheads="1"/>
          </p:cNvSpPr>
          <p:nvPr/>
        </p:nvSpPr>
        <p:spPr bwMode="auto">
          <a:xfrm>
            <a:off x="496888" y="1238250"/>
            <a:ext cx="1900237" cy="558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543" tIns="46772" rIns="93543" bIns="46772">
            <a:spAutoFit/>
          </a:bodyPr>
          <a:lstStyle>
            <a:lvl1pPr defTabSz="935038">
              <a:lnSpc>
                <a:spcPct val="87000"/>
              </a:lnSpc>
              <a:spcBef>
                <a:spcPct val="40000"/>
              </a:spcBef>
              <a:defRPr sz="1200">
                <a:solidFill>
                  <a:schemeClr val="tx1"/>
                </a:solidFill>
                <a:latin typeface="Times New Roman" panose="02020603050405020304" pitchFamily="18" charset="0"/>
              </a:defRPr>
            </a:lvl1pPr>
            <a:lvl2pPr marL="742950" indent="-285750" defTabSz="935038">
              <a:lnSpc>
                <a:spcPct val="87000"/>
              </a:lnSpc>
              <a:spcBef>
                <a:spcPct val="40000"/>
              </a:spcBef>
              <a:defRPr sz="1200">
                <a:solidFill>
                  <a:schemeClr val="tx1"/>
                </a:solidFill>
                <a:latin typeface="Times New Roman" panose="02020603050405020304" pitchFamily="18" charset="0"/>
              </a:defRPr>
            </a:lvl2pPr>
            <a:lvl3pPr marL="1143000" indent="-228600" defTabSz="935038">
              <a:lnSpc>
                <a:spcPct val="87000"/>
              </a:lnSpc>
              <a:spcBef>
                <a:spcPct val="40000"/>
              </a:spcBef>
              <a:defRPr sz="1200">
                <a:solidFill>
                  <a:schemeClr val="tx1"/>
                </a:solidFill>
                <a:latin typeface="Times New Roman" panose="02020603050405020304" pitchFamily="18" charset="0"/>
              </a:defRPr>
            </a:lvl3pPr>
            <a:lvl4pPr marL="1600200" indent="-228600" defTabSz="935038">
              <a:lnSpc>
                <a:spcPct val="87000"/>
              </a:lnSpc>
              <a:spcBef>
                <a:spcPct val="40000"/>
              </a:spcBef>
              <a:defRPr sz="1200">
                <a:solidFill>
                  <a:schemeClr val="tx1"/>
                </a:solidFill>
                <a:latin typeface="Times New Roman" panose="02020603050405020304" pitchFamily="18" charset="0"/>
              </a:defRPr>
            </a:lvl4pPr>
            <a:lvl5pPr marL="2057400" indent="-228600" defTabSz="935038">
              <a:lnSpc>
                <a:spcPct val="87000"/>
              </a:lnSpc>
              <a:spcBef>
                <a:spcPct val="40000"/>
              </a:spcBef>
              <a:defRPr sz="1200">
                <a:solidFill>
                  <a:schemeClr val="tx1"/>
                </a:solidFill>
                <a:latin typeface="Times New Roman" panose="02020603050405020304" pitchFamily="18" charset="0"/>
              </a:defRPr>
            </a:lvl5pPr>
            <a:lvl6pPr marL="25146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6pPr>
            <a:lvl7pPr marL="29718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7pPr>
            <a:lvl8pPr marL="34290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8pPr>
            <a:lvl9pPr marL="3886200" indent="-228600" defTabSz="935038" eaLnBrk="0" fontAlgn="base" hangingPunct="0">
              <a:lnSpc>
                <a:spcPct val="87000"/>
              </a:lnSpc>
              <a:spcBef>
                <a:spcPct val="40000"/>
              </a:spcBef>
              <a:spcAft>
                <a:spcPct val="0"/>
              </a:spcAft>
              <a:defRPr sz="1200">
                <a:solidFill>
                  <a:schemeClr val="tx1"/>
                </a:solidFill>
                <a:latin typeface="Times New Roman" panose="02020603050405020304" pitchFamily="18" charset="0"/>
              </a:defRPr>
            </a:lvl9pPr>
          </a:lstStyle>
          <a:p>
            <a:pPr>
              <a:lnSpc>
                <a:spcPct val="100000"/>
              </a:lnSpc>
              <a:spcBef>
                <a:spcPct val="50000"/>
              </a:spcBef>
            </a:pPr>
            <a:r>
              <a:rPr lang="en-US" altLang="en-US" sz="1000" b="0">
                <a:latin typeface="ZapfHumnst BT" pitchFamily="34" charset="0"/>
              </a:rPr>
              <a:t>This is the state machine that is in the example model.</a:t>
            </a:r>
          </a:p>
          <a:p>
            <a:pPr>
              <a:lnSpc>
                <a:spcPct val="100000"/>
              </a:lnSpc>
              <a:spcBef>
                <a:spcPct val="0"/>
              </a:spcBef>
            </a:pPr>
            <a:r>
              <a:rPr lang="en-US" altLang="en-US" sz="1000" b="0">
                <a:latin typeface="ZapfHumnst BT" pitchFamily="34" charset="0"/>
              </a:rPr>
              <a:t>Nested states can lead to substantial reduction of graphical complexity, allowing us to model larger and more complex problems.</a:t>
            </a:r>
          </a:p>
          <a:p>
            <a:pPr>
              <a:lnSpc>
                <a:spcPct val="100000"/>
              </a:lnSpc>
              <a:spcBef>
                <a:spcPct val="0"/>
              </a:spcBef>
            </a:pPr>
            <a:r>
              <a:rPr lang="en-US" altLang="en-US" sz="1000" b="0">
                <a:latin typeface="ZapfHumnst BT" pitchFamily="34" charset="0"/>
              </a:rPr>
              <a:t>The Closed superstate was defined to simplify the diagram (no add or remove events supported by this superstate and its substates). The Closed superstate is used for packaging reasons only (“Canceled” and “Committed” are two “flavors” of Closed).</a:t>
            </a:r>
          </a:p>
          <a:p>
            <a:pPr>
              <a:lnSpc>
                <a:spcPct val="100000"/>
              </a:lnSpc>
              <a:spcBef>
                <a:spcPct val="0"/>
              </a:spcBef>
            </a:pPr>
            <a:r>
              <a:rPr lang="en-US" altLang="en-US" sz="1000" b="0">
                <a:latin typeface="ZapfHumnst BT" pitchFamily="34" charset="0"/>
              </a:rPr>
              <a:t>“From a source outside an enclosing composite state, a transition may target the composite state or it may target a substate. If its target is the composite state, the nested state machine must include an initial state, to which control passes after entering the composite state and after dispatching its entry action (if any).  If the target is the nested state, control passes to the nested state”.  (The Unified Modeling Language User Guide; Booch, Rumbaugh, Jacobson; p. 300).</a:t>
            </a:r>
          </a:p>
        </p:txBody>
      </p:sp>
      <p:sp>
        <p:nvSpPr>
          <p:cNvPr id="68613" name="Rectangle 3"/>
          <p:cNvSpPr>
            <a:spLocks noGrp="1" noRot="1" noChangeAspect="1" noChangeArrowheads="1" noTextEdit="1"/>
          </p:cNvSpPr>
          <p:nvPr>
            <p:ph type="sldImg"/>
          </p:nvPr>
        </p:nvSpPr>
        <p:spPr>
          <a:xfrm>
            <a:off x="2565400" y="839788"/>
            <a:ext cx="4175125" cy="3130550"/>
          </a:xfrm>
          <a:solidFill>
            <a:srgbClr val="FFFFFF"/>
          </a:solidFill>
          <a:ln/>
        </p:spPr>
      </p:sp>
      <p:sp>
        <p:nvSpPr>
          <p:cNvPr id="68614" name="Rectangle 4"/>
          <p:cNvSpPr>
            <a:spLocks noGrp="1" noChangeArrowheads="1"/>
          </p:cNvSpPr>
          <p:nvPr>
            <p:ph type="body" idx="1"/>
          </p:nvPr>
        </p:nvSpPr>
        <p:spPr>
          <a:xfrm>
            <a:off x="2546350" y="4111625"/>
            <a:ext cx="4141788" cy="407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3" tIns="46772" rIns="93543" bIns="46772"/>
          <a:lstStyle/>
          <a:p>
            <a:pPr eaLnBrk="1" hangingPunct="1"/>
            <a:r>
              <a:rPr lang="en-US" altLang="en-US" sz="1000" smtClean="0">
                <a:latin typeface="ZapfHumnst BT" pitchFamily="34" charset="0"/>
              </a:rPr>
              <a:t>State machines can become unmanageably large and complex.  Nested states may be used to simplify complex diagrams. A </a:t>
            </a:r>
            <a:r>
              <a:rPr lang="en-US" altLang="en-US" sz="1000" b="1" smtClean="0">
                <a:latin typeface="ZapfHumnst BT" pitchFamily="34" charset="0"/>
              </a:rPr>
              <a:t>superstate</a:t>
            </a:r>
            <a:r>
              <a:rPr lang="en-US" altLang="en-US" sz="1000" smtClean="0">
                <a:latin typeface="ZapfHumnst BT" pitchFamily="34" charset="0"/>
              </a:rPr>
              <a:t> is a state that encloses nested states called </a:t>
            </a:r>
            <a:r>
              <a:rPr lang="en-US" altLang="en-US" sz="1000" b="1" smtClean="0">
                <a:latin typeface="ZapfHumnst BT" pitchFamily="34" charset="0"/>
              </a:rPr>
              <a:t>substates</a:t>
            </a:r>
            <a:r>
              <a:rPr lang="en-US" altLang="en-US" sz="1000" smtClean="0">
                <a:latin typeface="ZapfHumnst BT" pitchFamily="34" charset="0"/>
              </a:rPr>
              <a:t>.  Common transitions of the substates are represented at the level of the superstate. Any number of levels of nesting is permitted. </a:t>
            </a:r>
          </a:p>
          <a:p>
            <a:pPr eaLnBrk="1" hangingPunct="1"/>
            <a:r>
              <a:rPr lang="en-US" altLang="en-US" sz="1000" smtClean="0">
                <a:latin typeface="ZapfHumnst BT" pitchFamily="34" charset="0"/>
              </a:rPr>
              <a:t>The </a:t>
            </a:r>
            <a:r>
              <a:rPr lang="en-US" altLang="en-US" sz="1000" b="1" smtClean="0">
                <a:latin typeface="ZapfHumnst BT" pitchFamily="34" charset="0"/>
              </a:rPr>
              <a:t>history</a:t>
            </a:r>
            <a:r>
              <a:rPr lang="en-US" altLang="en-US" sz="1000" smtClean="0">
                <a:latin typeface="ZapfHumnst BT" pitchFamily="34" charset="0"/>
              </a:rPr>
              <a:t> indicator supports the modeling of “memorized” states.  A history indicator (circled H) is placed in the state region whose last executed state needs to be “remembered” after an activity has been interrupted. The use of the history feature indicates that upon return to a superstate, the most recently visited substate will be entered. </a:t>
            </a:r>
          </a:p>
          <a:p>
            <a:pPr eaLnBrk="1" hangingPunct="1"/>
            <a:r>
              <a:rPr lang="en-US" altLang="en-US" sz="1000" smtClean="0">
                <a:latin typeface="ZapfHumnst BT" pitchFamily="34" charset="0"/>
              </a:rPr>
              <a:t>The history indicator is a “pseudo-state,” similar to the stop state.  States that make use of history must have their transition arrows going to the history pseudo-state. Transitions to the history indicator cause the last state that was executed in the enclosing state region to be resumed. Transitions to the outer boundary of the state region cause a transition back to the start state of the region.  If the history feature is not used, the initial substate will always be entered when the superstate is entered.</a:t>
            </a:r>
          </a:p>
          <a:p>
            <a:pPr eaLnBrk="1" hangingPunct="1"/>
            <a:r>
              <a:rPr lang="en-US" altLang="en-US" sz="1000" smtClean="0">
                <a:latin typeface="ZapfHumnst BT" pitchFamily="34" charset="0"/>
              </a:rPr>
              <a:t>The above is the CourseOffering class state machine where nested states with history have been used to simplify the diagram. The Open superstate was created to leverage the common transitions of the Unassigned and Assigned states. The use of the history indicator demonstrates that when the common transitions occur, the CourseOffering returns to the substate that it was in when the event was received.  </a:t>
            </a:r>
          </a:p>
        </p:txBody>
      </p:sp>
    </p:spTree>
    <p:extLst>
      <p:ext uri="{BB962C8B-B14F-4D97-AF65-F5344CB8AC3E}">
        <p14:creationId xmlns:p14="http://schemas.microsoft.com/office/powerpoint/2010/main" val="25855158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chemeClr val="bg1"/>
                </a:solidFill>
              </a:defRPr>
            </a:lvl1pPr>
          </a:lstStyle>
          <a:p>
            <a:fld id="{5E99808F-6981-477C-B99D-4BF0D634D1B8}" type="slidenum">
              <a:rPr lang="en-US" smtClean="0"/>
              <a:t>‹#›</a:t>
            </a:fld>
            <a:endParaRPr lang="en-US"/>
          </a:p>
        </p:txBody>
      </p:sp>
      <p:sp>
        <p:nvSpPr>
          <p:cNvPr id="3" name="Rectangle 2"/>
          <p:cNvSpPr/>
          <p:nvPr/>
        </p:nvSpPr>
        <p:spPr>
          <a:xfrm>
            <a:off x="435430" y="415492"/>
            <a:ext cx="174171" cy="194108"/>
          </a:xfrm>
          <a:prstGeom prst="rect">
            <a:avLst/>
          </a:pr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Title 1"/>
          <p:cNvSpPr>
            <a:spLocks noGrp="1"/>
          </p:cNvSpPr>
          <p:nvPr>
            <p:ph type="title" hasCustomPrompt="1"/>
          </p:nvPr>
        </p:nvSpPr>
        <p:spPr>
          <a:xfrm>
            <a:off x="685800" y="228600"/>
            <a:ext cx="5638800" cy="457200"/>
          </a:xfrm>
          <a:prstGeom prst="rect">
            <a:avLst/>
          </a:prstGeom>
        </p:spPr>
        <p:txBody>
          <a:bodyPr/>
          <a:lstStyle>
            <a:lvl1pPr algn="l">
              <a:defRPr sz="1800">
                <a:solidFill>
                  <a:srgbClr val="F47206"/>
                </a:solidFill>
                <a:latin typeface="Myriad Pro" pitchFamily="34" charset="0"/>
              </a:defRPr>
            </a:lvl1pPr>
          </a:lstStyle>
          <a:p>
            <a:r>
              <a:rPr lang="en-US" dirty="0" smtClean="0"/>
              <a:t>CLICK TO EDIT MASTER TITLE STYLE</a:t>
            </a:r>
            <a:endParaRPr lang="en-US" dirty="0"/>
          </a:p>
        </p:txBody>
      </p:sp>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7" name="Straight Connector 6"/>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2" descr="E:\Kienlh\2018\Thuong-Hieu\Đại hôi cổ đông\logo-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828" y="194689"/>
            <a:ext cx="2142909" cy="8024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2225842" y="0"/>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smtClean="0"/>
              <a:t>Click to edit Master title style</a:t>
            </a:r>
            <a:endParaRPr lang="en-US" sz="3200" dirty="0"/>
          </a:p>
        </p:txBody>
      </p:sp>
      <p:sp>
        <p:nvSpPr>
          <p:cNvPr id="13" name="Content Placeholder 2"/>
          <p:cNvSpPr>
            <a:spLocks noGrp="1"/>
          </p:cNvSpPr>
          <p:nvPr>
            <p:ph idx="1"/>
          </p:nvPr>
        </p:nvSpPr>
        <p:spPr>
          <a:xfrm>
            <a:off x="830180" y="1191126"/>
            <a:ext cx="7772399" cy="487279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78936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81299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417896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22/6/2018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909769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22/6/2018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07010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22/6/2018</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542960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22/6/2018</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413144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22/6/2018</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549023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22/6/2018</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534627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22/6/2018</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2820335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22/6/2018</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90152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5E99808F-6981-477C-B99D-4BF0D634D1B8}"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6" name="Straight Connector 5"/>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2225842" y="1"/>
            <a:ext cx="6811691" cy="914400"/>
          </a:xfrm>
          <a:prstGeom prst="rect">
            <a:avLst/>
          </a:prstGeom>
        </p:spPr>
        <p:txBody>
          <a:bodyPr/>
          <a:lstStyle>
            <a:lvl1pPr>
              <a:defRPr sz="3600"/>
            </a:lvl1pPr>
          </a:lstStyle>
          <a:p>
            <a:r>
              <a:rPr lang="en-US" smtClean="0"/>
              <a:t>Click to edit Master title style</a:t>
            </a:r>
            <a:endParaRPr lang="en-US" dirty="0"/>
          </a:p>
        </p:txBody>
      </p:sp>
      <p:sp>
        <p:nvSpPr>
          <p:cNvPr id="10" name="Content Placeholder 2"/>
          <p:cNvSpPr>
            <a:spLocks noGrp="1"/>
          </p:cNvSpPr>
          <p:nvPr>
            <p:ph idx="1"/>
          </p:nvPr>
        </p:nvSpPr>
        <p:spPr>
          <a:xfrm>
            <a:off x="830180" y="1191126"/>
            <a:ext cx="7772399" cy="5149516"/>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591441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22/6/2018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8601749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22/6/2018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425867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5E99808F-6981-477C-B99D-4BF0D634D1B8}"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25842" y="0"/>
            <a:ext cx="6811691" cy="914400"/>
          </a:xfrm>
          <a:prstGeom prst="rect">
            <a:avLst/>
          </a:prstGeom>
        </p:spPr>
        <p:txBody>
          <a:bodyPr/>
          <a:lstStyle>
            <a:lvl1pPr>
              <a:defRPr sz="3600"/>
            </a:lvl1pPr>
          </a:lstStyle>
          <a:p>
            <a:r>
              <a:rPr lang="en-US" smtClean="0"/>
              <a:t>Click to edit Master title style</a:t>
            </a:r>
            <a:endParaRPr lang="en-US" dirty="0"/>
          </a:p>
        </p:txBody>
      </p:sp>
      <p:sp>
        <p:nvSpPr>
          <p:cNvPr id="12" name="Content Placeholder 2"/>
          <p:cNvSpPr>
            <a:spLocks noGrp="1"/>
          </p:cNvSpPr>
          <p:nvPr>
            <p:ph idx="1"/>
          </p:nvPr>
        </p:nvSpPr>
        <p:spPr>
          <a:xfrm>
            <a:off x="830180" y="1191125"/>
            <a:ext cx="7772399" cy="512545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5598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5E99808F-6981-477C-B99D-4BF0D634D1B8}"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33863" y="0"/>
            <a:ext cx="6811691" cy="914401"/>
          </a:xfrm>
          <a:prstGeom prst="rect">
            <a:avLst/>
          </a:prstGeom>
        </p:spPr>
        <p:txBody>
          <a:bodyPr/>
          <a:lstStyle>
            <a:lvl1pPr>
              <a:defRPr sz="3600"/>
            </a:lvl1pPr>
          </a:lstStyle>
          <a:p>
            <a:r>
              <a:rPr lang="en-US" smtClean="0"/>
              <a:t>Click to edit Master title style</a:t>
            </a:r>
            <a:endParaRPr lang="en-US" dirty="0"/>
          </a:p>
        </p:txBody>
      </p:sp>
      <p:sp>
        <p:nvSpPr>
          <p:cNvPr id="12" name="Content Placeholder 2"/>
          <p:cNvSpPr>
            <a:spLocks noGrp="1"/>
          </p:cNvSpPr>
          <p:nvPr>
            <p:ph idx="1"/>
          </p:nvPr>
        </p:nvSpPr>
        <p:spPr>
          <a:xfrm>
            <a:off x="838201" y="1230714"/>
            <a:ext cx="7772399" cy="495701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8510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5E99808F-6981-477C-B99D-4BF0D634D1B8}"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109854" y="0"/>
            <a:ext cx="6927680" cy="914400"/>
          </a:xfrm>
          <a:prstGeom prst="rect">
            <a:avLst/>
          </a:prstGeom>
        </p:spPr>
        <p:txBody>
          <a:bodyPr/>
          <a:lstStyle>
            <a:lvl1pPr>
              <a:defRPr sz="3600"/>
            </a:lvl1pPr>
          </a:lstStyle>
          <a:p>
            <a:r>
              <a:rPr lang="en-US" smtClean="0"/>
              <a:t>Click to edit Master title style</a:t>
            </a:r>
            <a:endParaRPr lang="en-US" dirty="0"/>
          </a:p>
        </p:txBody>
      </p:sp>
      <p:sp>
        <p:nvSpPr>
          <p:cNvPr id="12" name="Content Placeholder 2"/>
          <p:cNvSpPr>
            <a:spLocks noGrp="1"/>
          </p:cNvSpPr>
          <p:nvPr>
            <p:ph idx="1"/>
          </p:nvPr>
        </p:nvSpPr>
        <p:spPr>
          <a:xfrm>
            <a:off x="697832" y="1191125"/>
            <a:ext cx="7904747" cy="512545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64094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99808F-6981-477C-B99D-4BF0D634D1B8}" type="slidenum">
              <a:rPr lang="en-US" smtClean="0"/>
              <a:t>‹#›</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7" name="Straight Connector 6"/>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2225842" y="0"/>
            <a:ext cx="6811691" cy="914400"/>
          </a:xfrm>
          <a:prstGeom prst="rect">
            <a:avLst/>
          </a:prstGeom>
        </p:spPr>
        <p:txBody>
          <a:bodyPr/>
          <a:lstStyle>
            <a:lvl1pPr>
              <a:defRPr sz="3600"/>
            </a:lvl1pPr>
          </a:lstStyle>
          <a:p>
            <a:r>
              <a:rPr lang="en-US" smtClean="0"/>
              <a:t>Click to edit Master title style</a:t>
            </a:r>
            <a:endParaRPr lang="en-US" dirty="0"/>
          </a:p>
        </p:txBody>
      </p:sp>
      <p:sp>
        <p:nvSpPr>
          <p:cNvPr id="11" name="Content Placeholder 2"/>
          <p:cNvSpPr>
            <a:spLocks noGrp="1"/>
          </p:cNvSpPr>
          <p:nvPr>
            <p:ph idx="1"/>
          </p:nvPr>
        </p:nvSpPr>
        <p:spPr>
          <a:xfrm>
            <a:off x="830180" y="1191126"/>
            <a:ext cx="7772399" cy="47043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81960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a:prstGeom prst="rect">
            <a:avLst/>
          </a:prstGeom>
        </p:spPr>
        <p:txBody>
          <a:bodyPr anchor="b">
            <a:normAutofit/>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a:prstGeom prst="rect">
            <a:avLst/>
          </a:prstGeo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771210" y="6130437"/>
            <a:ext cx="859712" cy="370396"/>
          </a:xfrm>
          <a:prstGeom prst="rect">
            <a:avLst/>
          </a:prstGeom>
        </p:spPr>
        <p:txBody>
          <a:bodyPr/>
          <a:lstStyle/>
          <a:p>
            <a:fld id="{90E9998D-5C14-47FF-AF26-5709C1936481}" type="datetimeFigureOut">
              <a:rPr lang="en-US" smtClean="0"/>
              <a:t>22/6/2018</a:t>
            </a:fld>
            <a:endParaRPr lang="en-US"/>
          </a:p>
        </p:txBody>
      </p:sp>
      <p:sp>
        <p:nvSpPr>
          <p:cNvPr id="5" name="Footer Placeholder 4"/>
          <p:cNvSpPr>
            <a:spLocks noGrp="1"/>
          </p:cNvSpPr>
          <p:nvPr>
            <p:ph type="ftr" sz="quarter" idx="11"/>
          </p:nvPr>
        </p:nvSpPr>
        <p:spPr>
          <a:xfrm>
            <a:off x="1941910" y="6135809"/>
            <a:ext cx="5714999"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98860" y="4529541"/>
            <a:ext cx="584825" cy="365125"/>
          </a:xfrm>
        </p:spPr>
        <p:txBody>
          <a:bodyPr/>
          <a:lstStyle/>
          <a:p>
            <a:fld id="{5E99808F-6981-477C-B99D-4BF0D634D1B8}" type="slidenum">
              <a:rPr lang="en-US" smtClean="0"/>
              <a:t>‹#›</a:t>
            </a:fld>
            <a:endParaRPr lang="en-US"/>
          </a:p>
        </p:txBody>
      </p:sp>
    </p:spTree>
    <p:extLst>
      <p:ext uri="{BB962C8B-B14F-4D97-AF65-F5344CB8AC3E}">
        <p14:creationId xmlns:p14="http://schemas.microsoft.com/office/powerpoint/2010/main" val="12908483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5842" y="10499"/>
            <a:ext cx="6811691" cy="1052161"/>
          </a:xfrm>
          <a:prstGeom prst="rect">
            <a:avLst/>
          </a:prstGeom>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830180" y="1191126"/>
            <a:ext cx="7772399" cy="47043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55042" y="6130437"/>
            <a:ext cx="1347537" cy="370396"/>
          </a:xfrm>
          <a:prstGeom prst="rect">
            <a:avLst/>
          </a:prstGeom>
        </p:spPr>
        <p:txBody>
          <a:bodyPr/>
          <a:lstStyle/>
          <a:p>
            <a:fld id="{90E9998D-5C14-47FF-AF26-5709C1936481}" type="datetimeFigureOut">
              <a:rPr lang="en-US" smtClean="0"/>
              <a:t>22/6/2018</a:t>
            </a:fld>
            <a:endParaRPr lang="en-US"/>
          </a:p>
        </p:txBody>
      </p:sp>
      <p:sp>
        <p:nvSpPr>
          <p:cNvPr id="5" name="Footer Placeholder 4"/>
          <p:cNvSpPr>
            <a:spLocks noGrp="1"/>
          </p:cNvSpPr>
          <p:nvPr>
            <p:ph type="ftr" sz="quarter" idx="11"/>
          </p:nvPr>
        </p:nvSpPr>
        <p:spPr>
          <a:xfrm>
            <a:off x="830180" y="6135809"/>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E99808F-6981-477C-B99D-4BF0D634D1B8}" type="slidenum">
              <a:rPr lang="en-US" smtClean="0"/>
              <a:t>‹#›</a:t>
            </a:fld>
            <a:endParaRPr lang="en-US"/>
          </a:p>
        </p:txBody>
      </p:sp>
    </p:spTree>
    <p:extLst>
      <p:ext uri="{BB962C8B-B14F-4D97-AF65-F5344CB8AC3E}">
        <p14:creationId xmlns:p14="http://schemas.microsoft.com/office/powerpoint/2010/main" val="33782971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1950" y="1052513"/>
            <a:ext cx="4168775" cy="5043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3125" y="1052513"/>
            <a:ext cx="4168775" cy="5043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0723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D:\2014\FCC\Slide FPT for Global\Line ngang.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4"/>
          </p:nvPr>
        </p:nvSpPr>
        <p:spPr>
          <a:xfrm>
            <a:off x="304800" y="6629400"/>
            <a:ext cx="762000" cy="228600"/>
          </a:xfrm>
          <a:prstGeom prst="rect">
            <a:avLst/>
          </a:prstGeom>
        </p:spPr>
        <p:txBody>
          <a:bodyPr/>
          <a:lstStyle>
            <a:lvl1pPr algn="l">
              <a:defRPr sz="825">
                <a:solidFill>
                  <a:schemeClr val="bg1"/>
                </a:solidFill>
              </a:defRPr>
            </a:lvl1pPr>
          </a:lstStyle>
          <a:p>
            <a:fld id="{5E99808F-6981-477C-B99D-4BF0D634D1B8}" type="slidenum">
              <a:rPr lang="en-US" smtClean="0"/>
              <a:t>‹#›</a:t>
            </a:fld>
            <a:endParaRPr lang="en-US"/>
          </a:p>
        </p:txBody>
      </p:sp>
      <p:pic>
        <p:nvPicPr>
          <p:cNvPr id="5" name="Picture 2" descr="E:\Kienlh\2018\Thuong-Hieu\Đại hôi cổ đông\logo-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41529" y="42289"/>
            <a:ext cx="2258580" cy="845782"/>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2438400" y="301627"/>
            <a:ext cx="6705600" cy="688975"/>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2000" b="1" kern="1200">
                <a:solidFill>
                  <a:srgbClr val="0066B2"/>
                </a:solidFill>
                <a:latin typeface="Myriad Pro" pitchFamily="34" charset="0"/>
                <a:ea typeface="+mj-ea"/>
                <a:cs typeface="+mj-cs"/>
              </a:defRPr>
            </a:lvl1pPr>
          </a:lstStyle>
          <a:p>
            <a:endParaRPr lang="en-US" sz="2700" dirty="0"/>
          </a:p>
        </p:txBody>
      </p:sp>
      <p:cxnSp>
        <p:nvCxnSpPr>
          <p:cNvPr id="6" name="Straight Connector 5"/>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2225842" y="166909"/>
            <a:ext cx="6811691" cy="1326753"/>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dirty="0"/>
          </a:p>
        </p:txBody>
      </p:sp>
    </p:spTree>
    <p:extLst>
      <p:ext uri="{BB962C8B-B14F-4D97-AF65-F5344CB8AC3E}">
        <p14:creationId xmlns:p14="http://schemas.microsoft.com/office/powerpoint/2010/main" val="3587474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93" r:id="rId9"/>
    <p:sldLayoutId id="2147483694" r:id="rId10"/>
  </p:sldLayoutIdLst>
  <p:timing>
    <p:tnLst>
      <p:par>
        <p:cTn id="1" dur="indefinite" restart="never" nodeType="tmRoot"/>
      </p:par>
    </p:tnLst>
  </p:timing>
  <p:txStyles>
    <p:titleStyle>
      <a:lvl1pPr algn="ctr" defTabSz="685800" rtl="0" eaLnBrk="1" latinLnBrk="0" hangingPunct="1">
        <a:spcBef>
          <a:spcPct val="0"/>
        </a:spcBef>
        <a:buNone/>
        <a:defRPr sz="1500" b="1" kern="1200">
          <a:solidFill>
            <a:srgbClr val="0066B2"/>
          </a:solidFill>
          <a:latin typeface="Myriad Pro"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E:\Kienlh\2018\Thuong-Hieu\Đại hôi cổ đông\logo-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6428" y="184834"/>
            <a:ext cx="2214339" cy="82921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0" y="0"/>
            <a:ext cx="9144000" cy="6858000"/>
          </a:xfrm>
          <a:prstGeom prst="rect">
            <a:avLst/>
          </a:prstGeom>
          <a:solidFill>
            <a:srgbClr val="F6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295400" y="304800"/>
            <a:ext cx="7781904" cy="690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14104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8294" y="3181137"/>
            <a:ext cx="6157609" cy="2237873"/>
          </a:xfrm>
        </p:spPr>
        <p:txBody>
          <a:bodyPr>
            <a:normAutofit fontScale="90000"/>
          </a:bodyPr>
          <a:lstStyle/>
          <a:p>
            <a:pPr algn="ctr"/>
            <a:r>
              <a:rPr lang="en-US"/>
              <a:t>CHAPTER </a:t>
            </a:r>
            <a:r>
              <a:rPr lang="en-US" smtClean="0"/>
              <a:t>12</a:t>
            </a:r>
            <a:r>
              <a:rPr lang="en-US"/>
              <a:t/>
            </a:r>
            <a:br>
              <a:rPr lang="en-US"/>
            </a:br>
            <a:r>
              <a:rPr lang="en-US"/>
              <a:t>A picture is worth </a:t>
            </a:r>
            <a:r>
              <a:rPr lang="en-US" smtClean="0"/>
              <a:t/>
            </a:r>
            <a:br>
              <a:rPr lang="en-US" smtClean="0"/>
            </a:br>
            <a:r>
              <a:rPr lang="en-US" smtClean="0"/>
              <a:t>1024 </a:t>
            </a:r>
            <a:r>
              <a:rPr lang="en-US"/>
              <a:t>words</a:t>
            </a:r>
            <a:br>
              <a:rPr lang="en-US"/>
            </a:br>
            <a:r>
              <a:rPr lang="en-US"/>
              <a:t/>
            </a:r>
            <a:br>
              <a:rPr lang="en-US"/>
            </a:br>
            <a:r>
              <a:rPr lang="en-US"/>
              <a:t/>
            </a:r>
            <a:br>
              <a:rPr lang="en-US"/>
            </a:br>
            <a:endParaRPr lang="en-US" sz="3000" i="1"/>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90681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Data flow </a:t>
            </a:r>
            <a:r>
              <a:rPr lang="en-US" smtClean="0"/>
              <a:t>diagram – context diagram</a:t>
            </a:r>
            <a:r>
              <a:rPr lang="en-US"/>
              <a:t/>
            </a:r>
            <a:br>
              <a:rPr lang="en-US"/>
            </a:br>
            <a:endParaRPr lang="en-US"/>
          </a:p>
        </p:txBody>
      </p:sp>
      <p:sp>
        <p:nvSpPr>
          <p:cNvPr id="3" name="Content Placeholder 2"/>
          <p:cNvSpPr>
            <a:spLocks noGrp="1"/>
          </p:cNvSpPr>
          <p:nvPr>
            <p:ph idx="1"/>
          </p:nvPr>
        </p:nvSpPr>
        <p:spPr/>
        <p:txBody>
          <a:bodyPr>
            <a:normAutofit/>
          </a:bodyPr>
          <a:lstStyle/>
          <a:p>
            <a:r>
              <a:rPr lang="en-US" smtClean="0"/>
              <a:t>Purpose</a:t>
            </a:r>
          </a:p>
          <a:p>
            <a:pPr lvl="1"/>
            <a:r>
              <a:rPr lang="en-US"/>
              <a:t>DFDs provide a big-picture view of how data moves through a system, which other models don’t show </a:t>
            </a:r>
            <a:r>
              <a:rPr lang="en-US" smtClean="0"/>
              <a:t>well</a:t>
            </a:r>
          </a:p>
          <a:p>
            <a:pPr lvl="1"/>
            <a:r>
              <a:rPr lang="en-US"/>
              <a:t>A gives  context to the functional requirements regarding how the user performs specific </a:t>
            </a:r>
            <a:r>
              <a:rPr lang="en-US" smtClean="0"/>
              <a:t>tasks.</a:t>
            </a:r>
          </a:p>
          <a:p>
            <a:pPr lvl="1"/>
            <a:r>
              <a:rPr lang="en-US" smtClean="0"/>
              <a:t>DFDs </a:t>
            </a:r>
            <a:r>
              <a:rPr lang="en-US"/>
              <a:t>can be used as a technique to identify missing data </a:t>
            </a:r>
            <a:r>
              <a:rPr lang="en-US" smtClean="0"/>
              <a:t>requirements</a:t>
            </a:r>
          </a:p>
          <a:p>
            <a:pPr lvl="1"/>
            <a:endParaRPr lang="en-US"/>
          </a:p>
        </p:txBody>
      </p:sp>
    </p:spTree>
    <p:extLst>
      <p:ext uri="{BB962C8B-B14F-4D97-AF65-F5344CB8AC3E}">
        <p14:creationId xmlns:p14="http://schemas.microsoft.com/office/powerpoint/2010/main" val="2469598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Grp="1" noChangeArrowheads="1"/>
          </p:cNvSpPr>
          <p:nvPr>
            <p:ph type="title"/>
          </p:nvPr>
        </p:nvSpPr>
        <p:spPr>
          <a:xfrm>
            <a:off x="2425436" y="292894"/>
            <a:ext cx="5818585" cy="571500"/>
          </a:xfrm>
        </p:spPr>
        <p:txBody>
          <a:bodyPr>
            <a:normAutofit fontScale="90000"/>
          </a:bodyPr>
          <a:lstStyle/>
          <a:p>
            <a:pPr>
              <a:defRPr/>
            </a:pPr>
            <a:r>
              <a:rPr kumimoji="0" lang="en-US" dirty="0" smtClean="0"/>
              <a:t>Dataflow diagram: example</a:t>
            </a:r>
            <a:endParaRPr lang="en-US" sz="1875" dirty="0">
              <a:effectLst>
                <a:outerShdw blurRad="38100" dist="38100" dir="2700000" algn="tl">
                  <a:srgbClr val="000000"/>
                </a:outerShdw>
              </a:effectLst>
            </a:endParaRPr>
          </a:p>
        </p:txBody>
      </p:sp>
      <p:sp>
        <p:nvSpPr>
          <p:cNvPr id="1432655" name="Rectangle 79"/>
          <p:cNvSpPr>
            <a:spLocks noChangeArrowheads="1"/>
          </p:cNvSpPr>
          <p:nvPr/>
        </p:nvSpPr>
        <p:spPr bwMode="auto">
          <a:xfrm>
            <a:off x="6781800" y="3701653"/>
            <a:ext cx="1058466" cy="384572"/>
          </a:xfrm>
          <a:prstGeom prst="rect">
            <a:avLst/>
          </a:prstGeom>
          <a:noFill/>
          <a:ln w="9525">
            <a:noFill/>
            <a:miter lim="800000"/>
            <a:headEnd/>
            <a:tailEnd/>
          </a:ln>
        </p:spPr>
        <p:txBody>
          <a:bodyPr/>
          <a:lstStyle/>
          <a:p>
            <a:pPr>
              <a:defRPr/>
            </a:pPr>
            <a:endParaRPr lang="en-GB" sz="1350"/>
          </a:p>
        </p:txBody>
      </p:sp>
      <p:pic>
        <p:nvPicPr>
          <p:cNvPr id="96" name="Picture 95" descr="context diagram"/>
          <p:cNvPicPr/>
          <p:nvPr/>
        </p:nvPicPr>
        <p:blipFill>
          <a:blip r:embed="rId2" cstate="print"/>
          <a:stretch>
            <a:fillRect/>
          </a:stretch>
        </p:blipFill>
        <p:spPr bwMode="auto">
          <a:xfrm>
            <a:off x="761999" y="1164052"/>
            <a:ext cx="7716983" cy="5075202"/>
          </a:xfrm>
          <a:prstGeom prst="rect">
            <a:avLst/>
          </a:prstGeom>
          <a:noFill/>
          <a:ln w="9525">
            <a:noFill/>
            <a:miter lim="800000"/>
            <a:headEnd/>
            <a:tailEnd/>
          </a:ln>
        </p:spPr>
      </p:pic>
    </p:spTree>
    <p:extLst>
      <p:ext uri="{BB962C8B-B14F-4D97-AF65-F5344CB8AC3E}">
        <p14:creationId xmlns:p14="http://schemas.microsoft.com/office/powerpoint/2010/main" val="2440140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Swimlane diagram</a:t>
            </a:r>
            <a:br>
              <a:rPr lang="en-US"/>
            </a:br>
            <a:endParaRPr lang="en-US"/>
          </a:p>
        </p:txBody>
      </p:sp>
      <p:sp>
        <p:nvSpPr>
          <p:cNvPr id="3" name="Content Placeholder 2"/>
          <p:cNvSpPr>
            <a:spLocks noGrp="1"/>
          </p:cNvSpPr>
          <p:nvPr>
            <p:ph idx="1"/>
          </p:nvPr>
        </p:nvSpPr>
        <p:spPr>
          <a:xfrm>
            <a:off x="723900" y="1308100"/>
            <a:ext cx="7886699" cy="4692650"/>
          </a:xfrm>
        </p:spPr>
        <p:txBody>
          <a:bodyPr>
            <a:normAutofit/>
          </a:bodyPr>
          <a:lstStyle/>
          <a:p>
            <a:r>
              <a:rPr lang="en-US" smtClean="0"/>
              <a:t>Purpose:</a:t>
            </a:r>
          </a:p>
          <a:p>
            <a:pPr lvl="1"/>
            <a:r>
              <a:rPr lang="en-US"/>
              <a:t>P</a:t>
            </a:r>
            <a:r>
              <a:rPr lang="en-US" smtClean="0"/>
              <a:t>rovide </a:t>
            </a:r>
            <a:r>
              <a:rPr lang="en-US"/>
              <a:t>a way to represent the steps involved in a business process or the  operations of a proposed software system. </a:t>
            </a:r>
            <a:endParaRPr lang="en-US" smtClean="0"/>
          </a:p>
          <a:p>
            <a:pPr lvl="1"/>
            <a:r>
              <a:rPr lang="en-US" smtClean="0"/>
              <a:t>They </a:t>
            </a:r>
            <a:r>
              <a:rPr lang="en-US"/>
              <a:t>are a variation of flowcharts, subdivided into visual subcomponents called lanes. The lanes can represent different systems or actors that execute the steps in the process. </a:t>
            </a:r>
            <a:endParaRPr lang="en-US" smtClean="0"/>
          </a:p>
          <a:p>
            <a:pPr lvl="1"/>
            <a:r>
              <a:rPr lang="en-US" smtClean="0"/>
              <a:t>Swimlane </a:t>
            </a:r>
            <a:r>
              <a:rPr lang="en-US"/>
              <a:t>diagrams are most commonly used to show business processes,  workflows, or system and user interactions</a:t>
            </a:r>
            <a:r>
              <a:rPr lang="en-US" smtClean="0"/>
              <a:t>.</a:t>
            </a:r>
          </a:p>
          <a:p>
            <a:pPr lvl="1"/>
            <a:r>
              <a:rPr lang="en-US" smtClean="0"/>
              <a:t> </a:t>
            </a:r>
            <a:r>
              <a:rPr lang="en-US"/>
              <a:t>They are similar to UML activity diagrams. Swimlane  diagrams are sometimes called cross-functional diagrams. </a:t>
            </a:r>
          </a:p>
        </p:txBody>
      </p:sp>
    </p:spTree>
    <p:extLst>
      <p:ext uri="{BB962C8B-B14F-4D97-AF65-F5344CB8AC3E}">
        <p14:creationId xmlns:p14="http://schemas.microsoft.com/office/powerpoint/2010/main" val="1797619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Swimlane example</a:t>
            </a:r>
            <a:endParaRPr lang="en-US"/>
          </a:p>
        </p:txBody>
      </p:sp>
      <p:pic>
        <p:nvPicPr>
          <p:cNvPr id="4" name="Picture 3"/>
          <p:cNvPicPr>
            <a:picLocks noChangeAspect="1"/>
          </p:cNvPicPr>
          <p:nvPr/>
        </p:nvPicPr>
        <p:blipFill>
          <a:blip r:embed="rId2"/>
          <a:stretch>
            <a:fillRect/>
          </a:stretch>
        </p:blipFill>
        <p:spPr>
          <a:xfrm>
            <a:off x="1384300" y="1049874"/>
            <a:ext cx="6184900" cy="5616768"/>
          </a:xfrm>
          <a:prstGeom prst="rect">
            <a:avLst/>
          </a:prstGeom>
        </p:spPr>
      </p:pic>
    </p:spTree>
    <p:extLst>
      <p:ext uri="{BB962C8B-B14F-4D97-AF65-F5344CB8AC3E}">
        <p14:creationId xmlns:p14="http://schemas.microsoft.com/office/powerpoint/2010/main" val="1739313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State-transition diagram </a:t>
            </a:r>
            <a:r>
              <a:rPr lang="en-US" smtClean="0"/>
              <a:t/>
            </a:r>
            <a:br>
              <a:rPr lang="en-US" smtClean="0"/>
            </a:br>
            <a:r>
              <a:rPr lang="en-US" smtClean="0"/>
              <a:t>and </a:t>
            </a:r>
            <a:r>
              <a:rPr lang="en-US"/>
              <a:t>state table</a:t>
            </a:r>
            <a:br>
              <a:rPr lang="en-US"/>
            </a:br>
            <a:endParaRPr lang="en-US"/>
          </a:p>
        </p:txBody>
      </p:sp>
      <p:sp>
        <p:nvSpPr>
          <p:cNvPr id="3" name="Content Placeholder 2"/>
          <p:cNvSpPr>
            <a:spLocks noGrp="1"/>
          </p:cNvSpPr>
          <p:nvPr>
            <p:ph idx="1"/>
          </p:nvPr>
        </p:nvSpPr>
        <p:spPr>
          <a:xfrm>
            <a:off x="812800" y="1371600"/>
            <a:ext cx="7696200" cy="4629151"/>
          </a:xfrm>
        </p:spPr>
        <p:txBody>
          <a:bodyPr>
            <a:normAutofit fontScale="92500"/>
          </a:bodyPr>
          <a:lstStyle/>
          <a:p>
            <a:r>
              <a:rPr lang="en-US" smtClean="0"/>
              <a:t>Purpose: Software </a:t>
            </a:r>
            <a:r>
              <a:rPr lang="en-US"/>
              <a:t>systems involve a combination of functional behavior, data manipulation, and state changes. Real-time systems and process control applications can exist in one of a limited number of states at any given time. </a:t>
            </a:r>
            <a:endParaRPr lang="en-US" smtClean="0"/>
          </a:p>
          <a:p>
            <a:r>
              <a:rPr lang="en-US" smtClean="0"/>
              <a:t>A </a:t>
            </a:r>
            <a:r>
              <a:rPr lang="en-US"/>
              <a:t>state change can take place only when well-defined criteria are satisfied, such as receiving a </a:t>
            </a:r>
            <a:r>
              <a:rPr lang="en-US" smtClean="0"/>
              <a:t>specific </a:t>
            </a:r>
            <a:r>
              <a:rPr lang="en-US"/>
              <a:t>input stimulus under certain </a:t>
            </a:r>
            <a:r>
              <a:rPr lang="en-US" smtClean="0"/>
              <a:t>conditions</a:t>
            </a:r>
          </a:p>
          <a:p>
            <a:r>
              <a:rPr lang="en-US" smtClean="0"/>
              <a:t>State transition diagram contains three type of elements:</a:t>
            </a:r>
          </a:p>
          <a:p>
            <a:pPr lvl="1"/>
            <a:r>
              <a:rPr lang="en-US"/>
              <a:t> Possible system states, shown as </a:t>
            </a:r>
            <a:r>
              <a:rPr lang="en-US" smtClean="0"/>
              <a:t>rectangles</a:t>
            </a:r>
          </a:p>
          <a:p>
            <a:pPr lvl="1"/>
            <a:r>
              <a:rPr lang="en-US"/>
              <a:t> Allowed state changes or transitions, shown as arrows connecting pairs of </a:t>
            </a:r>
            <a:r>
              <a:rPr lang="en-US" smtClean="0"/>
              <a:t>rectangles</a:t>
            </a:r>
          </a:p>
          <a:p>
            <a:pPr lvl="1"/>
            <a:r>
              <a:rPr lang="en-US"/>
              <a:t>Events or conditions that cause each transition to take place, shown as text labels on each transition arrow</a:t>
            </a:r>
          </a:p>
        </p:txBody>
      </p:sp>
    </p:spTree>
    <p:extLst>
      <p:ext uri="{BB962C8B-B14F-4D97-AF65-F5344CB8AC3E}">
        <p14:creationId xmlns:p14="http://schemas.microsoft.com/office/powerpoint/2010/main" val="2985038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3"/>
          <p:cNvSpPr>
            <a:spLocks noGrp="1" noChangeArrowheads="1"/>
          </p:cNvSpPr>
          <p:nvPr>
            <p:ph type="title"/>
          </p:nvPr>
        </p:nvSpPr>
        <p:spPr>
          <a:noFill/>
        </p:spPr>
        <p:txBody>
          <a:bodyPr/>
          <a:lstStyle/>
          <a:p>
            <a:pPr eaLnBrk="1" hangingPunct="1"/>
            <a:r>
              <a:rPr lang="en-US" altLang="en-US" smtClean="0"/>
              <a:t>What is a State Machine?</a:t>
            </a:r>
          </a:p>
        </p:txBody>
      </p:sp>
      <p:sp>
        <p:nvSpPr>
          <p:cNvPr id="53251" name="Rectangle 54"/>
          <p:cNvSpPr>
            <a:spLocks noGrp="1" noChangeArrowheads="1"/>
          </p:cNvSpPr>
          <p:nvPr>
            <p:ph type="body" sz="half" idx="1"/>
          </p:nvPr>
        </p:nvSpPr>
        <p:spPr>
          <a:xfrm>
            <a:off x="361950" y="1052513"/>
            <a:ext cx="8359775" cy="1639887"/>
          </a:xfrm>
          <a:noFill/>
        </p:spPr>
        <p:txBody>
          <a:bodyPr/>
          <a:lstStyle/>
          <a:p>
            <a:pPr eaLnBrk="1" hangingPunct="1"/>
            <a:r>
              <a:rPr lang="en-US" altLang="en-US" sz="2800" smtClean="0"/>
              <a:t>A directed graph of states (nodes) connected by transitions (directed arcs)</a:t>
            </a:r>
          </a:p>
          <a:p>
            <a:pPr eaLnBrk="1" hangingPunct="1"/>
            <a:r>
              <a:rPr lang="en-US" altLang="en-US" sz="2800" smtClean="0"/>
              <a:t>Describes the life history of a reactive object</a:t>
            </a:r>
          </a:p>
        </p:txBody>
      </p:sp>
      <p:sp>
        <p:nvSpPr>
          <p:cNvPr id="53252" name="Text Box 55"/>
          <p:cNvSpPr txBox="1">
            <a:spLocks noChangeArrowheads="1"/>
          </p:cNvSpPr>
          <p:nvPr/>
        </p:nvSpPr>
        <p:spPr bwMode="auto">
          <a:xfrm>
            <a:off x="1139825" y="5102225"/>
            <a:ext cx="776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b="0" i="1"/>
              <a:t>State</a:t>
            </a:r>
          </a:p>
        </p:txBody>
      </p:sp>
      <p:sp>
        <p:nvSpPr>
          <p:cNvPr id="53253" name="Text Box 57"/>
          <p:cNvSpPr txBox="1">
            <a:spLocks noChangeArrowheads="1"/>
          </p:cNvSpPr>
          <p:nvPr/>
        </p:nvSpPr>
        <p:spPr bwMode="auto">
          <a:xfrm>
            <a:off x="7265988" y="5102225"/>
            <a:ext cx="776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b="0" i="1"/>
              <a:t>State</a:t>
            </a:r>
          </a:p>
        </p:txBody>
      </p:sp>
      <p:sp>
        <p:nvSpPr>
          <p:cNvPr id="53254" name="Line 58"/>
          <p:cNvSpPr>
            <a:spLocks noChangeShapeType="1"/>
          </p:cNvSpPr>
          <p:nvPr/>
        </p:nvSpPr>
        <p:spPr bwMode="auto">
          <a:xfrm flipH="1" flipV="1">
            <a:off x="7137400" y="4735513"/>
            <a:ext cx="300038" cy="388937"/>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5" name="Text Box 59"/>
          <p:cNvSpPr txBox="1">
            <a:spLocks noChangeArrowheads="1"/>
          </p:cNvSpPr>
          <p:nvPr/>
        </p:nvSpPr>
        <p:spPr bwMode="auto">
          <a:xfrm>
            <a:off x="3937000" y="4724400"/>
            <a:ext cx="1300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b="0" i="1"/>
              <a:t>Transition</a:t>
            </a:r>
          </a:p>
        </p:txBody>
      </p:sp>
      <p:sp>
        <p:nvSpPr>
          <p:cNvPr id="53256" name="Line 60"/>
          <p:cNvSpPr>
            <a:spLocks noChangeShapeType="1"/>
          </p:cNvSpPr>
          <p:nvPr/>
        </p:nvSpPr>
        <p:spPr bwMode="auto">
          <a:xfrm flipH="1" flipV="1">
            <a:off x="4641850" y="4208463"/>
            <a:ext cx="0" cy="588962"/>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7" name="Text Box 61"/>
          <p:cNvSpPr txBox="1">
            <a:spLocks noChangeArrowheads="1"/>
          </p:cNvSpPr>
          <p:nvPr/>
        </p:nvSpPr>
        <p:spPr bwMode="auto">
          <a:xfrm>
            <a:off x="3670300" y="2576513"/>
            <a:ext cx="2033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b="0" i="1" dirty="0"/>
              <a:t>Guard Condition</a:t>
            </a:r>
          </a:p>
        </p:txBody>
      </p:sp>
      <p:sp>
        <p:nvSpPr>
          <p:cNvPr id="53258" name="Line 62"/>
          <p:cNvSpPr>
            <a:spLocks noChangeShapeType="1"/>
          </p:cNvSpPr>
          <p:nvPr/>
        </p:nvSpPr>
        <p:spPr bwMode="auto">
          <a:xfrm>
            <a:off x="3495675" y="3411538"/>
            <a:ext cx="3175" cy="41910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9" name="Text Box 64"/>
          <p:cNvSpPr txBox="1">
            <a:spLocks noChangeArrowheads="1"/>
          </p:cNvSpPr>
          <p:nvPr/>
        </p:nvSpPr>
        <p:spPr bwMode="auto">
          <a:xfrm>
            <a:off x="5241925" y="3048000"/>
            <a:ext cx="989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b="0" i="1"/>
              <a:t>Activity</a:t>
            </a:r>
          </a:p>
        </p:txBody>
      </p:sp>
      <p:sp>
        <p:nvSpPr>
          <p:cNvPr id="53260" name="Text Box 66"/>
          <p:cNvSpPr txBox="1">
            <a:spLocks noChangeArrowheads="1"/>
          </p:cNvSpPr>
          <p:nvPr/>
        </p:nvSpPr>
        <p:spPr bwMode="auto">
          <a:xfrm>
            <a:off x="3082925" y="3048000"/>
            <a:ext cx="833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b="0" i="1"/>
              <a:t>Event</a:t>
            </a:r>
          </a:p>
        </p:txBody>
      </p:sp>
      <p:sp>
        <p:nvSpPr>
          <p:cNvPr id="53261" name="Line 68"/>
          <p:cNvSpPr>
            <a:spLocks noChangeShapeType="1"/>
          </p:cNvSpPr>
          <p:nvPr/>
        </p:nvSpPr>
        <p:spPr bwMode="auto">
          <a:xfrm>
            <a:off x="4768850" y="2965450"/>
            <a:ext cx="0" cy="877888"/>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2" name="Line 69"/>
          <p:cNvSpPr>
            <a:spLocks noChangeShapeType="1"/>
          </p:cNvSpPr>
          <p:nvPr/>
        </p:nvSpPr>
        <p:spPr bwMode="auto">
          <a:xfrm>
            <a:off x="5727700" y="3409950"/>
            <a:ext cx="3175" cy="41910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3" name="Line 70"/>
          <p:cNvSpPr>
            <a:spLocks noChangeShapeType="1"/>
          </p:cNvSpPr>
          <p:nvPr/>
        </p:nvSpPr>
        <p:spPr bwMode="auto">
          <a:xfrm flipV="1">
            <a:off x="1778000" y="4716463"/>
            <a:ext cx="300038" cy="388937"/>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4" name="AutoShape 71"/>
          <p:cNvSpPr>
            <a:spLocks noChangeArrowheads="1"/>
          </p:cNvSpPr>
          <p:nvPr/>
        </p:nvSpPr>
        <p:spPr bwMode="auto">
          <a:xfrm>
            <a:off x="1511300" y="3516313"/>
            <a:ext cx="1327150" cy="1163637"/>
          </a:xfrm>
          <a:prstGeom prst="roundRect">
            <a:avLst>
              <a:gd name="adj" fmla="val 16667"/>
            </a:avLst>
          </a:prstGeom>
          <a:solidFill>
            <a:srgbClr val="FFFFCC"/>
          </a:solidFill>
          <a:ln w="12700">
            <a:solidFill>
              <a:srgbClr val="9900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53265" name="Text Box 72"/>
          <p:cNvSpPr txBox="1">
            <a:spLocks noChangeArrowheads="1"/>
          </p:cNvSpPr>
          <p:nvPr/>
        </p:nvSpPr>
        <p:spPr bwMode="auto">
          <a:xfrm>
            <a:off x="1660525" y="3549650"/>
            <a:ext cx="1016000" cy="3667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spcBef>
                <a:spcPct val="50000"/>
              </a:spcBef>
            </a:pPr>
            <a:r>
              <a:rPr lang="en-US" altLang="en-US" sz="1800" b="0"/>
              <a:t>State1</a:t>
            </a:r>
          </a:p>
        </p:txBody>
      </p:sp>
      <p:sp>
        <p:nvSpPr>
          <p:cNvPr id="53266" name="Line 75"/>
          <p:cNvSpPr>
            <a:spLocks noChangeShapeType="1"/>
          </p:cNvSpPr>
          <p:nvPr/>
        </p:nvSpPr>
        <p:spPr bwMode="auto">
          <a:xfrm>
            <a:off x="2857500" y="4102100"/>
            <a:ext cx="3556000"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67" name="Text Box 76"/>
          <p:cNvSpPr txBox="1">
            <a:spLocks noChangeArrowheads="1"/>
          </p:cNvSpPr>
          <p:nvPr/>
        </p:nvSpPr>
        <p:spPr bwMode="auto">
          <a:xfrm>
            <a:off x="3022600" y="3797300"/>
            <a:ext cx="3187700" cy="3048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spcBef>
                <a:spcPct val="50000"/>
              </a:spcBef>
            </a:pPr>
            <a:r>
              <a:rPr lang="en-US" altLang="en-US" b="0">
                <a:solidFill>
                  <a:schemeClr val="tx2"/>
                </a:solidFill>
              </a:rPr>
              <a:t>Event(args)[guard condition]/activity</a:t>
            </a:r>
          </a:p>
        </p:txBody>
      </p:sp>
      <p:sp>
        <p:nvSpPr>
          <p:cNvPr id="53268" name="AutoShape 78"/>
          <p:cNvSpPr>
            <a:spLocks noChangeArrowheads="1"/>
          </p:cNvSpPr>
          <p:nvPr/>
        </p:nvSpPr>
        <p:spPr bwMode="auto">
          <a:xfrm>
            <a:off x="6426200" y="3516313"/>
            <a:ext cx="1327150" cy="1163637"/>
          </a:xfrm>
          <a:prstGeom prst="roundRect">
            <a:avLst>
              <a:gd name="adj" fmla="val 16667"/>
            </a:avLst>
          </a:prstGeom>
          <a:solidFill>
            <a:srgbClr val="FFFFCC"/>
          </a:solidFill>
          <a:ln w="12700">
            <a:solidFill>
              <a:srgbClr val="9900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53269" name="Text Box 79"/>
          <p:cNvSpPr txBox="1">
            <a:spLocks noChangeArrowheads="1"/>
          </p:cNvSpPr>
          <p:nvPr/>
        </p:nvSpPr>
        <p:spPr bwMode="auto">
          <a:xfrm>
            <a:off x="6575425" y="3549650"/>
            <a:ext cx="1016000" cy="3667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spcBef>
                <a:spcPct val="50000"/>
              </a:spcBef>
            </a:pPr>
            <a:r>
              <a:rPr lang="en-US" altLang="en-US" sz="1800" b="0" dirty="0"/>
              <a:t>State2</a:t>
            </a:r>
          </a:p>
        </p:txBody>
      </p:sp>
    </p:spTree>
    <p:extLst>
      <p:ext uri="{BB962C8B-B14F-4D97-AF65-F5344CB8AC3E}">
        <p14:creationId xmlns:p14="http://schemas.microsoft.com/office/powerpoint/2010/main" val="4271082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79"/>
          <p:cNvSpPr>
            <a:spLocks noChangeShapeType="1"/>
          </p:cNvSpPr>
          <p:nvPr/>
        </p:nvSpPr>
        <p:spPr bwMode="auto">
          <a:xfrm>
            <a:off x="5168900" y="1943100"/>
            <a:ext cx="1752600"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299" name="Line 82"/>
          <p:cNvSpPr>
            <a:spLocks noChangeShapeType="1"/>
          </p:cNvSpPr>
          <p:nvPr/>
        </p:nvSpPr>
        <p:spPr bwMode="auto">
          <a:xfrm>
            <a:off x="6045200" y="5080000"/>
            <a:ext cx="1663700"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00" name="Rectangle 53"/>
          <p:cNvSpPr>
            <a:spLocks noGrp="1" noChangeArrowheads="1"/>
          </p:cNvSpPr>
          <p:nvPr>
            <p:ph type="title"/>
          </p:nvPr>
        </p:nvSpPr>
        <p:spPr>
          <a:noFill/>
        </p:spPr>
        <p:txBody>
          <a:bodyPr/>
          <a:lstStyle/>
          <a:p>
            <a:pPr eaLnBrk="1" hangingPunct="1"/>
            <a:r>
              <a:rPr lang="en-US" altLang="en-US" smtClean="0"/>
              <a:t>Pseudo States</a:t>
            </a:r>
          </a:p>
        </p:txBody>
      </p:sp>
      <p:sp>
        <p:nvSpPr>
          <p:cNvPr id="55301" name="Rectangle 54"/>
          <p:cNvSpPr>
            <a:spLocks noGrp="1" noChangeArrowheads="1"/>
          </p:cNvSpPr>
          <p:nvPr>
            <p:ph type="body" sz="half" idx="1"/>
          </p:nvPr>
        </p:nvSpPr>
        <p:spPr>
          <a:xfrm>
            <a:off x="361950" y="1052513"/>
            <a:ext cx="4168775" cy="5043487"/>
          </a:xfrm>
          <a:noFill/>
        </p:spPr>
        <p:txBody>
          <a:bodyPr/>
          <a:lstStyle/>
          <a:p>
            <a:pPr eaLnBrk="1" hangingPunct="1"/>
            <a:r>
              <a:rPr lang="en-US" altLang="en-US" sz="2400" smtClean="0"/>
              <a:t>Initial state </a:t>
            </a:r>
          </a:p>
          <a:p>
            <a:pPr lvl="1" eaLnBrk="1" hangingPunct="1"/>
            <a:r>
              <a:rPr lang="en-US" altLang="en-US" sz="2000" smtClean="0"/>
              <a:t>The state entered when an    object is created</a:t>
            </a:r>
          </a:p>
          <a:p>
            <a:pPr lvl="1" eaLnBrk="1" hangingPunct="1"/>
            <a:r>
              <a:rPr lang="en-US" altLang="en-US" sz="2000" smtClean="0"/>
              <a:t>Mandatory, can only have one initial state </a:t>
            </a:r>
          </a:p>
          <a:p>
            <a:pPr eaLnBrk="1" hangingPunct="1"/>
            <a:r>
              <a:rPr lang="en-US" altLang="en-US" sz="2400" smtClean="0"/>
              <a:t>Choice</a:t>
            </a:r>
          </a:p>
          <a:p>
            <a:pPr lvl="1" eaLnBrk="1" hangingPunct="1"/>
            <a:r>
              <a:rPr lang="en-US" altLang="en-US" sz="2000" smtClean="0"/>
              <a:t>Dynamic evaluation of subsequent guard conditions</a:t>
            </a:r>
          </a:p>
          <a:p>
            <a:pPr lvl="1" eaLnBrk="1" hangingPunct="1"/>
            <a:r>
              <a:rPr lang="en-US" altLang="en-US" sz="2000" smtClean="0"/>
              <a:t>Only first segment has a trigger</a:t>
            </a:r>
          </a:p>
          <a:p>
            <a:pPr eaLnBrk="1" hangingPunct="1"/>
            <a:r>
              <a:rPr lang="en-US" altLang="en-US" sz="2400" smtClean="0"/>
              <a:t>Final state </a:t>
            </a:r>
          </a:p>
          <a:p>
            <a:pPr lvl="1" eaLnBrk="1" hangingPunct="1"/>
            <a:r>
              <a:rPr lang="en-US" altLang="en-US" sz="2000" smtClean="0"/>
              <a:t>Indicates the object’s end </a:t>
            </a:r>
          </a:p>
          <a:p>
            <a:pPr lvl="1" eaLnBrk="1" hangingPunct="1">
              <a:buFont typeface="Wingdings" panose="05000000000000000000" pitchFamily="2" charset="2"/>
              <a:buNone/>
            </a:pPr>
            <a:r>
              <a:rPr lang="en-US" altLang="en-US" sz="2000" smtClean="0"/>
              <a:t>   of life </a:t>
            </a:r>
          </a:p>
          <a:p>
            <a:pPr lvl="1" eaLnBrk="1" hangingPunct="1"/>
            <a:r>
              <a:rPr lang="en-US" altLang="en-US" sz="2000" smtClean="0"/>
              <a:t>Optional, may have more than one</a:t>
            </a:r>
          </a:p>
        </p:txBody>
      </p:sp>
      <p:sp>
        <p:nvSpPr>
          <p:cNvPr id="55302" name="AutoShape 75"/>
          <p:cNvSpPr>
            <a:spLocks noChangeArrowheads="1"/>
          </p:cNvSpPr>
          <p:nvPr/>
        </p:nvSpPr>
        <p:spPr bwMode="auto">
          <a:xfrm>
            <a:off x="6934200" y="1587500"/>
            <a:ext cx="1308100" cy="723900"/>
          </a:xfrm>
          <a:prstGeom prst="roundRect">
            <a:avLst>
              <a:gd name="adj" fmla="val 16667"/>
            </a:avLst>
          </a:prstGeom>
          <a:solidFill>
            <a:srgbClr val="FFFFCC"/>
          </a:solidFill>
          <a:ln w="9525">
            <a:solidFill>
              <a:srgbClr val="9900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55303" name="AutoShape 76"/>
          <p:cNvSpPr>
            <a:spLocks noChangeArrowheads="1"/>
          </p:cNvSpPr>
          <p:nvPr/>
        </p:nvSpPr>
        <p:spPr bwMode="auto">
          <a:xfrm>
            <a:off x="4864100" y="4711700"/>
            <a:ext cx="1308100" cy="723900"/>
          </a:xfrm>
          <a:prstGeom prst="roundRect">
            <a:avLst>
              <a:gd name="adj" fmla="val 16667"/>
            </a:avLst>
          </a:prstGeom>
          <a:solidFill>
            <a:srgbClr val="FFFFCC"/>
          </a:solidFill>
          <a:ln w="9525">
            <a:solidFill>
              <a:srgbClr val="9900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55304" name="Text Box 77"/>
          <p:cNvSpPr txBox="1">
            <a:spLocks noChangeArrowheads="1"/>
          </p:cNvSpPr>
          <p:nvPr/>
        </p:nvSpPr>
        <p:spPr bwMode="auto">
          <a:xfrm>
            <a:off x="7061200" y="1638300"/>
            <a:ext cx="1066800" cy="3667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spcBef>
                <a:spcPct val="50000"/>
              </a:spcBef>
            </a:pPr>
            <a:r>
              <a:rPr lang="en-US" altLang="en-US" sz="1800"/>
              <a:t>State1</a:t>
            </a:r>
          </a:p>
        </p:txBody>
      </p:sp>
      <p:sp>
        <p:nvSpPr>
          <p:cNvPr id="55305" name="Oval 78"/>
          <p:cNvSpPr>
            <a:spLocks noChangeArrowheads="1"/>
          </p:cNvSpPr>
          <p:nvPr/>
        </p:nvSpPr>
        <p:spPr bwMode="auto">
          <a:xfrm>
            <a:off x="4889500" y="1778000"/>
            <a:ext cx="342900" cy="34290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55306" name="Text Box 80"/>
          <p:cNvSpPr txBox="1">
            <a:spLocks noChangeArrowheads="1"/>
          </p:cNvSpPr>
          <p:nvPr/>
        </p:nvSpPr>
        <p:spPr bwMode="auto">
          <a:xfrm>
            <a:off x="4991100" y="4775200"/>
            <a:ext cx="1066800" cy="3667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spcBef>
                <a:spcPct val="50000"/>
              </a:spcBef>
            </a:pPr>
            <a:r>
              <a:rPr lang="en-US" altLang="en-US" sz="1800"/>
              <a:t>State2</a:t>
            </a:r>
          </a:p>
        </p:txBody>
      </p:sp>
      <p:sp>
        <p:nvSpPr>
          <p:cNvPr id="55307" name="Oval 81"/>
          <p:cNvSpPr>
            <a:spLocks noChangeArrowheads="1"/>
          </p:cNvSpPr>
          <p:nvPr/>
        </p:nvSpPr>
        <p:spPr bwMode="auto">
          <a:xfrm>
            <a:off x="7804150" y="4908550"/>
            <a:ext cx="342900" cy="34290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55308" name="Oval 83"/>
          <p:cNvSpPr>
            <a:spLocks noChangeArrowheads="1"/>
          </p:cNvSpPr>
          <p:nvPr/>
        </p:nvSpPr>
        <p:spPr bwMode="auto">
          <a:xfrm>
            <a:off x="7734300" y="4838700"/>
            <a:ext cx="482600" cy="4826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55309" name="AutoShape 84"/>
          <p:cNvSpPr>
            <a:spLocks noChangeArrowheads="1"/>
          </p:cNvSpPr>
          <p:nvPr/>
        </p:nvSpPr>
        <p:spPr bwMode="auto">
          <a:xfrm>
            <a:off x="6318250" y="3286125"/>
            <a:ext cx="466725" cy="466725"/>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55310" name="Line 85"/>
          <p:cNvSpPr>
            <a:spLocks noChangeShapeType="1"/>
          </p:cNvSpPr>
          <p:nvPr/>
        </p:nvSpPr>
        <p:spPr bwMode="auto">
          <a:xfrm>
            <a:off x="6554788" y="2803525"/>
            <a:ext cx="0" cy="479425"/>
          </a:xfrm>
          <a:prstGeom prst="line">
            <a:avLst/>
          </a:prstGeom>
          <a:noFill/>
          <a:ln w="1270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11" name="Line 86"/>
          <p:cNvSpPr>
            <a:spLocks noChangeShapeType="1"/>
          </p:cNvSpPr>
          <p:nvPr/>
        </p:nvSpPr>
        <p:spPr bwMode="auto">
          <a:xfrm flipH="1">
            <a:off x="6556375" y="2809875"/>
            <a:ext cx="10874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12" name="Line 88"/>
          <p:cNvSpPr>
            <a:spLocks noChangeShapeType="1"/>
          </p:cNvSpPr>
          <p:nvPr/>
        </p:nvSpPr>
        <p:spPr bwMode="auto">
          <a:xfrm>
            <a:off x="5526088" y="3527425"/>
            <a:ext cx="0" cy="1177925"/>
          </a:xfrm>
          <a:prstGeom prst="line">
            <a:avLst/>
          </a:prstGeom>
          <a:noFill/>
          <a:ln w="1270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13" name="Line 89"/>
          <p:cNvSpPr>
            <a:spLocks noChangeShapeType="1"/>
          </p:cNvSpPr>
          <p:nvPr/>
        </p:nvSpPr>
        <p:spPr bwMode="auto">
          <a:xfrm flipH="1">
            <a:off x="5529263" y="3521075"/>
            <a:ext cx="7810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14" name="Line 90"/>
          <p:cNvSpPr>
            <a:spLocks noChangeShapeType="1"/>
          </p:cNvSpPr>
          <p:nvPr/>
        </p:nvSpPr>
        <p:spPr bwMode="auto">
          <a:xfrm flipH="1" flipV="1">
            <a:off x="7623175" y="2301875"/>
            <a:ext cx="7938" cy="495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15" name="Line 91"/>
          <p:cNvSpPr>
            <a:spLocks noChangeShapeType="1"/>
          </p:cNvSpPr>
          <p:nvPr/>
        </p:nvSpPr>
        <p:spPr bwMode="auto">
          <a:xfrm>
            <a:off x="6769100" y="3517900"/>
            <a:ext cx="914400"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16" name="Oval 92"/>
          <p:cNvSpPr>
            <a:spLocks noChangeArrowheads="1"/>
          </p:cNvSpPr>
          <p:nvPr/>
        </p:nvSpPr>
        <p:spPr bwMode="auto">
          <a:xfrm>
            <a:off x="7766050" y="3333750"/>
            <a:ext cx="342900" cy="34290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55317" name="Oval 93"/>
          <p:cNvSpPr>
            <a:spLocks noChangeArrowheads="1"/>
          </p:cNvSpPr>
          <p:nvPr/>
        </p:nvSpPr>
        <p:spPr bwMode="auto">
          <a:xfrm>
            <a:off x="7696200" y="3263900"/>
            <a:ext cx="482600" cy="4826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55318" name="Text Box 94"/>
          <p:cNvSpPr txBox="1">
            <a:spLocks noChangeArrowheads="1"/>
          </p:cNvSpPr>
          <p:nvPr/>
        </p:nvSpPr>
        <p:spPr bwMode="auto">
          <a:xfrm>
            <a:off x="4832350" y="935038"/>
            <a:ext cx="1439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b="0" i="1" dirty="0"/>
              <a:t>Initial State</a:t>
            </a:r>
          </a:p>
        </p:txBody>
      </p:sp>
      <p:sp>
        <p:nvSpPr>
          <p:cNvPr id="55319" name="Text Box 95"/>
          <p:cNvSpPr txBox="1">
            <a:spLocks noChangeArrowheads="1"/>
          </p:cNvSpPr>
          <p:nvPr/>
        </p:nvSpPr>
        <p:spPr bwMode="auto">
          <a:xfrm>
            <a:off x="5207000" y="2763838"/>
            <a:ext cx="976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b="0" i="1"/>
              <a:t>Choice</a:t>
            </a:r>
          </a:p>
        </p:txBody>
      </p:sp>
      <p:sp>
        <p:nvSpPr>
          <p:cNvPr id="55320" name="Text Box 96"/>
          <p:cNvSpPr txBox="1">
            <a:spLocks noChangeArrowheads="1"/>
          </p:cNvSpPr>
          <p:nvPr/>
        </p:nvSpPr>
        <p:spPr bwMode="auto">
          <a:xfrm>
            <a:off x="6396038" y="4075113"/>
            <a:ext cx="1398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b="0" i="1"/>
              <a:t>Final State</a:t>
            </a:r>
          </a:p>
        </p:txBody>
      </p:sp>
      <p:sp>
        <p:nvSpPr>
          <p:cNvPr id="55321" name="Line 97"/>
          <p:cNvSpPr>
            <a:spLocks noChangeShapeType="1"/>
          </p:cNvSpPr>
          <p:nvPr/>
        </p:nvSpPr>
        <p:spPr bwMode="auto">
          <a:xfrm>
            <a:off x="5040313" y="1328738"/>
            <a:ext cx="3175" cy="41910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2" name="Line 98"/>
          <p:cNvSpPr>
            <a:spLocks noChangeShapeType="1"/>
          </p:cNvSpPr>
          <p:nvPr/>
        </p:nvSpPr>
        <p:spPr bwMode="auto">
          <a:xfrm>
            <a:off x="6169025" y="3035300"/>
            <a:ext cx="206375" cy="31750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3" name="Line 99"/>
          <p:cNvSpPr>
            <a:spLocks noChangeShapeType="1"/>
          </p:cNvSpPr>
          <p:nvPr/>
        </p:nvSpPr>
        <p:spPr bwMode="auto">
          <a:xfrm>
            <a:off x="7772400" y="4330700"/>
            <a:ext cx="196850" cy="490538"/>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4" name="Line 100"/>
          <p:cNvSpPr>
            <a:spLocks noChangeShapeType="1"/>
          </p:cNvSpPr>
          <p:nvPr/>
        </p:nvSpPr>
        <p:spPr bwMode="auto">
          <a:xfrm flipH="1">
            <a:off x="7762875" y="3771900"/>
            <a:ext cx="160338" cy="460375"/>
          </a:xfrm>
          <a:prstGeom prst="line">
            <a:avLst/>
          </a:prstGeom>
          <a:noFill/>
          <a:ln w="28575">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4692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80"/>
          <p:cNvSpPr>
            <a:spLocks noChangeShapeType="1"/>
          </p:cNvSpPr>
          <p:nvPr/>
        </p:nvSpPr>
        <p:spPr bwMode="auto">
          <a:xfrm>
            <a:off x="1689100" y="4699000"/>
            <a:ext cx="0" cy="901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47" name="Rectangle 47"/>
          <p:cNvSpPr>
            <a:spLocks noGrp="1" noChangeArrowheads="1"/>
          </p:cNvSpPr>
          <p:nvPr>
            <p:ph type="body" sz="half" idx="1"/>
          </p:nvPr>
        </p:nvSpPr>
        <p:spPr>
          <a:xfrm>
            <a:off x="361950" y="1052513"/>
            <a:ext cx="8613775" cy="3036887"/>
          </a:xfrm>
          <a:noFill/>
        </p:spPr>
        <p:txBody>
          <a:bodyPr/>
          <a:lstStyle/>
          <a:p>
            <a:pPr eaLnBrk="1" hangingPunct="1"/>
            <a:r>
              <a:rPr lang="en-US" altLang="en-US" sz="2800" dirty="0" smtClean="0"/>
              <a:t>Significant, dynamic attributes</a:t>
            </a:r>
          </a:p>
          <a:p>
            <a:pPr eaLnBrk="1" hangingPunct="1"/>
            <a:endParaRPr lang="en-US" altLang="en-US" sz="2800" dirty="0" smtClean="0"/>
          </a:p>
          <a:p>
            <a:pPr eaLnBrk="1" hangingPunct="1"/>
            <a:endParaRPr lang="en-US" altLang="en-US" sz="2800" dirty="0" smtClean="0"/>
          </a:p>
          <a:p>
            <a:pPr lvl="1" eaLnBrk="1" hangingPunct="1"/>
            <a:endParaRPr lang="en-US" altLang="en-US" sz="2400" dirty="0" smtClean="0"/>
          </a:p>
          <a:p>
            <a:pPr lvl="2" eaLnBrk="1" hangingPunct="1"/>
            <a:endParaRPr lang="en-US" altLang="en-US" sz="2400" dirty="0" smtClean="0"/>
          </a:p>
          <a:p>
            <a:pPr eaLnBrk="1" hangingPunct="1"/>
            <a:r>
              <a:rPr lang="en-US" altLang="en-US" sz="2800" dirty="0" smtClean="0"/>
              <a:t>Existence and non-existence of certain links</a:t>
            </a:r>
          </a:p>
        </p:txBody>
      </p:sp>
      <p:sp>
        <p:nvSpPr>
          <p:cNvPr id="57348" name="Rectangle 46"/>
          <p:cNvSpPr>
            <a:spLocks noGrp="1" noChangeArrowheads="1"/>
          </p:cNvSpPr>
          <p:nvPr>
            <p:ph type="title"/>
          </p:nvPr>
        </p:nvSpPr>
        <p:spPr>
          <a:noFill/>
        </p:spPr>
        <p:txBody>
          <a:bodyPr/>
          <a:lstStyle/>
          <a:p>
            <a:pPr eaLnBrk="1" hangingPunct="1"/>
            <a:r>
              <a:rPr lang="en-US" altLang="en-US" noProof="1" smtClean="0"/>
              <a:t>Identify and Define the States</a:t>
            </a:r>
            <a:endParaRPr lang="en-US" altLang="en-US" smtClean="0"/>
          </a:p>
        </p:txBody>
      </p:sp>
      <p:sp>
        <p:nvSpPr>
          <p:cNvPr id="57349" name="Rectangle 48"/>
          <p:cNvSpPr>
            <a:spLocks noChangeArrowheads="1"/>
          </p:cNvSpPr>
          <p:nvPr/>
        </p:nvSpPr>
        <p:spPr bwMode="auto">
          <a:xfrm>
            <a:off x="1497013" y="1500188"/>
            <a:ext cx="6165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800" b="0">
                <a:solidFill>
                  <a:srgbClr val="00CCFF"/>
                </a:solidFill>
              </a:rPr>
              <a:t>The maximum number of students per course offering is 10</a:t>
            </a:r>
          </a:p>
        </p:txBody>
      </p:sp>
      <p:sp>
        <p:nvSpPr>
          <p:cNvPr id="57350" name="Rectangle 51"/>
          <p:cNvSpPr>
            <a:spLocks noChangeArrowheads="1"/>
          </p:cNvSpPr>
          <p:nvPr/>
        </p:nvSpPr>
        <p:spPr bwMode="auto">
          <a:xfrm>
            <a:off x="1978025" y="1946275"/>
            <a:ext cx="2203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r">
              <a:spcBef>
                <a:spcPct val="50000"/>
              </a:spcBef>
            </a:pPr>
            <a:r>
              <a:rPr lang="en-US" altLang="en-US" sz="1600" b="0"/>
              <a:t>numStudents  &lt;  10 </a:t>
            </a:r>
          </a:p>
        </p:txBody>
      </p:sp>
      <p:sp>
        <p:nvSpPr>
          <p:cNvPr id="57351" name="Rectangle 52"/>
          <p:cNvSpPr>
            <a:spLocks noChangeArrowheads="1"/>
          </p:cNvSpPr>
          <p:nvPr/>
        </p:nvSpPr>
        <p:spPr bwMode="auto">
          <a:xfrm>
            <a:off x="4727575" y="1946275"/>
            <a:ext cx="2330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r">
              <a:spcBef>
                <a:spcPct val="50000"/>
              </a:spcBef>
            </a:pPr>
            <a:r>
              <a:rPr lang="en-US" altLang="en-US" sz="1600" b="0"/>
              <a:t>numStudents  &gt; =  10</a:t>
            </a:r>
          </a:p>
        </p:txBody>
      </p:sp>
      <p:sp>
        <p:nvSpPr>
          <p:cNvPr id="57352" name="Text Box 55"/>
          <p:cNvSpPr txBox="1">
            <a:spLocks noChangeArrowheads="1"/>
          </p:cNvSpPr>
          <p:nvPr/>
        </p:nvSpPr>
        <p:spPr bwMode="auto">
          <a:xfrm>
            <a:off x="4025900" y="4038600"/>
            <a:ext cx="18923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600" b="0" dirty="0">
                <a:solidFill>
                  <a:srgbClr val="00CCFF"/>
                </a:solidFill>
              </a:rPr>
              <a:t>Link to Professor</a:t>
            </a:r>
          </a:p>
          <a:p>
            <a:pPr algn="ctr"/>
            <a:r>
              <a:rPr lang="en-US" altLang="en-US" sz="1600" b="0" dirty="0">
                <a:solidFill>
                  <a:srgbClr val="00CCFF"/>
                </a:solidFill>
              </a:rPr>
              <a:t>exists</a:t>
            </a:r>
          </a:p>
        </p:txBody>
      </p:sp>
      <p:sp>
        <p:nvSpPr>
          <p:cNvPr id="57353" name="Text Box 56"/>
          <p:cNvSpPr txBox="1">
            <a:spLocks noChangeArrowheads="1"/>
          </p:cNvSpPr>
          <p:nvPr/>
        </p:nvSpPr>
        <p:spPr bwMode="auto">
          <a:xfrm>
            <a:off x="6496050" y="4038600"/>
            <a:ext cx="17097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600" b="0">
                <a:solidFill>
                  <a:srgbClr val="00CCFF"/>
                </a:solidFill>
              </a:rPr>
              <a:t>Link to Professor</a:t>
            </a:r>
          </a:p>
          <a:p>
            <a:pPr algn="ctr"/>
            <a:r>
              <a:rPr lang="en-US" altLang="en-US" sz="1600" b="0">
                <a:solidFill>
                  <a:srgbClr val="00CCFF"/>
                </a:solidFill>
              </a:rPr>
              <a:t>doesn’t exist</a:t>
            </a:r>
          </a:p>
        </p:txBody>
      </p:sp>
      <p:sp>
        <p:nvSpPr>
          <p:cNvPr id="57354" name="AutoShape 58"/>
          <p:cNvSpPr>
            <a:spLocks noChangeArrowheads="1"/>
          </p:cNvSpPr>
          <p:nvPr/>
        </p:nvSpPr>
        <p:spPr bwMode="auto">
          <a:xfrm>
            <a:off x="3005138" y="4768850"/>
            <a:ext cx="723900" cy="560388"/>
          </a:xfrm>
          <a:prstGeom prst="rightArrow">
            <a:avLst>
              <a:gd name="adj1" fmla="val 42778"/>
              <a:gd name="adj2" fmla="val 48161"/>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57355" name="AutoShape 62"/>
          <p:cNvSpPr>
            <a:spLocks noChangeArrowheads="1"/>
          </p:cNvSpPr>
          <p:nvPr/>
        </p:nvSpPr>
        <p:spPr bwMode="auto">
          <a:xfrm>
            <a:off x="2247900" y="2374900"/>
            <a:ext cx="1689100" cy="673100"/>
          </a:xfrm>
          <a:prstGeom prst="roundRect">
            <a:avLst>
              <a:gd name="adj" fmla="val 16667"/>
            </a:avLst>
          </a:prstGeom>
          <a:solidFill>
            <a:srgbClr val="FFFFCC"/>
          </a:solidFill>
          <a:ln w="12700">
            <a:solidFill>
              <a:srgbClr val="9900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57356" name="AutoShape 63"/>
          <p:cNvSpPr>
            <a:spLocks noChangeArrowheads="1"/>
          </p:cNvSpPr>
          <p:nvPr/>
        </p:nvSpPr>
        <p:spPr bwMode="auto">
          <a:xfrm>
            <a:off x="5130800" y="2374900"/>
            <a:ext cx="1689100" cy="673100"/>
          </a:xfrm>
          <a:prstGeom prst="roundRect">
            <a:avLst>
              <a:gd name="adj" fmla="val 16667"/>
            </a:avLst>
          </a:prstGeom>
          <a:solidFill>
            <a:srgbClr val="FFFFCC"/>
          </a:solidFill>
          <a:ln w="12700">
            <a:solidFill>
              <a:srgbClr val="9900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57357" name="AutoShape 64"/>
          <p:cNvSpPr>
            <a:spLocks noChangeArrowheads="1"/>
          </p:cNvSpPr>
          <p:nvPr/>
        </p:nvSpPr>
        <p:spPr bwMode="auto">
          <a:xfrm>
            <a:off x="6515100" y="4724400"/>
            <a:ext cx="1689100" cy="673100"/>
          </a:xfrm>
          <a:prstGeom prst="roundRect">
            <a:avLst>
              <a:gd name="adj" fmla="val 16667"/>
            </a:avLst>
          </a:prstGeom>
          <a:solidFill>
            <a:srgbClr val="FFFFCC"/>
          </a:solidFill>
          <a:ln w="12700">
            <a:solidFill>
              <a:srgbClr val="9900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57358" name="AutoShape 65"/>
          <p:cNvSpPr>
            <a:spLocks noChangeArrowheads="1"/>
          </p:cNvSpPr>
          <p:nvPr/>
        </p:nvSpPr>
        <p:spPr bwMode="auto">
          <a:xfrm>
            <a:off x="4089400" y="4724400"/>
            <a:ext cx="1689100" cy="673100"/>
          </a:xfrm>
          <a:prstGeom prst="roundRect">
            <a:avLst>
              <a:gd name="adj" fmla="val 16667"/>
            </a:avLst>
          </a:prstGeom>
          <a:solidFill>
            <a:srgbClr val="FFFFCC"/>
          </a:solidFill>
          <a:ln w="12700">
            <a:solidFill>
              <a:srgbClr val="9900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57359" name="Rectangle 67"/>
          <p:cNvSpPr>
            <a:spLocks noChangeArrowheads="1"/>
          </p:cNvSpPr>
          <p:nvPr/>
        </p:nvSpPr>
        <p:spPr bwMode="auto">
          <a:xfrm>
            <a:off x="628650" y="3956050"/>
            <a:ext cx="2109788" cy="822325"/>
          </a:xfrm>
          <a:prstGeom prst="rect">
            <a:avLst/>
          </a:prstGeom>
          <a:solidFill>
            <a:srgbClr val="FFFFCC"/>
          </a:solidFill>
          <a:ln w="12700">
            <a:solidFill>
              <a:srgbClr val="8A0E5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57360" name="Line 69"/>
          <p:cNvSpPr>
            <a:spLocks noChangeShapeType="1"/>
          </p:cNvSpPr>
          <p:nvPr/>
        </p:nvSpPr>
        <p:spPr bwMode="auto">
          <a:xfrm>
            <a:off x="641350" y="4575175"/>
            <a:ext cx="2097088" cy="0"/>
          </a:xfrm>
          <a:prstGeom prst="line">
            <a:avLst/>
          </a:prstGeom>
          <a:noFill/>
          <a:ln w="12700">
            <a:solidFill>
              <a:srgbClr val="8A0E5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1" name="Rectangle 70"/>
          <p:cNvSpPr>
            <a:spLocks noChangeArrowheads="1"/>
          </p:cNvSpPr>
          <p:nvPr/>
        </p:nvSpPr>
        <p:spPr bwMode="auto">
          <a:xfrm>
            <a:off x="644525" y="4137025"/>
            <a:ext cx="2084388" cy="3365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8A0E5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600" b="0" dirty="0"/>
              <a:t>Professor</a:t>
            </a:r>
          </a:p>
        </p:txBody>
      </p:sp>
      <p:sp>
        <p:nvSpPr>
          <p:cNvPr id="57362" name="Line 72"/>
          <p:cNvSpPr>
            <a:spLocks noChangeShapeType="1"/>
          </p:cNvSpPr>
          <p:nvPr/>
        </p:nvSpPr>
        <p:spPr bwMode="auto">
          <a:xfrm>
            <a:off x="641350" y="4448175"/>
            <a:ext cx="2097088" cy="0"/>
          </a:xfrm>
          <a:prstGeom prst="line">
            <a:avLst/>
          </a:prstGeom>
          <a:noFill/>
          <a:ln w="12700">
            <a:solidFill>
              <a:srgbClr val="8A0E5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3" name="Rectangle 73"/>
          <p:cNvSpPr>
            <a:spLocks noChangeArrowheads="1"/>
          </p:cNvSpPr>
          <p:nvPr/>
        </p:nvSpPr>
        <p:spPr bwMode="auto">
          <a:xfrm>
            <a:off x="628650" y="5340350"/>
            <a:ext cx="2109788" cy="822325"/>
          </a:xfrm>
          <a:prstGeom prst="rect">
            <a:avLst/>
          </a:prstGeom>
          <a:solidFill>
            <a:srgbClr val="FFFFCC"/>
          </a:solidFill>
          <a:ln w="12700">
            <a:solidFill>
              <a:srgbClr val="8A0E5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57364" name="Line 74"/>
          <p:cNvSpPr>
            <a:spLocks noChangeShapeType="1"/>
          </p:cNvSpPr>
          <p:nvPr/>
        </p:nvSpPr>
        <p:spPr bwMode="auto">
          <a:xfrm>
            <a:off x="641350" y="5959475"/>
            <a:ext cx="2097088" cy="0"/>
          </a:xfrm>
          <a:prstGeom prst="line">
            <a:avLst/>
          </a:prstGeom>
          <a:noFill/>
          <a:ln w="12700">
            <a:solidFill>
              <a:srgbClr val="8A0E5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5" name="Rectangle 75"/>
          <p:cNvSpPr>
            <a:spLocks noChangeArrowheads="1"/>
          </p:cNvSpPr>
          <p:nvPr/>
        </p:nvSpPr>
        <p:spPr bwMode="auto">
          <a:xfrm>
            <a:off x="644525" y="5511800"/>
            <a:ext cx="2084388" cy="3365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8A0E5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600" b="0" dirty="0" err="1"/>
              <a:t>CourseOffering</a:t>
            </a:r>
            <a:endParaRPr lang="en-US" altLang="en-US" sz="1600" b="0" dirty="0"/>
          </a:p>
        </p:txBody>
      </p:sp>
      <p:sp>
        <p:nvSpPr>
          <p:cNvPr id="57366" name="Line 77"/>
          <p:cNvSpPr>
            <a:spLocks noChangeShapeType="1"/>
          </p:cNvSpPr>
          <p:nvPr/>
        </p:nvSpPr>
        <p:spPr bwMode="auto">
          <a:xfrm>
            <a:off x="641350" y="5832475"/>
            <a:ext cx="2097088" cy="0"/>
          </a:xfrm>
          <a:prstGeom prst="line">
            <a:avLst/>
          </a:prstGeom>
          <a:noFill/>
          <a:ln w="12700">
            <a:solidFill>
              <a:srgbClr val="8A0E5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7" name="Text Box 78"/>
          <p:cNvSpPr txBox="1">
            <a:spLocks noChangeArrowheads="1"/>
          </p:cNvSpPr>
          <p:nvPr/>
        </p:nvSpPr>
        <p:spPr bwMode="auto">
          <a:xfrm>
            <a:off x="2590800" y="2425700"/>
            <a:ext cx="1016000" cy="3667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spcBef>
                <a:spcPct val="50000"/>
              </a:spcBef>
            </a:pPr>
            <a:r>
              <a:rPr lang="en-US" altLang="en-US" sz="1800" b="0"/>
              <a:t>Open</a:t>
            </a:r>
          </a:p>
        </p:txBody>
      </p:sp>
      <p:sp>
        <p:nvSpPr>
          <p:cNvPr id="57368" name="Text Box 79"/>
          <p:cNvSpPr txBox="1">
            <a:spLocks noChangeArrowheads="1"/>
          </p:cNvSpPr>
          <p:nvPr/>
        </p:nvSpPr>
        <p:spPr bwMode="auto">
          <a:xfrm>
            <a:off x="5499100" y="2425700"/>
            <a:ext cx="1016000" cy="3667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spcBef>
                <a:spcPct val="50000"/>
              </a:spcBef>
            </a:pPr>
            <a:r>
              <a:rPr lang="en-US" altLang="en-US" sz="1800" b="0"/>
              <a:t>Closed</a:t>
            </a:r>
          </a:p>
        </p:txBody>
      </p:sp>
      <p:sp>
        <p:nvSpPr>
          <p:cNvPr id="57369" name="Rectangle 81"/>
          <p:cNvSpPr>
            <a:spLocks noChangeArrowheads="1"/>
          </p:cNvSpPr>
          <p:nvPr/>
        </p:nvSpPr>
        <p:spPr bwMode="auto">
          <a:xfrm>
            <a:off x="1219200" y="5078413"/>
            <a:ext cx="450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b="0">
                <a:solidFill>
                  <a:schemeClr val="tx2"/>
                </a:solidFill>
              </a:rPr>
              <a:t>0..*</a:t>
            </a:r>
          </a:p>
        </p:txBody>
      </p:sp>
      <p:sp>
        <p:nvSpPr>
          <p:cNvPr id="57370" name="Rectangle 82"/>
          <p:cNvSpPr>
            <a:spLocks noChangeArrowheads="1"/>
          </p:cNvSpPr>
          <p:nvPr/>
        </p:nvSpPr>
        <p:spPr bwMode="auto">
          <a:xfrm>
            <a:off x="1701800" y="4760913"/>
            <a:ext cx="479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b="0">
                <a:solidFill>
                  <a:schemeClr val="tx2"/>
                </a:solidFill>
              </a:rPr>
              <a:t>0..1</a:t>
            </a:r>
          </a:p>
        </p:txBody>
      </p:sp>
      <p:sp>
        <p:nvSpPr>
          <p:cNvPr id="57371" name="Text Box 83"/>
          <p:cNvSpPr txBox="1">
            <a:spLocks noChangeArrowheads="1"/>
          </p:cNvSpPr>
          <p:nvPr/>
        </p:nvSpPr>
        <p:spPr bwMode="auto">
          <a:xfrm>
            <a:off x="4314825" y="4800600"/>
            <a:ext cx="1244600" cy="3667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spcBef>
                <a:spcPct val="50000"/>
              </a:spcBef>
            </a:pPr>
            <a:r>
              <a:rPr lang="en-US" altLang="en-US" sz="1800" b="0"/>
              <a:t>Assigned</a:t>
            </a:r>
          </a:p>
        </p:txBody>
      </p:sp>
      <p:sp>
        <p:nvSpPr>
          <p:cNvPr id="57372" name="Text Box 84"/>
          <p:cNvSpPr txBox="1">
            <a:spLocks noChangeArrowheads="1"/>
          </p:cNvSpPr>
          <p:nvPr/>
        </p:nvSpPr>
        <p:spPr bwMode="auto">
          <a:xfrm>
            <a:off x="6597650" y="4800600"/>
            <a:ext cx="1549400" cy="3667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spcBef>
                <a:spcPct val="50000"/>
              </a:spcBef>
            </a:pPr>
            <a:r>
              <a:rPr lang="en-US" altLang="en-US" sz="1800" b="0"/>
              <a:t>Unassigned</a:t>
            </a:r>
          </a:p>
        </p:txBody>
      </p:sp>
    </p:spTree>
    <p:extLst>
      <p:ext uri="{BB962C8B-B14F-4D97-AF65-F5344CB8AC3E}">
        <p14:creationId xmlns:p14="http://schemas.microsoft.com/office/powerpoint/2010/main" val="2707257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4"/>
          <p:cNvSpPr>
            <a:spLocks noGrp="1" noChangeArrowheads="1"/>
          </p:cNvSpPr>
          <p:nvPr>
            <p:ph type="body" sz="half" idx="1"/>
          </p:nvPr>
        </p:nvSpPr>
        <p:spPr>
          <a:xfrm>
            <a:off x="361950" y="1052513"/>
            <a:ext cx="8486775" cy="5043487"/>
          </a:xfrm>
          <a:noFill/>
        </p:spPr>
        <p:txBody>
          <a:bodyPr/>
          <a:lstStyle/>
          <a:p>
            <a:pPr eaLnBrk="1" hangingPunct="1"/>
            <a:r>
              <a:rPr lang="en-US" altLang="en-US" sz="2800" smtClean="0"/>
              <a:t>Look at the class interface operations</a:t>
            </a:r>
          </a:p>
        </p:txBody>
      </p:sp>
      <p:sp>
        <p:nvSpPr>
          <p:cNvPr id="59395" name="Text Box 26"/>
          <p:cNvSpPr txBox="1">
            <a:spLocks noChangeArrowheads="1"/>
          </p:cNvSpPr>
          <p:nvPr/>
        </p:nvSpPr>
        <p:spPr bwMode="auto">
          <a:xfrm>
            <a:off x="849313" y="4452938"/>
            <a:ext cx="3721100" cy="847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sz="2400" b="0" dirty="0">
                <a:latin typeface="Arial Narrow" panose="020B0606020202030204" pitchFamily="34" charset="0"/>
              </a:rPr>
              <a:t>Events: </a:t>
            </a:r>
            <a:r>
              <a:rPr lang="en-US" altLang="en-US" sz="2400" b="0" dirty="0" err="1">
                <a:latin typeface="Arial Narrow" panose="020B0606020202030204" pitchFamily="34" charset="0"/>
              </a:rPr>
              <a:t>addProfessor</a:t>
            </a:r>
            <a:r>
              <a:rPr lang="en-US" altLang="en-US" sz="2400" b="0" dirty="0">
                <a:latin typeface="Arial Narrow" panose="020B0606020202030204" pitchFamily="34" charset="0"/>
              </a:rPr>
              <a:t>,</a:t>
            </a:r>
            <a:br>
              <a:rPr lang="en-US" altLang="en-US" sz="2400" b="0" dirty="0">
                <a:latin typeface="Arial Narrow" panose="020B0606020202030204" pitchFamily="34" charset="0"/>
              </a:rPr>
            </a:br>
            <a:r>
              <a:rPr lang="en-US" altLang="en-US" sz="2400" b="0" dirty="0">
                <a:latin typeface="Arial Narrow" panose="020B0606020202030204" pitchFamily="34" charset="0"/>
              </a:rPr>
              <a:t>	  </a:t>
            </a:r>
            <a:r>
              <a:rPr lang="en-US" altLang="en-US" sz="2400" b="0" dirty="0" err="1">
                <a:latin typeface="Arial Narrow" panose="020B0606020202030204" pitchFamily="34" charset="0"/>
              </a:rPr>
              <a:t>removeProfessor</a:t>
            </a:r>
            <a:endParaRPr lang="en-US" altLang="en-US" sz="2400" b="0" dirty="0">
              <a:latin typeface="Arial Narrow" panose="020B0606020202030204" pitchFamily="34" charset="0"/>
            </a:endParaRPr>
          </a:p>
        </p:txBody>
      </p:sp>
      <p:sp>
        <p:nvSpPr>
          <p:cNvPr id="59396" name="Rectangle 27"/>
          <p:cNvSpPr>
            <a:spLocks noGrp="1" noChangeArrowheads="1"/>
          </p:cNvSpPr>
          <p:nvPr>
            <p:ph type="title"/>
          </p:nvPr>
        </p:nvSpPr>
        <p:spPr>
          <a:noFill/>
        </p:spPr>
        <p:txBody>
          <a:bodyPr/>
          <a:lstStyle/>
          <a:p>
            <a:pPr eaLnBrk="1" hangingPunct="1"/>
            <a:r>
              <a:rPr lang="en-US" altLang="en-US" noProof="1" smtClean="0"/>
              <a:t>Identify the Events</a:t>
            </a:r>
            <a:endParaRPr lang="en-US" altLang="en-US" smtClean="0"/>
          </a:p>
        </p:txBody>
      </p:sp>
      <p:sp>
        <p:nvSpPr>
          <p:cNvPr id="59397" name="AutoShape 30"/>
          <p:cNvSpPr>
            <a:spLocks noChangeArrowheads="1"/>
          </p:cNvSpPr>
          <p:nvPr/>
        </p:nvSpPr>
        <p:spPr bwMode="auto">
          <a:xfrm rot="5400000">
            <a:off x="2159794" y="3648869"/>
            <a:ext cx="723900" cy="560388"/>
          </a:xfrm>
          <a:prstGeom prst="rightArrow">
            <a:avLst>
              <a:gd name="adj1" fmla="val 47880"/>
              <a:gd name="adj2" fmla="val 50427"/>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59398" name="Line 50"/>
          <p:cNvSpPr>
            <a:spLocks noChangeShapeType="1"/>
          </p:cNvSpPr>
          <p:nvPr/>
        </p:nvSpPr>
        <p:spPr bwMode="auto">
          <a:xfrm>
            <a:off x="3530600" y="2676525"/>
            <a:ext cx="21812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399" name="Rectangle 31"/>
          <p:cNvSpPr>
            <a:spLocks noChangeArrowheads="1"/>
          </p:cNvSpPr>
          <p:nvPr/>
        </p:nvSpPr>
        <p:spPr bwMode="auto">
          <a:xfrm>
            <a:off x="1454150" y="2127250"/>
            <a:ext cx="2109788" cy="1177925"/>
          </a:xfrm>
          <a:prstGeom prst="rect">
            <a:avLst/>
          </a:prstGeom>
          <a:solidFill>
            <a:srgbClr val="FFFFCC"/>
          </a:solidFill>
          <a:ln w="12700">
            <a:solidFill>
              <a:srgbClr val="8A0E5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59400" name="Line 32"/>
          <p:cNvSpPr>
            <a:spLocks noChangeShapeType="1"/>
          </p:cNvSpPr>
          <p:nvPr/>
        </p:nvSpPr>
        <p:spPr bwMode="auto">
          <a:xfrm>
            <a:off x="1466850" y="2746375"/>
            <a:ext cx="2101850" cy="0"/>
          </a:xfrm>
          <a:prstGeom prst="line">
            <a:avLst/>
          </a:prstGeom>
          <a:noFill/>
          <a:ln w="12700">
            <a:solidFill>
              <a:srgbClr val="8A0E5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1" name="Rectangle 33"/>
          <p:cNvSpPr>
            <a:spLocks noChangeArrowheads="1"/>
          </p:cNvSpPr>
          <p:nvPr/>
        </p:nvSpPr>
        <p:spPr bwMode="auto">
          <a:xfrm>
            <a:off x="1470025" y="2308225"/>
            <a:ext cx="2084388" cy="3365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8A0E5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600" b="0" dirty="0" err="1"/>
              <a:t>CourseOffering</a:t>
            </a:r>
            <a:endParaRPr lang="en-US" altLang="en-US" sz="1600" b="0" dirty="0"/>
          </a:p>
        </p:txBody>
      </p:sp>
      <p:sp>
        <p:nvSpPr>
          <p:cNvPr id="59402" name="Line 35"/>
          <p:cNvSpPr>
            <a:spLocks noChangeShapeType="1"/>
          </p:cNvSpPr>
          <p:nvPr/>
        </p:nvSpPr>
        <p:spPr bwMode="auto">
          <a:xfrm>
            <a:off x="1466850" y="2619375"/>
            <a:ext cx="2101850" cy="0"/>
          </a:xfrm>
          <a:prstGeom prst="line">
            <a:avLst/>
          </a:prstGeom>
          <a:noFill/>
          <a:ln w="12700">
            <a:solidFill>
              <a:srgbClr val="8A0E5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3" name="Rectangle 36"/>
          <p:cNvSpPr>
            <a:spLocks noChangeArrowheads="1"/>
          </p:cNvSpPr>
          <p:nvPr/>
        </p:nvSpPr>
        <p:spPr bwMode="auto">
          <a:xfrm>
            <a:off x="1416050" y="2728913"/>
            <a:ext cx="1684338" cy="30841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8A0E5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b="0"/>
              <a:t>+ addProfessor()</a:t>
            </a:r>
          </a:p>
        </p:txBody>
      </p:sp>
      <p:sp>
        <p:nvSpPr>
          <p:cNvPr id="59404" name="Rectangle 37"/>
          <p:cNvSpPr>
            <a:spLocks noChangeArrowheads="1"/>
          </p:cNvSpPr>
          <p:nvPr/>
        </p:nvSpPr>
        <p:spPr bwMode="auto">
          <a:xfrm>
            <a:off x="1416050" y="2936875"/>
            <a:ext cx="2017713" cy="30841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8A0E5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b="0"/>
              <a:t>+ removeProfessor()</a:t>
            </a:r>
          </a:p>
        </p:txBody>
      </p:sp>
      <p:sp>
        <p:nvSpPr>
          <p:cNvPr id="59405" name="Rectangle 38"/>
          <p:cNvSpPr>
            <a:spLocks noChangeArrowheads="1"/>
          </p:cNvSpPr>
          <p:nvPr/>
        </p:nvSpPr>
        <p:spPr bwMode="auto">
          <a:xfrm>
            <a:off x="3584575" y="2392363"/>
            <a:ext cx="455253"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b="0"/>
              <a:t>0..*</a:t>
            </a:r>
          </a:p>
        </p:txBody>
      </p:sp>
      <p:sp>
        <p:nvSpPr>
          <p:cNvPr id="59406" name="Rectangle 39"/>
          <p:cNvSpPr>
            <a:spLocks noChangeArrowheads="1"/>
          </p:cNvSpPr>
          <p:nvPr/>
        </p:nvSpPr>
        <p:spPr bwMode="auto">
          <a:xfrm>
            <a:off x="5235575" y="2697163"/>
            <a:ext cx="484107"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b="0" dirty="0"/>
              <a:t>0..1</a:t>
            </a:r>
          </a:p>
        </p:txBody>
      </p:sp>
      <p:grpSp>
        <p:nvGrpSpPr>
          <p:cNvPr id="59407" name="Group 46"/>
          <p:cNvGrpSpPr>
            <a:grpSpLocks/>
          </p:cNvGrpSpPr>
          <p:nvPr/>
        </p:nvGrpSpPr>
        <p:grpSpPr bwMode="auto">
          <a:xfrm>
            <a:off x="5683250" y="2336800"/>
            <a:ext cx="1504950" cy="825500"/>
            <a:chOff x="3162" y="1988"/>
            <a:chExt cx="948" cy="520"/>
          </a:xfrm>
        </p:grpSpPr>
        <p:sp>
          <p:nvSpPr>
            <p:cNvPr id="59409" name="Rectangle 40"/>
            <p:cNvSpPr>
              <a:spLocks noChangeArrowheads="1"/>
            </p:cNvSpPr>
            <p:nvPr/>
          </p:nvSpPr>
          <p:spPr bwMode="auto">
            <a:xfrm>
              <a:off x="3162" y="1988"/>
              <a:ext cx="946" cy="520"/>
            </a:xfrm>
            <a:prstGeom prst="rect">
              <a:avLst/>
            </a:prstGeom>
            <a:solidFill>
              <a:srgbClr val="FFFFCC"/>
            </a:solidFill>
            <a:ln w="12700">
              <a:solidFill>
                <a:srgbClr val="8A0E5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59410" name="Line 41"/>
            <p:cNvSpPr>
              <a:spLocks noChangeShapeType="1"/>
            </p:cNvSpPr>
            <p:nvPr/>
          </p:nvSpPr>
          <p:spPr bwMode="auto">
            <a:xfrm>
              <a:off x="3168" y="2378"/>
              <a:ext cx="942" cy="0"/>
            </a:xfrm>
            <a:prstGeom prst="line">
              <a:avLst/>
            </a:prstGeom>
            <a:noFill/>
            <a:ln w="12700">
              <a:solidFill>
                <a:srgbClr val="8A0E5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1" name="Line 44"/>
            <p:cNvSpPr>
              <a:spLocks noChangeShapeType="1"/>
            </p:cNvSpPr>
            <p:nvPr/>
          </p:nvSpPr>
          <p:spPr bwMode="auto">
            <a:xfrm>
              <a:off x="3168" y="2298"/>
              <a:ext cx="942" cy="0"/>
            </a:xfrm>
            <a:prstGeom prst="line">
              <a:avLst/>
            </a:prstGeom>
            <a:noFill/>
            <a:ln w="12700">
              <a:solidFill>
                <a:srgbClr val="8A0E5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408" name="Rectangle 42"/>
          <p:cNvSpPr>
            <a:spLocks noChangeArrowheads="1"/>
          </p:cNvSpPr>
          <p:nvPr/>
        </p:nvSpPr>
        <p:spPr bwMode="auto">
          <a:xfrm>
            <a:off x="5861050" y="2517775"/>
            <a:ext cx="1189038" cy="3365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8A0E5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600" b="0"/>
              <a:t>Professor</a:t>
            </a:r>
          </a:p>
        </p:txBody>
      </p:sp>
    </p:spTree>
    <p:extLst>
      <p:ext uri="{BB962C8B-B14F-4D97-AF65-F5344CB8AC3E}">
        <p14:creationId xmlns:p14="http://schemas.microsoft.com/office/powerpoint/2010/main" val="2261313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8"/>
          <p:cNvSpPr>
            <a:spLocks noGrp="1" noChangeArrowheads="1"/>
          </p:cNvSpPr>
          <p:nvPr>
            <p:ph type="title"/>
          </p:nvPr>
        </p:nvSpPr>
        <p:spPr>
          <a:noFill/>
        </p:spPr>
        <p:txBody>
          <a:bodyPr/>
          <a:lstStyle/>
          <a:p>
            <a:pPr eaLnBrk="1" hangingPunct="1"/>
            <a:endParaRPr lang="en-US" altLang="en-US" dirty="0" smtClean="0"/>
          </a:p>
        </p:txBody>
      </p:sp>
      <p:sp>
        <p:nvSpPr>
          <p:cNvPr id="61443" name="Rectangle 59"/>
          <p:cNvSpPr>
            <a:spLocks noGrp="1" noChangeArrowheads="1"/>
          </p:cNvSpPr>
          <p:nvPr>
            <p:ph type="body" sz="half" idx="1"/>
          </p:nvPr>
        </p:nvSpPr>
        <p:spPr>
          <a:xfrm>
            <a:off x="361950" y="1052513"/>
            <a:ext cx="8029575" cy="5043487"/>
          </a:xfrm>
          <a:noFill/>
        </p:spPr>
        <p:txBody>
          <a:bodyPr/>
          <a:lstStyle/>
          <a:p>
            <a:pPr eaLnBrk="1" hangingPunct="1"/>
            <a:r>
              <a:rPr lang="en-US" altLang="en-US" sz="2800" noProof="1" smtClean="0"/>
              <a:t>For each state, determine what events cause transitions to what states, including guard conditions, when needed</a:t>
            </a:r>
            <a:endParaRPr lang="en-US" altLang="en-US" sz="2800" dirty="0" smtClean="0"/>
          </a:p>
          <a:p>
            <a:pPr eaLnBrk="1" hangingPunct="1"/>
            <a:r>
              <a:rPr lang="en-US" altLang="en-US" sz="2800" dirty="0" smtClean="0"/>
              <a:t>Transitions describe what happens in response to the receipt of an event</a:t>
            </a:r>
          </a:p>
        </p:txBody>
      </p:sp>
      <p:sp>
        <p:nvSpPr>
          <p:cNvPr id="61444" name="Line 95"/>
          <p:cNvSpPr>
            <a:spLocks noChangeShapeType="1"/>
          </p:cNvSpPr>
          <p:nvPr/>
        </p:nvSpPr>
        <p:spPr bwMode="auto">
          <a:xfrm rot="5400000">
            <a:off x="2916238" y="5573713"/>
            <a:ext cx="565150"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45" name="Line 96"/>
          <p:cNvSpPr>
            <a:spLocks noChangeShapeType="1"/>
          </p:cNvSpPr>
          <p:nvPr/>
        </p:nvSpPr>
        <p:spPr bwMode="auto">
          <a:xfrm rot="16200000" flipV="1">
            <a:off x="2490788" y="5611813"/>
            <a:ext cx="590550"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46" name="Line 69"/>
          <p:cNvSpPr>
            <a:spLocks noChangeShapeType="1"/>
          </p:cNvSpPr>
          <p:nvPr/>
        </p:nvSpPr>
        <p:spPr bwMode="auto">
          <a:xfrm>
            <a:off x="3460750" y="3829920"/>
            <a:ext cx="25749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61447" name="Group 101"/>
          <p:cNvGrpSpPr>
            <a:grpSpLocks/>
          </p:cNvGrpSpPr>
          <p:nvPr/>
        </p:nvGrpSpPr>
        <p:grpSpPr bwMode="auto">
          <a:xfrm>
            <a:off x="2222500" y="3280645"/>
            <a:ext cx="1835150" cy="1177925"/>
            <a:chOff x="1112" y="1932"/>
            <a:chExt cx="1332" cy="742"/>
          </a:xfrm>
        </p:grpSpPr>
        <p:sp>
          <p:nvSpPr>
            <p:cNvPr id="61468" name="Rectangle 71"/>
            <p:cNvSpPr>
              <a:spLocks noChangeArrowheads="1"/>
            </p:cNvSpPr>
            <p:nvPr/>
          </p:nvSpPr>
          <p:spPr bwMode="auto">
            <a:xfrm>
              <a:off x="1112" y="1932"/>
              <a:ext cx="1329" cy="742"/>
            </a:xfrm>
            <a:prstGeom prst="rect">
              <a:avLst/>
            </a:prstGeom>
            <a:solidFill>
              <a:srgbClr val="FFFFCC"/>
            </a:solidFill>
            <a:ln w="12700">
              <a:solidFill>
                <a:srgbClr val="8A0E5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1469" name="Line 72"/>
            <p:cNvSpPr>
              <a:spLocks noChangeShapeType="1"/>
            </p:cNvSpPr>
            <p:nvPr/>
          </p:nvSpPr>
          <p:spPr bwMode="auto">
            <a:xfrm>
              <a:off x="1120" y="2322"/>
              <a:ext cx="1324" cy="0"/>
            </a:xfrm>
            <a:prstGeom prst="line">
              <a:avLst/>
            </a:prstGeom>
            <a:noFill/>
            <a:ln w="12700">
              <a:solidFill>
                <a:srgbClr val="8A0E5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0" name="Line 75"/>
            <p:cNvSpPr>
              <a:spLocks noChangeShapeType="1"/>
            </p:cNvSpPr>
            <p:nvPr/>
          </p:nvSpPr>
          <p:spPr bwMode="auto">
            <a:xfrm>
              <a:off x="1120" y="2242"/>
              <a:ext cx="1324" cy="0"/>
            </a:xfrm>
            <a:prstGeom prst="line">
              <a:avLst/>
            </a:prstGeom>
            <a:noFill/>
            <a:ln w="12700">
              <a:solidFill>
                <a:srgbClr val="8A0E5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1448" name="Rectangle 73"/>
          <p:cNvSpPr>
            <a:spLocks noChangeArrowheads="1"/>
          </p:cNvSpPr>
          <p:nvPr/>
        </p:nvSpPr>
        <p:spPr bwMode="auto">
          <a:xfrm>
            <a:off x="2111375" y="3336925"/>
            <a:ext cx="2084388" cy="3365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8A0E5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600" b="0" dirty="0" err="1"/>
              <a:t>CourseOffering</a:t>
            </a:r>
            <a:endParaRPr lang="en-US" altLang="en-US" sz="1600" b="0" dirty="0"/>
          </a:p>
        </p:txBody>
      </p:sp>
      <p:sp>
        <p:nvSpPr>
          <p:cNvPr id="61449" name="Rectangle 76"/>
          <p:cNvSpPr>
            <a:spLocks noChangeArrowheads="1"/>
          </p:cNvSpPr>
          <p:nvPr/>
        </p:nvSpPr>
        <p:spPr bwMode="auto">
          <a:xfrm>
            <a:off x="2198162" y="3814323"/>
            <a:ext cx="1684338" cy="30841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8A0E5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b="0" dirty="0"/>
              <a:t>+ </a:t>
            </a:r>
            <a:r>
              <a:rPr lang="en-US" altLang="en-US" b="0" dirty="0" err="1"/>
              <a:t>addProfessor</a:t>
            </a:r>
            <a:r>
              <a:rPr lang="en-US" altLang="en-US" b="0" dirty="0"/>
              <a:t>()</a:t>
            </a:r>
          </a:p>
        </p:txBody>
      </p:sp>
      <p:sp>
        <p:nvSpPr>
          <p:cNvPr id="61450" name="Rectangle 77"/>
          <p:cNvSpPr>
            <a:spLocks noChangeArrowheads="1"/>
          </p:cNvSpPr>
          <p:nvPr/>
        </p:nvSpPr>
        <p:spPr bwMode="auto">
          <a:xfrm>
            <a:off x="2167419" y="4006851"/>
            <a:ext cx="2017713" cy="30841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8A0E5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b="0" dirty="0"/>
              <a:t>+ </a:t>
            </a:r>
            <a:r>
              <a:rPr lang="en-US" altLang="en-US" b="0" dirty="0" err="1"/>
              <a:t>removeProfessor</a:t>
            </a:r>
            <a:r>
              <a:rPr lang="en-US" altLang="en-US" b="0" dirty="0"/>
              <a:t>()</a:t>
            </a:r>
          </a:p>
        </p:txBody>
      </p:sp>
      <p:sp>
        <p:nvSpPr>
          <p:cNvPr id="61451" name="Rectangle 78"/>
          <p:cNvSpPr>
            <a:spLocks noChangeArrowheads="1"/>
          </p:cNvSpPr>
          <p:nvPr/>
        </p:nvSpPr>
        <p:spPr bwMode="auto">
          <a:xfrm>
            <a:off x="4048125" y="3421063"/>
            <a:ext cx="455253"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b="0"/>
              <a:t>0..*</a:t>
            </a:r>
          </a:p>
        </p:txBody>
      </p:sp>
      <p:sp>
        <p:nvSpPr>
          <p:cNvPr id="61452" name="Rectangle 79"/>
          <p:cNvSpPr>
            <a:spLocks noChangeArrowheads="1"/>
          </p:cNvSpPr>
          <p:nvPr/>
        </p:nvSpPr>
        <p:spPr bwMode="auto">
          <a:xfrm>
            <a:off x="5203825" y="3546475"/>
            <a:ext cx="484107"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b="0" dirty="0"/>
              <a:t>0..1</a:t>
            </a:r>
          </a:p>
        </p:txBody>
      </p:sp>
      <p:grpSp>
        <p:nvGrpSpPr>
          <p:cNvPr id="61453" name="Group 81"/>
          <p:cNvGrpSpPr>
            <a:grpSpLocks/>
          </p:cNvGrpSpPr>
          <p:nvPr/>
        </p:nvGrpSpPr>
        <p:grpSpPr bwMode="auto">
          <a:xfrm>
            <a:off x="5651500" y="3490195"/>
            <a:ext cx="1276350" cy="825500"/>
            <a:chOff x="3162" y="1988"/>
            <a:chExt cx="948" cy="520"/>
          </a:xfrm>
        </p:grpSpPr>
        <p:sp>
          <p:nvSpPr>
            <p:cNvPr id="61465" name="Rectangle 82"/>
            <p:cNvSpPr>
              <a:spLocks noChangeArrowheads="1"/>
            </p:cNvSpPr>
            <p:nvPr/>
          </p:nvSpPr>
          <p:spPr bwMode="auto">
            <a:xfrm>
              <a:off x="3162" y="1988"/>
              <a:ext cx="946" cy="520"/>
            </a:xfrm>
            <a:prstGeom prst="rect">
              <a:avLst/>
            </a:prstGeom>
            <a:solidFill>
              <a:srgbClr val="FFFFCC"/>
            </a:solidFill>
            <a:ln w="12700">
              <a:solidFill>
                <a:srgbClr val="8A0E5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1466" name="Line 83"/>
            <p:cNvSpPr>
              <a:spLocks noChangeShapeType="1"/>
            </p:cNvSpPr>
            <p:nvPr/>
          </p:nvSpPr>
          <p:spPr bwMode="auto">
            <a:xfrm>
              <a:off x="3168" y="2378"/>
              <a:ext cx="942" cy="0"/>
            </a:xfrm>
            <a:prstGeom prst="line">
              <a:avLst/>
            </a:prstGeom>
            <a:noFill/>
            <a:ln w="12700">
              <a:solidFill>
                <a:srgbClr val="8A0E5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7" name="Line 84"/>
            <p:cNvSpPr>
              <a:spLocks noChangeShapeType="1"/>
            </p:cNvSpPr>
            <p:nvPr/>
          </p:nvSpPr>
          <p:spPr bwMode="auto">
            <a:xfrm>
              <a:off x="3168" y="2298"/>
              <a:ext cx="942" cy="0"/>
            </a:xfrm>
            <a:prstGeom prst="line">
              <a:avLst/>
            </a:prstGeom>
            <a:noFill/>
            <a:ln w="12700">
              <a:solidFill>
                <a:srgbClr val="8A0E5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1454" name="Rectangle 85"/>
          <p:cNvSpPr>
            <a:spLocks noChangeArrowheads="1"/>
          </p:cNvSpPr>
          <p:nvPr/>
        </p:nvSpPr>
        <p:spPr bwMode="auto">
          <a:xfrm>
            <a:off x="5715000" y="3546475"/>
            <a:ext cx="1189038" cy="3365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8A0E5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600" b="0"/>
              <a:t>Professor</a:t>
            </a:r>
          </a:p>
        </p:txBody>
      </p:sp>
      <p:sp>
        <p:nvSpPr>
          <p:cNvPr id="61455" name="AutoShape 88"/>
          <p:cNvSpPr>
            <a:spLocks noChangeArrowheads="1"/>
          </p:cNvSpPr>
          <p:nvPr/>
        </p:nvSpPr>
        <p:spPr bwMode="auto">
          <a:xfrm>
            <a:off x="2527300" y="5867400"/>
            <a:ext cx="1317625" cy="558800"/>
          </a:xfrm>
          <a:prstGeom prst="roundRect">
            <a:avLst>
              <a:gd name="adj" fmla="val 16667"/>
            </a:avLst>
          </a:prstGeom>
          <a:solidFill>
            <a:srgbClr val="FFFFCC"/>
          </a:solidFill>
          <a:ln w="12700">
            <a:solidFill>
              <a:srgbClr val="9900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1456" name="Text Box 89"/>
          <p:cNvSpPr txBox="1">
            <a:spLocks noChangeArrowheads="1"/>
          </p:cNvSpPr>
          <p:nvPr/>
        </p:nvSpPr>
        <p:spPr bwMode="auto">
          <a:xfrm>
            <a:off x="2562225" y="5943600"/>
            <a:ext cx="1244600" cy="3048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spcBef>
                <a:spcPct val="50000"/>
              </a:spcBef>
            </a:pPr>
            <a:r>
              <a:rPr lang="en-US" altLang="en-US" b="0"/>
              <a:t>Assigned</a:t>
            </a:r>
          </a:p>
        </p:txBody>
      </p:sp>
      <p:sp>
        <p:nvSpPr>
          <p:cNvPr id="61457" name="AutoShape 87"/>
          <p:cNvSpPr>
            <a:spLocks noChangeArrowheads="1"/>
          </p:cNvSpPr>
          <p:nvPr/>
        </p:nvSpPr>
        <p:spPr bwMode="auto">
          <a:xfrm>
            <a:off x="2527300" y="4749800"/>
            <a:ext cx="1317625" cy="558800"/>
          </a:xfrm>
          <a:prstGeom prst="roundRect">
            <a:avLst>
              <a:gd name="adj" fmla="val 16667"/>
            </a:avLst>
          </a:prstGeom>
          <a:solidFill>
            <a:srgbClr val="FFFFCC"/>
          </a:solidFill>
          <a:ln w="12700">
            <a:solidFill>
              <a:srgbClr val="9900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1458" name="Text Box 90"/>
          <p:cNvSpPr txBox="1">
            <a:spLocks noChangeArrowheads="1"/>
          </p:cNvSpPr>
          <p:nvPr/>
        </p:nvSpPr>
        <p:spPr bwMode="auto">
          <a:xfrm>
            <a:off x="2419350" y="4826000"/>
            <a:ext cx="1549400" cy="3048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spcBef>
                <a:spcPct val="50000"/>
              </a:spcBef>
            </a:pPr>
            <a:r>
              <a:rPr lang="en-US" altLang="en-US" b="0" dirty="0"/>
              <a:t>Unassigned</a:t>
            </a:r>
          </a:p>
        </p:txBody>
      </p:sp>
      <p:sp>
        <p:nvSpPr>
          <p:cNvPr id="61459" name="Line 91"/>
          <p:cNvSpPr>
            <a:spLocks noChangeShapeType="1"/>
          </p:cNvSpPr>
          <p:nvPr/>
        </p:nvSpPr>
        <p:spPr bwMode="auto">
          <a:xfrm>
            <a:off x="765175" y="5045075"/>
            <a:ext cx="1752600"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60" name="Oval 92"/>
          <p:cNvSpPr>
            <a:spLocks noChangeArrowheads="1"/>
          </p:cNvSpPr>
          <p:nvPr/>
        </p:nvSpPr>
        <p:spPr bwMode="auto">
          <a:xfrm>
            <a:off x="485775" y="4879975"/>
            <a:ext cx="342900" cy="34290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1461" name="Text Box 97"/>
          <p:cNvSpPr txBox="1">
            <a:spLocks noChangeArrowheads="1"/>
          </p:cNvSpPr>
          <p:nvPr/>
        </p:nvSpPr>
        <p:spPr bwMode="auto">
          <a:xfrm>
            <a:off x="1119910" y="5449454"/>
            <a:ext cx="1403350" cy="274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spcBef>
                <a:spcPct val="50000"/>
              </a:spcBef>
            </a:pPr>
            <a:r>
              <a:rPr lang="en-US" altLang="en-US" sz="1200" b="0" dirty="0" err="1"/>
              <a:t>removeProfessor</a:t>
            </a:r>
            <a:endParaRPr lang="en-US" altLang="en-US" sz="1200" b="0" dirty="0"/>
          </a:p>
        </p:txBody>
      </p:sp>
      <p:sp>
        <p:nvSpPr>
          <p:cNvPr id="61462" name="Text Box 100"/>
          <p:cNvSpPr txBox="1">
            <a:spLocks noChangeArrowheads="1"/>
          </p:cNvSpPr>
          <p:nvPr/>
        </p:nvSpPr>
        <p:spPr bwMode="auto">
          <a:xfrm>
            <a:off x="3611563" y="5491163"/>
            <a:ext cx="1123950" cy="274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spcBef>
                <a:spcPct val="50000"/>
              </a:spcBef>
            </a:pPr>
            <a:r>
              <a:rPr lang="en-US" altLang="en-US" sz="1200" b="0" dirty="0" err="1"/>
              <a:t>addProfessor</a:t>
            </a:r>
            <a:endParaRPr lang="en-US" altLang="en-US" sz="1200" b="0" dirty="0"/>
          </a:p>
        </p:txBody>
      </p:sp>
      <p:sp>
        <p:nvSpPr>
          <p:cNvPr id="61463" name="Line 67"/>
          <p:cNvSpPr>
            <a:spLocks noChangeShapeType="1"/>
          </p:cNvSpPr>
          <p:nvPr/>
        </p:nvSpPr>
        <p:spPr bwMode="auto">
          <a:xfrm flipH="1" flipV="1">
            <a:off x="3644900" y="3989388"/>
            <a:ext cx="444500" cy="150177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61464" name="Line 64"/>
          <p:cNvSpPr>
            <a:spLocks noChangeShapeType="1"/>
          </p:cNvSpPr>
          <p:nvPr/>
        </p:nvSpPr>
        <p:spPr bwMode="auto">
          <a:xfrm flipV="1">
            <a:off x="1787525" y="4256088"/>
            <a:ext cx="744538" cy="119697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2" name="TextBox 1"/>
          <p:cNvSpPr txBox="1"/>
          <p:nvPr/>
        </p:nvSpPr>
        <p:spPr>
          <a:xfrm>
            <a:off x="2937164" y="263236"/>
            <a:ext cx="5624945" cy="707886"/>
          </a:xfrm>
          <a:prstGeom prst="rect">
            <a:avLst/>
          </a:prstGeom>
          <a:noFill/>
        </p:spPr>
        <p:txBody>
          <a:bodyPr wrap="square" rtlCol="0">
            <a:spAutoFit/>
          </a:bodyPr>
          <a:lstStyle/>
          <a:p>
            <a:r>
              <a:rPr lang="en-US" altLang="en-US" sz="4000" b="1" noProof="1">
                <a:solidFill>
                  <a:srgbClr val="0070C0"/>
                </a:solidFill>
              </a:rPr>
              <a:t>Identify the Transitions</a:t>
            </a:r>
            <a:endParaRPr lang="en-US" sz="4000" b="1" dirty="0">
              <a:solidFill>
                <a:srgbClr val="0070C0"/>
              </a:solidFill>
            </a:endParaRPr>
          </a:p>
        </p:txBody>
      </p:sp>
    </p:spTree>
    <p:extLst>
      <p:ext uri="{BB962C8B-B14F-4D97-AF65-F5344CB8AC3E}">
        <p14:creationId xmlns:p14="http://schemas.microsoft.com/office/powerpoint/2010/main" val="367338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Objectives</a:t>
            </a:r>
            <a:endParaRPr lang="en-US"/>
          </a:p>
        </p:txBody>
      </p:sp>
      <p:sp>
        <p:nvSpPr>
          <p:cNvPr id="3" name="Content Placeholder 2"/>
          <p:cNvSpPr>
            <a:spLocks noGrp="1"/>
          </p:cNvSpPr>
          <p:nvPr>
            <p:ph idx="1"/>
          </p:nvPr>
        </p:nvSpPr>
        <p:spPr>
          <a:xfrm>
            <a:off x="800100" y="1308100"/>
            <a:ext cx="7556500" cy="4510257"/>
          </a:xfrm>
        </p:spPr>
        <p:txBody>
          <a:bodyPr>
            <a:normAutofit/>
          </a:bodyPr>
          <a:lstStyle/>
          <a:p>
            <a:r>
              <a:rPr lang="en-US" smtClean="0"/>
              <a:t>After finish this chapter, student should understand the purpose of every type of diagrams, when and how to build them. </a:t>
            </a:r>
          </a:p>
          <a:p>
            <a:r>
              <a:rPr lang="en-US" smtClean="0"/>
              <a:t>Student could choice the plan to model requirements.</a:t>
            </a:r>
            <a:endParaRPr lang="en-US"/>
          </a:p>
        </p:txBody>
      </p:sp>
    </p:spTree>
    <p:extLst>
      <p:ext uri="{BB962C8B-B14F-4D97-AF65-F5344CB8AC3E}">
        <p14:creationId xmlns:p14="http://schemas.microsoft.com/office/powerpoint/2010/main" val="41644210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Line 56"/>
          <p:cNvSpPr>
            <a:spLocks noChangeShapeType="1"/>
          </p:cNvSpPr>
          <p:nvPr/>
        </p:nvSpPr>
        <p:spPr bwMode="auto">
          <a:xfrm>
            <a:off x="5505450" y="2200275"/>
            <a:ext cx="0" cy="1666875"/>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1" name="AutoShape 51"/>
          <p:cNvSpPr>
            <a:spLocks noChangeArrowheads="1"/>
          </p:cNvSpPr>
          <p:nvPr/>
        </p:nvSpPr>
        <p:spPr bwMode="auto">
          <a:xfrm>
            <a:off x="6972300" y="3873500"/>
            <a:ext cx="1660525" cy="1092200"/>
          </a:xfrm>
          <a:prstGeom prst="roundRect">
            <a:avLst>
              <a:gd name="adj" fmla="val 16667"/>
            </a:avLst>
          </a:prstGeom>
          <a:solidFill>
            <a:srgbClr val="FFFFCC"/>
          </a:solidFill>
          <a:ln w="12700">
            <a:solidFill>
              <a:srgbClr val="9900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3492" name="Text Box 52"/>
          <p:cNvSpPr txBox="1">
            <a:spLocks noChangeArrowheads="1"/>
          </p:cNvSpPr>
          <p:nvPr/>
        </p:nvSpPr>
        <p:spPr bwMode="auto">
          <a:xfrm>
            <a:off x="7185025" y="3911600"/>
            <a:ext cx="1244600" cy="336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spcBef>
                <a:spcPct val="50000"/>
              </a:spcBef>
            </a:pPr>
            <a:r>
              <a:rPr lang="en-US" altLang="en-US" sz="1600" b="0"/>
              <a:t>StateC</a:t>
            </a:r>
          </a:p>
        </p:txBody>
      </p:sp>
      <p:sp>
        <p:nvSpPr>
          <p:cNvPr id="63493" name="Text Box 53"/>
          <p:cNvSpPr txBox="1">
            <a:spLocks noChangeArrowheads="1"/>
          </p:cNvSpPr>
          <p:nvPr/>
        </p:nvSpPr>
        <p:spPr bwMode="auto">
          <a:xfrm>
            <a:off x="6959600" y="4254500"/>
            <a:ext cx="1651000" cy="3048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b="0"/>
              <a:t>Exit/someAction</a:t>
            </a:r>
          </a:p>
        </p:txBody>
      </p:sp>
      <p:sp>
        <p:nvSpPr>
          <p:cNvPr id="63494" name="Line 54"/>
          <p:cNvSpPr>
            <a:spLocks noChangeShapeType="1"/>
          </p:cNvSpPr>
          <p:nvPr/>
        </p:nvSpPr>
        <p:spPr bwMode="auto">
          <a:xfrm>
            <a:off x="6972300" y="4229100"/>
            <a:ext cx="1663700" cy="0"/>
          </a:xfrm>
          <a:prstGeom prst="line">
            <a:avLst/>
          </a:prstGeom>
          <a:noFill/>
          <a:ln w="12700">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5" name="AutoShape 47"/>
          <p:cNvSpPr>
            <a:spLocks noChangeArrowheads="1"/>
          </p:cNvSpPr>
          <p:nvPr/>
        </p:nvSpPr>
        <p:spPr bwMode="auto">
          <a:xfrm>
            <a:off x="4686300" y="3873500"/>
            <a:ext cx="1660525" cy="1092200"/>
          </a:xfrm>
          <a:prstGeom prst="roundRect">
            <a:avLst>
              <a:gd name="adj" fmla="val 16667"/>
            </a:avLst>
          </a:prstGeom>
          <a:solidFill>
            <a:srgbClr val="FFFFCC"/>
          </a:solidFill>
          <a:ln w="12700">
            <a:solidFill>
              <a:srgbClr val="9900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3496" name="Text Box 48"/>
          <p:cNvSpPr txBox="1">
            <a:spLocks noChangeArrowheads="1"/>
          </p:cNvSpPr>
          <p:nvPr/>
        </p:nvSpPr>
        <p:spPr bwMode="auto">
          <a:xfrm>
            <a:off x="4899025" y="3911600"/>
            <a:ext cx="1244600" cy="336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spcBef>
                <a:spcPct val="50000"/>
              </a:spcBef>
            </a:pPr>
            <a:r>
              <a:rPr lang="en-US" altLang="en-US" sz="1600" b="0"/>
              <a:t>StateB</a:t>
            </a:r>
          </a:p>
        </p:txBody>
      </p:sp>
      <p:sp>
        <p:nvSpPr>
          <p:cNvPr id="63497" name="Text Box 49"/>
          <p:cNvSpPr txBox="1">
            <a:spLocks noChangeArrowheads="1"/>
          </p:cNvSpPr>
          <p:nvPr/>
        </p:nvSpPr>
        <p:spPr bwMode="auto">
          <a:xfrm>
            <a:off x="4673600" y="4254500"/>
            <a:ext cx="1651000" cy="3048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b="0"/>
              <a:t>Do/anActivity</a:t>
            </a:r>
          </a:p>
        </p:txBody>
      </p:sp>
      <p:sp>
        <p:nvSpPr>
          <p:cNvPr id="63498" name="Line 50"/>
          <p:cNvSpPr>
            <a:spLocks noChangeShapeType="1"/>
          </p:cNvSpPr>
          <p:nvPr/>
        </p:nvSpPr>
        <p:spPr bwMode="auto">
          <a:xfrm>
            <a:off x="4686300" y="4229100"/>
            <a:ext cx="1663700" cy="0"/>
          </a:xfrm>
          <a:prstGeom prst="line">
            <a:avLst/>
          </a:prstGeom>
          <a:noFill/>
          <a:ln w="12700">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9" name="AutoShape 42"/>
          <p:cNvSpPr>
            <a:spLocks noChangeArrowheads="1"/>
          </p:cNvSpPr>
          <p:nvPr/>
        </p:nvSpPr>
        <p:spPr bwMode="auto">
          <a:xfrm>
            <a:off x="4686300" y="1168400"/>
            <a:ext cx="1660525" cy="1092200"/>
          </a:xfrm>
          <a:prstGeom prst="roundRect">
            <a:avLst>
              <a:gd name="adj" fmla="val 16667"/>
            </a:avLst>
          </a:prstGeom>
          <a:solidFill>
            <a:srgbClr val="FFFFCC"/>
          </a:solidFill>
          <a:ln w="12700">
            <a:solidFill>
              <a:srgbClr val="9900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3500" name="Text Box 43"/>
          <p:cNvSpPr txBox="1">
            <a:spLocks noChangeArrowheads="1"/>
          </p:cNvSpPr>
          <p:nvPr/>
        </p:nvSpPr>
        <p:spPr bwMode="auto">
          <a:xfrm>
            <a:off x="4899025" y="1206500"/>
            <a:ext cx="1244600" cy="336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spcBef>
                <a:spcPct val="50000"/>
              </a:spcBef>
            </a:pPr>
            <a:r>
              <a:rPr lang="en-US" altLang="en-US" sz="1600" b="0" dirty="0" err="1"/>
              <a:t>StateA</a:t>
            </a:r>
            <a:endParaRPr lang="en-US" altLang="en-US" sz="1600" b="0" dirty="0"/>
          </a:p>
        </p:txBody>
      </p:sp>
      <p:sp>
        <p:nvSpPr>
          <p:cNvPr id="63501" name="Rectangle 30"/>
          <p:cNvSpPr>
            <a:spLocks noGrp="1" noChangeArrowheads="1"/>
          </p:cNvSpPr>
          <p:nvPr>
            <p:ph type="title"/>
          </p:nvPr>
        </p:nvSpPr>
        <p:spPr>
          <a:noFill/>
        </p:spPr>
        <p:txBody>
          <a:bodyPr/>
          <a:lstStyle/>
          <a:p>
            <a:pPr eaLnBrk="1" hangingPunct="1"/>
            <a:r>
              <a:rPr lang="en-US" altLang="en-US" noProof="1" smtClean="0"/>
              <a:t>Add Activities</a:t>
            </a:r>
            <a:endParaRPr lang="en-US" altLang="en-US" dirty="0" smtClean="0"/>
          </a:p>
        </p:txBody>
      </p:sp>
      <p:sp>
        <p:nvSpPr>
          <p:cNvPr id="63502" name="Rectangle 31"/>
          <p:cNvSpPr>
            <a:spLocks noGrp="1" noChangeArrowheads="1"/>
          </p:cNvSpPr>
          <p:nvPr>
            <p:ph type="body" sz="half" idx="1"/>
          </p:nvPr>
        </p:nvSpPr>
        <p:spPr>
          <a:xfrm>
            <a:off x="361950" y="1052513"/>
            <a:ext cx="4181475" cy="5043487"/>
          </a:xfrm>
          <a:noFill/>
        </p:spPr>
        <p:txBody>
          <a:bodyPr/>
          <a:lstStyle/>
          <a:p>
            <a:pPr eaLnBrk="1" hangingPunct="1"/>
            <a:r>
              <a:rPr lang="en-US" altLang="en-US" sz="2800" smtClean="0"/>
              <a:t>Entry</a:t>
            </a:r>
          </a:p>
          <a:p>
            <a:pPr lvl="1" eaLnBrk="1" hangingPunct="1"/>
            <a:r>
              <a:rPr lang="en-US" altLang="en-US" sz="2400" smtClean="0"/>
              <a:t>Executed when the state is entered</a:t>
            </a:r>
          </a:p>
          <a:p>
            <a:pPr eaLnBrk="1" hangingPunct="1"/>
            <a:endParaRPr lang="en-US" altLang="en-US" sz="2800" smtClean="0"/>
          </a:p>
          <a:p>
            <a:pPr eaLnBrk="1" hangingPunct="1"/>
            <a:r>
              <a:rPr lang="en-US" altLang="en-US" sz="2800" smtClean="0"/>
              <a:t>Do</a:t>
            </a:r>
          </a:p>
          <a:p>
            <a:pPr lvl="1" eaLnBrk="1" hangingPunct="1"/>
            <a:r>
              <a:rPr lang="en-US" altLang="en-US" sz="2400" smtClean="0"/>
              <a:t>Ongoing execution</a:t>
            </a:r>
          </a:p>
          <a:p>
            <a:pPr eaLnBrk="1" hangingPunct="1"/>
            <a:endParaRPr lang="en-US" altLang="en-US" sz="2800" smtClean="0"/>
          </a:p>
          <a:p>
            <a:pPr eaLnBrk="1" hangingPunct="1"/>
            <a:r>
              <a:rPr lang="en-US" altLang="en-US" sz="2800" smtClean="0"/>
              <a:t>Exit</a:t>
            </a:r>
          </a:p>
          <a:p>
            <a:pPr lvl="1" eaLnBrk="1" hangingPunct="1"/>
            <a:r>
              <a:rPr lang="en-US" altLang="en-US" sz="2400" smtClean="0"/>
              <a:t>Executed when the state is exited</a:t>
            </a:r>
          </a:p>
        </p:txBody>
      </p:sp>
      <p:sp>
        <p:nvSpPr>
          <p:cNvPr id="63503" name="Text Box 44"/>
          <p:cNvSpPr txBox="1">
            <a:spLocks noChangeArrowheads="1"/>
          </p:cNvSpPr>
          <p:nvPr/>
        </p:nvSpPr>
        <p:spPr bwMode="auto">
          <a:xfrm>
            <a:off x="4673600" y="1549400"/>
            <a:ext cx="1651000" cy="3048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b="0"/>
              <a:t>Entry/anAction</a:t>
            </a:r>
          </a:p>
        </p:txBody>
      </p:sp>
      <p:sp>
        <p:nvSpPr>
          <p:cNvPr id="63504" name="Line 45"/>
          <p:cNvSpPr>
            <a:spLocks noChangeShapeType="1"/>
          </p:cNvSpPr>
          <p:nvPr/>
        </p:nvSpPr>
        <p:spPr bwMode="auto">
          <a:xfrm>
            <a:off x="4686300" y="1524000"/>
            <a:ext cx="1663700" cy="0"/>
          </a:xfrm>
          <a:prstGeom prst="line">
            <a:avLst/>
          </a:prstGeom>
          <a:noFill/>
          <a:ln w="12700">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5" name="Line 58"/>
          <p:cNvSpPr>
            <a:spLocks noChangeShapeType="1"/>
          </p:cNvSpPr>
          <p:nvPr/>
        </p:nvSpPr>
        <p:spPr bwMode="auto">
          <a:xfrm flipV="1">
            <a:off x="6351588" y="4530725"/>
            <a:ext cx="608012" cy="3175"/>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826923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reeform 33"/>
          <p:cNvSpPr>
            <a:spLocks/>
          </p:cNvSpPr>
          <p:nvPr/>
        </p:nvSpPr>
        <p:spPr bwMode="auto">
          <a:xfrm>
            <a:off x="8448675" y="5418138"/>
            <a:ext cx="279400" cy="42862"/>
          </a:xfrm>
          <a:custGeom>
            <a:avLst/>
            <a:gdLst>
              <a:gd name="T0" fmla="*/ 0 w 185"/>
              <a:gd name="T1" fmla="*/ 0 h 1"/>
              <a:gd name="T2" fmla="*/ 2147483646 w 185"/>
              <a:gd name="T3" fmla="*/ 0 h 1"/>
              <a:gd name="T4" fmla="*/ 0 60000 65536"/>
              <a:gd name="T5" fmla="*/ 0 60000 65536"/>
            </a:gdLst>
            <a:ahLst/>
            <a:cxnLst>
              <a:cxn ang="T4">
                <a:pos x="T0" y="T1"/>
              </a:cxn>
              <a:cxn ang="T5">
                <a:pos x="T2" y="T3"/>
              </a:cxn>
            </a:cxnLst>
            <a:rect l="0" t="0" r="r" b="b"/>
            <a:pathLst>
              <a:path w="185" h="1">
                <a:moveTo>
                  <a:pt x="0" y="0"/>
                </a:moveTo>
                <a:lnTo>
                  <a:pt x="185"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39" name="Rectangle 2"/>
          <p:cNvSpPr>
            <a:spLocks noGrp="1" noChangeArrowheads="1"/>
          </p:cNvSpPr>
          <p:nvPr>
            <p:ph type="title"/>
          </p:nvPr>
        </p:nvSpPr>
        <p:spPr/>
        <p:txBody>
          <a:bodyPr/>
          <a:lstStyle/>
          <a:p>
            <a:pPr eaLnBrk="1" hangingPunct="1"/>
            <a:r>
              <a:rPr lang="en-US" altLang="en-US" dirty="0" smtClean="0"/>
              <a:t>Example: State Machine</a:t>
            </a:r>
          </a:p>
        </p:txBody>
      </p:sp>
      <p:sp>
        <p:nvSpPr>
          <p:cNvPr id="65540" name="Rectangle 3"/>
          <p:cNvSpPr>
            <a:spLocks noChangeArrowheads="1"/>
          </p:cNvSpPr>
          <p:nvPr/>
        </p:nvSpPr>
        <p:spPr bwMode="auto">
          <a:xfrm>
            <a:off x="1246188" y="979778"/>
            <a:ext cx="31289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dirty="0" err="1">
                <a:solidFill>
                  <a:schemeClr val="tx2"/>
                </a:solidFill>
              </a:rPr>
              <a:t>addStudent</a:t>
            </a:r>
            <a:r>
              <a:rPr lang="en-US" altLang="en-US" sz="1200" b="0" dirty="0">
                <a:solidFill>
                  <a:schemeClr val="tx2"/>
                </a:solidFill>
              </a:rPr>
              <a:t> / </a:t>
            </a:r>
            <a:r>
              <a:rPr lang="en-US" altLang="en-US" sz="1200" b="0" dirty="0" err="1">
                <a:solidFill>
                  <a:schemeClr val="tx2"/>
                </a:solidFill>
              </a:rPr>
              <a:t>numStudents</a:t>
            </a:r>
            <a:r>
              <a:rPr lang="en-US" altLang="en-US" sz="1200" b="0" dirty="0">
                <a:solidFill>
                  <a:schemeClr val="tx2"/>
                </a:solidFill>
              </a:rPr>
              <a:t> = </a:t>
            </a:r>
            <a:r>
              <a:rPr lang="en-US" altLang="en-US" sz="1200" b="0" dirty="0" err="1">
                <a:solidFill>
                  <a:schemeClr val="tx2"/>
                </a:solidFill>
              </a:rPr>
              <a:t>numStudents</a:t>
            </a:r>
            <a:r>
              <a:rPr lang="en-US" altLang="en-US" sz="1200" b="0" dirty="0">
                <a:solidFill>
                  <a:schemeClr val="tx2"/>
                </a:solidFill>
              </a:rPr>
              <a:t> + 1</a:t>
            </a:r>
            <a:endParaRPr lang="en-US" altLang="en-US" sz="1200" b="0" dirty="0">
              <a:solidFill>
                <a:schemeClr val="tx2"/>
              </a:solidFill>
              <a:latin typeface="ZapfHumnst BT" pitchFamily="34" charset="0"/>
            </a:endParaRPr>
          </a:p>
        </p:txBody>
      </p:sp>
      <p:sp>
        <p:nvSpPr>
          <p:cNvPr id="65541" name="Oval 4"/>
          <p:cNvSpPr>
            <a:spLocks noChangeArrowheads="1"/>
          </p:cNvSpPr>
          <p:nvPr/>
        </p:nvSpPr>
        <p:spPr bwMode="auto">
          <a:xfrm>
            <a:off x="238125" y="1692275"/>
            <a:ext cx="225425" cy="214313"/>
          </a:xfrm>
          <a:prstGeom prst="ellipse">
            <a:avLst/>
          </a:prstGeom>
          <a:solidFill>
            <a:srgbClr val="969696"/>
          </a:solidFill>
          <a:ln w="0">
            <a:solidFill>
              <a:schemeClr val="tx1"/>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5542" name="Oval 5"/>
          <p:cNvSpPr>
            <a:spLocks noChangeArrowheads="1"/>
          </p:cNvSpPr>
          <p:nvPr/>
        </p:nvSpPr>
        <p:spPr bwMode="auto">
          <a:xfrm>
            <a:off x="7766050" y="2562225"/>
            <a:ext cx="303213" cy="304800"/>
          </a:xfrm>
          <a:prstGeom prst="ellipse">
            <a:avLst/>
          </a:pr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5543" name="Oval 6"/>
          <p:cNvSpPr>
            <a:spLocks noChangeArrowheads="1"/>
          </p:cNvSpPr>
          <p:nvPr/>
        </p:nvSpPr>
        <p:spPr bwMode="auto">
          <a:xfrm>
            <a:off x="7810500" y="2608263"/>
            <a:ext cx="214313" cy="212725"/>
          </a:xfrm>
          <a:prstGeom prst="ellipse">
            <a:avLst/>
          </a:prstGeom>
          <a:solidFill>
            <a:srgbClr val="969696"/>
          </a:solidFill>
          <a:ln w="0">
            <a:solidFill>
              <a:schemeClr val="tx1"/>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5544" name="Oval 7"/>
          <p:cNvSpPr>
            <a:spLocks noChangeArrowheads="1"/>
          </p:cNvSpPr>
          <p:nvPr/>
        </p:nvSpPr>
        <p:spPr bwMode="auto">
          <a:xfrm>
            <a:off x="8731250" y="5260975"/>
            <a:ext cx="303213" cy="304800"/>
          </a:xfrm>
          <a:prstGeom prst="ellipse">
            <a:avLst/>
          </a:pr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5545" name="Oval 8"/>
          <p:cNvSpPr>
            <a:spLocks noChangeArrowheads="1"/>
          </p:cNvSpPr>
          <p:nvPr/>
        </p:nvSpPr>
        <p:spPr bwMode="auto">
          <a:xfrm>
            <a:off x="8775700" y="5305425"/>
            <a:ext cx="212725" cy="214313"/>
          </a:xfrm>
          <a:prstGeom prst="ellipse">
            <a:avLst/>
          </a:prstGeom>
          <a:solidFill>
            <a:srgbClr val="969696"/>
          </a:solidFill>
          <a:ln w="0">
            <a:solidFill>
              <a:schemeClr val="tx1"/>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5546" name="AutoShape 9"/>
          <p:cNvSpPr>
            <a:spLocks noChangeArrowheads="1"/>
          </p:cNvSpPr>
          <p:nvPr/>
        </p:nvSpPr>
        <p:spPr bwMode="auto">
          <a:xfrm>
            <a:off x="1516063" y="1603375"/>
            <a:ext cx="1833562" cy="484188"/>
          </a:xfrm>
          <a:prstGeom prst="roundRect">
            <a:avLst>
              <a:gd name="adj" fmla="val 16278"/>
            </a:avLst>
          </a:prstGeom>
          <a:solidFill>
            <a:srgbClr val="FFFFCC"/>
          </a:solidFill>
          <a:ln w="12700">
            <a:solidFill>
              <a:srgbClr val="8A0E5E"/>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5547" name="Rectangle 10"/>
          <p:cNvSpPr>
            <a:spLocks noChangeArrowheads="1"/>
          </p:cNvSpPr>
          <p:nvPr/>
        </p:nvSpPr>
        <p:spPr bwMode="auto">
          <a:xfrm>
            <a:off x="2055813" y="1681163"/>
            <a:ext cx="80791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Unassigned</a:t>
            </a:r>
            <a:endParaRPr lang="en-US" altLang="en-US" sz="1200" b="0">
              <a:latin typeface="ZapfHumnst BT" pitchFamily="34" charset="0"/>
            </a:endParaRPr>
          </a:p>
        </p:txBody>
      </p:sp>
      <p:sp>
        <p:nvSpPr>
          <p:cNvPr id="65548" name="Line 11"/>
          <p:cNvSpPr>
            <a:spLocks noChangeShapeType="1"/>
          </p:cNvSpPr>
          <p:nvPr/>
        </p:nvSpPr>
        <p:spPr bwMode="auto">
          <a:xfrm>
            <a:off x="1573213" y="1895475"/>
            <a:ext cx="1731962" cy="1588"/>
          </a:xfrm>
          <a:prstGeom prst="line">
            <a:avLst/>
          </a:prstGeom>
          <a:noFill/>
          <a:ln w="12700">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49" name="AutoShape 12"/>
          <p:cNvSpPr>
            <a:spLocks noChangeArrowheads="1"/>
          </p:cNvSpPr>
          <p:nvPr/>
        </p:nvSpPr>
        <p:spPr bwMode="auto">
          <a:xfrm>
            <a:off x="1325563" y="5114925"/>
            <a:ext cx="2214562" cy="484188"/>
          </a:xfrm>
          <a:prstGeom prst="roundRect">
            <a:avLst>
              <a:gd name="adj" fmla="val 16278"/>
            </a:avLst>
          </a:prstGeom>
          <a:solidFill>
            <a:srgbClr val="FFFFCC"/>
          </a:solidFill>
          <a:ln w="12700">
            <a:solidFill>
              <a:srgbClr val="8A0E5E"/>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5550" name="Rectangle 13"/>
          <p:cNvSpPr>
            <a:spLocks noChangeArrowheads="1"/>
          </p:cNvSpPr>
          <p:nvPr/>
        </p:nvSpPr>
        <p:spPr bwMode="auto">
          <a:xfrm>
            <a:off x="2135188" y="5194300"/>
            <a:ext cx="6299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Assigned</a:t>
            </a:r>
            <a:endParaRPr lang="en-US" altLang="en-US" sz="1200" b="0">
              <a:latin typeface="ZapfHumnst BT" pitchFamily="34" charset="0"/>
            </a:endParaRPr>
          </a:p>
        </p:txBody>
      </p:sp>
      <p:sp>
        <p:nvSpPr>
          <p:cNvPr id="65551" name="Line 14"/>
          <p:cNvSpPr>
            <a:spLocks noChangeShapeType="1"/>
          </p:cNvSpPr>
          <p:nvPr/>
        </p:nvSpPr>
        <p:spPr bwMode="auto">
          <a:xfrm>
            <a:off x="1370013" y="5407025"/>
            <a:ext cx="2136775" cy="1588"/>
          </a:xfrm>
          <a:prstGeom prst="line">
            <a:avLst/>
          </a:prstGeom>
          <a:noFill/>
          <a:ln w="12700">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2" name="AutoShape 15"/>
          <p:cNvSpPr>
            <a:spLocks noChangeArrowheads="1"/>
          </p:cNvSpPr>
          <p:nvPr/>
        </p:nvSpPr>
        <p:spPr bwMode="auto">
          <a:xfrm>
            <a:off x="7015163" y="3560763"/>
            <a:ext cx="1079500" cy="484187"/>
          </a:xfrm>
          <a:prstGeom prst="roundRect">
            <a:avLst>
              <a:gd name="adj" fmla="val 16278"/>
            </a:avLst>
          </a:prstGeom>
          <a:solidFill>
            <a:srgbClr val="FFFFCC"/>
          </a:solidFill>
          <a:ln w="12700">
            <a:solidFill>
              <a:srgbClr val="8A0E5E"/>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5553" name="Rectangle 16"/>
          <p:cNvSpPr>
            <a:spLocks noChangeArrowheads="1"/>
          </p:cNvSpPr>
          <p:nvPr/>
        </p:nvSpPr>
        <p:spPr bwMode="auto">
          <a:xfrm>
            <a:off x="7442200" y="3640138"/>
            <a:ext cx="2468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dirty="0"/>
              <a:t>Full</a:t>
            </a:r>
            <a:endParaRPr lang="en-US" altLang="en-US" sz="1200" b="0" dirty="0">
              <a:latin typeface="ZapfHumnst BT" pitchFamily="34" charset="0"/>
            </a:endParaRPr>
          </a:p>
        </p:txBody>
      </p:sp>
      <p:sp>
        <p:nvSpPr>
          <p:cNvPr id="65554" name="AutoShape 17"/>
          <p:cNvSpPr>
            <a:spLocks noChangeArrowheads="1"/>
          </p:cNvSpPr>
          <p:nvPr/>
        </p:nvSpPr>
        <p:spPr bwMode="auto">
          <a:xfrm>
            <a:off x="5384800" y="2470150"/>
            <a:ext cx="2147888" cy="484188"/>
          </a:xfrm>
          <a:prstGeom prst="roundRect">
            <a:avLst>
              <a:gd name="adj" fmla="val 16278"/>
            </a:avLst>
          </a:prstGeom>
          <a:solidFill>
            <a:srgbClr val="FFFFCC"/>
          </a:solidFill>
          <a:ln w="12700">
            <a:solidFill>
              <a:srgbClr val="8A0E5E"/>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5555" name="Rectangle 18"/>
          <p:cNvSpPr>
            <a:spLocks noChangeArrowheads="1"/>
          </p:cNvSpPr>
          <p:nvPr/>
        </p:nvSpPr>
        <p:spPr bwMode="auto">
          <a:xfrm>
            <a:off x="6149975" y="2547938"/>
            <a:ext cx="64601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dirty="0"/>
              <a:t>Canceled</a:t>
            </a:r>
            <a:endParaRPr lang="en-US" altLang="en-US" sz="1200" b="0" dirty="0">
              <a:latin typeface="ZapfHumnst BT" pitchFamily="34" charset="0"/>
            </a:endParaRPr>
          </a:p>
        </p:txBody>
      </p:sp>
      <p:sp>
        <p:nvSpPr>
          <p:cNvPr id="65556" name="Line 19"/>
          <p:cNvSpPr>
            <a:spLocks noChangeShapeType="1"/>
          </p:cNvSpPr>
          <p:nvPr/>
        </p:nvSpPr>
        <p:spPr bwMode="auto">
          <a:xfrm>
            <a:off x="5441950" y="2751138"/>
            <a:ext cx="2057400" cy="1587"/>
          </a:xfrm>
          <a:prstGeom prst="line">
            <a:avLst/>
          </a:prstGeom>
          <a:noFill/>
          <a:ln w="12700">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7" name="Rectangle 20"/>
          <p:cNvSpPr>
            <a:spLocks noChangeArrowheads="1"/>
          </p:cNvSpPr>
          <p:nvPr/>
        </p:nvSpPr>
        <p:spPr bwMode="auto">
          <a:xfrm>
            <a:off x="5441950" y="2773363"/>
            <a:ext cx="19941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dirty="0"/>
              <a:t>do/ Send cancellation notices</a:t>
            </a:r>
            <a:endParaRPr lang="en-US" altLang="en-US" sz="1200" b="0" dirty="0">
              <a:latin typeface="ZapfHumnst BT" pitchFamily="34" charset="0"/>
            </a:endParaRPr>
          </a:p>
        </p:txBody>
      </p:sp>
      <p:sp>
        <p:nvSpPr>
          <p:cNvPr id="65558" name="AutoShape 21"/>
          <p:cNvSpPr>
            <a:spLocks noChangeArrowheads="1"/>
          </p:cNvSpPr>
          <p:nvPr/>
        </p:nvSpPr>
        <p:spPr bwMode="auto">
          <a:xfrm>
            <a:off x="6610350" y="5170488"/>
            <a:ext cx="1889125" cy="484187"/>
          </a:xfrm>
          <a:prstGeom prst="roundRect">
            <a:avLst>
              <a:gd name="adj" fmla="val 16278"/>
            </a:avLst>
          </a:prstGeom>
          <a:solidFill>
            <a:srgbClr val="FFFFCC"/>
          </a:solidFill>
          <a:ln w="12700">
            <a:solidFill>
              <a:srgbClr val="8A0E5E"/>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5559" name="Rectangle 22"/>
          <p:cNvSpPr>
            <a:spLocks noChangeArrowheads="1"/>
          </p:cNvSpPr>
          <p:nvPr/>
        </p:nvSpPr>
        <p:spPr bwMode="auto">
          <a:xfrm>
            <a:off x="7207250" y="5249863"/>
            <a:ext cx="7421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Committed</a:t>
            </a:r>
            <a:endParaRPr lang="en-US" altLang="en-US" sz="1200" b="0">
              <a:latin typeface="ZapfHumnst BT" pitchFamily="34" charset="0"/>
            </a:endParaRPr>
          </a:p>
        </p:txBody>
      </p:sp>
      <p:sp>
        <p:nvSpPr>
          <p:cNvPr id="65560" name="Line 23"/>
          <p:cNvSpPr>
            <a:spLocks noChangeShapeType="1"/>
          </p:cNvSpPr>
          <p:nvPr/>
        </p:nvSpPr>
        <p:spPr bwMode="auto">
          <a:xfrm>
            <a:off x="6656388" y="5464175"/>
            <a:ext cx="1798637" cy="1588"/>
          </a:xfrm>
          <a:prstGeom prst="line">
            <a:avLst/>
          </a:prstGeom>
          <a:noFill/>
          <a:ln w="12700">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1" name="Rectangle 24"/>
          <p:cNvSpPr>
            <a:spLocks noChangeArrowheads="1"/>
          </p:cNvSpPr>
          <p:nvPr/>
        </p:nvSpPr>
        <p:spPr bwMode="auto">
          <a:xfrm>
            <a:off x="6656388" y="5486400"/>
            <a:ext cx="172483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do/ Generate class roster</a:t>
            </a:r>
            <a:endParaRPr lang="en-US" altLang="en-US" sz="1200" b="0">
              <a:latin typeface="ZapfHumnst BT" pitchFamily="34" charset="0"/>
            </a:endParaRPr>
          </a:p>
        </p:txBody>
      </p:sp>
      <p:sp>
        <p:nvSpPr>
          <p:cNvPr id="65562" name="Freeform 25"/>
          <p:cNvSpPr>
            <a:spLocks/>
          </p:cNvSpPr>
          <p:nvPr/>
        </p:nvSpPr>
        <p:spPr bwMode="auto">
          <a:xfrm>
            <a:off x="7532688" y="2717800"/>
            <a:ext cx="225425" cy="1588"/>
          </a:xfrm>
          <a:custGeom>
            <a:avLst/>
            <a:gdLst>
              <a:gd name="T0" fmla="*/ 0 w 142"/>
              <a:gd name="T1" fmla="*/ 0 h 1"/>
              <a:gd name="T2" fmla="*/ 2147483646 w 142"/>
              <a:gd name="T3" fmla="*/ 0 h 1"/>
              <a:gd name="T4" fmla="*/ 0 60000 65536"/>
              <a:gd name="T5" fmla="*/ 0 60000 65536"/>
            </a:gdLst>
            <a:ahLst/>
            <a:cxnLst>
              <a:cxn ang="T4">
                <a:pos x="T0" y="T1"/>
              </a:cxn>
              <a:cxn ang="T5">
                <a:pos x="T2" y="T3"/>
              </a:cxn>
            </a:cxnLst>
            <a:rect l="0" t="0" r="r" b="b"/>
            <a:pathLst>
              <a:path w="142" h="1">
                <a:moveTo>
                  <a:pt x="0" y="0"/>
                </a:moveTo>
                <a:lnTo>
                  <a:pt x="142"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63" name="Freeform 27"/>
          <p:cNvSpPr>
            <a:spLocks/>
          </p:cNvSpPr>
          <p:nvPr/>
        </p:nvSpPr>
        <p:spPr bwMode="auto">
          <a:xfrm>
            <a:off x="7554913" y="4044950"/>
            <a:ext cx="44450" cy="1117600"/>
          </a:xfrm>
          <a:custGeom>
            <a:avLst/>
            <a:gdLst>
              <a:gd name="T0" fmla="*/ 0 w 1"/>
              <a:gd name="T1" fmla="*/ 0 h 716"/>
              <a:gd name="T2" fmla="*/ 0 w 1"/>
              <a:gd name="T3" fmla="*/ 2147483646 h 716"/>
              <a:gd name="T4" fmla="*/ 0 60000 65536"/>
              <a:gd name="T5" fmla="*/ 0 60000 65536"/>
            </a:gdLst>
            <a:ahLst/>
            <a:cxnLst>
              <a:cxn ang="T4">
                <a:pos x="T0" y="T1"/>
              </a:cxn>
              <a:cxn ang="T5">
                <a:pos x="T2" y="T3"/>
              </a:cxn>
            </a:cxnLst>
            <a:rect l="0" t="0" r="r" b="b"/>
            <a:pathLst>
              <a:path w="1" h="716">
                <a:moveTo>
                  <a:pt x="0" y="0"/>
                </a:moveTo>
                <a:lnTo>
                  <a:pt x="0" y="716"/>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64" name="Rectangle 29"/>
          <p:cNvSpPr>
            <a:spLocks noChangeArrowheads="1"/>
          </p:cNvSpPr>
          <p:nvPr/>
        </p:nvSpPr>
        <p:spPr bwMode="auto">
          <a:xfrm>
            <a:off x="5692775" y="4681538"/>
            <a:ext cx="2965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solidFill>
                  <a:schemeClr val="tx2"/>
                </a:solidFill>
              </a:rPr>
              <a:t>closeRegistration [ has Professor assigned ]</a:t>
            </a:r>
            <a:endParaRPr lang="en-US" altLang="en-US" sz="1200" b="0">
              <a:solidFill>
                <a:schemeClr val="tx2"/>
              </a:solidFill>
              <a:latin typeface="ZapfHumnst BT" pitchFamily="34" charset="0"/>
            </a:endParaRPr>
          </a:p>
        </p:txBody>
      </p:sp>
      <p:sp>
        <p:nvSpPr>
          <p:cNvPr id="65565" name="Freeform 30"/>
          <p:cNvSpPr>
            <a:spLocks/>
          </p:cNvSpPr>
          <p:nvPr/>
        </p:nvSpPr>
        <p:spPr bwMode="auto">
          <a:xfrm>
            <a:off x="7747000" y="4044950"/>
            <a:ext cx="617538" cy="1093788"/>
          </a:xfrm>
          <a:custGeom>
            <a:avLst/>
            <a:gdLst>
              <a:gd name="T0" fmla="*/ 2147483646 w 389"/>
              <a:gd name="T1" fmla="*/ 0 h 716"/>
              <a:gd name="T2" fmla="*/ 2147483646 w 389"/>
              <a:gd name="T3" fmla="*/ 2147483646 h 716"/>
              <a:gd name="T4" fmla="*/ 0 w 389"/>
              <a:gd name="T5" fmla="*/ 2147483646 h 716"/>
              <a:gd name="T6" fmla="*/ 0 60000 65536"/>
              <a:gd name="T7" fmla="*/ 0 60000 65536"/>
              <a:gd name="T8" fmla="*/ 0 60000 65536"/>
            </a:gdLst>
            <a:ahLst/>
            <a:cxnLst>
              <a:cxn ang="T6">
                <a:pos x="T0" y="T1"/>
              </a:cxn>
              <a:cxn ang="T7">
                <a:pos x="T2" y="T3"/>
              </a:cxn>
              <a:cxn ang="T8">
                <a:pos x="T4" y="T5"/>
              </a:cxn>
            </a:cxnLst>
            <a:rect l="0" t="0" r="r" b="b"/>
            <a:pathLst>
              <a:path w="389" h="716">
                <a:moveTo>
                  <a:pt x="78" y="0"/>
                </a:moveTo>
                <a:lnTo>
                  <a:pt x="389" y="234"/>
                </a:lnTo>
                <a:lnTo>
                  <a:pt x="0" y="716"/>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66" name="Rectangle 32"/>
          <p:cNvSpPr>
            <a:spLocks noChangeArrowheads="1"/>
          </p:cNvSpPr>
          <p:nvPr/>
        </p:nvSpPr>
        <p:spPr bwMode="auto">
          <a:xfrm>
            <a:off x="8005763" y="4124325"/>
            <a:ext cx="35401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solidFill>
                  <a:schemeClr val="tx2"/>
                </a:solidFill>
              </a:rPr>
              <a:t>close</a:t>
            </a:r>
            <a:endParaRPr lang="en-US" altLang="en-US" sz="1200" b="0">
              <a:solidFill>
                <a:schemeClr val="tx2"/>
              </a:solidFill>
              <a:latin typeface="ZapfHumnst BT" pitchFamily="34" charset="0"/>
            </a:endParaRPr>
          </a:p>
        </p:txBody>
      </p:sp>
      <p:sp>
        <p:nvSpPr>
          <p:cNvPr id="65567" name="Rectangle 37"/>
          <p:cNvSpPr>
            <a:spLocks noChangeArrowheads="1"/>
          </p:cNvSpPr>
          <p:nvPr/>
        </p:nvSpPr>
        <p:spPr bwMode="auto">
          <a:xfrm>
            <a:off x="346075" y="1276350"/>
            <a:ext cx="12827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solidFill>
                  <a:schemeClr val="tx2"/>
                </a:solidFill>
              </a:rPr>
              <a:t> / numStudents = 0</a:t>
            </a:r>
            <a:endParaRPr lang="en-US" altLang="en-US" sz="1200" b="0">
              <a:solidFill>
                <a:schemeClr val="tx2"/>
              </a:solidFill>
              <a:latin typeface="ZapfHumnst BT" pitchFamily="34" charset="0"/>
            </a:endParaRPr>
          </a:p>
        </p:txBody>
      </p:sp>
      <p:sp>
        <p:nvSpPr>
          <p:cNvPr id="65568" name="Arc 38"/>
          <p:cNvSpPr>
            <a:spLocks/>
          </p:cNvSpPr>
          <p:nvPr/>
        </p:nvSpPr>
        <p:spPr bwMode="auto">
          <a:xfrm>
            <a:off x="2224088" y="1128713"/>
            <a:ext cx="417512" cy="473075"/>
          </a:xfrm>
          <a:custGeom>
            <a:avLst/>
            <a:gdLst>
              <a:gd name="T0" fmla="*/ 60373395 w 43200"/>
              <a:gd name="T1" fmla="*/ 2147483646 h 27116"/>
              <a:gd name="T2" fmla="*/ 2147483646 w 43200"/>
              <a:gd name="T3" fmla="*/ 2147483646 h 27116"/>
              <a:gd name="T4" fmla="*/ 1821292679 w 43200"/>
              <a:gd name="T5" fmla="*/ 2147483646 h 27116"/>
              <a:gd name="T6" fmla="*/ 0 60000 65536"/>
              <a:gd name="T7" fmla="*/ 0 60000 65536"/>
              <a:gd name="T8" fmla="*/ 0 60000 65536"/>
            </a:gdLst>
            <a:ahLst/>
            <a:cxnLst>
              <a:cxn ang="T6">
                <a:pos x="T0" y="T1"/>
              </a:cxn>
              <a:cxn ang="T7">
                <a:pos x="T2" y="T3"/>
              </a:cxn>
              <a:cxn ang="T8">
                <a:pos x="T4" y="T5"/>
              </a:cxn>
            </a:cxnLst>
            <a:rect l="0" t="0" r="r" b="b"/>
            <a:pathLst>
              <a:path w="43200" h="27116" fill="none" extrusionOk="0">
                <a:moveTo>
                  <a:pt x="716" y="27115"/>
                </a:moveTo>
                <a:cubicBezTo>
                  <a:pt x="240" y="25315"/>
                  <a:pt x="0" y="23461"/>
                  <a:pt x="0" y="21600"/>
                </a:cubicBezTo>
                <a:cubicBezTo>
                  <a:pt x="0" y="9670"/>
                  <a:pt x="9670" y="0"/>
                  <a:pt x="21600" y="0"/>
                </a:cubicBezTo>
                <a:cubicBezTo>
                  <a:pt x="33529" y="0"/>
                  <a:pt x="43200" y="9670"/>
                  <a:pt x="43200" y="21600"/>
                </a:cubicBezTo>
                <a:cubicBezTo>
                  <a:pt x="43200" y="23366"/>
                  <a:pt x="42983" y="25125"/>
                  <a:pt x="42555" y="26839"/>
                </a:cubicBezTo>
              </a:path>
              <a:path w="43200" h="27116" stroke="0" extrusionOk="0">
                <a:moveTo>
                  <a:pt x="716" y="27115"/>
                </a:moveTo>
                <a:cubicBezTo>
                  <a:pt x="240" y="25315"/>
                  <a:pt x="0" y="23461"/>
                  <a:pt x="0" y="21600"/>
                </a:cubicBezTo>
                <a:cubicBezTo>
                  <a:pt x="0" y="9670"/>
                  <a:pt x="9670" y="0"/>
                  <a:pt x="21600" y="0"/>
                </a:cubicBezTo>
                <a:cubicBezTo>
                  <a:pt x="33529" y="0"/>
                  <a:pt x="43200" y="9670"/>
                  <a:pt x="43200" y="21600"/>
                </a:cubicBezTo>
                <a:cubicBezTo>
                  <a:pt x="43200" y="23366"/>
                  <a:pt x="42983" y="25125"/>
                  <a:pt x="42555" y="26839"/>
                </a:cubicBezTo>
                <a:lnTo>
                  <a:pt x="21600" y="21600"/>
                </a:lnTo>
                <a:lnTo>
                  <a:pt x="716" y="27115"/>
                </a:lnTo>
                <a:close/>
              </a:path>
            </a:pathLst>
          </a:custGeom>
          <a:noFill/>
          <a:ln w="0">
            <a:solidFill>
              <a:schemeClr val="tx1"/>
            </a:solidFill>
            <a:round/>
            <a:headEnd/>
            <a:tailEnd type="arrow" w="lg" len="lg"/>
          </a:ln>
          <a:extLst>
            <a:ext uri="{909E8E84-426E-40DD-AFC4-6F175D3DCCD1}">
              <a14:hiddenFill xmlns:a14="http://schemas.microsoft.com/office/drawing/2010/main">
                <a:solidFill>
                  <a:srgbClr val="990033"/>
                </a:solidFill>
              </a14:hiddenFill>
            </a:ext>
          </a:extLst>
        </p:spPr>
        <p:txBody>
          <a:bodyPr/>
          <a:lstStyle/>
          <a:p>
            <a:endParaRPr lang="en-US"/>
          </a:p>
        </p:txBody>
      </p:sp>
      <p:sp>
        <p:nvSpPr>
          <p:cNvPr id="65569" name="Freeform 41"/>
          <p:cNvSpPr>
            <a:spLocks/>
          </p:cNvSpPr>
          <p:nvPr/>
        </p:nvSpPr>
        <p:spPr bwMode="auto">
          <a:xfrm>
            <a:off x="2551113" y="2087563"/>
            <a:ext cx="42862" cy="3024187"/>
          </a:xfrm>
          <a:custGeom>
            <a:avLst/>
            <a:gdLst>
              <a:gd name="T0" fmla="*/ 0 w 1"/>
              <a:gd name="T1" fmla="*/ 0 h 1906"/>
              <a:gd name="T2" fmla="*/ 0 w 1"/>
              <a:gd name="T3" fmla="*/ 2147483646 h 1906"/>
              <a:gd name="T4" fmla="*/ 0 60000 65536"/>
              <a:gd name="T5" fmla="*/ 0 60000 65536"/>
            </a:gdLst>
            <a:ahLst/>
            <a:cxnLst>
              <a:cxn ang="T4">
                <a:pos x="T0" y="T1"/>
              </a:cxn>
              <a:cxn ang="T5">
                <a:pos x="T2" y="T3"/>
              </a:cxn>
            </a:cxnLst>
            <a:rect l="0" t="0" r="r" b="b"/>
            <a:pathLst>
              <a:path w="1" h="1906">
                <a:moveTo>
                  <a:pt x="0" y="0"/>
                </a:moveTo>
                <a:lnTo>
                  <a:pt x="0" y="1906"/>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70" name="Rectangle 43"/>
          <p:cNvSpPr>
            <a:spLocks noChangeArrowheads="1"/>
          </p:cNvSpPr>
          <p:nvPr/>
        </p:nvSpPr>
        <p:spPr bwMode="auto">
          <a:xfrm>
            <a:off x="2493963" y="2616200"/>
            <a:ext cx="9032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solidFill>
                  <a:schemeClr val="tx2"/>
                </a:solidFill>
              </a:rPr>
              <a:t>addProfessor</a:t>
            </a:r>
            <a:endParaRPr lang="en-US" altLang="en-US" sz="1200" b="0">
              <a:solidFill>
                <a:schemeClr val="tx2"/>
              </a:solidFill>
              <a:latin typeface="ZapfHumnst BT" pitchFamily="34" charset="0"/>
            </a:endParaRPr>
          </a:p>
        </p:txBody>
      </p:sp>
      <p:sp>
        <p:nvSpPr>
          <p:cNvPr id="65571" name="Freeform 44"/>
          <p:cNvSpPr>
            <a:spLocks/>
          </p:cNvSpPr>
          <p:nvPr/>
        </p:nvSpPr>
        <p:spPr bwMode="auto">
          <a:xfrm>
            <a:off x="3349625" y="2041525"/>
            <a:ext cx="2022475" cy="498475"/>
          </a:xfrm>
          <a:custGeom>
            <a:avLst/>
            <a:gdLst>
              <a:gd name="T0" fmla="*/ 0 w 1274"/>
              <a:gd name="T1" fmla="*/ 0 h 314"/>
              <a:gd name="T2" fmla="*/ 2147483646 w 1274"/>
              <a:gd name="T3" fmla="*/ 2147483646 h 314"/>
              <a:gd name="T4" fmla="*/ 0 60000 65536"/>
              <a:gd name="T5" fmla="*/ 0 60000 65536"/>
            </a:gdLst>
            <a:ahLst/>
            <a:cxnLst>
              <a:cxn ang="T4">
                <a:pos x="T0" y="T1"/>
              </a:cxn>
              <a:cxn ang="T5">
                <a:pos x="T2" y="T3"/>
              </a:cxn>
            </a:cxnLst>
            <a:rect l="0" t="0" r="r" b="b"/>
            <a:pathLst>
              <a:path w="1274" h="314">
                <a:moveTo>
                  <a:pt x="0" y="0"/>
                </a:moveTo>
                <a:lnTo>
                  <a:pt x="1274" y="314"/>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72" name="Rectangle 46"/>
          <p:cNvSpPr>
            <a:spLocks noChangeArrowheads="1"/>
          </p:cNvSpPr>
          <p:nvPr/>
        </p:nvSpPr>
        <p:spPr bwMode="auto">
          <a:xfrm>
            <a:off x="3844925" y="2019300"/>
            <a:ext cx="11636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solidFill>
                  <a:schemeClr val="tx2"/>
                </a:solidFill>
              </a:rPr>
              <a:t>closeRegistration</a:t>
            </a:r>
            <a:endParaRPr lang="en-US" altLang="en-US" sz="1200" b="0">
              <a:solidFill>
                <a:schemeClr val="tx2"/>
              </a:solidFill>
              <a:latin typeface="ZapfHumnst BT" pitchFamily="34" charset="0"/>
            </a:endParaRPr>
          </a:p>
        </p:txBody>
      </p:sp>
      <p:sp>
        <p:nvSpPr>
          <p:cNvPr id="65573" name="Freeform 47"/>
          <p:cNvSpPr>
            <a:spLocks/>
          </p:cNvSpPr>
          <p:nvPr/>
        </p:nvSpPr>
        <p:spPr bwMode="auto">
          <a:xfrm>
            <a:off x="2898775" y="1208088"/>
            <a:ext cx="855663" cy="666750"/>
          </a:xfrm>
          <a:custGeom>
            <a:avLst/>
            <a:gdLst>
              <a:gd name="T0" fmla="*/ 0 w 539"/>
              <a:gd name="T1" fmla="*/ 2147483646 h 420"/>
              <a:gd name="T2" fmla="*/ 2147483646 w 539"/>
              <a:gd name="T3" fmla="*/ 0 h 420"/>
              <a:gd name="T4" fmla="*/ 2147483646 w 539"/>
              <a:gd name="T5" fmla="*/ 2147483646 h 420"/>
              <a:gd name="T6" fmla="*/ 2147483646 w 539"/>
              <a:gd name="T7" fmla="*/ 2147483646 h 4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9" h="420">
                <a:moveTo>
                  <a:pt x="0" y="249"/>
                </a:moveTo>
                <a:lnTo>
                  <a:pt x="489" y="0"/>
                </a:lnTo>
                <a:lnTo>
                  <a:pt x="539" y="419"/>
                </a:lnTo>
                <a:lnTo>
                  <a:pt x="288" y="42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74" name="Rectangle 49"/>
          <p:cNvSpPr>
            <a:spLocks noChangeArrowheads="1"/>
          </p:cNvSpPr>
          <p:nvPr/>
        </p:nvSpPr>
        <p:spPr bwMode="auto">
          <a:xfrm>
            <a:off x="2967038" y="1320800"/>
            <a:ext cx="45418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solidFill>
                  <a:schemeClr val="tx2"/>
                </a:solidFill>
              </a:rPr>
              <a:t>removeStudent [numStudents &gt;0]/ numStudents = numStudents - 1</a:t>
            </a:r>
            <a:endParaRPr lang="en-US" altLang="en-US" sz="1200" b="0">
              <a:solidFill>
                <a:schemeClr val="tx2"/>
              </a:solidFill>
              <a:latin typeface="ZapfHumnst BT" pitchFamily="34" charset="0"/>
            </a:endParaRPr>
          </a:p>
        </p:txBody>
      </p:sp>
      <p:sp>
        <p:nvSpPr>
          <p:cNvPr id="65575" name="Freeform 50"/>
          <p:cNvSpPr>
            <a:spLocks/>
          </p:cNvSpPr>
          <p:nvPr/>
        </p:nvSpPr>
        <p:spPr bwMode="auto">
          <a:xfrm>
            <a:off x="2898775" y="2087563"/>
            <a:ext cx="2473325" cy="731837"/>
          </a:xfrm>
          <a:custGeom>
            <a:avLst/>
            <a:gdLst>
              <a:gd name="T0" fmla="*/ 0 w 1558"/>
              <a:gd name="T1" fmla="*/ 0 h 461"/>
              <a:gd name="T2" fmla="*/ 2147483646 w 1558"/>
              <a:gd name="T3" fmla="*/ 2147483646 h 461"/>
              <a:gd name="T4" fmla="*/ 2147483646 w 1558"/>
              <a:gd name="T5" fmla="*/ 2147483646 h 461"/>
              <a:gd name="T6" fmla="*/ 0 60000 65536"/>
              <a:gd name="T7" fmla="*/ 0 60000 65536"/>
              <a:gd name="T8" fmla="*/ 0 60000 65536"/>
            </a:gdLst>
            <a:ahLst/>
            <a:cxnLst>
              <a:cxn ang="T6">
                <a:pos x="T0" y="T1"/>
              </a:cxn>
              <a:cxn ang="T7">
                <a:pos x="T2" y="T3"/>
              </a:cxn>
              <a:cxn ang="T8">
                <a:pos x="T4" y="T5"/>
              </a:cxn>
            </a:cxnLst>
            <a:rect l="0" t="0" r="r" b="b"/>
            <a:pathLst>
              <a:path w="1558" h="461">
                <a:moveTo>
                  <a:pt x="0" y="0"/>
                </a:moveTo>
                <a:lnTo>
                  <a:pt x="872" y="461"/>
                </a:lnTo>
                <a:lnTo>
                  <a:pt x="1558" y="405"/>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76" name="Rectangle 52"/>
          <p:cNvSpPr>
            <a:spLocks noChangeArrowheads="1"/>
          </p:cNvSpPr>
          <p:nvPr/>
        </p:nvSpPr>
        <p:spPr bwMode="auto">
          <a:xfrm>
            <a:off x="3944938" y="2481263"/>
            <a:ext cx="4381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solidFill>
                  <a:schemeClr val="tx2"/>
                </a:solidFill>
              </a:rPr>
              <a:t>cancel</a:t>
            </a:r>
            <a:endParaRPr lang="en-US" altLang="en-US" sz="1200" b="0">
              <a:solidFill>
                <a:schemeClr val="tx2"/>
              </a:solidFill>
              <a:latin typeface="ZapfHumnst BT" pitchFamily="34" charset="0"/>
            </a:endParaRPr>
          </a:p>
        </p:txBody>
      </p:sp>
      <p:sp>
        <p:nvSpPr>
          <p:cNvPr id="65577" name="Freeform 53"/>
          <p:cNvSpPr>
            <a:spLocks/>
          </p:cNvSpPr>
          <p:nvPr/>
        </p:nvSpPr>
        <p:spPr bwMode="auto">
          <a:xfrm>
            <a:off x="2336800" y="2087563"/>
            <a:ext cx="1588" cy="3024187"/>
          </a:xfrm>
          <a:custGeom>
            <a:avLst/>
            <a:gdLst>
              <a:gd name="T0" fmla="*/ 0 w 1"/>
              <a:gd name="T1" fmla="*/ 2147483646 h 1905"/>
              <a:gd name="T2" fmla="*/ 0 w 1"/>
              <a:gd name="T3" fmla="*/ 0 h 1905"/>
              <a:gd name="T4" fmla="*/ 0 60000 65536"/>
              <a:gd name="T5" fmla="*/ 0 60000 65536"/>
            </a:gdLst>
            <a:ahLst/>
            <a:cxnLst>
              <a:cxn ang="T4">
                <a:pos x="T0" y="T1"/>
              </a:cxn>
              <a:cxn ang="T5">
                <a:pos x="T2" y="T3"/>
              </a:cxn>
            </a:cxnLst>
            <a:rect l="0" t="0" r="r" b="b"/>
            <a:pathLst>
              <a:path w="1" h="1905">
                <a:moveTo>
                  <a:pt x="0" y="1905"/>
                </a:moveTo>
                <a:lnTo>
                  <a:pt x="0"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78" name="Rectangle 55"/>
          <p:cNvSpPr>
            <a:spLocks noChangeArrowheads="1"/>
          </p:cNvSpPr>
          <p:nvPr/>
        </p:nvSpPr>
        <p:spPr bwMode="auto">
          <a:xfrm>
            <a:off x="1358900" y="3313113"/>
            <a:ext cx="115728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solidFill>
                  <a:schemeClr val="tx2"/>
                </a:solidFill>
              </a:rPr>
              <a:t>removeProfessor</a:t>
            </a:r>
            <a:endParaRPr lang="en-US" altLang="en-US" sz="1200" b="0">
              <a:solidFill>
                <a:schemeClr val="tx2"/>
              </a:solidFill>
              <a:latin typeface="ZapfHumnst BT" pitchFamily="34" charset="0"/>
            </a:endParaRPr>
          </a:p>
        </p:txBody>
      </p:sp>
      <p:sp>
        <p:nvSpPr>
          <p:cNvPr id="65579" name="Freeform 56"/>
          <p:cNvSpPr>
            <a:spLocks/>
          </p:cNvSpPr>
          <p:nvPr/>
        </p:nvSpPr>
        <p:spPr bwMode="auto">
          <a:xfrm>
            <a:off x="3225800" y="3967163"/>
            <a:ext cx="3789363" cy="1147762"/>
          </a:xfrm>
          <a:custGeom>
            <a:avLst/>
            <a:gdLst>
              <a:gd name="T0" fmla="*/ 0 w 2387"/>
              <a:gd name="T1" fmla="*/ 2147483646 h 723"/>
              <a:gd name="T2" fmla="*/ 2147483646 w 2387"/>
              <a:gd name="T3" fmla="*/ 0 h 723"/>
              <a:gd name="T4" fmla="*/ 0 60000 65536"/>
              <a:gd name="T5" fmla="*/ 0 60000 65536"/>
            </a:gdLst>
            <a:ahLst/>
            <a:cxnLst>
              <a:cxn ang="T4">
                <a:pos x="T0" y="T1"/>
              </a:cxn>
              <a:cxn ang="T5">
                <a:pos x="T2" y="T3"/>
              </a:cxn>
            </a:cxnLst>
            <a:rect l="0" t="0" r="r" b="b"/>
            <a:pathLst>
              <a:path w="2387" h="723">
                <a:moveTo>
                  <a:pt x="0" y="723"/>
                </a:moveTo>
                <a:lnTo>
                  <a:pt x="2387"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80" name="Rectangle 58"/>
          <p:cNvSpPr>
            <a:spLocks noChangeArrowheads="1"/>
          </p:cNvSpPr>
          <p:nvPr/>
        </p:nvSpPr>
        <p:spPr bwMode="auto">
          <a:xfrm>
            <a:off x="3990975" y="4787900"/>
            <a:ext cx="14097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solidFill>
                  <a:schemeClr val="tx2"/>
                </a:solidFill>
              </a:rPr>
              <a:t>[ numStudents = 10 ]</a:t>
            </a:r>
            <a:endParaRPr lang="en-US" altLang="en-US" sz="1200" b="0">
              <a:solidFill>
                <a:schemeClr val="tx2"/>
              </a:solidFill>
              <a:latin typeface="ZapfHumnst BT" pitchFamily="34" charset="0"/>
            </a:endParaRPr>
          </a:p>
        </p:txBody>
      </p:sp>
      <p:sp>
        <p:nvSpPr>
          <p:cNvPr id="65581" name="Freeform 59"/>
          <p:cNvSpPr>
            <a:spLocks/>
          </p:cNvSpPr>
          <p:nvPr/>
        </p:nvSpPr>
        <p:spPr bwMode="auto">
          <a:xfrm>
            <a:off x="2798763" y="2992438"/>
            <a:ext cx="3281362" cy="2122487"/>
          </a:xfrm>
          <a:custGeom>
            <a:avLst/>
            <a:gdLst>
              <a:gd name="T0" fmla="*/ 0 w 2067"/>
              <a:gd name="T1" fmla="*/ 2147483646 h 1337"/>
              <a:gd name="T2" fmla="*/ 2147483646 w 2067"/>
              <a:gd name="T3" fmla="*/ 0 h 1337"/>
              <a:gd name="T4" fmla="*/ 0 60000 65536"/>
              <a:gd name="T5" fmla="*/ 0 60000 65536"/>
            </a:gdLst>
            <a:ahLst/>
            <a:cxnLst>
              <a:cxn ang="T4">
                <a:pos x="T0" y="T1"/>
              </a:cxn>
              <a:cxn ang="T5">
                <a:pos x="T2" y="T3"/>
              </a:cxn>
            </a:cxnLst>
            <a:rect l="0" t="0" r="r" b="b"/>
            <a:pathLst>
              <a:path w="2067" h="1337">
                <a:moveTo>
                  <a:pt x="0" y="1337"/>
                </a:moveTo>
                <a:lnTo>
                  <a:pt x="2067"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82" name="Rectangle 61"/>
          <p:cNvSpPr>
            <a:spLocks noChangeArrowheads="1"/>
          </p:cNvSpPr>
          <p:nvPr/>
        </p:nvSpPr>
        <p:spPr bwMode="auto">
          <a:xfrm>
            <a:off x="3732213" y="4124325"/>
            <a:ext cx="16795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solidFill>
                  <a:schemeClr val="tx2"/>
                </a:solidFill>
              </a:rPr>
              <a:t>close[ numStudents &lt; 3 ]</a:t>
            </a:r>
            <a:endParaRPr lang="en-US" altLang="en-US" sz="1200" b="0">
              <a:solidFill>
                <a:schemeClr val="tx2"/>
              </a:solidFill>
              <a:latin typeface="ZapfHumnst BT" pitchFamily="34" charset="0"/>
            </a:endParaRPr>
          </a:p>
        </p:txBody>
      </p:sp>
      <p:sp>
        <p:nvSpPr>
          <p:cNvPr id="65583" name="Freeform 62"/>
          <p:cNvSpPr>
            <a:spLocks/>
          </p:cNvSpPr>
          <p:nvPr/>
        </p:nvSpPr>
        <p:spPr bwMode="auto">
          <a:xfrm>
            <a:off x="3551238" y="5373688"/>
            <a:ext cx="3054350" cy="1587"/>
          </a:xfrm>
          <a:custGeom>
            <a:avLst/>
            <a:gdLst>
              <a:gd name="T0" fmla="*/ 0 w 1924"/>
              <a:gd name="T1" fmla="*/ 0 h 1"/>
              <a:gd name="T2" fmla="*/ 2147483646 w 1924"/>
              <a:gd name="T3" fmla="*/ 2147483646 h 1"/>
              <a:gd name="T4" fmla="*/ 0 60000 65536"/>
              <a:gd name="T5" fmla="*/ 0 60000 65536"/>
            </a:gdLst>
            <a:ahLst/>
            <a:cxnLst>
              <a:cxn ang="T4">
                <a:pos x="T0" y="T1"/>
              </a:cxn>
              <a:cxn ang="T5">
                <a:pos x="T2" y="T3"/>
              </a:cxn>
            </a:cxnLst>
            <a:rect l="0" t="0" r="r" b="b"/>
            <a:pathLst>
              <a:path w="1924" h="1">
                <a:moveTo>
                  <a:pt x="0" y="0"/>
                </a:moveTo>
                <a:lnTo>
                  <a:pt x="1924" y="1"/>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84" name="Rectangle 64"/>
          <p:cNvSpPr>
            <a:spLocks noChangeArrowheads="1"/>
          </p:cNvSpPr>
          <p:nvPr/>
        </p:nvSpPr>
        <p:spPr bwMode="auto">
          <a:xfrm>
            <a:off x="3754438" y="5181600"/>
            <a:ext cx="25781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solidFill>
                  <a:schemeClr val="tx2"/>
                </a:solidFill>
              </a:rPr>
              <a:t>closeRegistration[ numStudents &gt;= 3 ]</a:t>
            </a:r>
            <a:endParaRPr lang="en-US" altLang="en-US" sz="1200" b="0">
              <a:solidFill>
                <a:schemeClr val="tx2"/>
              </a:solidFill>
              <a:latin typeface="ZapfHumnst BT" pitchFamily="34" charset="0"/>
            </a:endParaRPr>
          </a:p>
        </p:txBody>
      </p:sp>
      <p:sp>
        <p:nvSpPr>
          <p:cNvPr id="65585" name="Freeform 65"/>
          <p:cNvSpPr>
            <a:spLocks/>
          </p:cNvSpPr>
          <p:nvPr/>
        </p:nvSpPr>
        <p:spPr bwMode="auto">
          <a:xfrm>
            <a:off x="2922588" y="5599113"/>
            <a:ext cx="3695700" cy="452437"/>
          </a:xfrm>
          <a:custGeom>
            <a:avLst/>
            <a:gdLst>
              <a:gd name="T0" fmla="*/ 0 w 2328"/>
              <a:gd name="T1" fmla="*/ 0 h 285"/>
              <a:gd name="T2" fmla="*/ 2147483646 w 2328"/>
              <a:gd name="T3" fmla="*/ 2147483646 h 285"/>
              <a:gd name="T4" fmla="*/ 2147483646 w 2328"/>
              <a:gd name="T5" fmla="*/ 2147483646 h 285"/>
              <a:gd name="T6" fmla="*/ 0 60000 65536"/>
              <a:gd name="T7" fmla="*/ 0 60000 65536"/>
              <a:gd name="T8" fmla="*/ 0 60000 65536"/>
            </a:gdLst>
            <a:ahLst/>
            <a:cxnLst>
              <a:cxn ang="T6">
                <a:pos x="T0" y="T1"/>
              </a:cxn>
              <a:cxn ang="T7">
                <a:pos x="T2" y="T3"/>
              </a:cxn>
              <a:cxn ang="T8">
                <a:pos x="T4" y="T5"/>
              </a:cxn>
            </a:cxnLst>
            <a:rect l="0" t="0" r="r" b="b"/>
            <a:pathLst>
              <a:path w="2328" h="285">
                <a:moveTo>
                  <a:pt x="0" y="0"/>
                </a:moveTo>
                <a:lnTo>
                  <a:pt x="928" y="285"/>
                </a:lnTo>
                <a:lnTo>
                  <a:pt x="2328" y="19"/>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86" name="Rectangle 67"/>
          <p:cNvSpPr>
            <a:spLocks noChangeArrowheads="1"/>
          </p:cNvSpPr>
          <p:nvPr/>
        </p:nvSpPr>
        <p:spPr bwMode="auto">
          <a:xfrm>
            <a:off x="3910013" y="5657850"/>
            <a:ext cx="1768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solidFill>
                  <a:schemeClr val="tx2"/>
                </a:solidFill>
              </a:rPr>
              <a:t>close[ numStudents &gt;= 3 ]</a:t>
            </a:r>
            <a:endParaRPr lang="en-US" altLang="en-US" sz="1200" b="0">
              <a:solidFill>
                <a:schemeClr val="tx2"/>
              </a:solidFill>
              <a:latin typeface="ZapfHumnst BT" pitchFamily="34" charset="0"/>
            </a:endParaRPr>
          </a:p>
        </p:txBody>
      </p:sp>
      <p:sp>
        <p:nvSpPr>
          <p:cNvPr id="65587" name="Freeform 68"/>
          <p:cNvSpPr>
            <a:spLocks/>
          </p:cNvSpPr>
          <p:nvPr/>
        </p:nvSpPr>
        <p:spPr bwMode="auto">
          <a:xfrm>
            <a:off x="992188" y="4908550"/>
            <a:ext cx="492125" cy="742950"/>
          </a:xfrm>
          <a:custGeom>
            <a:avLst/>
            <a:gdLst>
              <a:gd name="T0" fmla="*/ 2147483646 w 310"/>
              <a:gd name="T1" fmla="*/ 2147483646 h 468"/>
              <a:gd name="T2" fmla="*/ 0 w 310"/>
              <a:gd name="T3" fmla="*/ 0 h 468"/>
              <a:gd name="T4" fmla="*/ 0 w 310"/>
              <a:gd name="T5" fmla="*/ 2147483646 h 468"/>
              <a:gd name="T6" fmla="*/ 2147483646 w 310"/>
              <a:gd name="T7" fmla="*/ 2147483646 h 4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468">
                <a:moveTo>
                  <a:pt x="310" y="130"/>
                </a:moveTo>
                <a:lnTo>
                  <a:pt x="0" y="0"/>
                </a:lnTo>
                <a:lnTo>
                  <a:pt x="0" y="468"/>
                </a:lnTo>
                <a:lnTo>
                  <a:pt x="212" y="409"/>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88" name="Rectangle 70"/>
          <p:cNvSpPr>
            <a:spLocks noChangeArrowheads="1"/>
          </p:cNvSpPr>
          <p:nvPr/>
        </p:nvSpPr>
        <p:spPr bwMode="auto">
          <a:xfrm>
            <a:off x="87313" y="4681538"/>
            <a:ext cx="2224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solidFill>
                  <a:schemeClr val="tx2"/>
                </a:solidFill>
              </a:rPr>
              <a:t>addStudent /</a:t>
            </a:r>
          </a:p>
          <a:p>
            <a:r>
              <a:rPr lang="en-US" altLang="en-US" sz="1200" b="0">
                <a:solidFill>
                  <a:schemeClr val="tx2"/>
                </a:solidFill>
              </a:rPr>
              <a:t>numStudents = numStudents + 1</a:t>
            </a:r>
            <a:endParaRPr lang="en-US" altLang="en-US" sz="1200" b="0">
              <a:solidFill>
                <a:schemeClr val="tx2"/>
              </a:solidFill>
              <a:latin typeface="ZapfHumnst BT" pitchFamily="34" charset="0"/>
            </a:endParaRPr>
          </a:p>
        </p:txBody>
      </p:sp>
      <p:sp>
        <p:nvSpPr>
          <p:cNvPr id="65589" name="Freeform 71"/>
          <p:cNvSpPr>
            <a:spLocks/>
          </p:cNvSpPr>
          <p:nvPr/>
        </p:nvSpPr>
        <p:spPr bwMode="auto">
          <a:xfrm>
            <a:off x="2667000" y="2992438"/>
            <a:ext cx="3103563" cy="2125662"/>
          </a:xfrm>
          <a:custGeom>
            <a:avLst/>
            <a:gdLst>
              <a:gd name="T0" fmla="*/ 0 w 2003"/>
              <a:gd name="T1" fmla="*/ 2147483646 h 1363"/>
              <a:gd name="T2" fmla="*/ 2147483646 w 2003"/>
              <a:gd name="T3" fmla="*/ 2147483646 h 1363"/>
              <a:gd name="T4" fmla="*/ 2147483646 w 2003"/>
              <a:gd name="T5" fmla="*/ 0 h 1363"/>
              <a:gd name="T6" fmla="*/ 0 60000 65536"/>
              <a:gd name="T7" fmla="*/ 0 60000 65536"/>
              <a:gd name="T8" fmla="*/ 0 60000 65536"/>
            </a:gdLst>
            <a:ahLst/>
            <a:cxnLst>
              <a:cxn ang="T6">
                <a:pos x="T0" y="T1"/>
              </a:cxn>
              <a:cxn ang="T7">
                <a:pos x="T2" y="T3"/>
              </a:cxn>
              <a:cxn ang="T8">
                <a:pos x="T4" y="T5"/>
              </a:cxn>
            </a:cxnLst>
            <a:rect l="0" t="0" r="r" b="b"/>
            <a:pathLst>
              <a:path w="2003" h="1363">
                <a:moveTo>
                  <a:pt x="0" y="1363"/>
                </a:moveTo>
                <a:lnTo>
                  <a:pt x="543" y="574"/>
                </a:lnTo>
                <a:lnTo>
                  <a:pt x="2003"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90" name="Line 72"/>
          <p:cNvSpPr>
            <a:spLocks noChangeShapeType="1"/>
          </p:cNvSpPr>
          <p:nvPr/>
        </p:nvSpPr>
        <p:spPr bwMode="auto">
          <a:xfrm flipH="1">
            <a:off x="5711825" y="2954338"/>
            <a:ext cx="134938" cy="1587"/>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91" name="Rectangle 73"/>
          <p:cNvSpPr>
            <a:spLocks noChangeArrowheads="1"/>
          </p:cNvSpPr>
          <p:nvPr/>
        </p:nvSpPr>
        <p:spPr bwMode="auto">
          <a:xfrm>
            <a:off x="3697288" y="3449638"/>
            <a:ext cx="4381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solidFill>
                  <a:schemeClr val="tx2"/>
                </a:solidFill>
              </a:rPr>
              <a:t>cancel</a:t>
            </a:r>
            <a:endParaRPr lang="en-US" altLang="en-US" sz="1200" b="0">
              <a:solidFill>
                <a:schemeClr val="tx2"/>
              </a:solidFill>
              <a:latin typeface="ZapfHumnst BT" pitchFamily="34" charset="0"/>
            </a:endParaRPr>
          </a:p>
        </p:txBody>
      </p:sp>
      <p:sp>
        <p:nvSpPr>
          <p:cNvPr id="65592" name="Freeform 74"/>
          <p:cNvSpPr>
            <a:spLocks/>
          </p:cNvSpPr>
          <p:nvPr/>
        </p:nvSpPr>
        <p:spPr bwMode="auto">
          <a:xfrm>
            <a:off x="1673225" y="5599113"/>
            <a:ext cx="765175" cy="733425"/>
          </a:xfrm>
          <a:custGeom>
            <a:avLst/>
            <a:gdLst>
              <a:gd name="T0" fmla="*/ 2147483646 w 482"/>
              <a:gd name="T1" fmla="*/ 0 h 462"/>
              <a:gd name="T2" fmla="*/ 2147483646 w 482"/>
              <a:gd name="T3" fmla="*/ 2147483646 h 462"/>
              <a:gd name="T4" fmla="*/ 0 w 482"/>
              <a:gd name="T5" fmla="*/ 2147483646 h 462"/>
              <a:gd name="T6" fmla="*/ 2147483646 w 482"/>
              <a:gd name="T7" fmla="*/ 0 h 4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2" h="462">
                <a:moveTo>
                  <a:pt x="482" y="0"/>
                </a:moveTo>
                <a:lnTo>
                  <a:pt x="482" y="462"/>
                </a:lnTo>
                <a:lnTo>
                  <a:pt x="0" y="461"/>
                </a:lnTo>
                <a:lnTo>
                  <a:pt x="362"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93" name="Rectangle 76"/>
          <p:cNvSpPr>
            <a:spLocks noChangeArrowheads="1"/>
          </p:cNvSpPr>
          <p:nvPr/>
        </p:nvSpPr>
        <p:spPr bwMode="auto">
          <a:xfrm>
            <a:off x="301625" y="6148388"/>
            <a:ext cx="46275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solidFill>
                  <a:schemeClr val="tx2"/>
                </a:solidFill>
              </a:rPr>
              <a:t>removeStudent[ numStudents &gt; 0] / numStudents = numStudents - 1</a:t>
            </a:r>
            <a:endParaRPr lang="en-US" altLang="en-US" sz="1200" b="0">
              <a:solidFill>
                <a:schemeClr val="tx2"/>
              </a:solidFill>
              <a:latin typeface="ZapfHumnst BT" pitchFamily="34" charset="0"/>
            </a:endParaRPr>
          </a:p>
        </p:txBody>
      </p:sp>
      <p:sp>
        <p:nvSpPr>
          <p:cNvPr id="65594" name="Freeform 77"/>
          <p:cNvSpPr>
            <a:spLocks/>
          </p:cNvSpPr>
          <p:nvPr/>
        </p:nvSpPr>
        <p:spPr bwMode="auto">
          <a:xfrm>
            <a:off x="2697163" y="2087563"/>
            <a:ext cx="2698750" cy="1114425"/>
          </a:xfrm>
          <a:custGeom>
            <a:avLst/>
            <a:gdLst>
              <a:gd name="T0" fmla="*/ 0 w 1700"/>
              <a:gd name="T1" fmla="*/ 0 h 702"/>
              <a:gd name="T2" fmla="*/ 2147483646 w 1700"/>
              <a:gd name="T3" fmla="*/ 2147483646 h 702"/>
              <a:gd name="T4" fmla="*/ 2147483646 w 1700"/>
              <a:gd name="T5" fmla="*/ 2147483646 h 702"/>
              <a:gd name="T6" fmla="*/ 0 60000 65536"/>
              <a:gd name="T7" fmla="*/ 0 60000 65536"/>
              <a:gd name="T8" fmla="*/ 0 60000 65536"/>
            </a:gdLst>
            <a:ahLst/>
            <a:cxnLst>
              <a:cxn ang="T6">
                <a:pos x="T0" y="T1"/>
              </a:cxn>
              <a:cxn ang="T7">
                <a:pos x="T2" y="T3"/>
              </a:cxn>
              <a:cxn ang="T8">
                <a:pos x="T4" y="T5"/>
              </a:cxn>
            </a:cxnLst>
            <a:rect l="0" t="0" r="r" b="b"/>
            <a:pathLst>
              <a:path w="1700" h="702">
                <a:moveTo>
                  <a:pt x="0" y="0"/>
                </a:moveTo>
                <a:lnTo>
                  <a:pt x="744" y="702"/>
                </a:lnTo>
                <a:lnTo>
                  <a:pt x="1700" y="518"/>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95" name="Rectangle 79"/>
          <p:cNvSpPr>
            <a:spLocks noChangeArrowheads="1"/>
          </p:cNvSpPr>
          <p:nvPr/>
        </p:nvSpPr>
        <p:spPr bwMode="auto">
          <a:xfrm>
            <a:off x="3787775" y="2965450"/>
            <a:ext cx="3540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solidFill>
                  <a:schemeClr val="tx2"/>
                </a:solidFill>
              </a:rPr>
              <a:t>close</a:t>
            </a:r>
            <a:endParaRPr lang="en-US" altLang="en-US" sz="1200" b="0">
              <a:solidFill>
                <a:schemeClr val="tx2"/>
              </a:solidFill>
              <a:latin typeface="ZapfHumnst BT" pitchFamily="34" charset="0"/>
            </a:endParaRPr>
          </a:p>
        </p:txBody>
      </p:sp>
      <p:sp>
        <p:nvSpPr>
          <p:cNvPr id="65596" name="Line 80"/>
          <p:cNvSpPr>
            <a:spLocks noChangeShapeType="1"/>
          </p:cNvSpPr>
          <p:nvPr/>
        </p:nvSpPr>
        <p:spPr bwMode="auto">
          <a:xfrm>
            <a:off x="3162300" y="2095500"/>
            <a:ext cx="3848100" cy="16383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65597" name="Rectangle 81"/>
          <p:cNvSpPr>
            <a:spLocks noChangeArrowheads="1"/>
          </p:cNvSpPr>
          <p:nvPr/>
        </p:nvSpPr>
        <p:spPr bwMode="auto">
          <a:xfrm>
            <a:off x="5638800" y="3352800"/>
            <a:ext cx="14097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solidFill>
                  <a:schemeClr val="tx2"/>
                </a:solidFill>
              </a:rPr>
              <a:t>[ numStudents = 10 ]</a:t>
            </a:r>
            <a:endParaRPr lang="en-US" altLang="en-US" sz="1200" b="0">
              <a:solidFill>
                <a:schemeClr val="tx2"/>
              </a:solidFill>
              <a:latin typeface="ZapfHumnst BT" pitchFamily="34" charset="0"/>
            </a:endParaRPr>
          </a:p>
        </p:txBody>
      </p:sp>
      <p:sp>
        <p:nvSpPr>
          <p:cNvPr id="65598" name="Line 82"/>
          <p:cNvSpPr>
            <a:spLocks noChangeShapeType="1"/>
          </p:cNvSpPr>
          <p:nvPr/>
        </p:nvSpPr>
        <p:spPr bwMode="auto">
          <a:xfrm flipV="1">
            <a:off x="7156450" y="2976563"/>
            <a:ext cx="0" cy="5842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65599" name="Rectangle 83"/>
          <p:cNvSpPr>
            <a:spLocks noChangeArrowheads="1"/>
          </p:cNvSpPr>
          <p:nvPr/>
        </p:nvSpPr>
        <p:spPr bwMode="auto">
          <a:xfrm>
            <a:off x="7248525" y="3267075"/>
            <a:ext cx="4381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solidFill>
                  <a:schemeClr val="tx2"/>
                </a:solidFill>
              </a:rPr>
              <a:t>cancel</a:t>
            </a:r>
            <a:endParaRPr lang="en-US" altLang="en-US" sz="1200" b="0">
              <a:solidFill>
                <a:schemeClr val="tx2"/>
              </a:solidFill>
              <a:latin typeface="ZapfHumnst BT" pitchFamily="34" charset="0"/>
            </a:endParaRPr>
          </a:p>
        </p:txBody>
      </p:sp>
      <p:sp>
        <p:nvSpPr>
          <p:cNvPr id="65600" name="Line 85"/>
          <p:cNvSpPr>
            <a:spLocks noChangeShapeType="1"/>
          </p:cNvSpPr>
          <p:nvPr/>
        </p:nvSpPr>
        <p:spPr bwMode="auto">
          <a:xfrm>
            <a:off x="463550" y="1806575"/>
            <a:ext cx="1052513"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Rectangle 30"/>
          <p:cNvSpPr txBox="1">
            <a:spLocks noChangeArrowheads="1"/>
          </p:cNvSpPr>
          <p:nvPr/>
        </p:nvSpPr>
        <p:spPr>
          <a:xfrm>
            <a:off x="2225842" y="10499"/>
            <a:ext cx="6811691" cy="1052161"/>
          </a:xfrm>
          <a:noFill/>
        </p:spPr>
        <p:txBody>
          <a:bodyPr/>
          <a:lstStyle>
            <a:lvl1pPr algn="ctr" defTabSz="685800" rtl="0" eaLnBrk="1" latinLnBrk="0" hangingPunct="1">
              <a:spcBef>
                <a:spcPct val="0"/>
              </a:spcBef>
              <a:buNone/>
              <a:defRPr sz="1500" b="1" kern="1200">
                <a:solidFill>
                  <a:srgbClr val="0066B2"/>
                </a:solidFill>
                <a:latin typeface="Myriad Pro" pitchFamily="34" charset="0"/>
                <a:ea typeface="+mj-ea"/>
                <a:cs typeface="+mj-cs"/>
              </a:defRPr>
            </a:lvl1pPr>
          </a:lstStyle>
          <a:p>
            <a:r>
              <a:rPr lang="en-US" altLang="en-US" sz="3200" noProof="1" smtClean="0"/>
              <a:t>Example: State machine</a:t>
            </a:r>
            <a:endParaRPr lang="en-US" altLang="en-US" sz="3200" dirty="0" smtClean="0"/>
          </a:p>
        </p:txBody>
      </p:sp>
    </p:spTree>
    <p:extLst>
      <p:ext uri="{BB962C8B-B14F-4D97-AF65-F5344CB8AC3E}">
        <p14:creationId xmlns:p14="http://schemas.microsoft.com/office/powerpoint/2010/main" val="1477234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Line 92"/>
          <p:cNvSpPr>
            <a:spLocks noChangeShapeType="1"/>
          </p:cNvSpPr>
          <p:nvPr/>
        </p:nvSpPr>
        <p:spPr bwMode="auto">
          <a:xfrm flipV="1">
            <a:off x="7137400" y="2260600"/>
            <a:ext cx="0" cy="722313"/>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67587" name="AutoShape 29"/>
          <p:cNvSpPr>
            <a:spLocks noChangeArrowheads="1"/>
          </p:cNvSpPr>
          <p:nvPr/>
        </p:nvSpPr>
        <p:spPr bwMode="auto">
          <a:xfrm>
            <a:off x="5546725" y="1298575"/>
            <a:ext cx="3049588" cy="4368800"/>
          </a:xfrm>
          <a:prstGeom prst="roundRect">
            <a:avLst>
              <a:gd name="adj" fmla="val 2583"/>
            </a:avLst>
          </a:prstGeom>
          <a:noFill/>
          <a:ln w="12700">
            <a:solidFill>
              <a:schemeClr val="tx1"/>
            </a:solidFill>
            <a:round/>
            <a:headEnd/>
            <a:tailEnd/>
          </a:ln>
          <a:extLst>
            <a:ext uri="{909E8E84-426E-40DD-AFC4-6F175D3DCCD1}">
              <a14:hiddenFill xmlns:a14="http://schemas.microsoft.com/office/drawing/2010/main">
                <a:solidFill>
                  <a:srgbClr val="FFFFCC"/>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7588" name="Freeform 46"/>
          <p:cNvSpPr>
            <a:spLocks/>
          </p:cNvSpPr>
          <p:nvPr/>
        </p:nvSpPr>
        <p:spPr bwMode="auto">
          <a:xfrm>
            <a:off x="8201025" y="2008188"/>
            <a:ext cx="584200" cy="1587"/>
          </a:xfrm>
          <a:custGeom>
            <a:avLst/>
            <a:gdLst>
              <a:gd name="T0" fmla="*/ 0 w 368"/>
              <a:gd name="T1" fmla="*/ 0 h 1"/>
              <a:gd name="T2" fmla="*/ 2147483646 w 368"/>
              <a:gd name="T3" fmla="*/ 0 h 1"/>
              <a:gd name="T4" fmla="*/ 0 60000 65536"/>
              <a:gd name="T5" fmla="*/ 0 60000 65536"/>
            </a:gdLst>
            <a:ahLst/>
            <a:cxnLst>
              <a:cxn ang="T4">
                <a:pos x="T0" y="T1"/>
              </a:cxn>
              <a:cxn ang="T5">
                <a:pos x="T2" y="T3"/>
              </a:cxn>
            </a:cxnLst>
            <a:rect l="0" t="0" r="r" b="b"/>
            <a:pathLst>
              <a:path w="368" h="1">
                <a:moveTo>
                  <a:pt x="0" y="0"/>
                </a:moveTo>
                <a:lnTo>
                  <a:pt x="368"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589" name="Freeform 54"/>
          <p:cNvSpPr>
            <a:spLocks/>
          </p:cNvSpPr>
          <p:nvPr/>
        </p:nvSpPr>
        <p:spPr bwMode="auto">
          <a:xfrm>
            <a:off x="7964488" y="4745038"/>
            <a:ext cx="822325" cy="1587"/>
          </a:xfrm>
          <a:custGeom>
            <a:avLst/>
            <a:gdLst>
              <a:gd name="T0" fmla="*/ 0 w 518"/>
              <a:gd name="T1" fmla="*/ 0 h 1"/>
              <a:gd name="T2" fmla="*/ 2147483646 w 518"/>
              <a:gd name="T3" fmla="*/ 0 h 1"/>
              <a:gd name="T4" fmla="*/ 0 60000 65536"/>
              <a:gd name="T5" fmla="*/ 0 60000 65536"/>
            </a:gdLst>
            <a:ahLst/>
            <a:cxnLst>
              <a:cxn ang="T4">
                <a:pos x="T0" y="T1"/>
              </a:cxn>
              <a:cxn ang="T5">
                <a:pos x="T2" y="T3"/>
              </a:cxn>
            </a:cxnLst>
            <a:rect l="0" t="0" r="r" b="b"/>
            <a:pathLst>
              <a:path w="518" h="1">
                <a:moveTo>
                  <a:pt x="0" y="0"/>
                </a:moveTo>
                <a:lnTo>
                  <a:pt x="518"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590" name="AutoShape 22"/>
          <p:cNvSpPr>
            <a:spLocks noChangeArrowheads="1"/>
          </p:cNvSpPr>
          <p:nvPr/>
        </p:nvSpPr>
        <p:spPr bwMode="auto">
          <a:xfrm>
            <a:off x="1800225" y="1917700"/>
            <a:ext cx="1136650" cy="608013"/>
          </a:xfrm>
          <a:prstGeom prst="roundRect">
            <a:avLst>
              <a:gd name="adj" fmla="val 12963"/>
            </a:avLst>
          </a:prstGeom>
          <a:solidFill>
            <a:srgbClr val="FFFFCC"/>
          </a:solidFill>
          <a:ln w="12700">
            <a:solidFill>
              <a:srgbClr val="990033"/>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7591" name="AutoShape 41"/>
          <p:cNvSpPr>
            <a:spLocks noChangeArrowheads="1"/>
          </p:cNvSpPr>
          <p:nvPr/>
        </p:nvSpPr>
        <p:spPr bwMode="auto">
          <a:xfrm>
            <a:off x="6267450" y="1782763"/>
            <a:ext cx="2036763" cy="450850"/>
          </a:xfrm>
          <a:prstGeom prst="roundRect">
            <a:avLst>
              <a:gd name="adj" fmla="val 17500"/>
            </a:avLst>
          </a:prstGeom>
          <a:solidFill>
            <a:srgbClr val="FFFFCC"/>
          </a:solidFill>
          <a:ln w="12700">
            <a:solidFill>
              <a:srgbClr val="8A0E5E"/>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7592" name="AutoShape 51"/>
          <p:cNvSpPr>
            <a:spLocks noChangeArrowheads="1"/>
          </p:cNvSpPr>
          <p:nvPr/>
        </p:nvSpPr>
        <p:spPr bwMode="auto">
          <a:xfrm>
            <a:off x="6615113" y="2932113"/>
            <a:ext cx="1023937" cy="450850"/>
          </a:xfrm>
          <a:prstGeom prst="roundRect">
            <a:avLst>
              <a:gd name="adj" fmla="val 17500"/>
            </a:avLst>
          </a:prstGeom>
          <a:solidFill>
            <a:srgbClr val="FFFFCC"/>
          </a:solidFill>
          <a:ln w="12700">
            <a:solidFill>
              <a:srgbClr val="8A0E5E"/>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7593" name="AutoShape 52"/>
          <p:cNvSpPr>
            <a:spLocks noChangeArrowheads="1"/>
          </p:cNvSpPr>
          <p:nvPr/>
        </p:nvSpPr>
        <p:spPr bwMode="auto">
          <a:xfrm>
            <a:off x="6232525" y="4519613"/>
            <a:ext cx="1789113" cy="450850"/>
          </a:xfrm>
          <a:prstGeom prst="roundRect">
            <a:avLst>
              <a:gd name="adj" fmla="val 17500"/>
            </a:avLst>
          </a:prstGeom>
          <a:solidFill>
            <a:srgbClr val="FFFFCC"/>
          </a:solidFill>
          <a:ln w="12700">
            <a:solidFill>
              <a:srgbClr val="8A0E5E"/>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7594" name="AutoShape 24"/>
          <p:cNvSpPr>
            <a:spLocks noChangeArrowheads="1"/>
          </p:cNvSpPr>
          <p:nvPr/>
        </p:nvSpPr>
        <p:spPr bwMode="auto">
          <a:xfrm>
            <a:off x="1304925" y="4564063"/>
            <a:ext cx="2116138" cy="461962"/>
          </a:xfrm>
          <a:prstGeom prst="roundRect">
            <a:avLst>
              <a:gd name="adj" fmla="val 17074"/>
            </a:avLst>
          </a:prstGeom>
          <a:solidFill>
            <a:srgbClr val="FFFFCC"/>
          </a:solidFill>
          <a:ln w="12700">
            <a:solidFill>
              <a:srgbClr val="8A0E5E"/>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sz="1000" b="0">
              <a:solidFill>
                <a:schemeClr val="bg2"/>
              </a:solidFill>
            </a:endParaRPr>
          </a:p>
        </p:txBody>
      </p:sp>
      <p:sp>
        <p:nvSpPr>
          <p:cNvPr id="67595" name="Rectangle 2"/>
          <p:cNvSpPr>
            <a:spLocks noGrp="1" noChangeArrowheads="1"/>
          </p:cNvSpPr>
          <p:nvPr>
            <p:ph type="title"/>
          </p:nvPr>
        </p:nvSpPr>
        <p:spPr>
          <a:noFill/>
        </p:spPr>
        <p:txBody>
          <a:bodyPr/>
          <a:lstStyle/>
          <a:p>
            <a:pPr eaLnBrk="1" hangingPunct="1"/>
            <a:r>
              <a:rPr lang="en-US" altLang="en-US" sz="3200" smtClean="0"/>
              <a:t>Example: State Machine with Nested States and History</a:t>
            </a:r>
          </a:p>
        </p:txBody>
      </p:sp>
      <p:sp>
        <p:nvSpPr>
          <p:cNvPr id="67596" name="Text Box 3"/>
          <p:cNvSpPr txBox="1">
            <a:spLocks noChangeArrowheads="1"/>
          </p:cNvSpPr>
          <p:nvPr/>
        </p:nvSpPr>
        <p:spPr bwMode="auto">
          <a:xfrm>
            <a:off x="1619250" y="698500"/>
            <a:ext cx="1200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sz="1600" b="0" i="1" dirty="0" err="1"/>
              <a:t>superstate</a:t>
            </a:r>
            <a:endParaRPr lang="en-US" altLang="en-US" sz="1600" b="0" i="1" dirty="0"/>
          </a:p>
        </p:txBody>
      </p:sp>
      <p:sp>
        <p:nvSpPr>
          <p:cNvPr id="67597" name="Line 4"/>
          <p:cNvSpPr>
            <a:spLocks noChangeShapeType="1"/>
          </p:cNvSpPr>
          <p:nvPr/>
        </p:nvSpPr>
        <p:spPr bwMode="auto">
          <a:xfrm>
            <a:off x="2692400" y="927100"/>
            <a:ext cx="192088" cy="369888"/>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8" name="Text Box 5"/>
          <p:cNvSpPr txBox="1">
            <a:spLocks noChangeArrowheads="1"/>
          </p:cNvSpPr>
          <p:nvPr/>
        </p:nvSpPr>
        <p:spPr bwMode="auto">
          <a:xfrm>
            <a:off x="41275" y="2698750"/>
            <a:ext cx="1009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sz="1600" b="0" i="1"/>
              <a:t>substate</a:t>
            </a:r>
          </a:p>
        </p:txBody>
      </p:sp>
      <p:sp>
        <p:nvSpPr>
          <p:cNvPr id="67599" name="Line 6"/>
          <p:cNvSpPr>
            <a:spLocks noChangeShapeType="1"/>
          </p:cNvSpPr>
          <p:nvPr/>
        </p:nvSpPr>
        <p:spPr bwMode="auto">
          <a:xfrm flipV="1">
            <a:off x="914400" y="2444750"/>
            <a:ext cx="795338" cy="36830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0" name="Rectangle 7"/>
          <p:cNvSpPr>
            <a:spLocks noChangeArrowheads="1"/>
          </p:cNvSpPr>
          <p:nvPr/>
        </p:nvSpPr>
        <p:spPr bwMode="auto">
          <a:xfrm>
            <a:off x="195263" y="4886325"/>
            <a:ext cx="2224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addStudent /</a:t>
            </a:r>
          </a:p>
          <a:p>
            <a:r>
              <a:rPr lang="en-US" altLang="en-US" sz="1200" b="0"/>
              <a:t>numStudents = numStudents + 1</a:t>
            </a:r>
            <a:endParaRPr lang="en-US" altLang="en-US" sz="1200" b="0">
              <a:latin typeface="ZapfHumnst BT" pitchFamily="34" charset="0"/>
            </a:endParaRPr>
          </a:p>
        </p:txBody>
      </p:sp>
      <p:grpSp>
        <p:nvGrpSpPr>
          <p:cNvPr id="67601" name="Group 101"/>
          <p:cNvGrpSpPr>
            <a:grpSpLocks/>
          </p:cNvGrpSpPr>
          <p:nvPr/>
        </p:nvGrpSpPr>
        <p:grpSpPr bwMode="auto">
          <a:xfrm>
            <a:off x="8791575" y="1862138"/>
            <a:ext cx="282575" cy="292100"/>
            <a:chOff x="5534" y="1173"/>
            <a:chExt cx="178" cy="184"/>
          </a:xfrm>
        </p:grpSpPr>
        <p:sp>
          <p:nvSpPr>
            <p:cNvPr id="67657" name="Oval 8"/>
            <p:cNvSpPr>
              <a:spLocks noChangeArrowheads="1"/>
            </p:cNvSpPr>
            <p:nvPr/>
          </p:nvSpPr>
          <p:spPr bwMode="auto">
            <a:xfrm>
              <a:off x="5534" y="1173"/>
              <a:ext cx="178" cy="184"/>
            </a:xfrm>
            <a:prstGeom prst="ellipse">
              <a:avLst/>
            </a:pr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7658" name="Oval 9"/>
            <p:cNvSpPr>
              <a:spLocks noChangeArrowheads="1"/>
            </p:cNvSpPr>
            <p:nvPr/>
          </p:nvSpPr>
          <p:spPr bwMode="auto">
            <a:xfrm>
              <a:off x="5559" y="1201"/>
              <a:ext cx="127" cy="128"/>
            </a:xfrm>
            <a:prstGeom prst="ellipse">
              <a:avLst/>
            </a:prstGeom>
            <a:solidFill>
              <a:srgbClr val="969696"/>
            </a:solidFill>
            <a:ln w="0">
              <a:solidFill>
                <a:schemeClr val="tx1"/>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grpSp>
      <p:grpSp>
        <p:nvGrpSpPr>
          <p:cNvPr id="67602" name="Group 100"/>
          <p:cNvGrpSpPr>
            <a:grpSpLocks/>
          </p:cNvGrpSpPr>
          <p:nvPr/>
        </p:nvGrpSpPr>
        <p:grpSpPr bwMode="auto">
          <a:xfrm>
            <a:off x="8793163" y="4598988"/>
            <a:ext cx="280987" cy="292100"/>
            <a:chOff x="5531" y="2897"/>
            <a:chExt cx="177" cy="184"/>
          </a:xfrm>
        </p:grpSpPr>
        <p:sp>
          <p:nvSpPr>
            <p:cNvPr id="67655" name="Oval 10"/>
            <p:cNvSpPr>
              <a:spLocks noChangeArrowheads="1"/>
            </p:cNvSpPr>
            <p:nvPr/>
          </p:nvSpPr>
          <p:spPr bwMode="auto">
            <a:xfrm>
              <a:off x="5531" y="2897"/>
              <a:ext cx="177" cy="184"/>
            </a:xfrm>
            <a:prstGeom prst="ellipse">
              <a:avLst/>
            </a:pr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7656" name="Oval 11"/>
            <p:cNvSpPr>
              <a:spLocks noChangeArrowheads="1"/>
            </p:cNvSpPr>
            <p:nvPr/>
          </p:nvSpPr>
          <p:spPr bwMode="auto">
            <a:xfrm>
              <a:off x="5556" y="2925"/>
              <a:ext cx="128" cy="128"/>
            </a:xfrm>
            <a:prstGeom prst="ellipse">
              <a:avLst/>
            </a:prstGeom>
            <a:solidFill>
              <a:srgbClr val="969696"/>
            </a:solidFill>
            <a:ln w="0">
              <a:solidFill>
                <a:schemeClr val="tx1"/>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grpSp>
      <p:sp>
        <p:nvSpPr>
          <p:cNvPr id="67603" name="AutoShape 12"/>
          <p:cNvSpPr>
            <a:spLocks noChangeArrowheads="1"/>
          </p:cNvSpPr>
          <p:nvPr/>
        </p:nvSpPr>
        <p:spPr bwMode="auto">
          <a:xfrm>
            <a:off x="1192213" y="1298575"/>
            <a:ext cx="3105150" cy="4368800"/>
          </a:xfrm>
          <a:prstGeom prst="roundRect">
            <a:avLst>
              <a:gd name="adj" fmla="val 2537"/>
            </a:avLst>
          </a:prstGeom>
          <a:noFill/>
          <a:ln w="12700">
            <a:solidFill>
              <a:schemeClr val="tx1">
                <a:lumMod val="85000"/>
                <a:lumOff val="15000"/>
              </a:schemeClr>
            </a:solidFill>
            <a:round/>
            <a:headEnd/>
            <a:tailEnd/>
          </a:ln>
          <a:extLst>
            <a:ext uri="{909E8E84-426E-40DD-AFC4-6F175D3DCCD1}">
              <a14:hiddenFill xmlns:a14="http://schemas.microsoft.com/office/drawing/2010/main">
                <a:solidFill>
                  <a:srgbClr val="FFFFCC"/>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7604" name="Rectangle 13"/>
          <p:cNvSpPr>
            <a:spLocks noChangeArrowheads="1"/>
          </p:cNvSpPr>
          <p:nvPr/>
        </p:nvSpPr>
        <p:spPr bwMode="auto">
          <a:xfrm>
            <a:off x="2587625" y="1377950"/>
            <a:ext cx="371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dirty="0"/>
              <a:t>Open</a:t>
            </a:r>
            <a:endParaRPr lang="en-US" altLang="en-US" sz="1200" b="0" dirty="0">
              <a:latin typeface="ZapfHumnst BT" pitchFamily="34" charset="0"/>
            </a:endParaRPr>
          </a:p>
        </p:txBody>
      </p:sp>
      <p:sp>
        <p:nvSpPr>
          <p:cNvPr id="67605" name="Rectangle 15"/>
          <p:cNvSpPr>
            <a:spLocks noChangeArrowheads="1"/>
          </p:cNvSpPr>
          <p:nvPr/>
        </p:nvSpPr>
        <p:spPr bwMode="auto">
          <a:xfrm>
            <a:off x="1990725" y="1997075"/>
            <a:ext cx="80791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Unassigned</a:t>
            </a:r>
            <a:endParaRPr lang="en-US" altLang="en-US" sz="1200" b="0">
              <a:latin typeface="ZapfHumnst BT" pitchFamily="34" charset="0"/>
            </a:endParaRPr>
          </a:p>
        </p:txBody>
      </p:sp>
      <p:sp>
        <p:nvSpPr>
          <p:cNvPr id="67606" name="Line 16"/>
          <p:cNvSpPr>
            <a:spLocks noChangeShapeType="1"/>
          </p:cNvSpPr>
          <p:nvPr/>
        </p:nvSpPr>
        <p:spPr bwMode="auto">
          <a:xfrm>
            <a:off x="1833563" y="2189163"/>
            <a:ext cx="1068387" cy="1587"/>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07" name="Rectangle 18"/>
          <p:cNvSpPr>
            <a:spLocks noChangeArrowheads="1"/>
          </p:cNvSpPr>
          <p:nvPr/>
        </p:nvSpPr>
        <p:spPr bwMode="auto">
          <a:xfrm>
            <a:off x="2081213" y="4643438"/>
            <a:ext cx="6299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dirty="0"/>
              <a:t>Assigned</a:t>
            </a:r>
            <a:endParaRPr lang="en-US" altLang="en-US" sz="1200" b="0" dirty="0">
              <a:latin typeface="ZapfHumnst BT" pitchFamily="34" charset="0"/>
            </a:endParaRPr>
          </a:p>
        </p:txBody>
      </p:sp>
      <p:sp>
        <p:nvSpPr>
          <p:cNvPr id="67608" name="Oval 20"/>
          <p:cNvSpPr>
            <a:spLocks noChangeArrowheads="1"/>
          </p:cNvSpPr>
          <p:nvPr/>
        </p:nvSpPr>
        <p:spPr bwMode="auto">
          <a:xfrm>
            <a:off x="1282700" y="5353050"/>
            <a:ext cx="201613" cy="201613"/>
          </a:xfrm>
          <a:prstGeom prst="ellipse">
            <a:avLst/>
          </a:pr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7609" name="Rectangle 21"/>
          <p:cNvSpPr>
            <a:spLocks noChangeArrowheads="1"/>
          </p:cNvSpPr>
          <p:nvPr/>
        </p:nvSpPr>
        <p:spPr bwMode="auto">
          <a:xfrm>
            <a:off x="1338263" y="5386388"/>
            <a:ext cx="1095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H</a:t>
            </a:r>
            <a:endParaRPr lang="en-US" altLang="en-US" sz="1200" b="0">
              <a:latin typeface="ZapfHumnst BT" pitchFamily="34" charset="0"/>
            </a:endParaRPr>
          </a:p>
        </p:txBody>
      </p:sp>
      <p:sp>
        <p:nvSpPr>
          <p:cNvPr id="67610" name="Line 23"/>
          <p:cNvSpPr>
            <a:spLocks noChangeShapeType="1"/>
          </p:cNvSpPr>
          <p:nvPr/>
        </p:nvSpPr>
        <p:spPr bwMode="auto">
          <a:xfrm>
            <a:off x="1833563" y="2189163"/>
            <a:ext cx="1068387" cy="1587"/>
          </a:xfrm>
          <a:prstGeom prst="line">
            <a:avLst/>
          </a:prstGeom>
          <a:noFill/>
          <a:ln w="12700">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1" name="Line 25"/>
          <p:cNvSpPr>
            <a:spLocks noChangeShapeType="1"/>
          </p:cNvSpPr>
          <p:nvPr/>
        </p:nvSpPr>
        <p:spPr bwMode="auto">
          <a:xfrm>
            <a:off x="1349375" y="4840288"/>
            <a:ext cx="2036763" cy="1587"/>
          </a:xfrm>
          <a:prstGeom prst="line">
            <a:avLst/>
          </a:prstGeom>
          <a:noFill/>
          <a:ln w="12700">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2" name="Freeform 26"/>
          <p:cNvSpPr>
            <a:spLocks/>
          </p:cNvSpPr>
          <p:nvPr/>
        </p:nvSpPr>
        <p:spPr bwMode="auto">
          <a:xfrm>
            <a:off x="2474913" y="2538413"/>
            <a:ext cx="1587" cy="2036762"/>
          </a:xfrm>
          <a:custGeom>
            <a:avLst/>
            <a:gdLst>
              <a:gd name="T0" fmla="*/ 0 w 1"/>
              <a:gd name="T1" fmla="*/ 0 h 1283"/>
              <a:gd name="T2" fmla="*/ 0 w 1"/>
              <a:gd name="T3" fmla="*/ 2147483646 h 1283"/>
              <a:gd name="T4" fmla="*/ 0 60000 65536"/>
              <a:gd name="T5" fmla="*/ 0 60000 65536"/>
            </a:gdLst>
            <a:ahLst/>
            <a:cxnLst>
              <a:cxn ang="T4">
                <a:pos x="T0" y="T1"/>
              </a:cxn>
              <a:cxn ang="T5">
                <a:pos x="T2" y="T3"/>
              </a:cxn>
            </a:cxnLst>
            <a:rect l="0" t="0" r="r" b="b"/>
            <a:pathLst>
              <a:path w="1" h="1283">
                <a:moveTo>
                  <a:pt x="0" y="0"/>
                </a:moveTo>
                <a:lnTo>
                  <a:pt x="0" y="1283"/>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13" name="Rectangle 28"/>
          <p:cNvSpPr>
            <a:spLocks noChangeArrowheads="1"/>
          </p:cNvSpPr>
          <p:nvPr/>
        </p:nvSpPr>
        <p:spPr bwMode="auto">
          <a:xfrm>
            <a:off x="2362200" y="3697288"/>
            <a:ext cx="105568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add a professor</a:t>
            </a:r>
            <a:endParaRPr lang="en-US" altLang="en-US" sz="1200" b="0">
              <a:latin typeface="ZapfHumnst BT" pitchFamily="34" charset="0"/>
            </a:endParaRPr>
          </a:p>
        </p:txBody>
      </p:sp>
      <p:sp>
        <p:nvSpPr>
          <p:cNvPr id="67614" name="Rectangle 30"/>
          <p:cNvSpPr>
            <a:spLocks noChangeArrowheads="1"/>
          </p:cNvSpPr>
          <p:nvPr/>
        </p:nvSpPr>
        <p:spPr bwMode="auto">
          <a:xfrm>
            <a:off x="6851650" y="1377950"/>
            <a:ext cx="47148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Closed</a:t>
            </a:r>
            <a:endParaRPr lang="en-US" altLang="en-US" sz="1200" b="0">
              <a:latin typeface="ZapfHumnst BT" pitchFamily="34" charset="0"/>
            </a:endParaRPr>
          </a:p>
        </p:txBody>
      </p:sp>
      <p:sp>
        <p:nvSpPr>
          <p:cNvPr id="67615" name="Rectangle 32"/>
          <p:cNvSpPr>
            <a:spLocks noChangeArrowheads="1"/>
          </p:cNvSpPr>
          <p:nvPr/>
        </p:nvSpPr>
        <p:spPr bwMode="auto">
          <a:xfrm>
            <a:off x="6975475" y="1851025"/>
            <a:ext cx="64601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Canceled</a:t>
            </a:r>
            <a:endParaRPr lang="en-US" altLang="en-US" sz="1200" b="0">
              <a:latin typeface="ZapfHumnst BT" pitchFamily="34" charset="0"/>
            </a:endParaRPr>
          </a:p>
        </p:txBody>
      </p:sp>
      <p:sp>
        <p:nvSpPr>
          <p:cNvPr id="67616" name="Line 33"/>
          <p:cNvSpPr>
            <a:spLocks noChangeShapeType="1"/>
          </p:cNvSpPr>
          <p:nvPr/>
        </p:nvSpPr>
        <p:spPr bwMode="auto">
          <a:xfrm>
            <a:off x="6311900" y="2054225"/>
            <a:ext cx="1957388" cy="158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7" name="Rectangle 34"/>
          <p:cNvSpPr>
            <a:spLocks noChangeArrowheads="1"/>
          </p:cNvSpPr>
          <p:nvPr/>
        </p:nvSpPr>
        <p:spPr bwMode="auto">
          <a:xfrm>
            <a:off x="6311900" y="2065338"/>
            <a:ext cx="19941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do/ Send cancellation notices</a:t>
            </a:r>
            <a:endParaRPr lang="en-US" altLang="en-US" sz="1200" b="0">
              <a:latin typeface="ZapfHumnst BT" pitchFamily="34" charset="0"/>
            </a:endParaRPr>
          </a:p>
        </p:txBody>
      </p:sp>
      <p:sp>
        <p:nvSpPr>
          <p:cNvPr id="67618" name="Rectangle 36"/>
          <p:cNvSpPr>
            <a:spLocks noChangeArrowheads="1"/>
          </p:cNvSpPr>
          <p:nvPr/>
        </p:nvSpPr>
        <p:spPr bwMode="auto">
          <a:xfrm>
            <a:off x="7021513" y="2998788"/>
            <a:ext cx="2468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Full</a:t>
            </a:r>
            <a:endParaRPr lang="en-US" altLang="en-US" sz="1200" b="0">
              <a:latin typeface="ZapfHumnst BT" pitchFamily="34" charset="0"/>
            </a:endParaRPr>
          </a:p>
        </p:txBody>
      </p:sp>
      <p:sp>
        <p:nvSpPr>
          <p:cNvPr id="67619" name="Rectangle 38"/>
          <p:cNvSpPr>
            <a:spLocks noChangeArrowheads="1"/>
          </p:cNvSpPr>
          <p:nvPr/>
        </p:nvSpPr>
        <p:spPr bwMode="auto">
          <a:xfrm>
            <a:off x="6784975" y="4586288"/>
            <a:ext cx="74219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Committed</a:t>
            </a:r>
            <a:endParaRPr lang="en-US" altLang="en-US" sz="1200" b="0">
              <a:latin typeface="ZapfHumnst BT" pitchFamily="34" charset="0"/>
            </a:endParaRPr>
          </a:p>
        </p:txBody>
      </p:sp>
      <p:sp>
        <p:nvSpPr>
          <p:cNvPr id="67620" name="Rectangle 40"/>
          <p:cNvSpPr>
            <a:spLocks noChangeArrowheads="1"/>
          </p:cNvSpPr>
          <p:nvPr/>
        </p:nvSpPr>
        <p:spPr bwMode="auto">
          <a:xfrm>
            <a:off x="6278563" y="4800600"/>
            <a:ext cx="172483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do/ Generate class roster</a:t>
            </a:r>
            <a:endParaRPr lang="en-US" altLang="en-US" sz="1200" b="0">
              <a:latin typeface="ZapfHumnst BT" pitchFamily="34" charset="0"/>
            </a:endParaRPr>
          </a:p>
        </p:txBody>
      </p:sp>
      <p:sp>
        <p:nvSpPr>
          <p:cNvPr id="67621" name="Line 42"/>
          <p:cNvSpPr>
            <a:spLocks noChangeShapeType="1"/>
          </p:cNvSpPr>
          <p:nvPr/>
        </p:nvSpPr>
        <p:spPr bwMode="auto">
          <a:xfrm>
            <a:off x="6311900" y="2054225"/>
            <a:ext cx="1957388" cy="1588"/>
          </a:xfrm>
          <a:prstGeom prst="line">
            <a:avLst/>
          </a:prstGeom>
          <a:noFill/>
          <a:ln w="12700">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2" name="Freeform 43"/>
          <p:cNvSpPr>
            <a:spLocks/>
          </p:cNvSpPr>
          <p:nvPr/>
        </p:nvSpPr>
        <p:spPr bwMode="auto">
          <a:xfrm>
            <a:off x="2936875" y="1570038"/>
            <a:ext cx="3341688" cy="506412"/>
          </a:xfrm>
          <a:custGeom>
            <a:avLst/>
            <a:gdLst>
              <a:gd name="T0" fmla="*/ 0 w 2105"/>
              <a:gd name="T1" fmla="*/ 2147483646 h 319"/>
              <a:gd name="T2" fmla="*/ 2147483646 w 2105"/>
              <a:gd name="T3" fmla="*/ 0 h 319"/>
              <a:gd name="T4" fmla="*/ 2147483646 w 2105"/>
              <a:gd name="T5" fmla="*/ 2147483646 h 319"/>
              <a:gd name="T6" fmla="*/ 0 60000 65536"/>
              <a:gd name="T7" fmla="*/ 0 60000 65536"/>
              <a:gd name="T8" fmla="*/ 0 60000 65536"/>
            </a:gdLst>
            <a:ahLst/>
            <a:cxnLst>
              <a:cxn ang="T6">
                <a:pos x="T0" y="T1"/>
              </a:cxn>
              <a:cxn ang="T7">
                <a:pos x="T2" y="T3"/>
              </a:cxn>
              <a:cxn ang="T8">
                <a:pos x="T4" y="T5"/>
              </a:cxn>
            </a:cxnLst>
            <a:rect l="0" t="0" r="r" b="b"/>
            <a:pathLst>
              <a:path w="2105" h="319">
                <a:moveTo>
                  <a:pt x="0" y="319"/>
                </a:moveTo>
                <a:lnTo>
                  <a:pt x="1191" y="0"/>
                </a:lnTo>
                <a:lnTo>
                  <a:pt x="2105" y="163"/>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23" name="Rectangle 45"/>
          <p:cNvSpPr>
            <a:spLocks noChangeArrowheads="1"/>
          </p:cNvSpPr>
          <p:nvPr/>
        </p:nvSpPr>
        <p:spPr bwMode="auto">
          <a:xfrm>
            <a:off x="4005263" y="1400175"/>
            <a:ext cx="11636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closeRegistration</a:t>
            </a:r>
            <a:endParaRPr lang="en-US" altLang="en-US" sz="1200" b="0">
              <a:latin typeface="ZapfHumnst BT" pitchFamily="34" charset="0"/>
            </a:endParaRPr>
          </a:p>
        </p:txBody>
      </p:sp>
      <p:sp>
        <p:nvSpPr>
          <p:cNvPr id="67624" name="Freeform 48"/>
          <p:cNvSpPr>
            <a:spLocks/>
          </p:cNvSpPr>
          <p:nvPr/>
        </p:nvSpPr>
        <p:spPr bwMode="auto">
          <a:xfrm>
            <a:off x="2936875" y="2054225"/>
            <a:ext cx="3341688" cy="146050"/>
          </a:xfrm>
          <a:custGeom>
            <a:avLst/>
            <a:gdLst>
              <a:gd name="T0" fmla="*/ 0 w 2105"/>
              <a:gd name="T1" fmla="*/ 2147483646 h 92"/>
              <a:gd name="T2" fmla="*/ 2147483646 w 2105"/>
              <a:gd name="T3" fmla="*/ 0 h 92"/>
              <a:gd name="T4" fmla="*/ 0 60000 65536"/>
              <a:gd name="T5" fmla="*/ 0 60000 65536"/>
            </a:gdLst>
            <a:ahLst/>
            <a:cxnLst>
              <a:cxn ang="T4">
                <a:pos x="T0" y="T1"/>
              </a:cxn>
              <a:cxn ang="T5">
                <a:pos x="T2" y="T3"/>
              </a:cxn>
            </a:cxnLst>
            <a:rect l="0" t="0" r="r" b="b"/>
            <a:pathLst>
              <a:path w="2105" h="92">
                <a:moveTo>
                  <a:pt x="0" y="92"/>
                </a:moveTo>
                <a:lnTo>
                  <a:pt x="2105"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25" name="Rectangle 50"/>
          <p:cNvSpPr>
            <a:spLocks noChangeArrowheads="1"/>
          </p:cNvSpPr>
          <p:nvPr/>
        </p:nvSpPr>
        <p:spPr bwMode="auto">
          <a:xfrm>
            <a:off x="4432300" y="1895475"/>
            <a:ext cx="3540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close</a:t>
            </a:r>
            <a:endParaRPr lang="en-US" altLang="en-US" sz="1200" b="0">
              <a:latin typeface="ZapfHumnst BT" pitchFamily="34" charset="0"/>
            </a:endParaRPr>
          </a:p>
        </p:txBody>
      </p:sp>
      <p:sp>
        <p:nvSpPr>
          <p:cNvPr id="67626" name="Line 53"/>
          <p:cNvSpPr>
            <a:spLocks noChangeShapeType="1"/>
          </p:cNvSpPr>
          <p:nvPr/>
        </p:nvSpPr>
        <p:spPr bwMode="auto">
          <a:xfrm>
            <a:off x="6278563" y="4792663"/>
            <a:ext cx="1709737" cy="1587"/>
          </a:xfrm>
          <a:prstGeom prst="line">
            <a:avLst/>
          </a:prstGeom>
          <a:noFill/>
          <a:ln w="12700">
            <a:solidFill>
              <a:srgbClr val="8A0E5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27" name="Freeform 56"/>
          <p:cNvSpPr>
            <a:spLocks/>
          </p:cNvSpPr>
          <p:nvPr/>
        </p:nvSpPr>
        <p:spPr bwMode="auto">
          <a:xfrm>
            <a:off x="2273300" y="2538413"/>
            <a:ext cx="1588" cy="2036762"/>
          </a:xfrm>
          <a:custGeom>
            <a:avLst/>
            <a:gdLst>
              <a:gd name="T0" fmla="*/ 0 w 1"/>
              <a:gd name="T1" fmla="*/ 2147483646 h 1283"/>
              <a:gd name="T2" fmla="*/ 0 w 1"/>
              <a:gd name="T3" fmla="*/ 0 h 1283"/>
              <a:gd name="T4" fmla="*/ 0 60000 65536"/>
              <a:gd name="T5" fmla="*/ 0 60000 65536"/>
            </a:gdLst>
            <a:ahLst/>
            <a:cxnLst>
              <a:cxn ang="T4">
                <a:pos x="T0" y="T1"/>
              </a:cxn>
              <a:cxn ang="T5">
                <a:pos x="T2" y="T3"/>
              </a:cxn>
            </a:cxnLst>
            <a:rect l="0" t="0" r="r" b="b"/>
            <a:pathLst>
              <a:path w="1" h="1283">
                <a:moveTo>
                  <a:pt x="0" y="1283"/>
                </a:moveTo>
                <a:lnTo>
                  <a:pt x="0"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28" name="Rectangle 58"/>
          <p:cNvSpPr>
            <a:spLocks noChangeArrowheads="1"/>
          </p:cNvSpPr>
          <p:nvPr/>
        </p:nvSpPr>
        <p:spPr bwMode="auto">
          <a:xfrm>
            <a:off x="1260475" y="3336925"/>
            <a:ext cx="130968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remove a professor</a:t>
            </a:r>
            <a:endParaRPr lang="en-US" altLang="en-US" sz="1200" b="0">
              <a:latin typeface="ZapfHumnst BT" pitchFamily="34" charset="0"/>
            </a:endParaRPr>
          </a:p>
        </p:txBody>
      </p:sp>
      <p:sp>
        <p:nvSpPr>
          <p:cNvPr id="67629" name="Freeform 59"/>
          <p:cNvSpPr>
            <a:spLocks/>
          </p:cNvSpPr>
          <p:nvPr/>
        </p:nvSpPr>
        <p:spPr bwMode="auto">
          <a:xfrm>
            <a:off x="2767013" y="2244725"/>
            <a:ext cx="4119562" cy="2319338"/>
          </a:xfrm>
          <a:custGeom>
            <a:avLst/>
            <a:gdLst>
              <a:gd name="T0" fmla="*/ 0 w 2595"/>
              <a:gd name="T1" fmla="*/ 2147483646 h 1461"/>
              <a:gd name="T2" fmla="*/ 2147483646 w 2595"/>
              <a:gd name="T3" fmla="*/ 0 h 1461"/>
              <a:gd name="T4" fmla="*/ 0 60000 65536"/>
              <a:gd name="T5" fmla="*/ 0 60000 65536"/>
            </a:gdLst>
            <a:ahLst/>
            <a:cxnLst>
              <a:cxn ang="T4">
                <a:pos x="T0" y="T1"/>
              </a:cxn>
              <a:cxn ang="T5">
                <a:pos x="T2" y="T3"/>
              </a:cxn>
            </a:cxnLst>
            <a:rect l="0" t="0" r="r" b="b"/>
            <a:pathLst>
              <a:path w="2595" h="1461">
                <a:moveTo>
                  <a:pt x="0" y="1461"/>
                </a:moveTo>
                <a:lnTo>
                  <a:pt x="2595"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30" name="Rectangle 61"/>
          <p:cNvSpPr>
            <a:spLocks noChangeArrowheads="1"/>
          </p:cNvSpPr>
          <p:nvPr/>
        </p:nvSpPr>
        <p:spPr bwMode="auto">
          <a:xfrm>
            <a:off x="4318000" y="3124200"/>
            <a:ext cx="16795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close[ numStudents &lt; 3 ]</a:t>
            </a:r>
            <a:endParaRPr lang="en-US" altLang="en-US" sz="1200" b="0">
              <a:latin typeface="ZapfHumnst BT" pitchFamily="34" charset="0"/>
            </a:endParaRPr>
          </a:p>
        </p:txBody>
      </p:sp>
      <p:sp>
        <p:nvSpPr>
          <p:cNvPr id="67631" name="Rectangle 62"/>
          <p:cNvSpPr>
            <a:spLocks noChangeArrowheads="1"/>
          </p:cNvSpPr>
          <p:nvPr/>
        </p:nvSpPr>
        <p:spPr bwMode="auto">
          <a:xfrm>
            <a:off x="4572000" y="3581400"/>
            <a:ext cx="14097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 numStudents = 10 ]</a:t>
            </a:r>
            <a:endParaRPr lang="en-US" altLang="en-US" sz="1200" b="0">
              <a:latin typeface="ZapfHumnst BT" pitchFamily="34" charset="0"/>
            </a:endParaRPr>
          </a:p>
        </p:txBody>
      </p:sp>
      <p:sp>
        <p:nvSpPr>
          <p:cNvPr id="67632" name="Freeform 63"/>
          <p:cNvSpPr>
            <a:spLocks/>
          </p:cNvSpPr>
          <p:nvPr/>
        </p:nvSpPr>
        <p:spPr bwMode="auto">
          <a:xfrm>
            <a:off x="3432175" y="4787900"/>
            <a:ext cx="2790825" cy="1588"/>
          </a:xfrm>
          <a:custGeom>
            <a:avLst/>
            <a:gdLst>
              <a:gd name="T0" fmla="*/ 0 w 1758"/>
              <a:gd name="T1" fmla="*/ 2147483646 h 1"/>
              <a:gd name="T2" fmla="*/ 2147483646 w 1758"/>
              <a:gd name="T3" fmla="*/ 0 h 1"/>
              <a:gd name="T4" fmla="*/ 0 60000 65536"/>
              <a:gd name="T5" fmla="*/ 0 60000 65536"/>
            </a:gdLst>
            <a:ahLst/>
            <a:cxnLst>
              <a:cxn ang="T4">
                <a:pos x="T0" y="T1"/>
              </a:cxn>
              <a:cxn ang="T5">
                <a:pos x="T2" y="T3"/>
              </a:cxn>
            </a:cxnLst>
            <a:rect l="0" t="0" r="r" b="b"/>
            <a:pathLst>
              <a:path w="1758" h="1">
                <a:moveTo>
                  <a:pt x="0" y="1"/>
                </a:moveTo>
                <a:lnTo>
                  <a:pt x="1758"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33" name="Rectangle 65"/>
          <p:cNvSpPr>
            <a:spLocks noChangeArrowheads="1"/>
          </p:cNvSpPr>
          <p:nvPr/>
        </p:nvSpPr>
        <p:spPr bwMode="auto">
          <a:xfrm>
            <a:off x="3578225" y="4562475"/>
            <a:ext cx="25781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closeRegistration[ numStudents &gt;= 3 ]</a:t>
            </a:r>
            <a:endParaRPr lang="en-US" altLang="en-US" sz="1200" b="0">
              <a:latin typeface="ZapfHumnst BT" pitchFamily="34" charset="0"/>
            </a:endParaRPr>
          </a:p>
        </p:txBody>
      </p:sp>
      <p:sp>
        <p:nvSpPr>
          <p:cNvPr id="67634" name="Freeform 66"/>
          <p:cNvSpPr>
            <a:spLocks/>
          </p:cNvSpPr>
          <p:nvPr/>
        </p:nvSpPr>
        <p:spPr bwMode="auto">
          <a:xfrm>
            <a:off x="3262313" y="4965700"/>
            <a:ext cx="2998787" cy="614363"/>
          </a:xfrm>
          <a:custGeom>
            <a:avLst/>
            <a:gdLst>
              <a:gd name="T0" fmla="*/ 0 w 1889"/>
              <a:gd name="T1" fmla="*/ 2147483646 h 387"/>
              <a:gd name="T2" fmla="*/ 2147483646 w 1889"/>
              <a:gd name="T3" fmla="*/ 2147483646 h 387"/>
              <a:gd name="T4" fmla="*/ 2147483646 w 1889"/>
              <a:gd name="T5" fmla="*/ 0 h 387"/>
              <a:gd name="T6" fmla="*/ 0 60000 65536"/>
              <a:gd name="T7" fmla="*/ 0 60000 65536"/>
              <a:gd name="T8" fmla="*/ 0 60000 65536"/>
            </a:gdLst>
            <a:ahLst/>
            <a:cxnLst>
              <a:cxn ang="T6">
                <a:pos x="T0" y="T1"/>
              </a:cxn>
              <a:cxn ang="T7">
                <a:pos x="T2" y="T3"/>
              </a:cxn>
              <a:cxn ang="T8">
                <a:pos x="T4" y="T5"/>
              </a:cxn>
            </a:cxnLst>
            <a:rect l="0" t="0" r="r" b="b"/>
            <a:pathLst>
              <a:path w="1889" h="387">
                <a:moveTo>
                  <a:pt x="0" y="54"/>
                </a:moveTo>
                <a:lnTo>
                  <a:pt x="1297" y="387"/>
                </a:lnTo>
                <a:lnTo>
                  <a:pt x="1889"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35" name="Line 67"/>
          <p:cNvSpPr>
            <a:spLocks noChangeShapeType="1"/>
          </p:cNvSpPr>
          <p:nvPr/>
        </p:nvSpPr>
        <p:spPr bwMode="auto">
          <a:xfrm flipH="1">
            <a:off x="6359525" y="4981575"/>
            <a:ext cx="134938"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chemeClr val="tx1"/>
                </a:solidFill>
                <a:round/>
                <a:headEnd/>
                <a:tailEnd/>
              </a14:hiddenLine>
            </a:ext>
          </a:extLst>
        </p:spPr>
        <p:txBody>
          <a:bodyPr/>
          <a:lstStyle/>
          <a:p>
            <a:endParaRPr lang="en-US"/>
          </a:p>
        </p:txBody>
      </p:sp>
      <p:sp>
        <p:nvSpPr>
          <p:cNvPr id="67636" name="Rectangle 68"/>
          <p:cNvSpPr>
            <a:spLocks noChangeArrowheads="1"/>
          </p:cNvSpPr>
          <p:nvPr/>
        </p:nvSpPr>
        <p:spPr bwMode="auto">
          <a:xfrm>
            <a:off x="4235450" y="5351463"/>
            <a:ext cx="17684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close[ numStudents &gt;= 3 ]</a:t>
            </a:r>
            <a:endParaRPr lang="en-US" altLang="en-US" sz="1200" b="0">
              <a:latin typeface="ZapfHumnst BT" pitchFamily="34" charset="0"/>
            </a:endParaRPr>
          </a:p>
        </p:txBody>
      </p:sp>
      <p:sp>
        <p:nvSpPr>
          <p:cNvPr id="67637" name="Rectangle 71"/>
          <p:cNvSpPr>
            <a:spLocks noChangeArrowheads="1"/>
          </p:cNvSpPr>
          <p:nvPr/>
        </p:nvSpPr>
        <p:spPr bwMode="auto">
          <a:xfrm>
            <a:off x="5630863" y="3962400"/>
            <a:ext cx="29654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closeRegistration [ has Professor assigned ]</a:t>
            </a:r>
            <a:endParaRPr lang="en-US" altLang="en-US" sz="1200" b="0">
              <a:latin typeface="ZapfHumnst BT" pitchFamily="34" charset="0"/>
            </a:endParaRPr>
          </a:p>
        </p:txBody>
      </p:sp>
      <p:sp>
        <p:nvSpPr>
          <p:cNvPr id="67638" name="Freeform 72"/>
          <p:cNvSpPr>
            <a:spLocks/>
          </p:cNvSpPr>
          <p:nvPr/>
        </p:nvSpPr>
        <p:spPr bwMode="auto">
          <a:xfrm>
            <a:off x="7380288" y="3382963"/>
            <a:ext cx="731837" cy="1136650"/>
          </a:xfrm>
          <a:custGeom>
            <a:avLst/>
            <a:gdLst>
              <a:gd name="T0" fmla="*/ 2147483646 w 461"/>
              <a:gd name="T1" fmla="*/ 0 h 716"/>
              <a:gd name="T2" fmla="*/ 2147483646 w 461"/>
              <a:gd name="T3" fmla="*/ 2147483646 h 716"/>
              <a:gd name="T4" fmla="*/ 0 w 461"/>
              <a:gd name="T5" fmla="*/ 2147483646 h 716"/>
              <a:gd name="T6" fmla="*/ 0 60000 65536"/>
              <a:gd name="T7" fmla="*/ 0 60000 65536"/>
              <a:gd name="T8" fmla="*/ 0 60000 65536"/>
            </a:gdLst>
            <a:ahLst/>
            <a:cxnLst>
              <a:cxn ang="T6">
                <a:pos x="T0" y="T1"/>
              </a:cxn>
              <a:cxn ang="T7">
                <a:pos x="T2" y="T3"/>
              </a:cxn>
              <a:cxn ang="T8">
                <a:pos x="T4" y="T5"/>
              </a:cxn>
            </a:cxnLst>
            <a:rect l="0" t="0" r="r" b="b"/>
            <a:pathLst>
              <a:path w="461" h="716">
                <a:moveTo>
                  <a:pt x="43" y="0"/>
                </a:moveTo>
                <a:lnTo>
                  <a:pt x="461" y="305"/>
                </a:lnTo>
                <a:lnTo>
                  <a:pt x="0" y="716"/>
                </a:lnTo>
              </a:path>
            </a:pathLst>
          </a:custGeom>
          <a:noFill/>
          <a:ln w="0">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39" name="Rectangle 74"/>
          <p:cNvSpPr>
            <a:spLocks noChangeArrowheads="1"/>
          </p:cNvSpPr>
          <p:nvPr/>
        </p:nvSpPr>
        <p:spPr bwMode="auto">
          <a:xfrm>
            <a:off x="7639050" y="3514725"/>
            <a:ext cx="3540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close</a:t>
            </a:r>
            <a:endParaRPr lang="en-US" altLang="en-US" sz="1200" b="0">
              <a:latin typeface="ZapfHumnst BT" pitchFamily="34" charset="0"/>
            </a:endParaRPr>
          </a:p>
        </p:txBody>
      </p:sp>
      <p:sp>
        <p:nvSpPr>
          <p:cNvPr id="67640" name="Oval 75"/>
          <p:cNvSpPr>
            <a:spLocks noChangeArrowheads="1"/>
          </p:cNvSpPr>
          <p:nvPr/>
        </p:nvSpPr>
        <p:spPr bwMode="auto">
          <a:xfrm>
            <a:off x="180975" y="1701800"/>
            <a:ext cx="201613" cy="203200"/>
          </a:xfrm>
          <a:prstGeom prst="ellipse">
            <a:avLst/>
          </a:prstGeom>
          <a:solidFill>
            <a:srgbClr val="969696"/>
          </a:solidFill>
          <a:ln w="0">
            <a:solidFill>
              <a:schemeClr val="tx1"/>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7641" name="Rectangle 80"/>
          <p:cNvSpPr>
            <a:spLocks noChangeArrowheads="1"/>
          </p:cNvSpPr>
          <p:nvPr/>
        </p:nvSpPr>
        <p:spPr bwMode="auto">
          <a:xfrm>
            <a:off x="360363" y="1333500"/>
            <a:ext cx="12827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 / numStudents = 0</a:t>
            </a:r>
            <a:endParaRPr lang="en-US" altLang="en-US" sz="1200" b="0">
              <a:latin typeface="ZapfHumnst BT" pitchFamily="34" charset="0"/>
            </a:endParaRPr>
          </a:p>
        </p:txBody>
      </p:sp>
      <p:sp>
        <p:nvSpPr>
          <p:cNvPr id="67642" name="Oval 81"/>
          <p:cNvSpPr>
            <a:spLocks noChangeArrowheads="1"/>
          </p:cNvSpPr>
          <p:nvPr/>
        </p:nvSpPr>
        <p:spPr bwMode="auto">
          <a:xfrm>
            <a:off x="1282700" y="5353050"/>
            <a:ext cx="201613" cy="201613"/>
          </a:xfrm>
          <a:prstGeom prst="ellipse">
            <a:avLst/>
          </a:pr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7643" name="Freeform 82"/>
          <p:cNvSpPr>
            <a:spLocks/>
          </p:cNvSpPr>
          <p:nvPr/>
        </p:nvSpPr>
        <p:spPr bwMode="auto">
          <a:xfrm>
            <a:off x="4308475" y="2235200"/>
            <a:ext cx="1965325" cy="752475"/>
          </a:xfrm>
          <a:custGeom>
            <a:avLst/>
            <a:gdLst>
              <a:gd name="T0" fmla="*/ 0 w 1238"/>
              <a:gd name="T1" fmla="*/ 2147483646 h 474"/>
              <a:gd name="T2" fmla="*/ 2147483646 w 1238"/>
              <a:gd name="T3" fmla="*/ 0 h 474"/>
              <a:gd name="T4" fmla="*/ 0 60000 65536"/>
              <a:gd name="T5" fmla="*/ 0 60000 65536"/>
            </a:gdLst>
            <a:ahLst/>
            <a:cxnLst>
              <a:cxn ang="T4">
                <a:pos x="T0" y="T1"/>
              </a:cxn>
              <a:cxn ang="T5">
                <a:pos x="T2" y="T3"/>
              </a:cxn>
            </a:cxnLst>
            <a:rect l="0" t="0" r="r" b="b"/>
            <a:pathLst>
              <a:path w="1238" h="474">
                <a:moveTo>
                  <a:pt x="0" y="474"/>
                </a:moveTo>
                <a:lnTo>
                  <a:pt x="1238"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44" name="Freeform 84"/>
          <p:cNvSpPr>
            <a:spLocks/>
          </p:cNvSpPr>
          <p:nvPr/>
        </p:nvSpPr>
        <p:spPr bwMode="auto">
          <a:xfrm>
            <a:off x="1371600" y="5554663"/>
            <a:ext cx="1373188" cy="530225"/>
          </a:xfrm>
          <a:custGeom>
            <a:avLst/>
            <a:gdLst>
              <a:gd name="T0" fmla="*/ 2147483646 w 865"/>
              <a:gd name="T1" fmla="*/ 2147483646 h 334"/>
              <a:gd name="T2" fmla="*/ 2147483646 w 865"/>
              <a:gd name="T3" fmla="*/ 2147483646 h 334"/>
              <a:gd name="T4" fmla="*/ 0 w 865"/>
              <a:gd name="T5" fmla="*/ 2147483646 h 334"/>
              <a:gd name="T6" fmla="*/ 0 w 865"/>
              <a:gd name="T7" fmla="*/ 0 h 3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5" h="334">
                <a:moveTo>
                  <a:pt x="865" y="71"/>
                </a:moveTo>
                <a:lnTo>
                  <a:pt x="865" y="334"/>
                </a:lnTo>
                <a:lnTo>
                  <a:pt x="0" y="333"/>
                </a:lnTo>
                <a:lnTo>
                  <a:pt x="0" y="0"/>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45" name="Rectangle 86"/>
          <p:cNvSpPr>
            <a:spLocks noChangeArrowheads="1"/>
          </p:cNvSpPr>
          <p:nvPr/>
        </p:nvSpPr>
        <p:spPr bwMode="auto">
          <a:xfrm>
            <a:off x="382588" y="6162675"/>
            <a:ext cx="46275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removeStudent[ numStudents &gt; 0] / numStudents = numStudents - 1</a:t>
            </a:r>
          </a:p>
        </p:txBody>
      </p:sp>
      <p:sp>
        <p:nvSpPr>
          <p:cNvPr id="67646" name="Freeform 87"/>
          <p:cNvSpPr>
            <a:spLocks/>
          </p:cNvSpPr>
          <p:nvPr/>
        </p:nvSpPr>
        <p:spPr bwMode="auto">
          <a:xfrm>
            <a:off x="241300" y="4432300"/>
            <a:ext cx="1041400" cy="1511300"/>
          </a:xfrm>
          <a:custGeom>
            <a:avLst/>
            <a:gdLst>
              <a:gd name="T0" fmla="*/ 2147483646 w 656"/>
              <a:gd name="T1" fmla="*/ 0 h 952"/>
              <a:gd name="T2" fmla="*/ 0 w 656"/>
              <a:gd name="T3" fmla="*/ 2147483646 h 952"/>
              <a:gd name="T4" fmla="*/ 2147483646 w 656"/>
              <a:gd name="T5" fmla="*/ 2147483646 h 952"/>
              <a:gd name="T6" fmla="*/ 2147483646 w 656"/>
              <a:gd name="T7" fmla="*/ 2147483646 h 9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56" h="952">
                <a:moveTo>
                  <a:pt x="600" y="0"/>
                </a:moveTo>
                <a:lnTo>
                  <a:pt x="0" y="592"/>
                </a:lnTo>
                <a:lnTo>
                  <a:pt x="360" y="952"/>
                </a:lnTo>
                <a:lnTo>
                  <a:pt x="656" y="672"/>
                </a:lnTo>
              </a:path>
            </a:pathLst>
          </a:custGeom>
          <a:noFill/>
          <a:ln w="0">
            <a:solidFill>
              <a:schemeClr val="tx1"/>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47" name="Line 89"/>
          <p:cNvSpPr>
            <a:spLocks noChangeShapeType="1"/>
          </p:cNvSpPr>
          <p:nvPr/>
        </p:nvSpPr>
        <p:spPr bwMode="auto">
          <a:xfrm flipV="1">
            <a:off x="4292600" y="3175000"/>
            <a:ext cx="2311400" cy="7874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67648" name="Rectangle 90"/>
          <p:cNvSpPr>
            <a:spLocks noChangeArrowheads="1"/>
          </p:cNvSpPr>
          <p:nvPr/>
        </p:nvSpPr>
        <p:spPr bwMode="auto">
          <a:xfrm>
            <a:off x="4572000" y="2667000"/>
            <a:ext cx="4381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cancel</a:t>
            </a:r>
            <a:endParaRPr lang="en-US" altLang="en-US" sz="1200" b="0">
              <a:latin typeface="ZapfHumnst BT" pitchFamily="34" charset="0"/>
            </a:endParaRPr>
          </a:p>
        </p:txBody>
      </p:sp>
      <p:sp>
        <p:nvSpPr>
          <p:cNvPr id="67649" name="Line 91"/>
          <p:cNvSpPr>
            <a:spLocks noChangeShapeType="1"/>
          </p:cNvSpPr>
          <p:nvPr/>
        </p:nvSpPr>
        <p:spPr bwMode="auto">
          <a:xfrm>
            <a:off x="914400" y="2965450"/>
            <a:ext cx="762000" cy="153035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50" name="Rectangle 93"/>
          <p:cNvSpPr>
            <a:spLocks noChangeArrowheads="1"/>
          </p:cNvSpPr>
          <p:nvPr/>
        </p:nvSpPr>
        <p:spPr bwMode="auto">
          <a:xfrm>
            <a:off x="7178675" y="2525713"/>
            <a:ext cx="4381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b="0"/>
              <a:t>cancel</a:t>
            </a:r>
            <a:endParaRPr lang="en-US" altLang="en-US" sz="1200" b="0">
              <a:latin typeface="ZapfHumnst BT" pitchFamily="34" charset="0"/>
            </a:endParaRPr>
          </a:p>
        </p:txBody>
      </p:sp>
      <p:sp>
        <p:nvSpPr>
          <p:cNvPr id="67651" name="Oval 94"/>
          <p:cNvSpPr>
            <a:spLocks noChangeArrowheads="1"/>
          </p:cNvSpPr>
          <p:nvPr/>
        </p:nvSpPr>
        <p:spPr bwMode="auto">
          <a:xfrm>
            <a:off x="2000250" y="1358900"/>
            <a:ext cx="201613" cy="203200"/>
          </a:xfrm>
          <a:prstGeom prst="ellipse">
            <a:avLst/>
          </a:prstGeom>
          <a:solidFill>
            <a:srgbClr val="969696"/>
          </a:solidFill>
          <a:ln w="0">
            <a:solidFill>
              <a:schemeClr val="tx1"/>
            </a:solidFill>
            <a:round/>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67652" name="Freeform 95"/>
          <p:cNvSpPr>
            <a:spLocks/>
          </p:cNvSpPr>
          <p:nvPr/>
        </p:nvSpPr>
        <p:spPr bwMode="auto">
          <a:xfrm>
            <a:off x="2170113" y="1554163"/>
            <a:ext cx="160337" cy="366712"/>
          </a:xfrm>
          <a:custGeom>
            <a:avLst/>
            <a:gdLst>
              <a:gd name="T0" fmla="*/ 2147483646 w 101"/>
              <a:gd name="T1" fmla="*/ 2147483646 h 231"/>
              <a:gd name="T2" fmla="*/ 0 w 101"/>
              <a:gd name="T3" fmla="*/ 0 h 231"/>
              <a:gd name="T4" fmla="*/ 0 60000 65536"/>
              <a:gd name="T5" fmla="*/ 0 60000 65536"/>
            </a:gdLst>
            <a:ahLst/>
            <a:cxnLst>
              <a:cxn ang="T4">
                <a:pos x="T0" y="T1"/>
              </a:cxn>
              <a:cxn ang="T5">
                <a:pos x="T2" y="T3"/>
              </a:cxn>
            </a:cxnLst>
            <a:rect l="0" t="0" r="r" b="b"/>
            <a:pathLst>
              <a:path w="101" h="231">
                <a:moveTo>
                  <a:pt x="101" y="231"/>
                </a:moveTo>
                <a:lnTo>
                  <a:pt x="0" y="0"/>
                </a:lnTo>
              </a:path>
            </a:pathLst>
          </a:custGeom>
          <a:noFill/>
          <a:ln w="0">
            <a:solidFill>
              <a:schemeClr val="tx1"/>
            </a:solidFill>
            <a:prstDash val="solid"/>
            <a:round/>
            <a:headEnd type="arrow" w="lg" len="lg"/>
            <a:tailEnd type="non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53" name="Line 102"/>
          <p:cNvSpPr>
            <a:spLocks noChangeShapeType="1"/>
          </p:cNvSpPr>
          <p:nvPr/>
        </p:nvSpPr>
        <p:spPr bwMode="auto">
          <a:xfrm rot="10800000" flipV="1">
            <a:off x="7137400" y="3416300"/>
            <a:ext cx="1588" cy="1090613"/>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67654" name="Line 105"/>
          <p:cNvSpPr>
            <a:spLocks noChangeShapeType="1"/>
          </p:cNvSpPr>
          <p:nvPr/>
        </p:nvSpPr>
        <p:spPr bwMode="auto">
          <a:xfrm>
            <a:off x="382588" y="1782763"/>
            <a:ext cx="809625"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439794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115006" y="-128046"/>
            <a:ext cx="6811691" cy="1052161"/>
          </a:xfrm>
        </p:spPr>
        <p:txBody>
          <a:bodyPr/>
          <a:lstStyle/>
          <a:p>
            <a:pPr eaLnBrk="1" hangingPunct="1"/>
            <a:r>
              <a:rPr lang="en-US" altLang="en-US" dirty="0" smtClean="0"/>
              <a:t>Which Objects Have Significant State?</a:t>
            </a:r>
          </a:p>
        </p:txBody>
      </p:sp>
      <p:sp>
        <p:nvSpPr>
          <p:cNvPr id="69635" name="Rectangle 3"/>
          <p:cNvSpPr>
            <a:spLocks noGrp="1" noChangeArrowheads="1"/>
          </p:cNvSpPr>
          <p:nvPr>
            <p:ph type="body" idx="1"/>
          </p:nvPr>
        </p:nvSpPr>
        <p:spPr>
          <a:xfrm>
            <a:off x="568036" y="1191126"/>
            <a:ext cx="8034543" cy="4704348"/>
          </a:xfrm>
        </p:spPr>
        <p:txBody>
          <a:bodyPr/>
          <a:lstStyle/>
          <a:p>
            <a:pPr eaLnBrk="1" hangingPunct="1"/>
            <a:r>
              <a:rPr lang="en-US" altLang="en-US" dirty="0" smtClean="0"/>
              <a:t>Objects whose role is clarified by state transitions</a:t>
            </a:r>
          </a:p>
          <a:p>
            <a:pPr eaLnBrk="1" hangingPunct="1"/>
            <a:r>
              <a:rPr lang="en-US" altLang="en-US" dirty="0" smtClean="0"/>
              <a:t>Complex use cases that are state-controlled</a:t>
            </a:r>
          </a:p>
          <a:p>
            <a:pPr eaLnBrk="1" hangingPunct="1"/>
            <a:r>
              <a:rPr lang="en-US" altLang="en-US" dirty="0" smtClean="0"/>
              <a:t>It is not necessary to model objects such as:</a:t>
            </a:r>
          </a:p>
          <a:p>
            <a:pPr lvl="1" eaLnBrk="1" hangingPunct="1"/>
            <a:r>
              <a:rPr lang="en-US" altLang="en-US" dirty="0" smtClean="0"/>
              <a:t>Objects with straightforward mapping to implementation</a:t>
            </a:r>
          </a:p>
          <a:p>
            <a:pPr lvl="1" eaLnBrk="1" hangingPunct="1"/>
            <a:r>
              <a:rPr lang="en-US" altLang="en-US" dirty="0" smtClean="0"/>
              <a:t>Objects that are not state-controlled</a:t>
            </a:r>
          </a:p>
          <a:p>
            <a:pPr lvl="1" eaLnBrk="1" hangingPunct="1"/>
            <a:r>
              <a:rPr lang="en-US" altLang="en-US" dirty="0" smtClean="0"/>
              <a:t>Objects with only one computational state</a:t>
            </a:r>
          </a:p>
        </p:txBody>
      </p:sp>
    </p:spTree>
    <p:extLst>
      <p:ext uri="{BB962C8B-B14F-4D97-AF65-F5344CB8AC3E}">
        <p14:creationId xmlns:p14="http://schemas.microsoft.com/office/powerpoint/2010/main" val="1483656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5"/>
          <p:cNvSpPr>
            <a:spLocks noGrp="1" noChangeArrowheads="1"/>
          </p:cNvSpPr>
          <p:nvPr>
            <p:ph type="body" sz="half" idx="1"/>
          </p:nvPr>
        </p:nvSpPr>
        <p:spPr>
          <a:xfrm>
            <a:off x="361950" y="1052513"/>
            <a:ext cx="8410575" cy="2389187"/>
          </a:xfrm>
          <a:noFill/>
        </p:spPr>
        <p:txBody>
          <a:bodyPr/>
          <a:lstStyle/>
          <a:p>
            <a:pPr eaLnBrk="1" hangingPunct="1">
              <a:lnSpc>
                <a:spcPct val="70000"/>
              </a:lnSpc>
            </a:pPr>
            <a:r>
              <a:rPr lang="en-US" altLang="en-US" sz="2800" smtClean="0"/>
              <a:t>Events may map to operations</a:t>
            </a:r>
          </a:p>
          <a:p>
            <a:pPr eaLnBrk="1" hangingPunct="1">
              <a:lnSpc>
                <a:spcPct val="70000"/>
              </a:lnSpc>
            </a:pPr>
            <a:r>
              <a:rPr lang="en-US" altLang="en-US" sz="2800" smtClean="0"/>
              <a:t>Methods should be updated with state-specific information</a:t>
            </a:r>
          </a:p>
          <a:p>
            <a:pPr eaLnBrk="1" hangingPunct="1">
              <a:lnSpc>
                <a:spcPct val="70000"/>
              </a:lnSpc>
            </a:pPr>
            <a:r>
              <a:rPr lang="en-US" altLang="en-US" sz="2800" smtClean="0"/>
              <a:t>States are often represented using attributes</a:t>
            </a:r>
          </a:p>
          <a:p>
            <a:pPr lvl="1" eaLnBrk="1" hangingPunct="1">
              <a:lnSpc>
                <a:spcPct val="77000"/>
              </a:lnSpc>
            </a:pPr>
            <a:r>
              <a:rPr lang="en-US" altLang="en-US" sz="2400" smtClean="0"/>
              <a:t>This serves as input into the “</a:t>
            </a:r>
            <a:r>
              <a:rPr lang="en-US" altLang="en-US" sz="2400" i="1" smtClean="0"/>
              <a:t>Define Attributes”</a:t>
            </a:r>
            <a:r>
              <a:rPr lang="en-US" altLang="en-US" sz="2400" smtClean="0"/>
              <a:t> step</a:t>
            </a:r>
          </a:p>
        </p:txBody>
      </p:sp>
      <p:sp>
        <p:nvSpPr>
          <p:cNvPr id="71683" name="Rectangle 40"/>
          <p:cNvSpPr>
            <a:spLocks noGrp="1" noChangeArrowheads="1"/>
          </p:cNvSpPr>
          <p:nvPr>
            <p:ph type="title"/>
          </p:nvPr>
        </p:nvSpPr>
        <p:spPr>
          <a:noFill/>
        </p:spPr>
        <p:txBody>
          <a:bodyPr/>
          <a:lstStyle/>
          <a:p>
            <a:pPr eaLnBrk="1" hangingPunct="1"/>
            <a:r>
              <a:rPr lang="en-US" altLang="en-US" sz="3200" smtClean="0"/>
              <a:t>How Do State Machines Map to the Rest of the Model?</a:t>
            </a:r>
            <a:r>
              <a:rPr lang="en-US" altLang="en-US" smtClean="0"/>
              <a:t> </a:t>
            </a:r>
          </a:p>
        </p:txBody>
      </p:sp>
      <p:grpSp>
        <p:nvGrpSpPr>
          <p:cNvPr id="71684" name="Group 66"/>
          <p:cNvGrpSpPr>
            <a:grpSpLocks/>
          </p:cNvGrpSpPr>
          <p:nvPr/>
        </p:nvGrpSpPr>
        <p:grpSpPr bwMode="auto">
          <a:xfrm>
            <a:off x="1638300" y="4733925"/>
            <a:ext cx="949325" cy="558800"/>
            <a:chOff x="1032" y="2216"/>
            <a:chExt cx="598" cy="352"/>
          </a:xfrm>
        </p:grpSpPr>
        <p:sp>
          <p:nvSpPr>
            <p:cNvPr id="71707" name="AutoShape 47"/>
            <p:cNvSpPr>
              <a:spLocks noChangeArrowheads="1"/>
            </p:cNvSpPr>
            <p:nvPr/>
          </p:nvSpPr>
          <p:spPr bwMode="auto">
            <a:xfrm>
              <a:off x="1032" y="2216"/>
              <a:ext cx="598" cy="352"/>
            </a:xfrm>
            <a:prstGeom prst="roundRect">
              <a:avLst>
                <a:gd name="adj" fmla="val 16667"/>
              </a:avLst>
            </a:prstGeom>
            <a:solidFill>
              <a:srgbClr val="FFFFCC"/>
            </a:solidFill>
            <a:ln w="12700">
              <a:solidFill>
                <a:srgbClr val="9900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71708" name="Text Box 48"/>
            <p:cNvSpPr txBox="1">
              <a:spLocks noChangeArrowheads="1"/>
            </p:cNvSpPr>
            <p:nvPr/>
          </p:nvSpPr>
          <p:spPr bwMode="auto">
            <a:xfrm>
              <a:off x="1102" y="2232"/>
              <a:ext cx="456" cy="1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spcBef>
                  <a:spcPct val="50000"/>
                </a:spcBef>
              </a:pPr>
              <a:r>
                <a:rPr lang="en-US" altLang="en-US" b="0"/>
                <a:t>Open</a:t>
              </a:r>
            </a:p>
          </p:txBody>
        </p:sp>
      </p:grpSp>
      <p:grpSp>
        <p:nvGrpSpPr>
          <p:cNvPr id="71685" name="Group 57"/>
          <p:cNvGrpSpPr>
            <a:grpSpLocks/>
          </p:cNvGrpSpPr>
          <p:nvPr/>
        </p:nvGrpSpPr>
        <p:grpSpPr bwMode="auto">
          <a:xfrm>
            <a:off x="3405188" y="3232150"/>
            <a:ext cx="1898650" cy="1114425"/>
            <a:chOff x="3376" y="2852"/>
            <a:chExt cx="1332" cy="702"/>
          </a:xfrm>
        </p:grpSpPr>
        <p:sp>
          <p:nvSpPr>
            <p:cNvPr id="71704" name="Rectangle 50"/>
            <p:cNvSpPr>
              <a:spLocks noChangeArrowheads="1"/>
            </p:cNvSpPr>
            <p:nvPr/>
          </p:nvSpPr>
          <p:spPr bwMode="auto">
            <a:xfrm>
              <a:off x="3376" y="2852"/>
              <a:ext cx="1329" cy="702"/>
            </a:xfrm>
            <a:prstGeom prst="rect">
              <a:avLst/>
            </a:prstGeom>
            <a:solidFill>
              <a:srgbClr val="FFFFCC"/>
            </a:solidFill>
            <a:ln w="12700">
              <a:solidFill>
                <a:srgbClr val="8A0E5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71705" name="Line 51"/>
            <p:cNvSpPr>
              <a:spLocks noChangeShapeType="1"/>
            </p:cNvSpPr>
            <p:nvPr/>
          </p:nvSpPr>
          <p:spPr bwMode="auto">
            <a:xfrm>
              <a:off x="3384" y="3362"/>
              <a:ext cx="1324" cy="0"/>
            </a:xfrm>
            <a:prstGeom prst="line">
              <a:avLst/>
            </a:prstGeom>
            <a:noFill/>
            <a:ln w="12700">
              <a:solidFill>
                <a:srgbClr val="8A0E5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6" name="Line 54"/>
            <p:cNvSpPr>
              <a:spLocks noChangeShapeType="1"/>
            </p:cNvSpPr>
            <p:nvPr/>
          </p:nvSpPr>
          <p:spPr bwMode="auto">
            <a:xfrm>
              <a:off x="3384" y="3178"/>
              <a:ext cx="1324" cy="0"/>
            </a:xfrm>
            <a:prstGeom prst="line">
              <a:avLst/>
            </a:prstGeom>
            <a:noFill/>
            <a:ln w="12700">
              <a:solidFill>
                <a:srgbClr val="8A0E5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1686" name="Rectangle 52"/>
          <p:cNvSpPr>
            <a:spLocks noChangeArrowheads="1"/>
          </p:cNvSpPr>
          <p:nvPr/>
        </p:nvSpPr>
        <p:spPr bwMode="auto">
          <a:xfrm>
            <a:off x="3319463" y="3413125"/>
            <a:ext cx="2084387" cy="3365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8A0E5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600" b="0" dirty="0" err="1"/>
              <a:t>CourseOffering</a:t>
            </a:r>
            <a:endParaRPr lang="en-US" altLang="en-US" sz="1600" b="0" dirty="0"/>
          </a:p>
        </p:txBody>
      </p:sp>
      <p:sp>
        <p:nvSpPr>
          <p:cNvPr id="71687" name="Rectangle 55"/>
          <p:cNvSpPr>
            <a:spLocks noChangeArrowheads="1"/>
          </p:cNvSpPr>
          <p:nvPr/>
        </p:nvSpPr>
        <p:spPr bwMode="auto">
          <a:xfrm>
            <a:off x="3392488" y="3732213"/>
            <a:ext cx="1354137" cy="30841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8A0E5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b="0"/>
              <a:t>- numStudents</a:t>
            </a:r>
          </a:p>
        </p:txBody>
      </p:sp>
      <p:sp>
        <p:nvSpPr>
          <p:cNvPr id="71688" name="Rectangle 56"/>
          <p:cNvSpPr>
            <a:spLocks noChangeArrowheads="1"/>
          </p:cNvSpPr>
          <p:nvPr/>
        </p:nvSpPr>
        <p:spPr bwMode="auto">
          <a:xfrm>
            <a:off x="3367088" y="4016375"/>
            <a:ext cx="1395412" cy="30841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8A0E5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b="0"/>
              <a:t>+ addStudent()</a:t>
            </a:r>
          </a:p>
        </p:txBody>
      </p:sp>
      <p:grpSp>
        <p:nvGrpSpPr>
          <p:cNvPr id="71689" name="Group 67"/>
          <p:cNvGrpSpPr>
            <a:grpSpLocks/>
          </p:cNvGrpSpPr>
          <p:nvPr/>
        </p:nvGrpSpPr>
        <p:grpSpPr bwMode="auto">
          <a:xfrm>
            <a:off x="6080125" y="4733925"/>
            <a:ext cx="987425" cy="558800"/>
            <a:chOff x="4054" y="2216"/>
            <a:chExt cx="598" cy="352"/>
          </a:xfrm>
        </p:grpSpPr>
        <p:sp>
          <p:nvSpPr>
            <p:cNvPr id="71702" name="AutoShape 58"/>
            <p:cNvSpPr>
              <a:spLocks noChangeArrowheads="1"/>
            </p:cNvSpPr>
            <p:nvPr/>
          </p:nvSpPr>
          <p:spPr bwMode="auto">
            <a:xfrm>
              <a:off x="4054" y="2216"/>
              <a:ext cx="598" cy="352"/>
            </a:xfrm>
            <a:prstGeom prst="roundRect">
              <a:avLst>
                <a:gd name="adj" fmla="val 16667"/>
              </a:avLst>
            </a:prstGeom>
            <a:solidFill>
              <a:srgbClr val="FFFFCC"/>
            </a:solidFill>
            <a:ln w="12700">
              <a:solidFill>
                <a:srgbClr val="9900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71703" name="Text Box 59"/>
            <p:cNvSpPr txBox="1">
              <a:spLocks noChangeArrowheads="1"/>
            </p:cNvSpPr>
            <p:nvPr/>
          </p:nvSpPr>
          <p:spPr bwMode="auto">
            <a:xfrm>
              <a:off x="4132" y="2232"/>
              <a:ext cx="456" cy="1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spcBef>
                  <a:spcPct val="50000"/>
                </a:spcBef>
              </a:pPr>
              <a:r>
                <a:rPr lang="en-US" altLang="en-US" b="0"/>
                <a:t>Closed</a:t>
              </a:r>
            </a:p>
          </p:txBody>
        </p:sp>
      </p:grpSp>
      <p:sp>
        <p:nvSpPr>
          <p:cNvPr id="71690" name="Text Box 60"/>
          <p:cNvSpPr txBox="1">
            <a:spLocks noChangeArrowheads="1"/>
          </p:cNvSpPr>
          <p:nvPr/>
        </p:nvSpPr>
        <p:spPr bwMode="auto">
          <a:xfrm>
            <a:off x="4746625" y="5465763"/>
            <a:ext cx="1663700" cy="2746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sz="1200" b="0"/>
              <a:t>[numStudents&gt;=10]</a:t>
            </a:r>
          </a:p>
        </p:txBody>
      </p:sp>
      <p:sp>
        <p:nvSpPr>
          <p:cNvPr id="71691" name="Text Box 61"/>
          <p:cNvSpPr txBox="1">
            <a:spLocks noChangeArrowheads="1"/>
          </p:cNvSpPr>
          <p:nvPr/>
        </p:nvSpPr>
        <p:spPr bwMode="auto">
          <a:xfrm>
            <a:off x="2563813" y="4703763"/>
            <a:ext cx="3330575" cy="2746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sz="1200" b="0"/>
              <a:t>addStudent / numStudents = numStudents + 1</a:t>
            </a:r>
          </a:p>
        </p:txBody>
      </p:sp>
      <p:sp>
        <p:nvSpPr>
          <p:cNvPr id="71692" name="AutoShape 65"/>
          <p:cNvSpPr>
            <a:spLocks noChangeArrowheads="1"/>
          </p:cNvSpPr>
          <p:nvPr/>
        </p:nvSpPr>
        <p:spPr bwMode="auto">
          <a:xfrm>
            <a:off x="4121150" y="5521325"/>
            <a:ext cx="466725" cy="466725"/>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71693" name="Line 69"/>
          <p:cNvSpPr>
            <a:spLocks noChangeShapeType="1"/>
          </p:cNvSpPr>
          <p:nvPr/>
        </p:nvSpPr>
        <p:spPr bwMode="auto">
          <a:xfrm flipH="1">
            <a:off x="2124075" y="5749925"/>
            <a:ext cx="20002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4" name="Line 70"/>
          <p:cNvSpPr>
            <a:spLocks noChangeShapeType="1"/>
          </p:cNvSpPr>
          <p:nvPr/>
        </p:nvSpPr>
        <p:spPr bwMode="auto">
          <a:xfrm flipH="1">
            <a:off x="4578350" y="5749925"/>
            <a:ext cx="20002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5" name="Line 71"/>
          <p:cNvSpPr>
            <a:spLocks noChangeShapeType="1"/>
          </p:cNvSpPr>
          <p:nvPr/>
        </p:nvSpPr>
        <p:spPr bwMode="auto">
          <a:xfrm flipV="1">
            <a:off x="2124075" y="5292725"/>
            <a:ext cx="0" cy="463550"/>
          </a:xfrm>
          <a:prstGeom prst="line">
            <a:avLst/>
          </a:prstGeom>
          <a:noFill/>
          <a:ln w="1270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6" name="Line 72"/>
          <p:cNvSpPr>
            <a:spLocks noChangeShapeType="1"/>
          </p:cNvSpPr>
          <p:nvPr/>
        </p:nvSpPr>
        <p:spPr bwMode="auto">
          <a:xfrm flipV="1">
            <a:off x="6572250" y="5292725"/>
            <a:ext cx="0" cy="463550"/>
          </a:xfrm>
          <a:prstGeom prst="line">
            <a:avLst/>
          </a:prstGeom>
          <a:noFill/>
          <a:ln w="1270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7" name="Line 74"/>
          <p:cNvSpPr>
            <a:spLocks noChangeShapeType="1"/>
          </p:cNvSpPr>
          <p:nvPr/>
        </p:nvSpPr>
        <p:spPr bwMode="auto">
          <a:xfrm>
            <a:off x="4357688" y="4987925"/>
            <a:ext cx="0" cy="530225"/>
          </a:xfrm>
          <a:prstGeom prst="line">
            <a:avLst/>
          </a:prstGeom>
          <a:noFill/>
          <a:ln w="1270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8" name="Line 75"/>
          <p:cNvSpPr>
            <a:spLocks noChangeShapeType="1"/>
          </p:cNvSpPr>
          <p:nvPr/>
        </p:nvSpPr>
        <p:spPr bwMode="auto">
          <a:xfrm flipH="1">
            <a:off x="2581275" y="4994275"/>
            <a:ext cx="17732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9" name="Text Box 82"/>
          <p:cNvSpPr txBox="1">
            <a:spLocks noChangeArrowheads="1"/>
          </p:cNvSpPr>
          <p:nvPr/>
        </p:nvSpPr>
        <p:spPr bwMode="auto">
          <a:xfrm>
            <a:off x="2405063" y="5472113"/>
            <a:ext cx="1663700" cy="2746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sz="1200" b="0"/>
              <a:t>[numStudents&lt;10]</a:t>
            </a:r>
          </a:p>
        </p:txBody>
      </p:sp>
      <p:sp>
        <p:nvSpPr>
          <p:cNvPr id="71700" name="Line 38"/>
          <p:cNvSpPr>
            <a:spLocks noChangeShapeType="1"/>
          </p:cNvSpPr>
          <p:nvPr/>
        </p:nvSpPr>
        <p:spPr bwMode="auto">
          <a:xfrm flipH="1" flipV="1">
            <a:off x="4672013" y="3970338"/>
            <a:ext cx="349250" cy="728662"/>
          </a:xfrm>
          <a:prstGeom prst="line">
            <a:avLst/>
          </a:prstGeom>
          <a:noFill/>
          <a:ln w="28575">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1" name="Line 37"/>
          <p:cNvSpPr>
            <a:spLocks noChangeShapeType="1"/>
          </p:cNvSpPr>
          <p:nvPr/>
        </p:nvSpPr>
        <p:spPr bwMode="auto">
          <a:xfrm flipV="1">
            <a:off x="2955925" y="4268788"/>
            <a:ext cx="630238" cy="431800"/>
          </a:xfrm>
          <a:prstGeom prst="line">
            <a:avLst/>
          </a:prstGeom>
          <a:noFill/>
          <a:ln w="28575">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23454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25842" y="-154601"/>
            <a:ext cx="6811691" cy="1052161"/>
          </a:xfrm>
        </p:spPr>
        <p:txBody>
          <a:bodyPr/>
          <a:lstStyle/>
          <a:p>
            <a:r>
              <a:rPr lang="en-US" dirty="0"/>
              <a:t> </a:t>
            </a:r>
            <a:r>
              <a:rPr lang="en-US" dirty="0" smtClean="0"/>
              <a:t>State-transition diagram example – another type</a:t>
            </a:r>
            <a:endParaRPr lang="en-US" dirty="0"/>
          </a:p>
        </p:txBody>
      </p:sp>
      <p:pic>
        <p:nvPicPr>
          <p:cNvPr id="3" name="Picture 2"/>
          <p:cNvPicPr>
            <a:picLocks noChangeAspect="1"/>
          </p:cNvPicPr>
          <p:nvPr/>
        </p:nvPicPr>
        <p:blipFill>
          <a:blip r:embed="rId2"/>
          <a:stretch>
            <a:fillRect/>
          </a:stretch>
        </p:blipFill>
        <p:spPr>
          <a:xfrm>
            <a:off x="1219200" y="998768"/>
            <a:ext cx="5753100" cy="5461519"/>
          </a:xfrm>
          <a:prstGeom prst="rect">
            <a:avLst/>
          </a:prstGeom>
        </p:spPr>
      </p:pic>
    </p:spTree>
    <p:extLst>
      <p:ext uri="{BB962C8B-B14F-4D97-AF65-F5344CB8AC3E}">
        <p14:creationId xmlns:p14="http://schemas.microsoft.com/office/powerpoint/2010/main" val="3082211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442" y="243240"/>
            <a:ext cx="6811691" cy="1052161"/>
          </a:xfrm>
        </p:spPr>
        <p:txBody>
          <a:bodyPr/>
          <a:lstStyle/>
          <a:p>
            <a:r>
              <a:rPr lang="en-US"/>
              <a:t>State </a:t>
            </a:r>
            <a:r>
              <a:rPr lang="en-US" smtClean="0"/>
              <a:t>table example</a:t>
            </a:r>
            <a:endParaRPr lang="en-US"/>
          </a:p>
        </p:txBody>
      </p:sp>
      <p:pic>
        <p:nvPicPr>
          <p:cNvPr id="4" name="Picture 3"/>
          <p:cNvPicPr>
            <a:picLocks noChangeAspect="1"/>
          </p:cNvPicPr>
          <p:nvPr/>
        </p:nvPicPr>
        <p:blipFill>
          <a:blip r:embed="rId2"/>
          <a:stretch>
            <a:fillRect/>
          </a:stretch>
        </p:blipFill>
        <p:spPr>
          <a:xfrm>
            <a:off x="734338" y="1295401"/>
            <a:ext cx="7571462" cy="4019758"/>
          </a:xfrm>
          <a:prstGeom prst="rect">
            <a:avLst/>
          </a:prstGeom>
        </p:spPr>
      </p:pic>
    </p:spTree>
    <p:extLst>
      <p:ext uri="{BB962C8B-B14F-4D97-AF65-F5344CB8AC3E}">
        <p14:creationId xmlns:p14="http://schemas.microsoft.com/office/powerpoint/2010/main" val="20914200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4278" y="-100338"/>
            <a:ext cx="6811691" cy="1052161"/>
          </a:xfrm>
        </p:spPr>
        <p:txBody>
          <a:bodyPr/>
          <a:lstStyle/>
          <a:p>
            <a:r>
              <a:rPr lang="en-US" dirty="0" smtClean="0"/>
              <a:t>Several diagrams </a:t>
            </a:r>
            <a:br>
              <a:rPr lang="en-US" dirty="0" smtClean="0"/>
            </a:br>
            <a:r>
              <a:rPr lang="en-US" dirty="0" smtClean="0"/>
              <a:t>for self-studying</a:t>
            </a:r>
            <a:endParaRPr lang="en-US" dirty="0"/>
          </a:p>
        </p:txBody>
      </p:sp>
      <p:sp>
        <p:nvSpPr>
          <p:cNvPr id="3" name="Content Placeholder 2"/>
          <p:cNvSpPr>
            <a:spLocks noGrp="1"/>
          </p:cNvSpPr>
          <p:nvPr>
            <p:ph idx="1"/>
          </p:nvPr>
        </p:nvSpPr>
        <p:spPr/>
        <p:txBody>
          <a:bodyPr/>
          <a:lstStyle/>
          <a:p>
            <a:r>
              <a:rPr lang="en-US" smtClean="0"/>
              <a:t>Dialog </a:t>
            </a:r>
            <a:r>
              <a:rPr lang="en-US"/>
              <a:t>map</a:t>
            </a:r>
            <a:endParaRPr lang="en-US" smtClean="0"/>
          </a:p>
          <a:p>
            <a:r>
              <a:rPr lang="en-US"/>
              <a:t>Decision tables and decision </a:t>
            </a:r>
            <a:r>
              <a:rPr lang="en-US" smtClean="0"/>
              <a:t>trees</a:t>
            </a:r>
          </a:p>
          <a:p>
            <a:r>
              <a:rPr lang="en-US"/>
              <a:t>Event-response tables</a:t>
            </a:r>
          </a:p>
          <a:p>
            <a:endParaRPr lang="en-US"/>
          </a:p>
        </p:txBody>
      </p:sp>
    </p:spTree>
    <p:extLst>
      <p:ext uri="{BB962C8B-B14F-4D97-AF65-F5344CB8AC3E}">
        <p14:creationId xmlns:p14="http://schemas.microsoft.com/office/powerpoint/2010/main" val="26248173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309" y="138965"/>
            <a:ext cx="6811691" cy="1052161"/>
          </a:xfrm>
        </p:spPr>
        <p:txBody>
          <a:bodyPr>
            <a:normAutofit fontScale="90000"/>
          </a:bodyPr>
          <a:lstStyle/>
          <a:p>
            <a:r>
              <a:rPr lang="en-US"/>
              <a:t>A few words about UML diagrams</a:t>
            </a:r>
            <a:br>
              <a:rPr lang="en-US"/>
            </a:br>
            <a:endParaRPr lang="en-US"/>
          </a:p>
        </p:txBody>
      </p:sp>
      <p:sp>
        <p:nvSpPr>
          <p:cNvPr id="3" name="Content Placeholder 2"/>
          <p:cNvSpPr>
            <a:spLocks noGrp="1"/>
          </p:cNvSpPr>
          <p:nvPr>
            <p:ph idx="1"/>
          </p:nvPr>
        </p:nvSpPr>
        <p:spPr/>
        <p:txBody>
          <a:bodyPr/>
          <a:lstStyle/>
          <a:p>
            <a:r>
              <a:rPr lang="en-US" smtClean="0"/>
              <a:t>UML diagrams: representation requirements</a:t>
            </a:r>
          </a:p>
          <a:p>
            <a:pPr lvl="1"/>
            <a:r>
              <a:rPr lang="en-US" smtClean="0"/>
              <a:t>Why ?</a:t>
            </a:r>
          </a:p>
          <a:p>
            <a:pPr lvl="1"/>
            <a:r>
              <a:rPr lang="en-US" smtClean="0"/>
              <a:t>When?</a:t>
            </a:r>
          </a:p>
          <a:p>
            <a:pPr lvl="1"/>
            <a:r>
              <a:rPr lang="en-US" smtClean="0"/>
              <a:t>What ?</a:t>
            </a:r>
            <a:endParaRPr lang="en-US"/>
          </a:p>
        </p:txBody>
      </p:sp>
    </p:spTree>
    <p:extLst>
      <p:ext uri="{BB962C8B-B14F-4D97-AF65-F5344CB8AC3E}">
        <p14:creationId xmlns:p14="http://schemas.microsoft.com/office/powerpoint/2010/main" val="3256710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78485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2176" y="-260350"/>
            <a:ext cx="5290886" cy="1032060"/>
          </a:xfrm>
        </p:spPr>
        <p:txBody>
          <a:bodyPr>
            <a:normAutofit fontScale="90000"/>
          </a:bodyPr>
          <a:lstStyle/>
          <a:p>
            <a:r>
              <a:rPr lang="en-US" smtClean="0"/>
              <a:t/>
            </a:r>
            <a:br>
              <a:rPr lang="en-US" smtClean="0"/>
            </a:br>
            <a:r>
              <a:rPr lang="en-US" smtClean="0"/>
              <a:t>Contents</a:t>
            </a:r>
            <a:br>
              <a:rPr lang="en-US" smtClean="0"/>
            </a:br>
            <a:endParaRPr lang="en-US"/>
          </a:p>
        </p:txBody>
      </p:sp>
      <p:sp>
        <p:nvSpPr>
          <p:cNvPr id="3" name="Content Placeholder 2"/>
          <p:cNvSpPr>
            <a:spLocks noGrp="1"/>
          </p:cNvSpPr>
          <p:nvPr>
            <p:ph idx="1"/>
          </p:nvPr>
        </p:nvSpPr>
        <p:spPr>
          <a:xfrm>
            <a:off x="762000" y="1333501"/>
            <a:ext cx="7607300" cy="4667250"/>
          </a:xfrm>
        </p:spPr>
        <p:txBody>
          <a:bodyPr>
            <a:normAutofit/>
          </a:bodyPr>
          <a:lstStyle/>
          <a:p>
            <a:pPr marL="342900" indent="-342900">
              <a:buFont typeface="+mj-lt"/>
              <a:buAutoNum type="arabicPeriod"/>
            </a:pPr>
            <a:r>
              <a:rPr lang="en-US"/>
              <a:t>A useful of picture in requirements </a:t>
            </a:r>
            <a:r>
              <a:rPr lang="en-US" smtClean="0"/>
              <a:t>representation</a:t>
            </a:r>
          </a:p>
          <a:p>
            <a:pPr marL="342900" indent="-342900">
              <a:buFont typeface="+mj-lt"/>
              <a:buAutoNum type="arabicPeriod"/>
            </a:pPr>
            <a:r>
              <a:rPr lang="en-US" smtClean="0"/>
              <a:t>Modeling the requirements</a:t>
            </a:r>
          </a:p>
          <a:p>
            <a:pPr marL="342900" indent="-342900">
              <a:buFont typeface="+mj-lt"/>
              <a:buAutoNum type="arabicPeriod"/>
            </a:pPr>
            <a:r>
              <a:rPr lang="en-US"/>
              <a:t>From voice of the customer to analysis models</a:t>
            </a:r>
          </a:p>
          <a:p>
            <a:pPr marL="342900" indent="-342900">
              <a:buFont typeface="+mj-lt"/>
              <a:buAutoNum type="arabicPeriod"/>
            </a:pPr>
            <a:r>
              <a:rPr lang="en-US"/>
              <a:t>Selecting the right representations</a:t>
            </a:r>
          </a:p>
          <a:p>
            <a:pPr marL="342900" indent="-342900">
              <a:buFont typeface="+mj-lt"/>
              <a:buAutoNum type="arabicPeriod"/>
            </a:pPr>
            <a:r>
              <a:rPr lang="en-US"/>
              <a:t>Data flow </a:t>
            </a:r>
            <a:r>
              <a:rPr lang="en-US" smtClean="0"/>
              <a:t>diagram</a:t>
            </a:r>
          </a:p>
          <a:p>
            <a:pPr marL="342900" indent="-342900">
              <a:buFont typeface="+mj-lt"/>
              <a:buAutoNum type="arabicPeriod"/>
            </a:pPr>
            <a:r>
              <a:rPr lang="en-US" smtClean="0"/>
              <a:t>Swimlane </a:t>
            </a:r>
            <a:r>
              <a:rPr lang="en-US"/>
              <a:t>diagram</a:t>
            </a:r>
          </a:p>
          <a:p>
            <a:pPr marL="342900" indent="-342900">
              <a:buFont typeface="+mj-lt"/>
              <a:buAutoNum type="arabicPeriod"/>
            </a:pPr>
            <a:r>
              <a:rPr lang="en-US"/>
              <a:t>State-transition diagram and state table</a:t>
            </a:r>
          </a:p>
          <a:p>
            <a:pPr marL="342900" indent="-342900">
              <a:buFont typeface="+mj-lt"/>
              <a:buAutoNum type="arabicPeriod"/>
            </a:pPr>
            <a:r>
              <a:rPr lang="en-US" smtClean="0"/>
              <a:t>Decision </a:t>
            </a:r>
            <a:r>
              <a:rPr lang="en-US"/>
              <a:t>tables and decision trees</a:t>
            </a:r>
          </a:p>
          <a:p>
            <a:pPr marL="342900" indent="-342900">
              <a:buFont typeface="+mj-lt"/>
              <a:buAutoNum type="arabicPeriod"/>
            </a:pPr>
            <a:r>
              <a:rPr lang="en-US" smtClean="0"/>
              <a:t>Modeling </a:t>
            </a:r>
            <a:r>
              <a:rPr lang="en-US"/>
              <a:t>on agile </a:t>
            </a:r>
            <a:r>
              <a:rPr lang="en-US" smtClean="0"/>
              <a:t>projects</a:t>
            </a:r>
            <a:endParaRPr lang="en-US"/>
          </a:p>
          <a:p>
            <a:pPr marL="342900" indent="-342900">
              <a:buFont typeface="+mj-lt"/>
              <a:buAutoNum type="arabicPeriod"/>
            </a:pPr>
            <a:endParaRPr lang="en-US" smtClean="0"/>
          </a:p>
          <a:p>
            <a:pPr marL="342900" indent="-342900">
              <a:buFont typeface="+mj-lt"/>
              <a:buAutoNum type="arabicPeriod"/>
            </a:pPr>
            <a:endParaRPr lang="en-US"/>
          </a:p>
          <a:p>
            <a:pPr marL="342900" indent="-342900">
              <a:buFont typeface="+mj-lt"/>
              <a:buAutoNum type="arabicPeriod"/>
            </a:pPr>
            <a:endParaRPr lang="en-US"/>
          </a:p>
          <a:p>
            <a:pPr marL="342900" indent="-342900">
              <a:buFont typeface="+mj-lt"/>
              <a:buAutoNum type="arabicPeriod"/>
            </a:pPr>
            <a:endParaRPr lang="en-US"/>
          </a:p>
        </p:txBody>
      </p:sp>
    </p:spTree>
    <p:extLst>
      <p:ext uri="{BB962C8B-B14F-4D97-AF65-F5344CB8AC3E}">
        <p14:creationId xmlns:p14="http://schemas.microsoft.com/office/powerpoint/2010/main" val="20059525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0"/>
          <p:cNvSpPr>
            <a:spLocks noGrp="1" noChangeArrowheads="1"/>
          </p:cNvSpPr>
          <p:nvPr>
            <p:ph type="title"/>
          </p:nvPr>
        </p:nvSpPr>
        <p:spPr/>
        <p:txBody>
          <a:bodyPr/>
          <a:lstStyle/>
          <a:p>
            <a:pPr eaLnBrk="1" hangingPunct="1"/>
            <a:r>
              <a:rPr lang="en-US" altLang="en-US" dirty="0" smtClean="0"/>
              <a:t>Use case example</a:t>
            </a:r>
            <a:endParaRPr lang="en-US" altLang="en-US" dirty="0" smtClean="0"/>
          </a:p>
        </p:txBody>
      </p:sp>
      <p:sp>
        <p:nvSpPr>
          <p:cNvPr id="30723" name="Rectangle 21"/>
          <p:cNvSpPr>
            <a:spLocks noGrp="1" noChangeArrowheads="1"/>
          </p:cNvSpPr>
          <p:nvPr>
            <p:ph type="body" idx="1"/>
          </p:nvPr>
        </p:nvSpPr>
        <p:spPr/>
        <p:txBody>
          <a:bodyPr/>
          <a:lstStyle/>
          <a:p>
            <a:pPr eaLnBrk="1" hangingPunct="1"/>
            <a:endParaRPr lang="en-US" altLang="en-US" dirty="0" smtClean="0"/>
          </a:p>
        </p:txBody>
      </p:sp>
      <p:grpSp>
        <p:nvGrpSpPr>
          <p:cNvPr id="16" name="Group 14"/>
          <p:cNvGrpSpPr>
            <a:grpSpLocks/>
          </p:cNvGrpSpPr>
          <p:nvPr/>
        </p:nvGrpSpPr>
        <p:grpSpPr bwMode="auto">
          <a:xfrm>
            <a:off x="1524000" y="1905000"/>
            <a:ext cx="2463800" cy="962025"/>
            <a:chOff x="1824" y="1488"/>
            <a:chExt cx="1344" cy="576"/>
          </a:xfrm>
        </p:grpSpPr>
        <p:grpSp>
          <p:nvGrpSpPr>
            <p:cNvPr id="17" name="Group 15"/>
            <p:cNvGrpSpPr>
              <a:grpSpLocks/>
            </p:cNvGrpSpPr>
            <p:nvPr/>
          </p:nvGrpSpPr>
          <p:grpSpPr bwMode="auto">
            <a:xfrm>
              <a:off x="2336" y="1488"/>
              <a:ext cx="320" cy="403"/>
              <a:chOff x="7654" y="3380"/>
              <a:chExt cx="554" cy="754"/>
            </a:xfrm>
          </p:grpSpPr>
          <p:sp>
            <p:nvSpPr>
              <p:cNvPr id="19" name="Oval 16"/>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20" name="Line 17"/>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8"/>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19"/>
              <p:cNvSpPr>
                <a:spLocks/>
              </p:cNvSpPr>
              <p:nvPr/>
            </p:nvSpPr>
            <p:spPr bwMode="auto">
              <a:xfrm>
                <a:off x="7654" y="3862"/>
                <a:ext cx="554" cy="272"/>
              </a:xfrm>
              <a:custGeom>
                <a:avLst/>
                <a:gdLst>
                  <a:gd name="T0" fmla="*/ 0 w 108"/>
                  <a:gd name="T1" fmla="*/ 34761 h 54"/>
                  <a:gd name="T2" fmla="*/ 37390 w 108"/>
                  <a:gd name="T3" fmla="*/ 0 h 54"/>
                  <a:gd name="T4" fmla="*/ 74780 w 108"/>
                  <a:gd name="T5" fmla="*/ 34761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8" name="Text Box 20"/>
            <p:cNvSpPr txBox="1">
              <a:spLocks noChangeArrowheads="1"/>
            </p:cNvSpPr>
            <p:nvPr/>
          </p:nvSpPr>
          <p:spPr bwMode="auto">
            <a:xfrm>
              <a:off x="1824" y="1872"/>
              <a:ext cx="13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en-US" sz="1500"/>
                <a:t>Student</a:t>
              </a:r>
            </a:p>
          </p:txBody>
        </p:sp>
      </p:grpSp>
      <p:sp>
        <p:nvSpPr>
          <p:cNvPr id="23" name="Line 3"/>
          <p:cNvSpPr>
            <a:spLocks noChangeShapeType="1"/>
          </p:cNvSpPr>
          <p:nvPr/>
        </p:nvSpPr>
        <p:spPr bwMode="auto">
          <a:xfrm flipV="1">
            <a:off x="4994275" y="2268538"/>
            <a:ext cx="13430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 name="Group 4"/>
          <p:cNvGrpSpPr>
            <a:grpSpLocks/>
          </p:cNvGrpSpPr>
          <p:nvPr/>
        </p:nvGrpSpPr>
        <p:grpSpPr bwMode="auto">
          <a:xfrm>
            <a:off x="5499100" y="1917700"/>
            <a:ext cx="2463800" cy="962025"/>
            <a:chOff x="3840" y="1488"/>
            <a:chExt cx="1344" cy="576"/>
          </a:xfrm>
        </p:grpSpPr>
        <p:grpSp>
          <p:nvGrpSpPr>
            <p:cNvPr id="25" name="Group 5"/>
            <p:cNvGrpSpPr>
              <a:grpSpLocks/>
            </p:cNvGrpSpPr>
            <p:nvPr/>
          </p:nvGrpSpPr>
          <p:grpSpPr bwMode="auto">
            <a:xfrm>
              <a:off x="4272" y="1488"/>
              <a:ext cx="320" cy="403"/>
              <a:chOff x="7654" y="3380"/>
              <a:chExt cx="554" cy="754"/>
            </a:xfrm>
          </p:grpSpPr>
          <p:sp>
            <p:nvSpPr>
              <p:cNvPr id="27" name="Oval 6"/>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28" name="Line 7"/>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8"/>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Freeform 9"/>
              <p:cNvSpPr>
                <a:spLocks/>
              </p:cNvSpPr>
              <p:nvPr/>
            </p:nvSpPr>
            <p:spPr bwMode="auto">
              <a:xfrm>
                <a:off x="7654" y="3862"/>
                <a:ext cx="554" cy="272"/>
              </a:xfrm>
              <a:custGeom>
                <a:avLst/>
                <a:gdLst>
                  <a:gd name="T0" fmla="*/ 0 w 108"/>
                  <a:gd name="T1" fmla="*/ 34761 h 54"/>
                  <a:gd name="T2" fmla="*/ 37390 w 108"/>
                  <a:gd name="T3" fmla="*/ 0 h 54"/>
                  <a:gd name="T4" fmla="*/ 74780 w 108"/>
                  <a:gd name="T5" fmla="*/ 34761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6" name="Text Box 10"/>
            <p:cNvSpPr txBox="1">
              <a:spLocks noChangeArrowheads="1"/>
            </p:cNvSpPr>
            <p:nvPr/>
          </p:nvSpPr>
          <p:spPr bwMode="auto">
            <a:xfrm>
              <a:off x="3840" y="1872"/>
              <a:ext cx="13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en-US" sz="1500"/>
                <a:t>Course Catalog</a:t>
              </a:r>
            </a:p>
          </p:txBody>
        </p:sp>
      </p:grpSp>
      <p:grpSp>
        <p:nvGrpSpPr>
          <p:cNvPr id="31" name="Group 11"/>
          <p:cNvGrpSpPr>
            <a:grpSpLocks/>
          </p:cNvGrpSpPr>
          <p:nvPr/>
        </p:nvGrpSpPr>
        <p:grpSpPr bwMode="auto">
          <a:xfrm>
            <a:off x="3371850" y="2065338"/>
            <a:ext cx="2289175" cy="801687"/>
            <a:chOff x="2784" y="1584"/>
            <a:chExt cx="1248" cy="480"/>
          </a:xfrm>
        </p:grpSpPr>
        <p:sp>
          <p:nvSpPr>
            <p:cNvPr id="32" name="Oval 12"/>
            <p:cNvSpPr>
              <a:spLocks noChangeArrowheads="1"/>
            </p:cNvSpPr>
            <p:nvPr/>
          </p:nvSpPr>
          <p:spPr bwMode="auto">
            <a:xfrm>
              <a:off x="3168" y="1584"/>
              <a:ext cx="499" cy="230"/>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33" name="Text Box 13"/>
            <p:cNvSpPr txBox="1">
              <a:spLocks noChangeArrowheads="1"/>
            </p:cNvSpPr>
            <p:nvPr/>
          </p:nvSpPr>
          <p:spPr bwMode="auto">
            <a:xfrm>
              <a:off x="2784" y="1872"/>
              <a:ext cx="124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en-US" sz="1500"/>
                <a:t>Register for Courses</a:t>
              </a:r>
            </a:p>
          </p:txBody>
        </p:sp>
      </p:grpSp>
      <p:sp>
        <p:nvSpPr>
          <p:cNvPr id="34" name="Line 21"/>
          <p:cNvSpPr>
            <a:spLocks noChangeShapeType="1"/>
          </p:cNvSpPr>
          <p:nvPr/>
        </p:nvSpPr>
        <p:spPr bwMode="auto">
          <a:xfrm>
            <a:off x="3095625" y="2255838"/>
            <a:ext cx="968375"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6963044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reeform 399"/>
          <p:cNvSpPr>
            <a:spLocks/>
          </p:cNvSpPr>
          <p:nvPr/>
        </p:nvSpPr>
        <p:spPr bwMode="auto">
          <a:xfrm>
            <a:off x="3124200" y="3262313"/>
            <a:ext cx="452438" cy="76200"/>
          </a:xfrm>
          <a:custGeom>
            <a:avLst/>
            <a:gdLst>
              <a:gd name="T0" fmla="*/ 0 w 285"/>
              <a:gd name="T1" fmla="*/ 0 h 48"/>
              <a:gd name="T2" fmla="*/ 2147483646 w 285"/>
              <a:gd name="T3" fmla="*/ 0 h 48"/>
              <a:gd name="T4" fmla="*/ 2147483646 w 285"/>
              <a:gd name="T5" fmla="*/ 2147483646 h 48"/>
              <a:gd name="T6" fmla="*/ 2147483646 w 285"/>
              <a:gd name="T7" fmla="*/ 2147483646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5" h="48">
                <a:moveTo>
                  <a:pt x="0" y="0"/>
                </a:moveTo>
                <a:lnTo>
                  <a:pt x="285" y="0"/>
                </a:lnTo>
                <a:lnTo>
                  <a:pt x="285" y="48"/>
                </a:lnTo>
                <a:lnTo>
                  <a:pt x="3" y="48"/>
                </a:lnTo>
              </a:path>
            </a:pathLst>
          </a:custGeom>
          <a:noFill/>
          <a:ln w="6350" cap="flat" cmpd="sng">
            <a:solidFill>
              <a:srgbClr val="99CCFF"/>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ln>
                <a:solidFill>
                  <a:schemeClr val="tx1"/>
                </a:solidFill>
              </a:ln>
            </a:endParaRPr>
          </a:p>
        </p:txBody>
      </p:sp>
      <p:sp>
        <p:nvSpPr>
          <p:cNvPr id="55299" name="Freeform 400"/>
          <p:cNvSpPr>
            <a:spLocks/>
          </p:cNvSpPr>
          <p:nvPr/>
        </p:nvSpPr>
        <p:spPr bwMode="auto">
          <a:xfrm>
            <a:off x="3124200" y="4010025"/>
            <a:ext cx="452438" cy="76200"/>
          </a:xfrm>
          <a:custGeom>
            <a:avLst/>
            <a:gdLst>
              <a:gd name="T0" fmla="*/ 0 w 285"/>
              <a:gd name="T1" fmla="*/ 0 h 48"/>
              <a:gd name="T2" fmla="*/ 2147483646 w 285"/>
              <a:gd name="T3" fmla="*/ 0 h 48"/>
              <a:gd name="T4" fmla="*/ 2147483646 w 285"/>
              <a:gd name="T5" fmla="*/ 2147483646 h 48"/>
              <a:gd name="T6" fmla="*/ 2147483646 w 285"/>
              <a:gd name="T7" fmla="*/ 2147483646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5" h="48">
                <a:moveTo>
                  <a:pt x="0" y="0"/>
                </a:moveTo>
                <a:lnTo>
                  <a:pt x="285" y="0"/>
                </a:lnTo>
                <a:lnTo>
                  <a:pt x="285" y="48"/>
                </a:lnTo>
                <a:lnTo>
                  <a:pt x="3" y="48"/>
                </a:lnTo>
              </a:path>
            </a:pathLst>
          </a:custGeom>
          <a:noFill/>
          <a:ln w="6350" cap="flat" cmpd="sng">
            <a:solidFill>
              <a:srgbClr val="99CCFF"/>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ln>
                <a:solidFill>
                  <a:schemeClr val="tx1"/>
                </a:solidFill>
              </a:ln>
            </a:endParaRPr>
          </a:p>
        </p:txBody>
      </p:sp>
      <p:sp>
        <p:nvSpPr>
          <p:cNvPr id="55300" name="Rectangle 401"/>
          <p:cNvSpPr>
            <a:spLocks noChangeArrowheads="1"/>
          </p:cNvSpPr>
          <p:nvPr/>
        </p:nvSpPr>
        <p:spPr bwMode="auto">
          <a:xfrm>
            <a:off x="3036888" y="3262313"/>
            <a:ext cx="85725" cy="161925"/>
          </a:xfrm>
          <a:prstGeom prst="rect">
            <a:avLst/>
          </a:prstGeom>
          <a:noFill/>
          <a:ln w="0">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ln>
                <a:solidFill>
                  <a:schemeClr val="tx1"/>
                </a:solidFill>
              </a:ln>
            </a:endParaRPr>
          </a:p>
        </p:txBody>
      </p:sp>
      <p:sp>
        <p:nvSpPr>
          <p:cNvPr id="55301" name="Rectangle 402"/>
          <p:cNvSpPr>
            <a:spLocks noChangeArrowheads="1"/>
          </p:cNvSpPr>
          <p:nvPr/>
        </p:nvSpPr>
        <p:spPr bwMode="auto">
          <a:xfrm>
            <a:off x="3036888" y="4010025"/>
            <a:ext cx="85725" cy="161925"/>
          </a:xfrm>
          <a:prstGeom prst="rect">
            <a:avLst/>
          </a:prstGeom>
          <a:noFill/>
          <a:ln w="0">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ln>
                <a:solidFill>
                  <a:schemeClr val="tx1"/>
                </a:solidFill>
              </a:ln>
            </a:endParaRPr>
          </a:p>
        </p:txBody>
      </p:sp>
      <p:sp>
        <p:nvSpPr>
          <p:cNvPr id="55302" name="Freeform 404"/>
          <p:cNvSpPr>
            <a:spLocks/>
          </p:cNvSpPr>
          <p:nvPr/>
        </p:nvSpPr>
        <p:spPr bwMode="auto">
          <a:xfrm>
            <a:off x="2995613" y="2219325"/>
            <a:ext cx="85725" cy="2114550"/>
          </a:xfrm>
          <a:custGeom>
            <a:avLst/>
            <a:gdLst>
              <a:gd name="T0" fmla="*/ 2147483646 w 54"/>
              <a:gd name="T1" fmla="*/ 2147483646 h 1332"/>
              <a:gd name="T2" fmla="*/ 2147483646 w 54"/>
              <a:gd name="T3" fmla="*/ 0 h 1332"/>
              <a:gd name="T4" fmla="*/ 0 w 54"/>
              <a:gd name="T5" fmla="*/ 0 h 1332"/>
              <a:gd name="T6" fmla="*/ 0 w 54"/>
              <a:gd name="T7" fmla="*/ 2147483646 h 1332"/>
              <a:gd name="T8" fmla="*/ 2147483646 w 54"/>
              <a:gd name="T9" fmla="*/ 2147483646 h 1332"/>
              <a:gd name="T10" fmla="*/ 2147483646 w 54"/>
              <a:gd name="T11" fmla="*/ 2147483646 h 1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4" h="1332">
                <a:moveTo>
                  <a:pt x="54" y="654"/>
                </a:moveTo>
                <a:lnTo>
                  <a:pt x="54" y="0"/>
                </a:lnTo>
                <a:lnTo>
                  <a:pt x="0" y="0"/>
                </a:lnTo>
                <a:lnTo>
                  <a:pt x="0" y="1332"/>
                </a:lnTo>
                <a:lnTo>
                  <a:pt x="54" y="1332"/>
                </a:lnTo>
                <a:lnTo>
                  <a:pt x="54" y="1233"/>
                </a:lnTo>
              </a:path>
            </a:pathLst>
          </a:custGeom>
          <a:noFill/>
          <a:ln w="6350" cap="flat" cmpd="sng">
            <a:solidFill>
              <a:srgbClr val="99CCFF"/>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ln>
                <a:solidFill>
                  <a:schemeClr val="tx1"/>
                </a:solidFill>
              </a:ln>
            </a:endParaRPr>
          </a:p>
        </p:txBody>
      </p:sp>
      <p:sp>
        <p:nvSpPr>
          <p:cNvPr id="55303" name="Line 405"/>
          <p:cNvSpPr>
            <a:spLocks noChangeShapeType="1"/>
          </p:cNvSpPr>
          <p:nvPr/>
        </p:nvSpPr>
        <p:spPr bwMode="auto">
          <a:xfrm>
            <a:off x="3081338" y="3429000"/>
            <a:ext cx="0" cy="576263"/>
          </a:xfrm>
          <a:prstGeom prst="line">
            <a:avLst/>
          </a:prstGeom>
          <a:noFill/>
          <a:ln w="6350">
            <a:solidFill>
              <a:srgbClr val="99CCFF"/>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ln>
                <a:solidFill>
                  <a:schemeClr val="tx1"/>
                </a:solidFill>
              </a:ln>
            </a:endParaRPr>
          </a:p>
        </p:txBody>
      </p:sp>
      <p:sp>
        <p:nvSpPr>
          <p:cNvPr id="55304" name="Line 389"/>
          <p:cNvSpPr>
            <a:spLocks noChangeShapeType="1"/>
          </p:cNvSpPr>
          <p:nvPr/>
        </p:nvSpPr>
        <p:spPr bwMode="auto">
          <a:xfrm>
            <a:off x="6978650" y="3090863"/>
            <a:ext cx="1588" cy="2682875"/>
          </a:xfrm>
          <a:prstGeom prst="line">
            <a:avLst/>
          </a:prstGeom>
          <a:noFill/>
          <a:ln w="0">
            <a:solidFill>
              <a:srgbClr val="99CCFF"/>
            </a:solidFill>
            <a:prstDash val="dash"/>
            <a:round/>
            <a:headEnd/>
            <a:tailEnd/>
          </a:ln>
          <a:extLst>
            <a:ext uri="{909E8E84-426E-40DD-AFC4-6F175D3DCCD1}">
              <a14:hiddenFill xmlns:a14="http://schemas.microsoft.com/office/drawing/2010/main">
                <a:noFill/>
              </a14:hiddenFill>
            </a:ext>
          </a:extLst>
        </p:spPr>
        <p:txBody>
          <a:bodyPr/>
          <a:lstStyle/>
          <a:p>
            <a:endParaRPr lang="en-US">
              <a:ln>
                <a:solidFill>
                  <a:schemeClr val="tx1"/>
                </a:solidFill>
              </a:ln>
            </a:endParaRPr>
          </a:p>
        </p:txBody>
      </p:sp>
      <p:sp>
        <p:nvSpPr>
          <p:cNvPr id="55305" name="Rectangle 2"/>
          <p:cNvSpPr>
            <a:spLocks noGrp="1" noChangeArrowheads="1"/>
          </p:cNvSpPr>
          <p:nvPr>
            <p:ph type="title"/>
          </p:nvPr>
        </p:nvSpPr>
        <p:spPr>
          <a:xfrm>
            <a:off x="119856" y="292100"/>
            <a:ext cx="8999538" cy="533400"/>
          </a:xfrm>
        </p:spPr>
        <p:txBody>
          <a:bodyPr/>
          <a:lstStyle/>
          <a:p>
            <a:pPr eaLnBrk="1" hangingPunct="1"/>
            <a:r>
              <a:rPr lang="en-US" altLang="en-US" dirty="0" smtClean="0"/>
              <a:t>Example: Sequence Diagram</a:t>
            </a:r>
          </a:p>
        </p:txBody>
      </p:sp>
      <p:grpSp>
        <p:nvGrpSpPr>
          <p:cNvPr id="55306" name="Group 372"/>
          <p:cNvGrpSpPr>
            <a:grpSpLocks/>
          </p:cNvGrpSpPr>
          <p:nvPr/>
        </p:nvGrpSpPr>
        <p:grpSpPr bwMode="auto">
          <a:xfrm>
            <a:off x="1423988" y="1182688"/>
            <a:ext cx="319087" cy="393700"/>
            <a:chOff x="561" y="533"/>
            <a:chExt cx="201" cy="248"/>
          </a:xfrm>
        </p:grpSpPr>
        <p:sp>
          <p:nvSpPr>
            <p:cNvPr id="55379" name="Oval 243"/>
            <p:cNvSpPr>
              <a:spLocks noChangeArrowheads="1"/>
            </p:cNvSpPr>
            <p:nvPr/>
          </p:nvSpPr>
          <p:spPr bwMode="auto">
            <a:xfrm>
              <a:off x="613" y="533"/>
              <a:ext cx="96" cy="90"/>
            </a:xfrm>
            <a:prstGeom prst="ellipse">
              <a:avLst/>
            </a:prstGeom>
            <a:noFill/>
            <a:ln w="0">
              <a:solidFill>
                <a:srgbClr val="99CCFF"/>
              </a:solidFill>
              <a:round/>
              <a:headEnd/>
              <a:tailE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ln>
                  <a:solidFill>
                    <a:schemeClr val="tx1"/>
                  </a:solidFill>
                </a:ln>
              </a:endParaRPr>
            </a:p>
          </p:txBody>
        </p:sp>
        <p:sp>
          <p:nvSpPr>
            <p:cNvPr id="55380" name="Line 244"/>
            <p:cNvSpPr>
              <a:spLocks noChangeShapeType="1"/>
            </p:cNvSpPr>
            <p:nvPr/>
          </p:nvSpPr>
          <p:spPr bwMode="auto">
            <a:xfrm>
              <a:off x="661" y="624"/>
              <a:ext cx="1" cy="75"/>
            </a:xfrm>
            <a:prstGeom prst="line">
              <a:avLst/>
            </a:prstGeom>
            <a:noFill/>
            <a:ln w="0">
              <a:solidFill>
                <a:srgbClr val="99CCFF"/>
              </a:solidFill>
              <a:round/>
              <a:headEnd/>
              <a:tailEnd/>
            </a:ln>
            <a:extLst>
              <a:ext uri="{909E8E84-426E-40DD-AFC4-6F175D3DCCD1}">
                <a14:hiddenFill xmlns:a14="http://schemas.microsoft.com/office/drawing/2010/main">
                  <a:noFill/>
                </a14:hiddenFill>
              </a:ext>
            </a:extLst>
          </p:spPr>
          <p:txBody>
            <a:bodyPr/>
            <a:lstStyle/>
            <a:p>
              <a:endParaRPr lang="en-US">
                <a:ln>
                  <a:solidFill>
                    <a:schemeClr val="tx1"/>
                  </a:solidFill>
                </a:ln>
              </a:endParaRPr>
            </a:p>
          </p:txBody>
        </p:sp>
        <p:sp>
          <p:nvSpPr>
            <p:cNvPr id="55381" name="Line 245"/>
            <p:cNvSpPr>
              <a:spLocks noChangeShapeType="1"/>
            </p:cNvSpPr>
            <p:nvPr/>
          </p:nvSpPr>
          <p:spPr bwMode="auto">
            <a:xfrm flipV="1">
              <a:off x="591" y="649"/>
              <a:ext cx="139" cy="1"/>
            </a:xfrm>
            <a:prstGeom prst="line">
              <a:avLst/>
            </a:prstGeom>
            <a:noFill/>
            <a:ln w="0">
              <a:solidFill>
                <a:srgbClr val="99CCFF"/>
              </a:solidFill>
              <a:round/>
              <a:headEnd/>
              <a:tailEnd/>
            </a:ln>
            <a:extLst>
              <a:ext uri="{909E8E84-426E-40DD-AFC4-6F175D3DCCD1}">
                <a14:hiddenFill xmlns:a14="http://schemas.microsoft.com/office/drawing/2010/main">
                  <a:noFill/>
                </a14:hiddenFill>
              </a:ext>
            </a:extLst>
          </p:spPr>
          <p:txBody>
            <a:bodyPr/>
            <a:lstStyle/>
            <a:p>
              <a:endParaRPr lang="en-US">
                <a:ln>
                  <a:solidFill>
                    <a:schemeClr val="tx1"/>
                  </a:solidFill>
                </a:ln>
              </a:endParaRPr>
            </a:p>
          </p:txBody>
        </p:sp>
        <p:sp>
          <p:nvSpPr>
            <p:cNvPr id="55382" name="Freeform 246"/>
            <p:cNvSpPr>
              <a:spLocks/>
            </p:cNvSpPr>
            <p:nvPr/>
          </p:nvSpPr>
          <p:spPr bwMode="auto">
            <a:xfrm>
              <a:off x="561" y="699"/>
              <a:ext cx="201" cy="82"/>
            </a:xfrm>
            <a:custGeom>
              <a:avLst/>
              <a:gdLst>
                <a:gd name="T0" fmla="*/ 0 w 26"/>
                <a:gd name="T1" fmla="*/ 26151 h 12"/>
                <a:gd name="T2" fmla="*/ 46678 w 26"/>
                <a:gd name="T3" fmla="*/ 0 h 12"/>
                <a:gd name="T4" fmla="*/ 92877 w 26"/>
                <a:gd name="T5" fmla="*/ 26151 h 12"/>
                <a:gd name="T6" fmla="*/ 0 60000 65536"/>
                <a:gd name="T7" fmla="*/ 0 60000 65536"/>
                <a:gd name="T8" fmla="*/ 0 60000 65536"/>
              </a:gdLst>
              <a:ahLst/>
              <a:cxnLst>
                <a:cxn ang="T6">
                  <a:pos x="T0" y="T1"/>
                </a:cxn>
                <a:cxn ang="T7">
                  <a:pos x="T2" y="T3"/>
                </a:cxn>
                <a:cxn ang="T8">
                  <a:pos x="T4" y="T5"/>
                </a:cxn>
              </a:cxnLst>
              <a:rect l="0" t="0" r="r" b="b"/>
              <a:pathLst>
                <a:path w="26" h="12">
                  <a:moveTo>
                    <a:pt x="0" y="12"/>
                  </a:moveTo>
                  <a:lnTo>
                    <a:pt x="13" y="0"/>
                  </a:lnTo>
                  <a:lnTo>
                    <a:pt x="26" y="12"/>
                  </a:lnTo>
                </a:path>
              </a:pathLst>
            </a:custGeom>
            <a:noFill/>
            <a:ln w="0">
              <a:solidFill>
                <a:srgbClr val="99C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ln>
                  <a:solidFill>
                    <a:schemeClr val="tx1"/>
                  </a:solidFill>
                </a:ln>
              </a:endParaRPr>
            </a:p>
          </p:txBody>
        </p:sp>
      </p:grpSp>
      <p:sp>
        <p:nvSpPr>
          <p:cNvPr id="55307" name="Rectangle 247"/>
          <p:cNvSpPr>
            <a:spLocks noChangeArrowheads="1"/>
          </p:cNvSpPr>
          <p:nvPr/>
        </p:nvSpPr>
        <p:spPr bwMode="auto">
          <a:xfrm>
            <a:off x="1338263" y="1651000"/>
            <a:ext cx="44403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z="800" u="sng">
                <a:ln>
                  <a:solidFill>
                    <a:schemeClr val="tx1"/>
                  </a:solidFill>
                </a:ln>
              </a:rPr>
              <a:t> : Student</a:t>
            </a:r>
            <a:endParaRPr lang="en-US" altLang="en-US">
              <a:ln>
                <a:solidFill>
                  <a:schemeClr val="tx1"/>
                </a:solidFill>
              </a:ln>
            </a:endParaRPr>
          </a:p>
        </p:txBody>
      </p:sp>
      <p:sp>
        <p:nvSpPr>
          <p:cNvPr id="55308" name="Line 248"/>
          <p:cNvSpPr>
            <a:spLocks noChangeShapeType="1"/>
          </p:cNvSpPr>
          <p:nvPr/>
        </p:nvSpPr>
        <p:spPr bwMode="auto">
          <a:xfrm>
            <a:off x="1582738" y="1890713"/>
            <a:ext cx="1587" cy="122237"/>
          </a:xfrm>
          <a:prstGeom prst="line">
            <a:avLst/>
          </a:prstGeom>
          <a:noFill/>
          <a:ln w="0">
            <a:solidFill>
              <a:srgbClr val="99CCFF"/>
            </a:solidFill>
            <a:prstDash val="dash"/>
            <a:round/>
            <a:headEnd/>
            <a:tailEnd/>
          </a:ln>
          <a:extLst>
            <a:ext uri="{909E8E84-426E-40DD-AFC4-6F175D3DCCD1}">
              <a14:hiddenFill xmlns:a14="http://schemas.microsoft.com/office/drawing/2010/main">
                <a:noFill/>
              </a14:hiddenFill>
            </a:ext>
          </a:extLst>
        </p:spPr>
        <p:txBody>
          <a:bodyPr/>
          <a:lstStyle/>
          <a:p>
            <a:endParaRPr lang="en-US">
              <a:ln>
                <a:solidFill>
                  <a:schemeClr val="tx1"/>
                </a:solidFill>
              </a:ln>
            </a:endParaRPr>
          </a:p>
        </p:txBody>
      </p:sp>
      <p:sp>
        <p:nvSpPr>
          <p:cNvPr id="55309" name="Rectangle 249"/>
          <p:cNvSpPr>
            <a:spLocks noChangeArrowheads="1"/>
          </p:cNvSpPr>
          <p:nvPr/>
        </p:nvSpPr>
        <p:spPr bwMode="auto">
          <a:xfrm>
            <a:off x="1535113" y="2009775"/>
            <a:ext cx="96837" cy="2468563"/>
          </a:xfrm>
          <a:prstGeom prst="rect">
            <a:avLst/>
          </a:prstGeom>
          <a:noFill/>
          <a:ln w="0">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ln>
                <a:solidFill>
                  <a:schemeClr val="tx1"/>
                </a:solidFill>
              </a:ln>
            </a:endParaRPr>
          </a:p>
        </p:txBody>
      </p:sp>
      <p:sp>
        <p:nvSpPr>
          <p:cNvPr id="55310" name="Freeform 394"/>
          <p:cNvSpPr>
            <a:spLocks/>
          </p:cNvSpPr>
          <p:nvPr/>
        </p:nvSpPr>
        <p:spPr bwMode="auto">
          <a:xfrm>
            <a:off x="1200150" y="2479675"/>
            <a:ext cx="915988" cy="396875"/>
          </a:xfrm>
          <a:custGeom>
            <a:avLst/>
            <a:gdLst>
              <a:gd name="T0" fmla="*/ 0 w 883"/>
              <a:gd name="T1" fmla="*/ 0 h 320"/>
              <a:gd name="T2" fmla="*/ 2147483646 w 883"/>
              <a:gd name="T3" fmla="*/ 0 h 320"/>
              <a:gd name="T4" fmla="*/ 2147483646 w 883"/>
              <a:gd name="T5" fmla="*/ 2147483646 h 320"/>
              <a:gd name="T6" fmla="*/ 2147483646 w 883"/>
              <a:gd name="T7" fmla="*/ 2147483646 h 320"/>
              <a:gd name="T8" fmla="*/ 0 w 883"/>
              <a:gd name="T9" fmla="*/ 2147483646 h 320"/>
              <a:gd name="T10" fmla="*/ 0 w 883"/>
              <a:gd name="T11" fmla="*/ 0 h 3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3" h="320">
                <a:moveTo>
                  <a:pt x="0" y="0"/>
                </a:moveTo>
                <a:lnTo>
                  <a:pt x="811" y="0"/>
                </a:lnTo>
                <a:lnTo>
                  <a:pt x="882" y="62"/>
                </a:lnTo>
                <a:lnTo>
                  <a:pt x="883" y="320"/>
                </a:lnTo>
                <a:lnTo>
                  <a:pt x="0" y="320"/>
                </a:lnTo>
                <a:lnTo>
                  <a:pt x="0" y="0"/>
                </a:lnTo>
                <a:close/>
              </a:path>
            </a:pathLst>
          </a:custGeom>
          <a:solidFill>
            <a:srgbClr val="FFFFCC"/>
          </a:solidFill>
          <a:ln w="0">
            <a:solidFill>
              <a:srgbClr val="00CCFF"/>
            </a:solidFill>
            <a:prstDash val="solid"/>
            <a:round/>
            <a:headEnd/>
            <a:tailEnd/>
          </a:ln>
        </p:spPr>
        <p:txBody>
          <a:bodyPr/>
          <a:lstStyle/>
          <a:p>
            <a:endParaRPr lang="en-US">
              <a:ln>
                <a:solidFill>
                  <a:schemeClr val="tx1"/>
                </a:solidFill>
              </a:ln>
            </a:endParaRPr>
          </a:p>
        </p:txBody>
      </p:sp>
      <p:sp>
        <p:nvSpPr>
          <p:cNvPr id="55311" name="Freeform 395"/>
          <p:cNvSpPr>
            <a:spLocks/>
          </p:cNvSpPr>
          <p:nvPr/>
        </p:nvSpPr>
        <p:spPr bwMode="auto">
          <a:xfrm>
            <a:off x="2043113" y="2511425"/>
            <a:ext cx="71437" cy="76200"/>
          </a:xfrm>
          <a:custGeom>
            <a:avLst/>
            <a:gdLst>
              <a:gd name="T0" fmla="*/ 0 w 8"/>
              <a:gd name="T1" fmla="*/ 0 h 9"/>
              <a:gd name="T2" fmla="*/ 0 w 8"/>
              <a:gd name="T3" fmla="*/ 2147483646 h 9"/>
              <a:gd name="T4" fmla="*/ 2147483646 w 8"/>
              <a:gd name="T5" fmla="*/ 2147483646 h 9"/>
              <a:gd name="T6" fmla="*/ 0 60000 65536"/>
              <a:gd name="T7" fmla="*/ 0 60000 65536"/>
              <a:gd name="T8" fmla="*/ 0 60000 65536"/>
            </a:gdLst>
            <a:ahLst/>
            <a:cxnLst>
              <a:cxn ang="T6">
                <a:pos x="T0" y="T1"/>
              </a:cxn>
              <a:cxn ang="T7">
                <a:pos x="T2" y="T3"/>
              </a:cxn>
              <a:cxn ang="T8">
                <a:pos x="T4" y="T5"/>
              </a:cxn>
            </a:cxnLst>
            <a:rect l="0" t="0" r="r" b="b"/>
            <a:pathLst>
              <a:path w="8" h="9">
                <a:moveTo>
                  <a:pt x="0" y="0"/>
                </a:moveTo>
                <a:lnTo>
                  <a:pt x="0" y="9"/>
                </a:lnTo>
                <a:lnTo>
                  <a:pt x="8" y="9"/>
                </a:lnTo>
              </a:path>
            </a:pathLst>
          </a:custGeom>
          <a:noFill/>
          <a:ln w="0">
            <a:solidFill>
              <a:srgbClr val="00C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ln>
                <a:solidFill>
                  <a:schemeClr val="tx1"/>
                </a:solidFill>
              </a:ln>
            </a:endParaRPr>
          </a:p>
        </p:txBody>
      </p:sp>
      <p:sp>
        <p:nvSpPr>
          <p:cNvPr id="55312" name="Freeform 390"/>
          <p:cNvSpPr>
            <a:spLocks/>
          </p:cNvSpPr>
          <p:nvPr/>
        </p:nvSpPr>
        <p:spPr bwMode="auto">
          <a:xfrm>
            <a:off x="889000" y="3048000"/>
            <a:ext cx="1401763" cy="508000"/>
          </a:xfrm>
          <a:custGeom>
            <a:avLst/>
            <a:gdLst>
              <a:gd name="T0" fmla="*/ 0 w 883"/>
              <a:gd name="T1" fmla="*/ 0 h 320"/>
              <a:gd name="T2" fmla="*/ 2147483646 w 883"/>
              <a:gd name="T3" fmla="*/ 0 h 320"/>
              <a:gd name="T4" fmla="*/ 2147483646 w 883"/>
              <a:gd name="T5" fmla="*/ 2147483646 h 320"/>
              <a:gd name="T6" fmla="*/ 2147483646 w 883"/>
              <a:gd name="T7" fmla="*/ 2147483646 h 320"/>
              <a:gd name="T8" fmla="*/ 0 w 883"/>
              <a:gd name="T9" fmla="*/ 2147483646 h 320"/>
              <a:gd name="T10" fmla="*/ 0 w 883"/>
              <a:gd name="T11" fmla="*/ 0 h 3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3" h="320">
                <a:moveTo>
                  <a:pt x="0" y="0"/>
                </a:moveTo>
                <a:lnTo>
                  <a:pt x="811" y="0"/>
                </a:lnTo>
                <a:lnTo>
                  <a:pt x="882" y="62"/>
                </a:lnTo>
                <a:lnTo>
                  <a:pt x="883" y="320"/>
                </a:lnTo>
                <a:lnTo>
                  <a:pt x="0" y="320"/>
                </a:lnTo>
                <a:lnTo>
                  <a:pt x="0" y="0"/>
                </a:lnTo>
                <a:close/>
              </a:path>
            </a:pathLst>
          </a:custGeom>
          <a:solidFill>
            <a:srgbClr val="FFFFCC"/>
          </a:solidFill>
          <a:ln w="0">
            <a:solidFill>
              <a:srgbClr val="00CCFF"/>
            </a:solidFill>
            <a:prstDash val="solid"/>
            <a:round/>
            <a:headEnd/>
            <a:tailEnd/>
          </a:ln>
        </p:spPr>
        <p:txBody>
          <a:bodyPr/>
          <a:lstStyle/>
          <a:p>
            <a:endParaRPr lang="en-US">
              <a:ln>
                <a:solidFill>
                  <a:schemeClr val="tx1"/>
                </a:solidFill>
              </a:ln>
            </a:endParaRPr>
          </a:p>
        </p:txBody>
      </p:sp>
      <p:sp>
        <p:nvSpPr>
          <p:cNvPr id="55313" name="Freeform 391"/>
          <p:cNvSpPr>
            <a:spLocks/>
          </p:cNvSpPr>
          <p:nvPr/>
        </p:nvSpPr>
        <p:spPr bwMode="auto">
          <a:xfrm>
            <a:off x="2174875" y="3079750"/>
            <a:ext cx="114300" cy="96838"/>
          </a:xfrm>
          <a:custGeom>
            <a:avLst/>
            <a:gdLst>
              <a:gd name="T0" fmla="*/ 0 w 8"/>
              <a:gd name="T1" fmla="*/ 0 h 9"/>
              <a:gd name="T2" fmla="*/ 0 w 8"/>
              <a:gd name="T3" fmla="*/ 2147483646 h 9"/>
              <a:gd name="T4" fmla="*/ 2147483646 w 8"/>
              <a:gd name="T5" fmla="*/ 2147483646 h 9"/>
              <a:gd name="T6" fmla="*/ 0 60000 65536"/>
              <a:gd name="T7" fmla="*/ 0 60000 65536"/>
              <a:gd name="T8" fmla="*/ 0 60000 65536"/>
            </a:gdLst>
            <a:ahLst/>
            <a:cxnLst>
              <a:cxn ang="T6">
                <a:pos x="T0" y="T1"/>
              </a:cxn>
              <a:cxn ang="T7">
                <a:pos x="T2" y="T3"/>
              </a:cxn>
              <a:cxn ang="T8">
                <a:pos x="T4" y="T5"/>
              </a:cxn>
            </a:cxnLst>
            <a:rect l="0" t="0" r="r" b="b"/>
            <a:pathLst>
              <a:path w="8" h="9">
                <a:moveTo>
                  <a:pt x="0" y="0"/>
                </a:moveTo>
                <a:lnTo>
                  <a:pt x="0" y="9"/>
                </a:lnTo>
                <a:lnTo>
                  <a:pt x="8" y="9"/>
                </a:lnTo>
              </a:path>
            </a:pathLst>
          </a:custGeom>
          <a:noFill/>
          <a:ln w="0">
            <a:solidFill>
              <a:srgbClr val="00C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ln>
                <a:solidFill>
                  <a:schemeClr val="tx1"/>
                </a:solidFill>
              </a:ln>
            </a:endParaRPr>
          </a:p>
        </p:txBody>
      </p:sp>
      <p:sp>
        <p:nvSpPr>
          <p:cNvPr id="55314" name="Rectangle 254"/>
          <p:cNvSpPr>
            <a:spLocks noChangeArrowheads="1"/>
          </p:cNvSpPr>
          <p:nvPr/>
        </p:nvSpPr>
        <p:spPr bwMode="auto">
          <a:xfrm>
            <a:off x="2389188" y="1563688"/>
            <a:ext cx="124553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z="800" u="sng">
                <a:ln>
                  <a:solidFill>
                    <a:schemeClr val="tx1"/>
                  </a:solidFill>
                </a:ln>
              </a:rPr>
              <a:t> : RegisterForCoursesForm</a:t>
            </a:r>
            <a:endParaRPr lang="en-US" altLang="en-US">
              <a:ln>
                <a:solidFill>
                  <a:schemeClr val="tx1"/>
                </a:solidFill>
              </a:ln>
            </a:endParaRPr>
          </a:p>
        </p:txBody>
      </p:sp>
      <p:grpSp>
        <p:nvGrpSpPr>
          <p:cNvPr id="55315" name="Group 367"/>
          <p:cNvGrpSpPr>
            <a:grpSpLocks/>
          </p:cNvGrpSpPr>
          <p:nvPr/>
        </p:nvGrpSpPr>
        <p:grpSpPr bwMode="auto">
          <a:xfrm>
            <a:off x="4222750" y="1098550"/>
            <a:ext cx="396875" cy="412750"/>
            <a:chOff x="2336" y="480"/>
            <a:chExt cx="250" cy="260"/>
          </a:xfrm>
        </p:grpSpPr>
        <p:sp>
          <p:nvSpPr>
            <p:cNvPr id="55376" name="Oval 258"/>
            <p:cNvSpPr>
              <a:spLocks noChangeArrowheads="1"/>
            </p:cNvSpPr>
            <p:nvPr/>
          </p:nvSpPr>
          <p:spPr bwMode="auto">
            <a:xfrm>
              <a:off x="2336" y="500"/>
              <a:ext cx="250" cy="240"/>
            </a:xfrm>
            <a:prstGeom prst="ellipse">
              <a:avLst/>
            </a:prstGeom>
            <a:noFill/>
            <a:ln w="0">
              <a:solidFill>
                <a:srgbClr val="99CCFF"/>
              </a:solidFill>
              <a:round/>
              <a:headEnd/>
              <a:tailEnd/>
            </a:ln>
            <a:extLst>
              <a:ext uri="{909E8E84-426E-40DD-AFC4-6F175D3DCCD1}">
                <a14:hiddenFill xmlns:a14="http://schemas.microsoft.com/office/drawing/2010/main">
                  <a:solidFill>
                    <a:srgbClr val="FFFFCC"/>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55377" name="Line 259"/>
            <p:cNvSpPr>
              <a:spLocks noChangeShapeType="1"/>
            </p:cNvSpPr>
            <p:nvPr/>
          </p:nvSpPr>
          <p:spPr bwMode="auto">
            <a:xfrm flipH="1">
              <a:off x="2416" y="480"/>
              <a:ext cx="54" cy="27"/>
            </a:xfrm>
            <a:prstGeom prst="line">
              <a:avLst/>
            </a:prstGeom>
            <a:noFill/>
            <a:ln w="0">
              <a:solidFill>
                <a:srgbClr val="99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8" name="Line 260"/>
            <p:cNvSpPr>
              <a:spLocks noChangeShapeType="1"/>
            </p:cNvSpPr>
            <p:nvPr/>
          </p:nvSpPr>
          <p:spPr bwMode="auto">
            <a:xfrm flipH="1" flipV="1">
              <a:off x="2416" y="507"/>
              <a:ext cx="54" cy="21"/>
            </a:xfrm>
            <a:prstGeom prst="line">
              <a:avLst/>
            </a:prstGeom>
            <a:noFill/>
            <a:ln w="0">
              <a:solidFill>
                <a:srgbClr val="99CC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5316" name="Rectangle 261"/>
          <p:cNvSpPr>
            <a:spLocks noChangeArrowheads="1"/>
          </p:cNvSpPr>
          <p:nvPr/>
        </p:nvSpPr>
        <p:spPr bwMode="auto">
          <a:xfrm>
            <a:off x="3870325" y="1563688"/>
            <a:ext cx="1071563"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z="800" u="sng">
                <a:ln>
                  <a:solidFill>
                    <a:schemeClr val="tx1"/>
                  </a:solidFill>
                </a:ln>
              </a:rPr>
              <a:t> : RegistrationController</a:t>
            </a:r>
            <a:endParaRPr lang="en-US" altLang="en-US">
              <a:ln>
                <a:solidFill>
                  <a:schemeClr val="tx1"/>
                </a:solidFill>
              </a:ln>
            </a:endParaRPr>
          </a:p>
        </p:txBody>
      </p:sp>
      <p:sp>
        <p:nvSpPr>
          <p:cNvPr id="55317" name="Rectangle 263"/>
          <p:cNvSpPr>
            <a:spLocks noChangeArrowheads="1"/>
          </p:cNvSpPr>
          <p:nvPr/>
        </p:nvSpPr>
        <p:spPr bwMode="auto">
          <a:xfrm>
            <a:off x="4357688" y="2424113"/>
            <a:ext cx="96837" cy="968375"/>
          </a:xfrm>
          <a:prstGeom prst="rect">
            <a:avLst/>
          </a:prstGeom>
          <a:noFill/>
          <a:ln w="0">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ln>
                <a:solidFill>
                  <a:schemeClr val="tx1"/>
                </a:solidFill>
              </a:ln>
            </a:endParaRPr>
          </a:p>
        </p:txBody>
      </p:sp>
      <p:grpSp>
        <p:nvGrpSpPr>
          <p:cNvPr id="55318" name="Group 361"/>
          <p:cNvGrpSpPr>
            <a:grpSpLocks/>
          </p:cNvGrpSpPr>
          <p:nvPr/>
        </p:nvGrpSpPr>
        <p:grpSpPr bwMode="auto">
          <a:xfrm>
            <a:off x="6824663" y="1100138"/>
            <a:ext cx="317500" cy="400050"/>
            <a:chOff x="4821" y="481"/>
            <a:chExt cx="200" cy="252"/>
          </a:xfrm>
        </p:grpSpPr>
        <p:sp>
          <p:nvSpPr>
            <p:cNvPr id="55372" name="Oval 275"/>
            <p:cNvSpPr>
              <a:spLocks noChangeArrowheads="1"/>
            </p:cNvSpPr>
            <p:nvPr/>
          </p:nvSpPr>
          <p:spPr bwMode="auto">
            <a:xfrm>
              <a:off x="4877" y="481"/>
              <a:ext cx="88" cy="88"/>
            </a:xfrm>
            <a:prstGeom prst="ellipse">
              <a:avLst/>
            </a:prstGeom>
            <a:noFill/>
            <a:ln w="0">
              <a:solidFill>
                <a:srgbClr val="99CCFF"/>
              </a:solidFill>
              <a:round/>
              <a:headEnd/>
              <a:tailE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55373" name="Line 276"/>
            <p:cNvSpPr>
              <a:spLocks noChangeShapeType="1"/>
            </p:cNvSpPr>
            <p:nvPr/>
          </p:nvSpPr>
          <p:spPr bwMode="auto">
            <a:xfrm flipH="1">
              <a:off x="4921" y="568"/>
              <a:ext cx="1" cy="76"/>
            </a:xfrm>
            <a:prstGeom prst="line">
              <a:avLst/>
            </a:prstGeom>
            <a:noFill/>
            <a:ln w="0">
              <a:solidFill>
                <a:srgbClr val="99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4" name="Line 277"/>
            <p:cNvSpPr>
              <a:spLocks noChangeShapeType="1"/>
            </p:cNvSpPr>
            <p:nvPr/>
          </p:nvSpPr>
          <p:spPr bwMode="auto">
            <a:xfrm>
              <a:off x="4844" y="589"/>
              <a:ext cx="146" cy="1"/>
            </a:xfrm>
            <a:prstGeom prst="line">
              <a:avLst/>
            </a:prstGeom>
            <a:noFill/>
            <a:ln w="0">
              <a:solidFill>
                <a:srgbClr val="99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5" name="Freeform 278"/>
            <p:cNvSpPr>
              <a:spLocks/>
            </p:cNvSpPr>
            <p:nvPr/>
          </p:nvSpPr>
          <p:spPr bwMode="auto">
            <a:xfrm>
              <a:off x="4821" y="644"/>
              <a:ext cx="200" cy="89"/>
            </a:xfrm>
            <a:custGeom>
              <a:avLst/>
              <a:gdLst>
                <a:gd name="T0" fmla="*/ 0 w 26"/>
                <a:gd name="T1" fmla="*/ 28542 h 13"/>
                <a:gd name="T2" fmla="*/ 45500 w 26"/>
                <a:gd name="T3" fmla="*/ 0 h 13"/>
                <a:gd name="T4" fmla="*/ 91008 w 26"/>
                <a:gd name="T5" fmla="*/ 28542 h 13"/>
                <a:gd name="T6" fmla="*/ 0 60000 65536"/>
                <a:gd name="T7" fmla="*/ 0 60000 65536"/>
                <a:gd name="T8" fmla="*/ 0 60000 65536"/>
              </a:gdLst>
              <a:ahLst/>
              <a:cxnLst>
                <a:cxn ang="T6">
                  <a:pos x="T0" y="T1"/>
                </a:cxn>
                <a:cxn ang="T7">
                  <a:pos x="T2" y="T3"/>
                </a:cxn>
                <a:cxn ang="T8">
                  <a:pos x="T4" y="T5"/>
                </a:cxn>
              </a:cxnLst>
              <a:rect l="0" t="0" r="r" b="b"/>
              <a:pathLst>
                <a:path w="26" h="13">
                  <a:moveTo>
                    <a:pt x="0" y="13"/>
                  </a:moveTo>
                  <a:lnTo>
                    <a:pt x="13" y="0"/>
                  </a:lnTo>
                  <a:lnTo>
                    <a:pt x="26" y="13"/>
                  </a:lnTo>
                </a:path>
              </a:pathLst>
            </a:custGeom>
            <a:noFill/>
            <a:ln w="0">
              <a:solidFill>
                <a:srgbClr val="99C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5319" name="Rectangle 279"/>
          <p:cNvSpPr>
            <a:spLocks noChangeArrowheads="1"/>
          </p:cNvSpPr>
          <p:nvPr/>
        </p:nvSpPr>
        <p:spPr bwMode="auto">
          <a:xfrm>
            <a:off x="6538913" y="1563688"/>
            <a:ext cx="80310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z="800" u="sng">
                <a:ln>
                  <a:solidFill>
                    <a:schemeClr val="tx1"/>
                  </a:solidFill>
                </a:ln>
              </a:rPr>
              <a:t> : Course Catalog</a:t>
            </a:r>
            <a:endParaRPr lang="en-US" altLang="en-US">
              <a:ln>
                <a:solidFill>
                  <a:schemeClr val="tx1"/>
                </a:solidFill>
              </a:ln>
            </a:endParaRPr>
          </a:p>
        </p:txBody>
      </p:sp>
      <p:sp>
        <p:nvSpPr>
          <p:cNvPr id="55320" name="Line 280"/>
          <p:cNvSpPr>
            <a:spLocks noChangeShapeType="1"/>
          </p:cNvSpPr>
          <p:nvPr/>
        </p:nvSpPr>
        <p:spPr bwMode="auto">
          <a:xfrm>
            <a:off x="6978650" y="1890713"/>
            <a:ext cx="0" cy="1022350"/>
          </a:xfrm>
          <a:prstGeom prst="line">
            <a:avLst/>
          </a:prstGeom>
          <a:noFill/>
          <a:ln w="0">
            <a:solidFill>
              <a:srgbClr val="99CCFF"/>
            </a:solidFill>
            <a:prstDash val="dash"/>
            <a:round/>
            <a:headEnd/>
            <a:tailEnd/>
          </a:ln>
          <a:extLst>
            <a:ext uri="{909E8E84-426E-40DD-AFC4-6F175D3DCCD1}">
              <a14:hiddenFill xmlns:a14="http://schemas.microsoft.com/office/drawing/2010/main">
                <a:noFill/>
              </a14:hiddenFill>
            </a:ext>
          </a:extLst>
        </p:spPr>
        <p:txBody>
          <a:bodyPr/>
          <a:lstStyle/>
          <a:p>
            <a:endParaRPr lang="en-US">
              <a:ln>
                <a:solidFill>
                  <a:schemeClr val="tx1"/>
                </a:solidFill>
              </a:ln>
            </a:endParaRPr>
          </a:p>
        </p:txBody>
      </p:sp>
      <p:sp>
        <p:nvSpPr>
          <p:cNvPr id="55321" name="Rectangle 281"/>
          <p:cNvSpPr>
            <a:spLocks noChangeArrowheads="1"/>
          </p:cNvSpPr>
          <p:nvPr/>
        </p:nvSpPr>
        <p:spPr bwMode="auto">
          <a:xfrm>
            <a:off x="6934200" y="2922588"/>
            <a:ext cx="85725" cy="163512"/>
          </a:xfrm>
          <a:prstGeom prst="rect">
            <a:avLst/>
          </a:prstGeom>
          <a:noFill/>
          <a:ln w="0">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ln>
                <a:solidFill>
                  <a:schemeClr val="tx1"/>
                </a:solidFill>
              </a:ln>
            </a:endParaRPr>
          </a:p>
        </p:txBody>
      </p:sp>
      <p:grpSp>
        <p:nvGrpSpPr>
          <p:cNvPr id="55322" name="Group 366"/>
          <p:cNvGrpSpPr>
            <a:grpSpLocks/>
          </p:cNvGrpSpPr>
          <p:nvPr/>
        </p:nvGrpSpPr>
        <p:grpSpPr bwMode="auto">
          <a:xfrm>
            <a:off x="5411788" y="1120775"/>
            <a:ext cx="592137" cy="369888"/>
            <a:chOff x="3073" y="500"/>
            <a:chExt cx="373" cy="233"/>
          </a:xfrm>
        </p:grpSpPr>
        <p:sp>
          <p:nvSpPr>
            <p:cNvPr id="55369" name="Oval 282"/>
            <p:cNvSpPr>
              <a:spLocks noChangeArrowheads="1"/>
            </p:cNvSpPr>
            <p:nvPr/>
          </p:nvSpPr>
          <p:spPr bwMode="auto">
            <a:xfrm>
              <a:off x="3205" y="500"/>
              <a:ext cx="241" cy="233"/>
            </a:xfrm>
            <a:prstGeom prst="ellipse">
              <a:avLst/>
            </a:prstGeom>
            <a:noFill/>
            <a:ln w="0">
              <a:solidFill>
                <a:srgbClr val="99CCFF"/>
              </a:solidFill>
              <a:round/>
              <a:headEnd/>
              <a:tailEnd/>
            </a:ln>
            <a:extLst>
              <a:ext uri="{909E8E84-426E-40DD-AFC4-6F175D3DCCD1}">
                <a14:hiddenFill xmlns:a14="http://schemas.microsoft.com/office/drawing/2010/main">
                  <a:solidFill>
                    <a:srgbClr val="FFFFCC"/>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ln>
                  <a:solidFill>
                    <a:schemeClr val="tx1"/>
                  </a:solidFill>
                </a:ln>
              </a:endParaRPr>
            </a:p>
          </p:txBody>
        </p:sp>
        <p:sp>
          <p:nvSpPr>
            <p:cNvPr id="55370" name="Line 283"/>
            <p:cNvSpPr>
              <a:spLocks noChangeShapeType="1"/>
            </p:cNvSpPr>
            <p:nvPr/>
          </p:nvSpPr>
          <p:spPr bwMode="auto">
            <a:xfrm>
              <a:off x="3073" y="548"/>
              <a:ext cx="1" cy="130"/>
            </a:xfrm>
            <a:prstGeom prst="line">
              <a:avLst/>
            </a:prstGeom>
            <a:noFill/>
            <a:ln w="0">
              <a:solidFill>
                <a:srgbClr val="99CCFF"/>
              </a:solidFill>
              <a:round/>
              <a:headEnd/>
              <a:tailEnd/>
            </a:ln>
            <a:extLst>
              <a:ext uri="{909E8E84-426E-40DD-AFC4-6F175D3DCCD1}">
                <a14:hiddenFill xmlns:a14="http://schemas.microsoft.com/office/drawing/2010/main">
                  <a:noFill/>
                </a14:hiddenFill>
              </a:ext>
            </a:extLst>
          </p:spPr>
          <p:txBody>
            <a:bodyPr/>
            <a:lstStyle/>
            <a:p>
              <a:endParaRPr lang="en-US">
                <a:ln>
                  <a:solidFill>
                    <a:schemeClr val="tx1"/>
                  </a:solidFill>
                </a:ln>
              </a:endParaRPr>
            </a:p>
          </p:txBody>
        </p:sp>
        <p:sp>
          <p:nvSpPr>
            <p:cNvPr id="55371" name="Line 284"/>
            <p:cNvSpPr>
              <a:spLocks noChangeShapeType="1"/>
            </p:cNvSpPr>
            <p:nvPr/>
          </p:nvSpPr>
          <p:spPr bwMode="auto">
            <a:xfrm>
              <a:off x="3073" y="610"/>
              <a:ext cx="132" cy="1"/>
            </a:xfrm>
            <a:prstGeom prst="line">
              <a:avLst/>
            </a:prstGeom>
            <a:noFill/>
            <a:ln w="0">
              <a:solidFill>
                <a:srgbClr val="99CCFF"/>
              </a:solidFill>
              <a:round/>
              <a:headEnd/>
              <a:tailEnd/>
            </a:ln>
            <a:extLst>
              <a:ext uri="{909E8E84-426E-40DD-AFC4-6F175D3DCCD1}">
                <a14:hiddenFill xmlns:a14="http://schemas.microsoft.com/office/drawing/2010/main">
                  <a:noFill/>
                </a14:hiddenFill>
              </a:ext>
            </a:extLst>
          </p:spPr>
          <p:txBody>
            <a:bodyPr/>
            <a:lstStyle/>
            <a:p>
              <a:endParaRPr lang="en-US">
                <a:ln>
                  <a:solidFill>
                    <a:schemeClr val="tx1"/>
                  </a:solidFill>
                </a:ln>
              </a:endParaRPr>
            </a:p>
          </p:txBody>
        </p:sp>
      </p:grpSp>
      <p:sp>
        <p:nvSpPr>
          <p:cNvPr id="55323" name="Rectangle 285"/>
          <p:cNvSpPr>
            <a:spLocks noChangeArrowheads="1"/>
          </p:cNvSpPr>
          <p:nvPr/>
        </p:nvSpPr>
        <p:spPr bwMode="auto">
          <a:xfrm>
            <a:off x="5132388" y="1563688"/>
            <a:ext cx="111729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z="800" u="sng">
                <a:ln>
                  <a:solidFill>
                    <a:schemeClr val="tx1"/>
                  </a:solidFill>
                </a:ln>
              </a:rPr>
              <a:t> : CourseCatalogSystem</a:t>
            </a:r>
            <a:endParaRPr lang="en-US" altLang="en-US">
              <a:ln>
                <a:solidFill>
                  <a:schemeClr val="tx1"/>
                </a:solidFill>
              </a:ln>
            </a:endParaRPr>
          </a:p>
        </p:txBody>
      </p:sp>
      <p:sp>
        <p:nvSpPr>
          <p:cNvPr id="55324" name="Line 286"/>
          <p:cNvSpPr>
            <a:spLocks noChangeShapeType="1"/>
          </p:cNvSpPr>
          <p:nvPr/>
        </p:nvSpPr>
        <p:spPr bwMode="auto">
          <a:xfrm>
            <a:off x="5721350" y="3246438"/>
            <a:ext cx="1588" cy="2489200"/>
          </a:xfrm>
          <a:prstGeom prst="line">
            <a:avLst/>
          </a:prstGeom>
          <a:noFill/>
          <a:ln w="0">
            <a:solidFill>
              <a:srgbClr val="99CCFF"/>
            </a:solidFill>
            <a:prstDash val="dash"/>
            <a:round/>
            <a:headEnd/>
            <a:tailEnd/>
          </a:ln>
          <a:extLst>
            <a:ext uri="{909E8E84-426E-40DD-AFC4-6F175D3DCCD1}">
              <a14:hiddenFill xmlns:a14="http://schemas.microsoft.com/office/drawing/2010/main">
                <a:noFill/>
              </a14:hiddenFill>
            </a:ext>
          </a:extLst>
        </p:spPr>
        <p:txBody>
          <a:bodyPr/>
          <a:lstStyle/>
          <a:p>
            <a:endParaRPr lang="en-US">
              <a:ln>
                <a:solidFill>
                  <a:schemeClr val="tx1"/>
                </a:solidFill>
              </a:ln>
            </a:endParaRPr>
          </a:p>
        </p:txBody>
      </p:sp>
      <p:sp>
        <p:nvSpPr>
          <p:cNvPr id="55325" name="Rectangle 287"/>
          <p:cNvSpPr>
            <a:spLocks noChangeArrowheads="1"/>
          </p:cNvSpPr>
          <p:nvPr/>
        </p:nvSpPr>
        <p:spPr bwMode="auto">
          <a:xfrm>
            <a:off x="5681663" y="2673350"/>
            <a:ext cx="87312" cy="566738"/>
          </a:xfrm>
          <a:prstGeom prst="rect">
            <a:avLst/>
          </a:prstGeom>
          <a:noFill/>
          <a:ln w="0">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ln>
                <a:solidFill>
                  <a:schemeClr val="tx1"/>
                </a:solidFill>
              </a:ln>
            </a:endParaRPr>
          </a:p>
        </p:txBody>
      </p:sp>
      <p:sp>
        <p:nvSpPr>
          <p:cNvPr id="55326" name="Rectangle 291"/>
          <p:cNvSpPr>
            <a:spLocks noChangeArrowheads="1"/>
          </p:cNvSpPr>
          <p:nvPr/>
        </p:nvSpPr>
        <p:spPr bwMode="auto">
          <a:xfrm>
            <a:off x="915988" y="3065463"/>
            <a:ext cx="120385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a:ln>
                  <a:solidFill>
                    <a:schemeClr val="tx1"/>
                  </a:solidFill>
                </a:ln>
              </a:rPr>
              <a:t>A list of the available </a:t>
            </a:r>
          </a:p>
        </p:txBody>
      </p:sp>
      <p:sp>
        <p:nvSpPr>
          <p:cNvPr id="55327" name="Rectangle 292"/>
          <p:cNvSpPr>
            <a:spLocks noChangeArrowheads="1"/>
          </p:cNvSpPr>
          <p:nvPr/>
        </p:nvSpPr>
        <p:spPr bwMode="auto">
          <a:xfrm>
            <a:off x="915988" y="3195638"/>
            <a:ext cx="136095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a:ln>
                  <a:solidFill>
                    <a:schemeClr val="tx1"/>
                  </a:solidFill>
                </a:ln>
              </a:rPr>
              <a:t>course offerings for this </a:t>
            </a:r>
          </a:p>
        </p:txBody>
      </p:sp>
      <p:sp>
        <p:nvSpPr>
          <p:cNvPr id="55328" name="Rectangle 293"/>
          <p:cNvSpPr>
            <a:spLocks noChangeArrowheads="1"/>
          </p:cNvSpPr>
          <p:nvPr/>
        </p:nvSpPr>
        <p:spPr bwMode="auto">
          <a:xfrm>
            <a:off x="915988" y="3325813"/>
            <a:ext cx="131927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a:ln>
                  <a:solidFill>
                    <a:schemeClr val="tx1"/>
                  </a:solidFill>
                </a:ln>
              </a:rPr>
              <a:t>semester are displayed</a:t>
            </a:r>
          </a:p>
        </p:txBody>
      </p:sp>
      <p:sp>
        <p:nvSpPr>
          <p:cNvPr id="55329" name="Rectangle 298"/>
          <p:cNvSpPr>
            <a:spLocks noChangeArrowheads="1"/>
          </p:cNvSpPr>
          <p:nvPr/>
        </p:nvSpPr>
        <p:spPr bwMode="auto">
          <a:xfrm>
            <a:off x="1225550" y="2481263"/>
            <a:ext cx="7858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a:ln>
                  <a:solidFill>
                    <a:schemeClr val="tx1"/>
                  </a:solidFill>
                </a:ln>
              </a:rPr>
              <a:t>Create a new </a:t>
            </a:r>
          </a:p>
        </p:txBody>
      </p:sp>
      <p:sp>
        <p:nvSpPr>
          <p:cNvPr id="55330" name="Rectangle 299"/>
          <p:cNvSpPr>
            <a:spLocks noChangeArrowheads="1"/>
          </p:cNvSpPr>
          <p:nvPr/>
        </p:nvSpPr>
        <p:spPr bwMode="auto">
          <a:xfrm>
            <a:off x="1225550" y="2613025"/>
            <a:ext cx="5048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a:ln>
                  <a:solidFill>
                    <a:schemeClr val="tx1"/>
                  </a:solidFill>
                </a:ln>
              </a:rPr>
              <a:t>schedule</a:t>
            </a:r>
          </a:p>
        </p:txBody>
      </p:sp>
      <p:sp>
        <p:nvSpPr>
          <p:cNvPr id="55331" name="Line 300"/>
          <p:cNvSpPr>
            <a:spLocks noChangeShapeType="1"/>
          </p:cNvSpPr>
          <p:nvPr/>
        </p:nvSpPr>
        <p:spPr bwMode="auto">
          <a:xfrm>
            <a:off x="1631950" y="2216150"/>
            <a:ext cx="1362075" cy="1588"/>
          </a:xfrm>
          <a:prstGeom prst="line">
            <a:avLst/>
          </a:prstGeom>
          <a:noFill/>
          <a:ln w="0">
            <a:solidFill>
              <a:srgbClr val="99CCFF"/>
            </a:solidFill>
            <a:round/>
            <a:headEnd/>
            <a:tailEnd type="triangle" w="med" len="med"/>
          </a:ln>
          <a:extLst>
            <a:ext uri="{909E8E84-426E-40DD-AFC4-6F175D3DCCD1}">
              <a14:hiddenFill xmlns:a14="http://schemas.microsoft.com/office/drawing/2010/main">
                <a:noFill/>
              </a14:hiddenFill>
            </a:ext>
          </a:extLst>
        </p:spPr>
        <p:txBody>
          <a:bodyPr/>
          <a:lstStyle/>
          <a:p>
            <a:endParaRPr lang="en-US">
              <a:ln>
                <a:solidFill>
                  <a:schemeClr val="tx1"/>
                </a:solidFill>
              </a:ln>
            </a:endParaRPr>
          </a:p>
        </p:txBody>
      </p:sp>
      <p:sp>
        <p:nvSpPr>
          <p:cNvPr id="55332" name="Rectangle 303"/>
          <p:cNvSpPr>
            <a:spLocks noChangeArrowheads="1"/>
          </p:cNvSpPr>
          <p:nvPr/>
        </p:nvSpPr>
        <p:spPr bwMode="auto">
          <a:xfrm>
            <a:off x="1730375" y="2032000"/>
            <a:ext cx="12557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a:ln>
                  <a:solidFill>
                    <a:schemeClr val="tx1"/>
                  </a:solidFill>
                </a:ln>
              </a:rPr>
              <a:t>1: // create schedule( )</a:t>
            </a:r>
          </a:p>
        </p:txBody>
      </p:sp>
      <p:sp>
        <p:nvSpPr>
          <p:cNvPr id="55333" name="Rectangle 307"/>
          <p:cNvSpPr>
            <a:spLocks noChangeArrowheads="1"/>
          </p:cNvSpPr>
          <p:nvPr/>
        </p:nvSpPr>
        <p:spPr bwMode="auto">
          <a:xfrm>
            <a:off x="2503488" y="3074988"/>
            <a:ext cx="16922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a:ln>
                  <a:solidFill>
                    <a:schemeClr val="tx1"/>
                  </a:solidFill>
                </a:ln>
              </a:rPr>
              <a:t>5: // display course offerings( )</a:t>
            </a:r>
          </a:p>
        </p:txBody>
      </p:sp>
      <p:sp>
        <p:nvSpPr>
          <p:cNvPr id="55334" name="Line 308"/>
          <p:cNvSpPr>
            <a:spLocks noChangeShapeType="1"/>
          </p:cNvSpPr>
          <p:nvPr/>
        </p:nvSpPr>
        <p:spPr bwMode="auto">
          <a:xfrm>
            <a:off x="3081338" y="2424113"/>
            <a:ext cx="1276350" cy="1587"/>
          </a:xfrm>
          <a:prstGeom prst="line">
            <a:avLst/>
          </a:prstGeom>
          <a:noFill/>
          <a:ln w="0">
            <a:solidFill>
              <a:srgbClr val="99CCFF"/>
            </a:solidFill>
            <a:round/>
            <a:headEnd/>
            <a:tailEnd type="triangle" w="med" len="med"/>
          </a:ln>
          <a:extLst>
            <a:ext uri="{909E8E84-426E-40DD-AFC4-6F175D3DCCD1}">
              <a14:hiddenFill xmlns:a14="http://schemas.microsoft.com/office/drawing/2010/main">
                <a:noFill/>
              </a14:hiddenFill>
            </a:ext>
          </a:extLst>
        </p:spPr>
        <p:txBody>
          <a:bodyPr/>
          <a:lstStyle/>
          <a:p>
            <a:endParaRPr lang="en-US">
              <a:ln>
                <a:solidFill>
                  <a:schemeClr val="tx1"/>
                </a:solidFill>
              </a:ln>
            </a:endParaRPr>
          </a:p>
        </p:txBody>
      </p:sp>
      <p:sp>
        <p:nvSpPr>
          <p:cNvPr id="55335" name="Rectangle 311"/>
          <p:cNvSpPr>
            <a:spLocks noChangeArrowheads="1"/>
          </p:cNvSpPr>
          <p:nvPr/>
        </p:nvSpPr>
        <p:spPr bwMode="auto">
          <a:xfrm>
            <a:off x="3017838" y="2249488"/>
            <a:ext cx="1473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a:ln>
                  <a:solidFill>
                    <a:schemeClr val="tx1"/>
                  </a:solidFill>
                </a:ln>
              </a:rPr>
              <a:t>2: // get course offerings( )</a:t>
            </a:r>
          </a:p>
        </p:txBody>
      </p:sp>
      <p:sp>
        <p:nvSpPr>
          <p:cNvPr id="55336" name="Line 312"/>
          <p:cNvSpPr>
            <a:spLocks noChangeShapeType="1"/>
          </p:cNvSpPr>
          <p:nvPr/>
        </p:nvSpPr>
        <p:spPr bwMode="auto">
          <a:xfrm flipV="1">
            <a:off x="4456113" y="2674938"/>
            <a:ext cx="1225550" cy="0"/>
          </a:xfrm>
          <a:prstGeom prst="line">
            <a:avLst/>
          </a:prstGeom>
          <a:noFill/>
          <a:ln w="0">
            <a:solidFill>
              <a:srgbClr val="99CCFF"/>
            </a:solidFill>
            <a:round/>
            <a:headEnd/>
            <a:tailEnd type="triangle" w="med" len="med"/>
          </a:ln>
          <a:extLst>
            <a:ext uri="{909E8E84-426E-40DD-AFC4-6F175D3DCCD1}">
              <a14:hiddenFill xmlns:a14="http://schemas.microsoft.com/office/drawing/2010/main">
                <a:noFill/>
              </a14:hiddenFill>
            </a:ext>
          </a:extLst>
        </p:spPr>
        <p:txBody>
          <a:bodyPr/>
          <a:lstStyle/>
          <a:p>
            <a:endParaRPr lang="en-US">
              <a:ln>
                <a:solidFill>
                  <a:schemeClr val="tx1"/>
                </a:solidFill>
              </a:ln>
            </a:endParaRPr>
          </a:p>
        </p:txBody>
      </p:sp>
      <p:sp>
        <p:nvSpPr>
          <p:cNvPr id="55337" name="Rectangle 315"/>
          <p:cNvSpPr>
            <a:spLocks noChangeArrowheads="1"/>
          </p:cNvSpPr>
          <p:nvPr/>
        </p:nvSpPr>
        <p:spPr bwMode="auto">
          <a:xfrm>
            <a:off x="4060825" y="2500313"/>
            <a:ext cx="21272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a:ln>
                  <a:solidFill>
                    <a:schemeClr val="tx1"/>
                  </a:solidFill>
                </a:ln>
              </a:rPr>
              <a:t>3: // get course offerings(forSemester)</a:t>
            </a:r>
          </a:p>
        </p:txBody>
      </p:sp>
      <p:sp>
        <p:nvSpPr>
          <p:cNvPr id="55338" name="Rectangle 321"/>
          <p:cNvSpPr>
            <a:spLocks noChangeArrowheads="1"/>
          </p:cNvSpPr>
          <p:nvPr/>
        </p:nvSpPr>
        <p:spPr bwMode="auto">
          <a:xfrm>
            <a:off x="2552700" y="3827463"/>
            <a:ext cx="16351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a:ln>
                  <a:solidFill>
                    <a:schemeClr val="tx1"/>
                  </a:solidFill>
                </a:ln>
              </a:rPr>
              <a:t>6: // display blank schedule( )</a:t>
            </a:r>
          </a:p>
        </p:txBody>
      </p:sp>
      <p:sp>
        <p:nvSpPr>
          <p:cNvPr id="55339" name="Freeform 342"/>
          <p:cNvSpPr>
            <a:spLocks/>
          </p:cNvSpPr>
          <p:nvPr/>
        </p:nvSpPr>
        <p:spPr bwMode="auto">
          <a:xfrm>
            <a:off x="993775" y="3711575"/>
            <a:ext cx="1189038" cy="609600"/>
          </a:xfrm>
          <a:custGeom>
            <a:avLst/>
            <a:gdLst>
              <a:gd name="T0" fmla="*/ 0 w 707"/>
              <a:gd name="T1" fmla="*/ 0 h 387"/>
              <a:gd name="T2" fmla="*/ 2147483646 w 707"/>
              <a:gd name="T3" fmla="*/ 0 h 387"/>
              <a:gd name="T4" fmla="*/ 2147483646 w 707"/>
              <a:gd name="T5" fmla="*/ 2147483646 h 387"/>
              <a:gd name="T6" fmla="*/ 2147483646 w 707"/>
              <a:gd name="T7" fmla="*/ 2147483646 h 387"/>
              <a:gd name="T8" fmla="*/ 0 w 707"/>
              <a:gd name="T9" fmla="*/ 2147483646 h 387"/>
              <a:gd name="T10" fmla="*/ 0 w 707"/>
              <a:gd name="T11" fmla="*/ 0 h 3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7" h="387">
                <a:moveTo>
                  <a:pt x="0" y="0"/>
                </a:moveTo>
                <a:lnTo>
                  <a:pt x="649" y="0"/>
                </a:lnTo>
                <a:lnTo>
                  <a:pt x="707" y="62"/>
                </a:lnTo>
                <a:lnTo>
                  <a:pt x="707" y="387"/>
                </a:lnTo>
                <a:lnTo>
                  <a:pt x="0" y="387"/>
                </a:lnTo>
                <a:lnTo>
                  <a:pt x="0" y="0"/>
                </a:lnTo>
                <a:close/>
              </a:path>
            </a:pathLst>
          </a:custGeom>
          <a:solidFill>
            <a:srgbClr val="FFFFCC"/>
          </a:solidFill>
          <a:ln w="0">
            <a:solidFill>
              <a:srgbClr val="00CCFF"/>
            </a:solidFill>
            <a:prstDash val="solid"/>
            <a:round/>
            <a:headEnd/>
            <a:tailEnd/>
          </a:ln>
        </p:spPr>
        <p:txBody>
          <a:bodyPr/>
          <a:lstStyle/>
          <a:p>
            <a:endParaRPr lang="en-US">
              <a:ln>
                <a:solidFill>
                  <a:schemeClr val="tx1"/>
                </a:solidFill>
              </a:ln>
            </a:endParaRPr>
          </a:p>
        </p:txBody>
      </p:sp>
      <p:sp>
        <p:nvSpPr>
          <p:cNvPr id="55340" name="Freeform 344"/>
          <p:cNvSpPr>
            <a:spLocks/>
          </p:cNvSpPr>
          <p:nvPr/>
        </p:nvSpPr>
        <p:spPr bwMode="auto">
          <a:xfrm>
            <a:off x="2085975" y="3743325"/>
            <a:ext cx="96838" cy="96838"/>
          </a:xfrm>
          <a:custGeom>
            <a:avLst/>
            <a:gdLst>
              <a:gd name="T0" fmla="*/ 0 w 8"/>
              <a:gd name="T1" fmla="*/ 0 h 9"/>
              <a:gd name="T2" fmla="*/ 0 w 8"/>
              <a:gd name="T3" fmla="*/ 2147483646 h 9"/>
              <a:gd name="T4" fmla="*/ 2147483646 w 8"/>
              <a:gd name="T5" fmla="*/ 2147483646 h 9"/>
              <a:gd name="T6" fmla="*/ 0 60000 65536"/>
              <a:gd name="T7" fmla="*/ 0 60000 65536"/>
              <a:gd name="T8" fmla="*/ 0 60000 65536"/>
            </a:gdLst>
            <a:ahLst/>
            <a:cxnLst>
              <a:cxn ang="T6">
                <a:pos x="T0" y="T1"/>
              </a:cxn>
              <a:cxn ang="T7">
                <a:pos x="T2" y="T3"/>
              </a:cxn>
              <a:cxn ang="T8">
                <a:pos x="T4" y="T5"/>
              </a:cxn>
            </a:cxnLst>
            <a:rect l="0" t="0" r="r" b="b"/>
            <a:pathLst>
              <a:path w="8" h="9">
                <a:moveTo>
                  <a:pt x="0" y="0"/>
                </a:moveTo>
                <a:lnTo>
                  <a:pt x="0" y="9"/>
                </a:lnTo>
                <a:lnTo>
                  <a:pt x="8" y="9"/>
                </a:lnTo>
              </a:path>
            </a:pathLst>
          </a:custGeom>
          <a:noFill/>
          <a:ln w="0">
            <a:solidFill>
              <a:srgbClr val="00CC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ln>
                <a:solidFill>
                  <a:schemeClr val="tx1"/>
                </a:solidFill>
              </a:ln>
            </a:endParaRPr>
          </a:p>
        </p:txBody>
      </p:sp>
      <p:sp>
        <p:nvSpPr>
          <p:cNvPr id="55341" name="Rectangle 345"/>
          <p:cNvSpPr>
            <a:spLocks noChangeArrowheads="1"/>
          </p:cNvSpPr>
          <p:nvPr/>
        </p:nvSpPr>
        <p:spPr bwMode="auto">
          <a:xfrm>
            <a:off x="1028700" y="3732213"/>
            <a:ext cx="9953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a:ln>
                  <a:solidFill>
                    <a:schemeClr val="tx1"/>
                  </a:solidFill>
                </a:ln>
              </a:rPr>
              <a:t>A blank schedule </a:t>
            </a:r>
          </a:p>
        </p:txBody>
      </p:sp>
      <p:sp>
        <p:nvSpPr>
          <p:cNvPr id="55342" name="Rectangle 346"/>
          <p:cNvSpPr>
            <a:spLocks noChangeArrowheads="1"/>
          </p:cNvSpPr>
          <p:nvPr/>
        </p:nvSpPr>
        <p:spPr bwMode="auto">
          <a:xfrm>
            <a:off x="1028700" y="3862388"/>
            <a:ext cx="10874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a:ln>
                  <a:solidFill>
                    <a:schemeClr val="tx1"/>
                  </a:solidFill>
                </a:ln>
              </a:rPr>
              <a:t>is displayed for the </a:t>
            </a:r>
          </a:p>
        </p:txBody>
      </p:sp>
      <p:sp>
        <p:nvSpPr>
          <p:cNvPr id="55343" name="Rectangle 347"/>
          <p:cNvSpPr>
            <a:spLocks noChangeArrowheads="1"/>
          </p:cNvSpPr>
          <p:nvPr/>
        </p:nvSpPr>
        <p:spPr bwMode="auto">
          <a:xfrm>
            <a:off x="1028700" y="3992563"/>
            <a:ext cx="1016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a:ln>
                  <a:solidFill>
                    <a:schemeClr val="tx1"/>
                  </a:solidFill>
                </a:ln>
              </a:rPr>
              <a:t>students to select </a:t>
            </a:r>
          </a:p>
        </p:txBody>
      </p:sp>
      <p:sp>
        <p:nvSpPr>
          <p:cNvPr id="55344" name="Rectangle 348"/>
          <p:cNvSpPr>
            <a:spLocks noChangeArrowheads="1"/>
          </p:cNvSpPr>
          <p:nvPr/>
        </p:nvSpPr>
        <p:spPr bwMode="auto">
          <a:xfrm>
            <a:off x="1028700" y="4124325"/>
            <a:ext cx="4841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a:ln>
                  <a:solidFill>
                    <a:schemeClr val="tx1"/>
                  </a:solidFill>
                </a:ln>
              </a:rPr>
              <a:t>offerings</a:t>
            </a:r>
          </a:p>
        </p:txBody>
      </p:sp>
      <p:sp>
        <p:nvSpPr>
          <p:cNvPr id="55345" name="Line 354"/>
          <p:cNvSpPr>
            <a:spLocks noChangeShapeType="1"/>
          </p:cNvSpPr>
          <p:nvPr/>
        </p:nvSpPr>
        <p:spPr bwMode="auto">
          <a:xfrm>
            <a:off x="5768975" y="2922588"/>
            <a:ext cx="1155700" cy="0"/>
          </a:xfrm>
          <a:prstGeom prst="line">
            <a:avLst/>
          </a:prstGeom>
          <a:noFill/>
          <a:ln w="0">
            <a:solidFill>
              <a:srgbClr val="99CCFF"/>
            </a:solidFill>
            <a:round/>
            <a:headEnd/>
            <a:tailEnd type="triangle" w="med" len="med"/>
          </a:ln>
          <a:extLst>
            <a:ext uri="{909E8E84-426E-40DD-AFC4-6F175D3DCCD1}">
              <a14:hiddenFill xmlns:a14="http://schemas.microsoft.com/office/drawing/2010/main">
                <a:noFill/>
              </a14:hiddenFill>
            </a:ext>
          </a:extLst>
        </p:spPr>
        <p:txBody>
          <a:bodyPr/>
          <a:lstStyle/>
          <a:p>
            <a:endParaRPr lang="en-US">
              <a:ln>
                <a:solidFill>
                  <a:schemeClr val="tx1"/>
                </a:solidFill>
              </a:ln>
            </a:endParaRPr>
          </a:p>
        </p:txBody>
      </p:sp>
      <p:sp>
        <p:nvSpPr>
          <p:cNvPr id="55346" name="Rectangle 357"/>
          <p:cNvSpPr>
            <a:spLocks noChangeArrowheads="1"/>
          </p:cNvSpPr>
          <p:nvPr/>
        </p:nvSpPr>
        <p:spPr bwMode="auto">
          <a:xfrm>
            <a:off x="5846763" y="2730500"/>
            <a:ext cx="1473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FF"/>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a:ln>
                  <a:solidFill>
                    <a:schemeClr val="tx1"/>
                  </a:solidFill>
                </a:ln>
              </a:rPr>
              <a:t>4: // get course offerings( )</a:t>
            </a:r>
          </a:p>
        </p:txBody>
      </p:sp>
      <p:grpSp>
        <p:nvGrpSpPr>
          <p:cNvPr id="55347" name="Group 368"/>
          <p:cNvGrpSpPr>
            <a:grpSpLocks/>
          </p:cNvGrpSpPr>
          <p:nvPr/>
        </p:nvGrpSpPr>
        <p:grpSpPr bwMode="auto">
          <a:xfrm>
            <a:off x="2720975" y="1120775"/>
            <a:ext cx="592138" cy="369888"/>
            <a:chOff x="3073" y="500"/>
            <a:chExt cx="373" cy="233"/>
          </a:xfrm>
        </p:grpSpPr>
        <p:sp>
          <p:nvSpPr>
            <p:cNvPr id="55366" name="Oval 369"/>
            <p:cNvSpPr>
              <a:spLocks noChangeArrowheads="1"/>
            </p:cNvSpPr>
            <p:nvPr/>
          </p:nvSpPr>
          <p:spPr bwMode="auto">
            <a:xfrm>
              <a:off x="3205" y="500"/>
              <a:ext cx="241" cy="233"/>
            </a:xfrm>
            <a:prstGeom prst="ellipse">
              <a:avLst/>
            </a:prstGeom>
            <a:noFill/>
            <a:ln w="0">
              <a:solidFill>
                <a:srgbClr val="99CCFF"/>
              </a:solidFill>
              <a:round/>
              <a:headEnd/>
              <a:tailEnd/>
            </a:ln>
            <a:extLst>
              <a:ext uri="{909E8E84-426E-40DD-AFC4-6F175D3DCCD1}">
                <a14:hiddenFill xmlns:a14="http://schemas.microsoft.com/office/drawing/2010/main">
                  <a:solidFill>
                    <a:srgbClr val="FFFFCC"/>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ln>
                  <a:solidFill>
                    <a:schemeClr val="tx1"/>
                  </a:solidFill>
                </a:ln>
              </a:endParaRPr>
            </a:p>
          </p:txBody>
        </p:sp>
        <p:sp>
          <p:nvSpPr>
            <p:cNvPr id="55367" name="Line 370"/>
            <p:cNvSpPr>
              <a:spLocks noChangeShapeType="1"/>
            </p:cNvSpPr>
            <p:nvPr/>
          </p:nvSpPr>
          <p:spPr bwMode="auto">
            <a:xfrm>
              <a:off x="3073" y="548"/>
              <a:ext cx="1" cy="130"/>
            </a:xfrm>
            <a:prstGeom prst="line">
              <a:avLst/>
            </a:prstGeom>
            <a:noFill/>
            <a:ln w="0">
              <a:solidFill>
                <a:srgbClr val="99CCFF"/>
              </a:solidFill>
              <a:round/>
              <a:headEnd/>
              <a:tailEnd/>
            </a:ln>
            <a:extLst>
              <a:ext uri="{909E8E84-426E-40DD-AFC4-6F175D3DCCD1}">
                <a14:hiddenFill xmlns:a14="http://schemas.microsoft.com/office/drawing/2010/main">
                  <a:noFill/>
                </a14:hiddenFill>
              </a:ext>
            </a:extLst>
          </p:spPr>
          <p:txBody>
            <a:bodyPr/>
            <a:lstStyle/>
            <a:p>
              <a:endParaRPr lang="en-US">
                <a:ln>
                  <a:solidFill>
                    <a:schemeClr val="tx1"/>
                  </a:solidFill>
                </a:ln>
              </a:endParaRPr>
            </a:p>
          </p:txBody>
        </p:sp>
        <p:sp>
          <p:nvSpPr>
            <p:cNvPr id="55368" name="Line 371"/>
            <p:cNvSpPr>
              <a:spLocks noChangeShapeType="1"/>
            </p:cNvSpPr>
            <p:nvPr/>
          </p:nvSpPr>
          <p:spPr bwMode="auto">
            <a:xfrm>
              <a:off x="3073" y="610"/>
              <a:ext cx="132" cy="1"/>
            </a:xfrm>
            <a:prstGeom prst="line">
              <a:avLst/>
            </a:prstGeom>
            <a:noFill/>
            <a:ln w="0">
              <a:solidFill>
                <a:srgbClr val="99CCFF"/>
              </a:solidFill>
              <a:round/>
              <a:headEnd/>
              <a:tailEnd/>
            </a:ln>
            <a:extLst>
              <a:ext uri="{909E8E84-426E-40DD-AFC4-6F175D3DCCD1}">
                <a14:hiddenFill xmlns:a14="http://schemas.microsoft.com/office/drawing/2010/main">
                  <a:noFill/>
                </a14:hiddenFill>
              </a:ext>
            </a:extLst>
          </p:spPr>
          <p:txBody>
            <a:bodyPr/>
            <a:lstStyle/>
            <a:p>
              <a:endParaRPr lang="en-US">
                <a:ln>
                  <a:solidFill>
                    <a:schemeClr val="tx1"/>
                  </a:solidFill>
                </a:ln>
              </a:endParaRPr>
            </a:p>
          </p:txBody>
        </p:sp>
      </p:grpSp>
      <p:sp>
        <p:nvSpPr>
          <p:cNvPr id="55348" name="Line 374"/>
          <p:cNvSpPr>
            <a:spLocks noChangeShapeType="1"/>
          </p:cNvSpPr>
          <p:nvPr/>
        </p:nvSpPr>
        <p:spPr bwMode="auto">
          <a:xfrm>
            <a:off x="1584325" y="4486275"/>
            <a:ext cx="0" cy="1290638"/>
          </a:xfrm>
          <a:prstGeom prst="line">
            <a:avLst/>
          </a:prstGeom>
          <a:noFill/>
          <a:ln w="0">
            <a:solidFill>
              <a:srgbClr val="99CCFF"/>
            </a:solidFill>
            <a:prstDash val="dash"/>
            <a:round/>
            <a:headEnd/>
            <a:tailEnd/>
          </a:ln>
          <a:extLst>
            <a:ext uri="{909E8E84-426E-40DD-AFC4-6F175D3DCCD1}">
              <a14:hiddenFill xmlns:a14="http://schemas.microsoft.com/office/drawing/2010/main">
                <a:noFill/>
              </a14:hiddenFill>
            </a:ext>
          </a:extLst>
        </p:spPr>
        <p:txBody>
          <a:bodyPr/>
          <a:lstStyle/>
          <a:p>
            <a:endParaRPr lang="en-US">
              <a:ln>
                <a:solidFill>
                  <a:schemeClr val="tx1"/>
                </a:solidFill>
              </a:ln>
            </a:endParaRPr>
          </a:p>
        </p:txBody>
      </p:sp>
      <p:sp>
        <p:nvSpPr>
          <p:cNvPr id="55349" name="Line 380"/>
          <p:cNvSpPr>
            <a:spLocks noChangeShapeType="1"/>
          </p:cNvSpPr>
          <p:nvPr/>
        </p:nvSpPr>
        <p:spPr bwMode="auto">
          <a:xfrm>
            <a:off x="3040063" y="4332288"/>
            <a:ext cx="0" cy="1439862"/>
          </a:xfrm>
          <a:prstGeom prst="line">
            <a:avLst/>
          </a:prstGeom>
          <a:noFill/>
          <a:ln w="0">
            <a:solidFill>
              <a:srgbClr val="99CCFF"/>
            </a:solidFill>
            <a:prstDash val="dash"/>
            <a:round/>
            <a:headEnd/>
            <a:tailEnd/>
          </a:ln>
          <a:extLst>
            <a:ext uri="{909E8E84-426E-40DD-AFC4-6F175D3DCCD1}">
              <a14:hiddenFill xmlns:a14="http://schemas.microsoft.com/office/drawing/2010/main">
                <a:noFill/>
              </a14:hiddenFill>
            </a:ext>
          </a:extLst>
        </p:spPr>
        <p:txBody>
          <a:bodyPr/>
          <a:lstStyle/>
          <a:p>
            <a:endParaRPr lang="en-US">
              <a:ln>
                <a:solidFill>
                  <a:schemeClr val="tx1"/>
                </a:solidFill>
              </a:ln>
            </a:endParaRPr>
          </a:p>
        </p:txBody>
      </p:sp>
      <p:sp>
        <p:nvSpPr>
          <p:cNvPr id="55350" name="Line 382"/>
          <p:cNvSpPr>
            <a:spLocks noChangeShapeType="1"/>
          </p:cNvSpPr>
          <p:nvPr/>
        </p:nvSpPr>
        <p:spPr bwMode="auto">
          <a:xfrm>
            <a:off x="3040063" y="1885950"/>
            <a:ext cx="0" cy="322263"/>
          </a:xfrm>
          <a:prstGeom prst="line">
            <a:avLst/>
          </a:prstGeom>
          <a:noFill/>
          <a:ln w="0">
            <a:solidFill>
              <a:srgbClr val="99CCFF"/>
            </a:solidFill>
            <a:prstDash val="dash"/>
            <a:round/>
            <a:headEnd/>
            <a:tailEnd/>
          </a:ln>
          <a:extLst>
            <a:ext uri="{909E8E84-426E-40DD-AFC4-6F175D3DCCD1}">
              <a14:hiddenFill xmlns:a14="http://schemas.microsoft.com/office/drawing/2010/main">
                <a:noFill/>
              </a14:hiddenFill>
            </a:ext>
          </a:extLst>
        </p:spPr>
        <p:txBody>
          <a:bodyPr/>
          <a:lstStyle/>
          <a:p>
            <a:endParaRPr lang="en-US">
              <a:ln>
                <a:solidFill>
                  <a:schemeClr val="tx1"/>
                </a:solidFill>
              </a:ln>
            </a:endParaRPr>
          </a:p>
        </p:txBody>
      </p:sp>
      <p:sp>
        <p:nvSpPr>
          <p:cNvPr id="55351" name="Line 384"/>
          <p:cNvSpPr>
            <a:spLocks noChangeShapeType="1"/>
          </p:cNvSpPr>
          <p:nvPr/>
        </p:nvSpPr>
        <p:spPr bwMode="auto">
          <a:xfrm>
            <a:off x="4405313" y="1887538"/>
            <a:ext cx="0" cy="530225"/>
          </a:xfrm>
          <a:prstGeom prst="line">
            <a:avLst/>
          </a:prstGeom>
          <a:noFill/>
          <a:ln w="0">
            <a:solidFill>
              <a:srgbClr val="99CCFF"/>
            </a:solidFill>
            <a:prstDash val="dash"/>
            <a:round/>
            <a:headEnd/>
            <a:tailEnd/>
          </a:ln>
          <a:extLst>
            <a:ext uri="{909E8E84-426E-40DD-AFC4-6F175D3DCCD1}">
              <a14:hiddenFill xmlns:a14="http://schemas.microsoft.com/office/drawing/2010/main">
                <a:noFill/>
              </a14:hiddenFill>
            </a:ext>
          </a:extLst>
        </p:spPr>
        <p:txBody>
          <a:bodyPr/>
          <a:lstStyle/>
          <a:p>
            <a:endParaRPr lang="en-US">
              <a:ln>
                <a:solidFill>
                  <a:schemeClr val="tx1"/>
                </a:solidFill>
              </a:ln>
            </a:endParaRPr>
          </a:p>
        </p:txBody>
      </p:sp>
      <p:sp>
        <p:nvSpPr>
          <p:cNvPr id="55352" name="Line 385"/>
          <p:cNvSpPr>
            <a:spLocks noChangeShapeType="1"/>
          </p:cNvSpPr>
          <p:nvPr/>
        </p:nvSpPr>
        <p:spPr bwMode="auto">
          <a:xfrm>
            <a:off x="4408488" y="3405188"/>
            <a:ext cx="0" cy="2336800"/>
          </a:xfrm>
          <a:prstGeom prst="line">
            <a:avLst/>
          </a:prstGeom>
          <a:noFill/>
          <a:ln w="0">
            <a:solidFill>
              <a:srgbClr val="99CCFF"/>
            </a:solidFill>
            <a:prstDash val="dash"/>
            <a:round/>
            <a:headEnd/>
            <a:tailEnd/>
          </a:ln>
          <a:extLst>
            <a:ext uri="{909E8E84-426E-40DD-AFC4-6F175D3DCCD1}">
              <a14:hiddenFill xmlns:a14="http://schemas.microsoft.com/office/drawing/2010/main">
                <a:noFill/>
              </a14:hiddenFill>
            </a:ext>
          </a:extLst>
        </p:spPr>
        <p:txBody>
          <a:bodyPr/>
          <a:lstStyle/>
          <a:p>
            <a:endParaRPr lang="en-US">
              <a:ln>
                <a:solidFill>
                  <a:schemeClr val="tx1"/>
                </a:solidFill>
              </a:ln>
            </a:endParaRPr>
          </a:p>
        </p:txBody>
      </p:sp>
      <p:sp>
        <p:nvSpPr>
          <p:cNvPr id="55353" name="Line 386"/>
          <p:cNvSpPr>
            <a:spLocks noChangeShapeType="1"/>
          </p:cNvSpPr>
          <p:nvPr/>
        </p:nvSpPr>
        <p:spPr bwMode="auto">
          <a:xfrm>
            <a:off x="5721350" y="1890713"/>
            <a:ext cx="0" cy="781050"/>
          </a:xfrm>
          <a:prstGeom prst="line">
            <a:avLst/>
          </a:prstGeom>
          <a:noFill/>
          <a:ln w="0">
            <a:solidFill>
              <a:srgbClr val="99CCFF"/>
            </a:solidFill>
            <a:prstDash val="dash"/>
            <a:round/>
            <a:headEnd/>
            <a:tailEnd/>
          </a:ln>
          <a:extLst>
            <a:ext uri="{909E8E84-426E-40DD-AFC4-6F175D3DCCD1}">
              <a14:hiddenFill xmlns:a14="http://schemas.microsoft.com/office/drawing/2010/main">
                <a:noFill/>
              </a14:hiddenFill>
            </a:ext>
          </a:extLst>
        </p:spPr>
        <p:txBody>
          <a:bodyPr/>
          <a:lstStyle/>
          <a:p>
            <a:endParaRPr lang="en-US">
              <a:ln>
                <a:solidFill>
                  <a:schemeClr val="tx1"/>
                </a:solidFill>
              </a:ln>
            </a:endParaRPr>
          </a:p>
        </p:txBody>
      </p:sp>
      <p:sp>
        <p:nvSpPr>
          <p:cNvPr id="55354" name="Line 392"/>
          <p:cNvSpPr>
            <a:spLocks noChangeShapeType="1"/>
          </p:cNvSpPr>
          <p:nvPr/>
        </p:nvSpPr>
        <p:spPr bwMode="auto">
          <a:xfrm flipV="1">
            <a:off x="2287588" y="3255963"/>
            <a:ext cx="938212" cy="128587"/>
          </a:xfrm>
          <a:prstGeom prst="line">
            <a:avLst/>
          </a:prstGeom>
          <a:noFill/>
          <a:ln w="0">
            <a:solidFill>
              <a:srgbClr val="99CCFF"/>
            </a:solidFill>
            <a:prstDash val="sysDash"/>
            <a:round/>
            <a:headEnd/>
            <a:tailEnd/>
          </a:ln>
          <a:extLst>
            <a:ext uri="{909E8E84-426E-40DD-AFC4-6F175D3DCCD1}">
              <a14:hiddenFill xmlns:a14="http://schemas.microsoft.com/office/drawing/2010/main">
                <a:noFill/>
              </a14:hiddenFill>
            </a:ext>
          </a:extLst>
        </p:spPr>
        <p:txBody>
          <a:bodyPr/>
          <a:lstStyle/>
          <a:p>
            <a:endParaRPr lang="en-US">
              <a:ln>
                <a:solidFill>
                  <a:schemeClr val="tx1"/>
                </a:solidFill>
              </a:ln>
            </a:endParaRPr>
          </a:p>
        </p:txBody>
      </p:sp>
      <p:sp>
        <p:nvSpPr>
          <p:cNvPr id="55355" name="Line 393"/>
          <p:cNvSpPr>
            <a:spLocks noChangeShapeType="1"/>
          </p:cNvSpPr>
          <p:nvPr/>
        </p:nvSpPr>
        <p:spPr bwMode="auto">
          <a:xfrm flipV="1">
            <a:off x="2179638" y="4011613"/>
            <a:ext cx="1020762" cy="141287"/>
          </a:xfrm>
          <a:prstGeom prst="line">
            <a:avLst/>
          </a:prstGeom>
          <a:noFill/>
          <a:ln w="0">
            <a:solidFill>
              <a:srgbClr val="99CCFF"/>
            </a:solidFill>
            <a:prstDash val="sysDash"/>
            <a:round/>
            <a:headEnd/>
            <a:tailEnd/>
          </a:ln>
          <a:extLst>
            <a:ext uri="{909E8E84-426E-40DD-AFC4-6F175D3DCCD1}">
              <a14:hiddenFill xmlns:a14="http://schemas.microsoft.com/office/drawing/2010/main">
                <a:noFill/>
              </a14:hiddenFill>
            </a:ext>
          </a:extLst>
        </p:spPr>
        <p:txBody>
          <a:bodyPr/>
          <a:lstStyle/>
          <a:p>
            <a:endParaRPr lang="en-US">
              <a:ln>
                <a:solidFill>
                  <a:schemeClr val="tx1"/>
                </a:solidFill>
              </a:ln>
            </a:endParaRPr>
          </a:p>
        </p:txBody>
      </p:sp>
      <p:sp>
        <p:nvSpPr>
          <p:cNvPr id="55356" name="Line 396"/>
          <p:cNvSpPr>
            <a:spLocks noChangeShapeType="1"/>
          </p:cNvSpPr>
          <p:nvPr/>
        </p:nvSpPr>
        <p:spPr bwMode="auto">
          <a:xfrm flipV="1">
            <a:off x="1843088" y="2224088"/>
            <a:ext cx="404812" cy="284162"/>
          </a:xfrm>
          <a:prstGeom prst="line">
            <a:avLst/>
          </a:prstGeom>
          <a:noFill/>
          <a:ln w="0">
            <a:solidFill>
              <a:srgbClr val="99CCFF"/>
            </a:solidFill>
            <a:prstDash val="sysDash"/>
            <a:round/>
            <a:headEnd/>
            <a:tailEnd/>
          </a:ln>
          <a:extLst>
            <a:ext uri="{909E8E84-426E-40DD-AFC4-6F175D3DCCD1}">
              <a14:hiddenFill xmlns:a14="http://schemas.microsoft.com/office/drawing/2010/main">
                <a:noFill/>
              </a14:hiddenFill>
            </a:ext>
          </a:extLst>
        </p:spPr>
        <p:txBody>
          <a:bodyPr/>
          <a:lstStyle/>
          <a:p>
            <a:endParaRPr lang="en-US">
              <a:ln>
                <a:solidFill>
                  <a:schemeClr val="tx1"/>
                </a:solidFill>
              </a:ln>
            </a:endParaRPr>
          </a:p>
        </p:txBody>
      </p:sp>
      <p:grpSp>
        <p:nvGrpSpPr>
          <p:cNvPr id="55357" name="Group 416"/>
          <p:cNvGrpSpPr>
            <a:grpSpLocks/>
          </p:cNvGrpSpPr>
          <p:nvPr/>
        </p:nvGrpSpPr>
        <p:grpSpPr bwMode="auto">
          <a:xfrm>
            <a:off x="876300" y="4972050"/>
            <a:ext cx="6886575" cy="739775"/>
            <a:chOff x="216" y="3132"/>
            <a:chExt cx="5358" cy="466"/>
          </a:xfrm>
        </p:grpSpPr>
        <p:sp>
          <p:nvSpPr>
            <p:cNvPr id="55364" name="Rectangle 407"/>
            <p:cNvSpPr>
              <a:spLocks noChangeArrowheads="1"/>
            </p:cNvSpPr>
            <p:nvPr/>
          </p:nvSpPr>
          <p:spPr bwMode="auto">
            <a:xfrm>
              <a:off x="216" y="3132"/>
              <a:ext cx="5358" cy="173"/>
            </a:xfrm>
            <a:prstGeom prst="rect">
              <a:avLst/>
            </a:prstGeom>
            <a:noFill/>
            <a:ln w="12700">
              <a:solidFill>
                <a:srgbClr val="00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ln>
                  <a:solidFill>
                    <a:schemeClr val="tx1"/>
                  </a:solidFill>
                </a:ln>
              </a:endParaRPr>
            </a:p>
          </p:txBody>
        </p:sp>
        <p:sp>
          <p:nvSpPr>
            <p:cNvPr id="55365" name="Rectangle 408"/>
            <p:cNvSpPr>
              <a:spLocks noChangeArrowheads="1"/>
            </p:cNvSpPr>
            <p:nvPr/>
          </p:nvSpPr>
          <p:spPr bwMode="auto">
            <a:xfrm>
              <a:off x="216" y="3420"/>
              <a:ext cx="5358" cy="178"/>
            </a:xfrm>
            <a:prstGeom prst="rect">
              <a:avLst/>
            </a:prstGeom>
            <a:noFill/>
            <a:ln w="12700">
              <a:solidFill>
                <a:srgbClr val="00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ln>
                  <a:solidFill>
                    <a:schemeClr val="tx1"/>
                  </a:solidFill>
                </a:ln>
              </a:endParaRPr>
            </a:p>
          </p:txBody>
        </p:sp>
      </p:grpSp>
      <p:sp>
        <p:nvSpPr>
          <p:cNvPr id="55358" name="Rectangle 409"/>
          <p:cNvSpPr>
            <a:spLocks noChangeArrowheads="1"/>
          </p:cNvSpPr>
          <p:nvPr/>
        </p:nvSpPr>
        <p:spPr bwMode="auto">
          <a:xfrm>
            <a:off x="3905250" y="5016500"/>
            <a:ext cx="1082675"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ECFF"/>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nSpc>
                <a:spcPts val="1300"/>
              </a:lnSpc>
            </a:pPr>
            <a:r>
              <a:rPr lang="en-US" altLang="en-US" sz="1200">
                <a:ln>
                  <a:solidFill>
                    <a:schemeClr val="tx1"/>
                  </a:solidFill>
                </a:ln>
              </a:rPr>
              <a:t>Select Offerings</a:t>
            </a:r>
            <a:endParaRPr lang="en-US" altLang="en-US" sz="1200">
              <a:ln>
                <a:solidFill>
                  <a:schemeClr val="tx1"/>
                </a:solidFill>
              </a:ln>
              <a:latin typeface="ZapfHumnst BT" pitchFamily="34" charset="0"/>
            </a:endParaRPr>
          </a:p>
        </p:txBody>
      </p:sp>
      <p:sp>
        <p:nvSpPr>
          <p:cNvPr id="55359" name="Rectangle 410"/>
          <p:cNvSpPr>
            <a:spLocks noChangeArrowheads="1"/>
          </p:cNvSpPr>
          <p:nvPr/>
        </p:nvSpPr>
        <p:spPr bwMode="auto">
          <a:xfrm>
            <a:off x="3905250" y="5483225"/>
            <a:ext cx="1147763"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ECFF"/>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nSpc>
                <a:spcPts val="1300"/>
              </a:lnSpc>
            </a:pPr>
            <a:r>
              <a:rPr lang="en-US" altLang="en-US" sz="1200">
                <a:ln>
                  <a:solidFill>
                    <a:schemeClr val="tx1"/>
                  </a:solidFill>
                </a:ln>
              </a:rPr>
              <a:t>Submit Schedule</a:t>
            </a:r>
            <a:endParaRPr lang="en-US" altLang="en-US" sz="1200">
              <a:ln>
                <a:solidFill>
                  <a:schemeClr val="tx1"/>
                </a:solidFill>
              </a:ln>
              <a:latin typeface="ZapfHumnst BT" pitchFamily="34" charset="0"/>
            </a:endParaRPr>
          </a:p>
        </p:txBody>
      </p:sp>
      <p:sp>
        <p:nvSpPr>
          <p:cNvPr id="55360" name="Freeform 411"/>
          <p:cNvSpPr>
            <a:spLocks/>
          </p:cNvSpPr>
          <p:nvPr/>
        </p:nvSpPr>
        <p:spPr bwMode="auto">
          <a:xfrm>
            <a:off x="876300" y="4972050"/>
            <a:ext cx="204788" cy="200025"/>
          </a:xfrm>
          <a:custGeom>
            <a:avLst/>
            <a:gdLst>
              <a:gd name="T0" fmla="*/ 0 w 129"/>
              <a:gd name="T1" fmla="*/ 2147483646 h 126"/>
              <a:gd name="T2" fmla="*/ 0 w 129"/>
              <a:gd name="T3" fmla="*/ 0 h 126"/>
              <a:gd name="T4" fmla="*/ 2147483646 w 129"/>
              <a:gd name="T5" fmla="*/ 0 h 126"/>
              <a:gd name="T6" fmla="*/ 2147483646 w 129"/>
              <a:gd name="T7" fmla="*/ 2147483646 h 126"/>
              <a:gd name="T8" fmla="*/ 2147483646 w 129"/>
              <a:gd name="T9" fmla="*/ 2147483646 h 126"/>
              <a:gd name="T10" fmla="*/ 0 w 129"/>
              <a:gd name="T11" fmla="*/ 2147483646 h 1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9" h="126">
                <a:moveTo>
                  <a:pt x="0" y="126"/>
                </a:moveTo>
                <a:lnTo>
                  <a:pt x="0" y="0"/>
                </a:lnTo>
                <a:lnTo>
                  <a:pt x="129" y="0"/>
                </a:lnTo>
                <a:lnTo>
                  <a:pt x="129" y="69"/>
                </a:lnTo>
                <a:lnTo>
                  <a:pt x="96" y="126"/>
                </a:lnTo>
                <a:lnTo>
                  <a:pt x="0" y="126"/>
                </a:lnTo>
                <a:close/>
              </a:path>
            </a:pathLst>
          </a:custGeom>
          <a:noFill/>
          <a:ln w="12700" cap="flat" cmpd="sng">
            <a:solidFill>
              <a:srgbClr val="00CC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ln>
                <a:solidFill>
                  <a:schemeClr val="tx1"/>
                </a:solidFill>
              </a:ln>
            </a:endParaRPr>
          </a:p>
        </p:txBody>
      </p:sp>
      <p:sp>
        <p:nvSpPr>
          <p:cNvPr id="55361" name="Rectangle 412"/>
          <p:cNvSpPr>
            <a:spLocks noChangeArrowheads="1"/>
          </p:cNvSpPr>
          <p:nvPr/>
        </p:nvSpPr>
        <p:spPr bwMode="auto">
          <a:xfrm>
            <a:off x="895350" y="4983163"/>
            <a:ext cx="149080" cy="1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ECFF"/>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nSpc>
                <a:spcPts val="1300"/>
              </a:lnSpc>
            </a:pPr>
            <a:r>
              <a:rPr lang="en-US" altLang="en-US">
                <a:ln>
                  <a:solidFill>
                    <a:schemeClr val="tx1"/>
                  </a:solidFill>
                </a:ln>
              </a:rPr>
              <a:t>ref</a:t>
            </a:r>
            <a:endParaRPr lang="en-US" altLang="en-US">
              <a:ln>
                <a:solidFill>
                  <a:schemeClr val="tx1"/>
                </a:solidFill>
              </a:ln>
              <a:latin typeface="ZapfHumnst BT" pitchFamily="34" charset="0"/>
            </a:endParaRPr>
          </a:p>
        </p:txBody>
      </p:sp>
      <p:sp>
        <p:nvSpPr>
          <p:cNvPr id="55362" name="Freeform 413"/>
          <p:cNvSpPr>
            <a:spLocks/>
          </p:cNvSpPr>
          <p:nvPr/>
        </p:nvSpPr>
        <p:spPr bwMode="auto">
          <a:xfrm>
            <a:off x="876300" y="5429250"/>
            <a:ext cx="204788" cy="200025"/>
          </a:xfrm>
          <a:custGeom>
            <a:avLst/>
            <a:gdLst>
              <a:gd name="T0" fmla="*/ 0 w 129"/>
              <a:gd name="T1" fmla="*/ 2147483646 h 126"/>
              <a:gd name="T2" fmla="*/ 0 w 129"/>
              <a:gd name="T3" fmla="*/ 0 h 126"/>
              <a:gd name="T4" fmla="*/ 2147483646 w 129"/>
              <a:gd name="T5" fmla="*/ 0 h 126"/>
              <a:gd name="T6" fmla="*/ 2147483646 w 129"/>
              <a:gd name="T7" fmla="*/ 2147483646 h 126"/>
              <a:gd name="T8" fmla="*/ 2147483646 w 129"/>
              <a:gd name="T9" fmla="*/ 2147483646 h 126"/>
              <a:gd name="T10" fmla="*/ 0 w 129"/>
              <a:gd name="T11" fmla="*/ 2147483646 h 1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9" h="126">
                <a:moveTo>
                  <a:pt x="0" y="126"/>
                </a:moveTo>
                <a:lnTo>
                  <a:pt x="0" y="0"/>
                </a:lnTo>
                <a:lnTo>
                  <a:pt x="129" y="0"/>
                </a:lnTo>
                <a:lnTo>
                  <a:pt x="129" y="69"/>
                </a:lnTo>
                <a:lnTo>
                  <a:pt x="96" y="126"/>
                </a:lnTo>
                <a:lnTo>
                  <a:pt x="0" y="126"/>
                </a:lnTo>
                <a:close/>
              </a:path>
            </a:pathLst>
          </a:custGeom>
          <a:noFill/>
          <a:ln w="12700" cap="flat" cmpd="sng">
            <a:solidFill>
              <a:srgbClr val="00CC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ln>
                <a:solidFill>
                  <a:schemeClr val="tx1"/>
                </a:solidFill>
              </a:ln>
            </a:endParaRPr>
          </a:p>
        </p:txBody>
      </p:sp>
      <p:sp>
        <p:nvSpPr>
          <p:cNvPr id="55363" name="Rectangle 414"/>
          <p:cNvSpPr>
            <a:spLocks noChangeArrowheads="1"/>
          </p:cNvSpPr>
          <p:nvPr/>
        </p:nvSpPr>
        <p:spPr bwMode="auto">
          <a:xfrm>
            <a:off x="895350" y="5440363"/>
            <a:ext cx="149080" cy="1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ECFF"/>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nSpc>
                <a:spcPts val="1300"/>
              </a:lnSpc>
            </a:pPr>
            <a:r>
              <a:rPr lang="en-US" altLang="en-US">
                <a:ln>
                  <a:solidFill>
                    <a:schemeClr val="tx1"/>
                  </a:solidFill>
                </a:ln>
              </a:rPr>
              <a:t>ref</a:t>
            </a:r>
            <a:endParaRPr lang="en-US" altLang="en-US">
              <a:ln>
                <a:solidFill>
                  <a:schemeClr val="tx1"/>
                </a:solidFill>
              </a:ln>
              <a:latin typeface="ZapfHumnst BT" pitchFamily="34" charset="0"/>
            </a:endParaRPr>
          </a:p>
        </p:txBody>
      </p:sp>
    </p:spTree>
    <p:extLst>
      <p:ext uri="{BB962C8B-B14F-4D97-AF65-F5344CB8AC3E}">
        <p14:creationId xmlns:p14="http://schemas.microsoft.com/office/powerpoint/2010/main" val="9464992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96"/>
          <p:cNvSpPr>
            <a:spLocks noGrp="1" noChangeArrowheads="1"/>
          </p:cNvSpPr>
          <p:nvPr>
            <p:ph type="title"/>
          </p:nvPr>
        </p:nvSpPr>
        <p:spPr>
          <a:noFill/>
        </p:spPr>
        <p:txBody>
          <a:bodyPr/>
          <a:lstStyle/>
          <a:p>
            <a:pPr eaLnBrk="1" hangingPunct="1"/>
            <a:endParaRPr lang="en-US" altLang="en-US" dirty="0" smtClean="0"/>
          </a:p>
        </p:txBody>
      </p:sp>
      <p:sp>
        <p:nvSpPr>
          <p:cNvPr id="113667" name="Line 340"/>
          <p:cNvSpPr>
            <a:spLocks noChangeShapeType="1"/>
          </p:cNvSpPr>
          <p:nvPr/>
        </p:nvSpPr>
        <p:spPr bwMode="auto">
          <a:xfrm>
            <a:off x="2814638" y="1985963"/>
            <a:ext cx="3028950" cy="635000"/>
          </a:xfrm>
          <a:prstGeom prst="line">
            <a:avLst/>
          </a:prstGeom>
          <a:noFill/>
          <a:ln w="127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68" name="Line 341"/>
          <p:cNvSpPr>
            <a:spLocks noChangeShapeType="1"/>
          </p:cNvSpPr>
          <p:nvPr/>
        </p:nvSpPr>
        <p:spPr bwMode="auto">
          <a:xfrm>
            <a:off x="4838700" y="5194300"/>
            <a:ext cx="723900" cy="0"/>
          </a:xfrm>
          <a:prstGeom prst="line">
            <a:avLst/>
          </a:prstGeom>
          <a:noFill/>
          <a:ln w="12700">
            <a:solidFill>
              <a:schemeClr val="tx1"/>
            </a:solidFill>
            <a:prstDash val="lg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13669" name="Rectangle 342"/>
          <p:cNvSpPr>
            <a:spLocks noChangeArrowheads="1"/>
          </p:cNvSpPr>
          <p:nvPr/>
        </p:nvSpPr>
        <p:spPr bwMode="auto">
          <a:xfrm>
            <a:off x="4165600" y="825500"/>
            <a:ext cx="4613275" cy="909638"/>
          </a:xfrm>
          <a:prstGeom prst="rect">
            <a:avLst/>
          </a:prstGeom>
          <a:solidFill>
            <a:srgbClr val="FFFFCC"/>
          </a:solidFill>
          <a:ln w="9525">
            <a:solidFill>
              <a:srgbClr val="990033"/>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113670" name="Rectangle 343"/>
          <p:cNvSpPr>
            <a:spLocks noChangeArrowheads="1"/>
          </p:cNvSpPr>
          <p:nvPr/>
        </p:nvSpPr>
        <p:spPr bwMode="auto">
          <a:xfrm>
            <a:off x="5778500" y="922338"/>
            <a:ext cx="1436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100" b="0"/>
              <a:t>&lt;&lt;interface&gt;&gt;</a:t>
            </a:r>
          </a:p>
          <a:p>
            <a:pPr algn="ctr"/>
            <a:r>
              <a:rPr lang="en-US" altLang="en-US" sz="1100" b="0"/>
              <a:t>ICourseCatalogSystem</a:t>
            </a:r>
            <a:endParaRPr lang="en-US" altLang="en-US" sz="1100" b="0">
              <a:latin typeface="ZapfHumnst BT" pitchFamily="34" charset="0"/>
            </a:endParaRPr>
          </a:p>
        </p:txBody>
      </p:sp>
      <p:sp>
        <p:nvSpPr>
          <p:cNvPr id="113671" name="Rectangle 344"/>
          <p:cNvSpPr>
            <a:spLocks noChangeArrowheads="1"/>
          </p:cNvSpPr>
          <p:nvPr/>
        </p:nvSpPr>
        <p:spPr bwMode="auto">
          <a:xfrm>
            <a:off x="4165600" y="1311275"/>
            <a:ext cx="4613275" cy="423863"/>
          </a:xfrm>
          <a:prstGeom prst="rect">
            <a:avLst/>
          </a:prstGeom>
          <a:solidFill>
            <a:srgbClr val="FFFFCC"/>
          </a:solidFill>
          <a:ln w="9525">
            <a:solidFill>
              <a:srgbClr val="990033"/>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113672" name="Rectangle 345"/>
          <p:cNvSpPr>
            <a:spLocks noChangeArrowheads="1"/>
          </p:cNvSpPr>
          <p:nvPr/>
        </p:nvSpPr>
        <p:spPr bwMode="auto">
          <a:xfrm>
            <a:off x="4165600" y="1408113"/>
            <a:ext cx="4613275" cy="327025"/>
          </a:xfrm>
          <a:prstGeom prst="rect">
            <a:avLst/>
          </a:prstGeom>
          <a:solidFill>
            <a:srgbClr val="FFFFCC"/>
          </a:solidFill>
          <a:ln w="9525">
            <a:solidFill>
              <a:srgbClr val="990033"/>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113673" name="Rectangle 346"/>
          <p:cNvSpPr>
            <a:spLocks noChangeArrowheads="1"/>
          </p:cNvSpPr>
          <p:nvPr/>
        </p:nvSpPr>
        <p:spPr bwMode="auto">
          <a:xfrm>
            <a:off x="4206875" y="1506538"/>
            <a:ext cx="44688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getCourseOfferings ( [in] forSemester : Semester) : CourseOfferingList</a:t>
            </a:r>
            <a:endParaRPr lang="en-US" altLang="en-US" sz="1100" b="0">
              <a:latin typeface="ZapfHumnst BT" pitchFamily="34" charset="0"/>
            </a:endParaRPr>
          </a:p>
        </p:txBody>
      </p:sp>
      <p:grpSp>
        <p:nvGrpSpPr>
          <p:cNvPr id="113674" name="Group 360"/>
          <p:cNvGrpSpPr>
            <a:grpSpLocks/>
          </p:cNvGrpSpPr>
          <p:nvPr/>
        </p:nvGrpSpPr>
        <p:grpSpPr bwMode="auto">
          <a:xfrm>
            <a:off x="374650" y="838200"/>
            <a:ext cx="2438400" cy="1384300"/>
            <a:chOff x="452" y="1360"/>
            <a:chExt cx="2304" cy="872"/>
          </a:xfrm>
        </p:grpSpPr>
        <p:sp>
          <p:nvSpPr>
            <p:cNvPr id="113743" name="Rectangle 361"/>
            <p:cNvSpPr>
              <a:spLocks noChangeArrowheads="1"/>
            </p:cNvSpPr>
            <p:nvPr/>
          </p:nvSpPr>
          <p:spPr bwMode="auto">
            <a:xfrm>
              <a:off x="452" y="1360"/>
              <a:ext cx="2304" cy="872"/>
            </a:xfrm>
            <a:prstGeom prst="rect">
              <a:avLst/>
            </a:prstGeom>
            <a:solidFill>
              <a:srgbClr val="FFFFCC"/>
            </a:solidFill>
            <a:ln w="9525">
              <a:solidFill>
                <a:srgbClr val="990033"/>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113744" name="Rectangle 362"/>
            <p:cNvSpPr>
              <a:spLocks noChangeArrowheads="1"/>
            </p:cNvSpPr>
            <p:nvPr/>
          </p:nvSpPr>
          <p:spPr bwMode="auto">
            <a:xfrm>
              <a:off x="452" y="1654"/>
              <a:ext cx="2304" cy="578"/>
            </a:xfrm>
            <a:prstGeom prst="rect">
              <a:avLst/>
            </a:prstGeom>
            <a:solidFill>
              <a:srgbClr val="FFFFCC"/>
            </a:solidFill>
            <a:ln w="9525">
              <a:solidFill>
                <a:srgbClr val="990033"/>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113745" name="Rectangle 363"/>
            <p:cNvSpPr>
              <a:spLocks noChangeArrowheads="1"/>
            </p:cNvSpPr>
            <p:nvPr/>
          </p:nvSpPr>
          <p:spPr bwMode="auto">
            <a:xfrm>
              <a:off x="452" y="1727"/>
              <a:ext cx="2304" cy="505"/>
            </a:xfrm>
            <a:prstGeom prst="rect">
              <a:avLst/>
            </a:prstGeom>
            <a:solidFill>
              <a:srgbClr val="FFFFCC"/>
            </a:solidFill>
            <a:ln w="9525">
              <a:solidFill>
                <a:srgbClr val="990033"/>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grpSp>
      <p:sp>
        <p:nvSpPr>
          <p:cNvPr id="113675" name="Rectangle 364"/>
          <p:cNvSpPr>
            <a:spLocks noChangeArrowheads="1"/>
          </p:cNvSpPr>
          <p:nvPr/>
        </p:nvSpPr>
        <p:spPr bwMode="auto">
          <a:xfrm>
            <a:off x="920750" y="1036638"/>
            <a:ext cx="1352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100" b="0"/>
              <a:t>RegistrationController</a:t>
            </a:r>
            <a:endParaRPr lang="en-US" altLang="en-US" sz="1100" b="0">
              <a:latin typeface="ZapfHumnst BT" pitchFamily="34" charset="0"/>
            </a:endParaRPr>
          </a:p>
        </p:txBody>
      </p:sp>
      <p:sp>
        <p:nvSpPr>
          <p:cNvPr id="113676" name="Rectangle 365"/>
          <p:cNvSpPr>
            <a:spLocks noChangeArrowheads="1"/>
          </p:cNvSpPr>
          <p:nvPr/>
        </p:nvSpPr>
        <p:spPr bwMode="auto">
          <a:xfrm>
            <a:off x="431800" y="1520825"/>
            <a:ext cx="13731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 submit schedule ()</a:t>
            </a:r>
            <a:endParaRPr lang="en-US" altLang="en-US" sz="1100" b="0">
              <a:latin typeface="ZapfHumnst BT" pitchFamily="34" charset="0"/>
            </a:endParaRPr>
          </a:p>
        </p:txBody>
      </p:sp>
      <p:sp>
        <p:nvSpPr>
          <p:cNvPr id="113677" name="Rectangle 366"/>
          <p:cNvSpPr>
            <a:spLocks noChangeArrowheads="1"/>
          </p:cNvSpPr>
          <p:nvPr/>
        </p:nvSpPr>
        <p:spPr bwMode="auto">
          <a:xfrm>
            <a:off x="431800" y="1677988"/>
            <a:ext cx="13335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 save schedule ()</a:t>
            </a:r>
            <a:endParaRPr lang="en-US" altLang="en-US" sz="1100" b="0">
              <a:latin typeface="ZapfHumnst BT" pitchFamily="34" charset="0"/>
            </a:endParaRPr>
          </a:p>
        </p:txBody>
      </p:sp>
      <p:sp>
        <p:nvSpPr>
          <p:cNvPr id="113678" name="Rectangle 367"/>
          <p:cNvSpPr>
            <a:spLocks noChangeArrowheads="1"/>
          </p:cNvSpPr>
          <p:nvPr/>
        </p:nvSpPr>
        <p:spPr bwMode="auto">
          <a:xfrm>
            <a:off x="431800" y="1836738"/>
            <a:ext cx="22098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 create schedule with offerings ()</a:t>
            </a:r>
            <a:endParaRPr lang="en-US" altLang="en-US" sz="1100" b="0">
              <a:latin typeface="ZapfHumnst BT" pitchFamily="34" charset="0"/>
            </a:endParaRPr>
          </a:p>
        </p:txBody>
      </p:sp>
      <p:sp>
        <p:nvSpPr>
          <p:cNvPr id="113679" name="Rectangle 368"/>
          <p:cNvSpPr>
            <a:spLocks noChangeArrowheads="1"/>
          </p:cNvSpPr>
          <p:nvPr/>
        </p:nvSpPr>
        <p:spPr bwMode="auto">
          <a:xfrm>
            <a:off x="431800" y="1993900"/>
            <a:ext cx="15875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 get course offerings ()</a:t>
            </a:r>
            <a:endParaRPr lang="en-US" altLang="en-US" sz="1100" b="0">
              <a:latin typeface="ZapfHumnst BT" pitchFamily="34" charset="0"/>
            </a:endParaRPr>
          </a:p>
        </p:txBody>
      </p:sp>
      <p:sp>
        <p:nvSpPr>
          <p:cNvPr id="113680" name="Rectangle 370"/>
          <p:cNvSpPr>
            <a:spLocks noChangeArrowheads="1"/>
          </p:cNvSpPr>
          <p:nvPr/>
        </p:nvSpPr>
        <p:spPr bwMode="auto">
          <a:xfrm>
            <a:off x="1400175" y="2305050"/>
            <a:ext cx="2317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0..1</a:t>
            </a:r>
            <a:endParaRPr lang="en-US" altLang="en-US" sz="1100" b="0">
              <a:latin typeface="ZapfHumnst BT" pitchFamily="34" charset="0"/>
            </a:endParaRPr>
          </a:p>
        </p:txBody>
      </p:sp>
      <p:sp>
        <p:nvSpPr>
          <p:cNvPr id="113681" name="Rectangle 373"/>
          <p:cNvSpPr>
            <a:spLocks noChangeArrowheads="1"/>
          </p:cNvSpPr>
          <p:nvPr/>
        </p:nvSpPr>
        <p:spPr bwMode="auto">
          <a:xfrm>
            <a:off x="1382713" y="3732213"/>
            <a:ext cx="74539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registrant </a:t>
            </a:r>
            <a:endParaRPr lang="en-US" altLang="en-US" sz="1100" b="0">
              <a:latin typeface="ZapfHumnst BT" pitchFamily="34" charset="0"/>
            </a:endParaRPr>
          </a:p>
        </p:txBody>
      </p:sp>
      <p:sp>
        <p:nvSpPr>
          <p:cNvPr id="113682" name="Line 375"/>
          <p:cNvSpPr>
            <a:spLocks noChangeShapeType="1"/>
          </p:cNvSpPr>
          <p:nvPr/>
        </p:nvSpPr>
        <p:spPr bwMode="auto">
          <a:xfrm flipV="1">
            <a:off x="2816225" y="1457325"/>
            <a:ext cx="1330325" cy="0"/>
          </a:xfrm>
          <a:prstGeom prst="line">
            <a:avLst/>
          </a:prstGeom>
          <a:noFill/>
          <a:ln w="12700">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13683" name="Rectangle 378"/>
          <p:cNvSpPr>
            <a:spLocks noChangeArrowheads="1"/>
          </p:cNvSpPr>
          <p:nvPr/>
        </p:nvSpPr>
        <p:spPr bwMode="auto">
          <a:xfrm>
            <a:off x="5661025" y="1952625"/>
            <a:ext cx="1824038" cy="1541463"/>
          </a:xfrm>
          <a:prstGeom prst="rect">
            <a:avLst/>
          </a:prstGeom>
          <a:solidFill>
            <a:srgbClr val="FFFFCC"/>
          </a:solidFill>
          <a:ln w="9525">
            <a:solidFill>
              <a:srgbClr val="990033"/>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113684" name="Rectangle 379"/>
          <p:cNvSpPr>
            <a:spLocks noChangeArrowheads="1"/>
          </p:cNvSpPr>
          <p:nvPr/>
        </p:nvSpPr>
        <p:spPr bwMode="auto">
          <a:xfrm>
            <a:off x="6253163" y="2151063"/>
            <a:ext cx="584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100" b="0"/>
              <a:t>Schedule</a:t>
            </a:r>
            <a:endParaRPr lang="en-US" altLang="en-US" sz="1100" b="0">
              <a:latin typeface="ZapfHumnst BT" pitchFamily="34" charset="0"/>
            </a:endParaRPr>
          </a:p>
        </p:txBody>
      </p:sp>
      <p:sp>
        <p:nvSpPr>
          <p:cNvPr id="113685" name="Rectangle 380"/>
          <p:cNvSpPr>
            <a:spLocks noChangeArrowheads="1"/>
          </p:cNvSpPr>
          <p:nvPr/>
        </p:nvSpPr>
        <p:spPr bwMode="auto">
          <a:xfrm>
            <a:off x="5661025" y="2457450"/>
            <a:ext cx="1824038" cy="1036638"/>
          </a:xfrm>
          <a:prstGeom prst="rect">
            <a:avLst/>
          </a:prstGeom>
          <a:solidFill>
            <a:srgbClr val="FFFFCC"/>
          </a:solidFill>
          <a:ln w="9525">
            <a:solidFill>
              <a:srgbClr val="990033"/>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113686" name="Rectangle 381"/>
          <p:cNvSpPr>
            <a:spLocks noChangeArrowheads="1"/>
          </p:cNvSpPr>
          <p:nvPr/>
        </p:nvSpPr>
        <p:spPr bwMode="auto">
          <a:xfrm>
            <a:off x="5661025" y="2693988"/>
            <a:ext cx="1824038" cy="800100"/>
          </a:xfrm>
          <a:prstGeom prst="rect">
            <a:avLst/>
          </a:prstGeom>
          <a:solidFill>
            <a:srgbClr val="FFFFCC"/>
          </a:solidFill>
          <a:ln w="9525">
            <a:solidFill>
              <a:srgbClr val="990033"/>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113687" name="Rectangle 382"/>
          <p:cNvSpPr>
            <a:spLocks noChangeArrowheads="1"/>
          </p:cNvSpPr>
          <p:nvPr/>
        </p:nvSpPr>
        <p:spPr bwMode="auto">
          <a:xfrm>
            <a:off x="5703888" y="2476500"/>
            <a:ext cx="13684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semester : Semester</a:t>
            </a:r>
            <a:endParaRPr lang="en-US" altLang="en-US" sz="1100" b="0">
              <a:latin typeface="ZapfHumnst BT" pitchFamily="34" charset="0"/>
            </a:endParaRPr>
          </a:p>
        </p:txBody>
      </p:sp>
      <p:sp>
        <p:nvSpPr>
          <p:cNvPr id="113688" name="Rectangle 383"/>
          <p:cNvSpPr>
            <a:spLocks noChangeArrowheads="1"/>
          </p:cNvSpPr>
          <p:nvPr/>
        </p:nvSpPr>
        <p:spPr bwMode="auto">
          <a:xfrm>
            <a:off x="5716588" y="2792413"/>
            <a:ext cx="8366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submit ()</a:t>
            </a:r>
            <a:endParaRPr lang="en-US" altLang="en-US" sz="1100" b="0">
              <a:latin typeface="ZapfHumnst BT" pitchFamily="34" charset="0"/>
            </a:endParaRPr>
          </a:p>
        </p:txBody>
      </p:sp>
      <p:sp>
        <p:nvSpPr>
          <p:cNvPr id="113689" name="Rectangle 384"/>
          <p:cNvSpPr>
            <a:spLocks noChangeArrowheads="1"/>
          </p:cNvSpPr>
          <p:nvPr/>
        </p:nvSpPr>
        <p:spPr bwMode="auto">
          <a:xfrm>
            <a:off x="5716588" y="2951163"/>
            <a:ext cx="9509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//save ()</a:t>
            </a:r>
            <a:endParaRPr lang="en-US" altLang="en-US" sz="1100" b="0">
              <a:latin typeface="ZapfHumnst BT" pitchFamily="34" charset="0"/>
            </a:endParaRPr>
          </a:p>
        </p:txBody>
      </p:sp>
      <p:sp>
        <p:nvSpPr>
          <p:cNvPr id="113690" name="Rectangle 385"/>
          <p:cNvSpPr>
            <a:spLocks noChangeArrowheads="1"/>
          </p:cNvSpPr>
          <p:nvPr/>
        </p:nvSpPr>
        <p:spPr bwMode="auto">
          <a:xfrm>
            <a:off x="5716588" y="3109913"/>
            <a:ext cx="1092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any conflicts? ()</a:t>
            </a:r>
            <a:endParaRPr lang="en-US" altLang="en-US" sz="1100" b="0">
              <a:latin typeface="ZapfHumnst BT" pitchFamily="34" charset="0"/>
            </a:endParaRPr>
          </a:p>
        </p:txBody>
      </p:sp>
      <p:sp>
        <p:nvSpPr>
          <p:cNvPr id="113691" name="Rectangle 386"/>
          <p:cNvSpPr>
            <a:spLocks noChangeArrowheads="1"/>
          </p:cNvSpPr>
          <p:nvPr/>
        </p:nvSpPr>
        <p:spPr bwMode="auto">
          <a:xfrm>
            <a:off x="5716588" y="3267075"/>
            <a:ext cx="155010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//create with offerings()</a:t>
            </a:r>
            <a:endParaRPr lang="en-US" altLang="en-US" sz="1100" b="0">
              <a:latin typeface="ZapfHumnst BT" pitchFamily="34" charset="0"/>
            </a:endParaRPr>
          </a:p>
        </p:txBody>
      </p:sp>
      <p:sp>
        <p:nvSpPr>
          <p:cNvPr id="113692" name="Rectangle 388"/>
          <p:cNvSpPr>
            <a:spLocks noChangeArrowheads="1"/>
          </p:cNvSpPr>
          <p:nvPr/>
        </p:nvSpPr>
        <p:spPr bwMode="auto">
          <a:xfrm>
            <a:off x="5367338" y="3430588"/>
            <a:ext cx="20999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0..*</a:t>
            </a:r>
            <a:endParaRPr lang="en-US" altLang="en-US" sz="1100" b="0">
              <a:latin typeface="ZapfHumnst BT" pitchFamily="34" charset="0"/>
            </a:endParaRPr>
          </a:p>
        </p:txBody>
      </p:sp>
      <p:sp>
        <p:nvSpPr>
          <p:cNvPr id="113693" name="Rectangle 392"/>
          <p:cNvSpPr>
            <a:spLocks noChangeArrowheads="1"/>
          </p:cNvSpPr>
          <p:nvPr/>
        </p:nvSpPr>
        <p:spPr bwMode="auto">
          <a:xfrm>
            <a:off x="2949575" y="2162175"/>
            <a:ext cx="2317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0..1</a:t>
            </a:r>
            <a:endParaRPr lang="en-US" altLang="en-US" sz="1100" b="0">
              <a:latin typeface="ZapfHumnst BT" pitchFamily="34" charset="0"/>
            </a:endParaRPr>
          </a:p>
        </p:txBody>
      </p:sp>
      <p:sp>
        <p:nvSpPr>
          <p:cNvPr id="113694" name="Rectangle 393"/>
          <p:cNvSpPr>
            <a:spLocks noChangeArrowheads="1"/>
          </p:cNvSpPr>
          <p:nvPr/>
        </p:nvSpPr>
        <p:spPr bwMode="auto">
          <a:xfrm>
            <a:off x="5267325" y="2698750"/>
            <a:ext cx="2317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0..1</a:t>
            </a:r>
            <a:endParaRPr lang="en-US" altLang="en-US" sz="1100" b="0">
              <a:latin typeface="ZapfHumnst BT" pitchFamily="34" charset="0"/>
            </a:endParaRPr>
          </a:p>
        </p:txBody>
      </p:sp>
      <p:sp>
        <p:nvSpPr>
          <p:cNvPr id="113695" name="Rectangle 394"/>
          <p:cNvSpPr>
            <a:spLocks noChangeArrowheads="1"/>
          </p:cNvSpPr>
          <p:nvPr/>
        </p:nvSpPr>
        <p:spPr bwMode="auto">
          <a:xfrm>
            <a:off x="4492625" y="2892425"/>
            <a:ext cx="11366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currentSchedule</a:t>
            </a:r>
            <a:endParaRPr lang="en-US" altLang="en-US" sz="1100" b="0">
              <a:latin typeface="ZapfHumnst BT" pitchFamily="34" charset="0"/>
            </a:endParaRPr>
          </a:p>
        </p:txBody>
      </p:sp>
      <p:sp>
        <p:nvSpPr>
          <p:cNvPr id="113696" name="Rectangle 395"/>
          <p:cNvSpPr>
            <a:spLocks noChangeArrowheads="1"/>
          </p:cNvSpPr>
          <p:nvPr/>
        </p:nvSpPr>
        <p:spPr bwMode="auto">
          <a:xfrm>
            <a:off x="5568950" y="4264025"/>
            <a:ext cx="3200400" cy="2016125"/>
          </a:xfrm>
          <a:prstGeom prst="rect">
            <a:avLst/>
          </a:prstGeom>
          <a:solidFill>
            <a:srgbClr val="FFFFCC"/>
          </a:solidFill>
          <a:ln w="9525">
            <a:solidFill>
              <a:srgbClr val="990033"/>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113697" name="Rectangle 396"/>
          <p:cNvSpPr>
            <a:spLocks noChangeArrowheads="1"/>
          </p:cNvSpPr>
          <p:nvPr/>
        </p:nvSpPr>
        <p:spPr bwMode="auto">
          <a:xfrm>
            <a:off x="6597650" y="4460875"/>
            <a:ext cx="9461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100" b="0"/>
              <a:t>CourseOffering</a:t>
            </a:r>
            <a:endParaRPr lang="en-US" altLang="en-US" sz="1100" b="0">
              <a:latin typeface="ZapfHumnst BT" pitchFamily="34" charset="0"/>
            </a:endParaRPr>
          </a:p>
        </p:txBody>
      </p:sp>
      <p:sp>
        <p:nvSpPr>
          <p:cNvPr id="113698" name="Rectangle 397"/>
          <p:cNvSpPr>
            <a:spLocks noChangeArrowheads="1"/>
          </p:cNvSpPr>
          <p:nvPr/>
        </p:nvSpPr>
        <p:spPr bwMode="auto">
          <a:xfrm>
            <a:off x="5568950" y="4767263"/>
            <a:ext cx="3200400" cy="1512887"/>
          </a:xfrm>
          <a:prstGeom prst="rect">
            <a:avLst/>
          </a:prstGeom>
          <a:solidFill>
            <a:srgbClr val="FFFFCC"/>
          </a:solidFill>
          <a:ln w="9525">
            <a:solidFill>
              <a:srgbClr val="990033"/>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113699" name="Rectangle 398"/>
          <p:cNvSpPr>
            <a:spLocks noChangeArrowheads="1"/>
          </p:cNvSpPr>
          <p:nvPr/>
        </p:nvSpPr>
        <p:spPr bwMode="auto">
          <a:xfrm>
            <a:off x="5568950" y="5478463"/>
            <a:ext cx="3200400" cy="801687"/>
          </a:xfrm>
          <a:prstGeom prst="rect">
            <a:avLst/>
          </a:prstGeom>
          <a:solidFill>
            <a:srgbClr val="FFFFCC"/>
          </a:solidFill>
          <a:ln w="9525">
            <a:solidFill>
              <a:srgbClr val="990033"/>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113700" name="Rectangle 399"/>
          <p:cNvSpPr>
            <a:spLocks noChangeArrowheads="1"/>
          </p:cNvSpPr>
          <p:nvPr/>
        </p:nvSpPr>
        <p:spPr bwMode="auto">
          <a:xfrm>
            <a:off x="5624513" y="4800600"/>
            <a:ext cx="154048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number : String = "100"</a:t>
            </a:r>
            <a:endParaRPr lang="en-US" altLang="en-US" sz="1100" b="0">
              <a:latin typeface="ZapfHumnst BT" pitchFamily="34" charset="0"/>
            </a:endParaRPr>
          </a:p>
        </p:txBody>
      </p:sp>
      <p:sp>
        <p:nvSpPr>
          <p:cNvPr id="113701" name="Rectangle 400"/>
          <p:cNvSpPr>
            <a:spLocks noChangeArrowheads="1"/>
          </p:cNvSpPr>
          <p:nvPr/>
        </p:nvSpPr>
        <p:spPr bwMode="auto">
          <a:xfrm>
            <a:off x="5624513" y="4957763"/>
            <a:ext cx="110126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startTime : Time</a:t>
            </a:r>
            <a:endParaRPr lang="en-US" altLang="en-US" sz="1100" b="0">
              <a:latin typeface="ZapfHumnst BT" pitchFamily="34" charset="0"/>
            </a:endParaRPr>
          </a:p>
        </p:txBody>
      </p:sp>
      <p:sp>
        <p:nvSpPr>
          <p:cNvPr id="113702" name="Rectangle 401"/>
          <p:cNvSpPr>
            <a:spLocks noChangeArrowheads="1"/>
          </p:cNvSpPr>
          <p:nvPr/>
        </p:nvSpPr>
        <p:spPr bwMode="auto">
          <a:xfrm>
            <a:off x="5624513" y="5116513"/>
            <a:ext cx="10541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endTime : Time</a:t>
            </a:r>
            <a:endParaRPr lang="en-US" altLang="en-US" sz="1100" b="0">
              <a:latin typeface="ZapfHumnst BT" pitchFamily="34" charset="0"/>
            </a:endParaRPr>
          </a:p>
        </p:txBody>
      </p:sp>
      <p:sp>
        <p:nvSpPr>
          <p:cNvPr id="113703" name="Rectangle 402"/>
          <p:cNvSpPr>
            <a:spLocks noChangeArrowheads="1"/>
          </p:cNvSpPr>
          <p:nvPr/>
        </p:nvSpPr>
        <p:spPr bwMode="auto">
          <a:xfrm>
            <a:off x="5624513" y="5273675"/>
            <a:ext cx="79669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day : String</a:t>
            </a:r>
            <a:endParaRPr lang="en-US" altLang="en-US" sz="1100" b="0">
              <a:latin typeface="ZapfHumnst BT" pitchFamily="34" charset="0"/>
            </a:endParaRPr>
          </a:p>
        </p:txBody>
      </p:sp>
      <p:sp>
        <p:nvSpPr>
          <p:cNvPr id="113704" name="Rectangle 403"/>
          <p:cNvSpPr>
            <a:spLocks noChangeArrowheads="1"/>
          </p:cNvSpPr>
          <p:nvPr/>
        </p:nvSpPr>
        <p:spPr bwMode="auto">
          <a:xfrm>
            <a:off x="5624513" y="5578475"/>
            <a:ext cx="31765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addStudent ( [in] aStudentSchedule : Schedule)</a:t>
            </a:r>
          </a:p>
        </p:txBody>
      </p:sp>
      <p:sp>
        <p:nvSpPr>
          <p:cNvPr id="113705" name="Rectangle 404"/>
          <p:cNvSpPr>
            <a:spLocks noChangeArrowheads="1"/>
          </p:cNvSpPr>
          <p:nvPr/>
        </p:nvSpPr>
        <p:spPr bwMode="auto">
          <a:xfrm>
            <a:off x="5624513" y="5735638"/>
            <a:ext cx="301204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a:t>+ removeStudent ( [in] aStudentSchedule : Schedule)</a:t>
            </a:r>
          </a:p>
        </p:txBody>
      </p:sp>
      <p:sp>
        <p:nvSpPr>
          <p:cNvPr id="113706" name="Rectangle 405"/>
          <p:cNvSpPr>
            <a:spLocks noChangeArrowheads="1"/>
          </p:cNvSpPr>
          <p:nvPr/>
        </p:nvSpPr>
        <p:spPr bwMode="auto">
          <a:xfrm>
            <a:off x="5624513" y="5894388"/>
            <a:ext cx="51135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new ()</a:t>
            </a:r>
            <a:endParaRPr lang="en-US" altLang="en-US" sz="1100" b="0">
              <a:latin typeface="ZapfHumnst BT" pitchFamily="34" charset="0"/>
            </a:endParaRPr>
          </a:p>
        </p:txBody>
      </p:sp>
      <p:sp>
        <p:nvSpPr>
          <p:cNvPr id="113707" name="Rectangle 406"/>
          <p:cNvSpPr>
            <a:spLocks noChangeArrowheads="1"/>
          </p:cNvSpPr>
          <p:nvPr/>
        </p:nvSpPr>
        <p:spPr bwMode="auto">
          <a:xfrm>
            <a:off x="5624513" y="6051550"/>
            <a:ext cx="7302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setData ()</a:t>
            </a:r>
            <a:endParaRPr lang="en-US" altLang="en-US" sz="1100" b="0">
              <a:latin typeface="ZapfHumnst BT" pitchFamily="34" charset="0"/>
            </a:endParaRPr>
          </a:p>
        </p:txBody>
      </p:sp>
      <p:sp>
        <p:nvSpPr>
          <p:cNvPr id="113708" name="Rectangle 409"/>
          <p:cNvSpPr>
            <a:spLocks noChangeArrowheads="1"/>
          </p:cNvSpPr>
          <p:nvPr/>
        </p:nvSpPr>
        <p:spPr bwMode="auto">
          <a:xfrm>
            <a:off x="7154863" y="4065588"/>
            <a:ext cx="2317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0..4</a:t>
            </a:r>
            <a:endParaRPr lang="en-US" altLang="en-US" sz="1100" b="0">
              <a:latin typeface="ZapfHumnst BT" pitchFamily="34" charset="0"/>
            </a:endParaRPr>
          </a:p>
        </p:txBody>
      </p:sp>
      <p:sp>
        <p:nvSpPr>
          <p:cNvPr id="113709" name="Rectangle 411"/>
          <p:cNvSpPr>
            <a:spLocks noChangeArrowheads="1"/>
          </p:cNvSpPr>
          <p:nvPr/>
        </p:nvSpPr>
        <p:spPr bwMode="auto">
          <a:xfrm>
            <a:off x="5975350" y="3562350"/>
            <a:ext cx="2079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0..*</a:t>
            </a:r>
            <a:endParaRPr lang="en-US" altLang="en-US" sz="1100" b="0">
              <a:latin typeface="ZapfHumnst BT" pitchFamily="34" charset="0"/>
            </a:endParaRPr>
          </a:p>
        </p:txBody>
      </p:sp>
      <p:sp>
        <p:nvSpPr>
          <p:cNvPr id="113710" name="Rectangle 412"/>
          <p:cNvSpPr>
            <a:spLocks noChangeArrowheads="1"/>
          </p:cNvSpPr>
          <p:nvPr/>
        </p:nvSpPr>
        <p:spPr bwMode="auto">
          <a:xfrm>
            <a:off x="5949950" y="4065588"/>
            <a:ext cx="2317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0..2</a:t>
            </a:r>
            <a:endParaRPr lang="en-US" altLang="en-US" sz="1100" b="0">
              <a:latin typeface="ZapfHumnst BT" pitchFamily="34" charset="0"/>
            </a:endParaRPr>
          </a:p>
        </p:txBody>
      </p:sp>
      <p:sp>
        <p:nvSpPr>
          <p:cNvPr id="113711" name="Rectangle 413"/>
          <p:cNvSpPr>
            <a:spLocks noChangeArrowheads="1"/>
          </p:cNvSpPr>
          <p:nvPr/>
        </p:nvSpPr>
        <p:spPr bwMode="auto">
          <a:xfrm>
            <a:off x="5122863" y="3916363"/>
            <a:ext cx="10636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alternateCourses</a:t>
            </a:r>
            <a:endParaRPr lang="en-US" altLang="en-US" sz="1100" b="0">
              <a:latin typeface="ZapfHumnst BT" pitchFamily="34" charset="0"/>
            </a:endParaRPr>
          </a:p>
        </p:txBody>
      </p:sp>
      <p:sp>
        <p:nvSpPr>
          <p:cNvPr id="113712" name="Line 414"/>
          <p:cNvSpPr>
            <a:spLocks noChangeShapeType="1"/>
          </p:cNvSpPr>
          <p:nvPr/>
        </p:nvSpPr>
        <p:spPr bwMode="auto">
          <a:xfrm>
            <a:off x="6340475" y="3502025"/>
            <a:ext cx="0" cy="757238"/>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13713" name="Line 415"/>
          <p:cNvSpPr>
            <a:spLocks noChangeShapeType="1"/>
          </p:cNvSpPr>
          <p:nvPr/>
        </p:nvSpPr>
        <p:spPr bwMode="auto">
          <a:xfrm>
            <a:off x="6946900" y="3492500"/>
            <a:ext cx="0" cy="787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714" name="Line 327"/>
          <p:cNvSpPr>
            <a:spLocks noChangeShapeType="1"/>
          </p:cNvSpPr>
          <p:nvPr/>
        </p:nvSpPr>
        <p:spPr bwMode="auto">
          <a:xfrm>
            <a:off x="4348163" y="3222625"/>
            <a:ext cx="495300" cy="50165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15" name="Text Box 328"/>
          <p:cNvSpPr txBox="1">
            <a:spLocks noChangeArrowheads="1"/>
          </p:cNvSpPr>
          <p:nvPr/>
        </p:nvSpPr>
        <p:spPr bwMode="auto">
          <a:xfrm>
            <a:off x="3643313" y="1785938"/>
            <a:ext cx="1854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sz="1800" b="0" i="1"/>
              <a:t>Global visibility</a:t>
            </a:r>
          </a:p>
        </p:txBody>
      </p:sp>
      <p:sp>
        <p:nvSpPr>
          <p:cNvPr id="113716" name="Text Box 329"/>
          <p:cNvSpPr txBox="1">
            <a:spLocks noChangeArrowheads="1"/>
          </p:cNvSpPr>
          <p:nvPr/>
        </p:nvSpPr>
        <p:spPr bwMode="auto">
          <a:xfrm>
            <a:off x="2719388" y="5995988"/>
            <a:ext cx="2197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sz="1800" b="0" i="1"/>
              <a:t>Parameter visibility</a:t>
            </a:r>
          </a:p>
        </p:txBody>
      </p:sp>
      <p:sp>
        <p:nvSpPr>
          <p:cNvPr id="113717" name="Line 330"/>
          <p:cNvSpPr>
            <a:spLocks noChangeShapeType="1"/>
          </p:cNvSpPr>
          <p:nvPr/>
        </p:nvSpPr>
        <p:spPr bwMode="auto">
          <a:xfrm flipH="1" flipV="1">
            <a:off x="3384550" y="1497013"/>
            <a:ext cx="368300" cy="371475"/>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18" name="Text Box 331"/>
          <p:cNvSpPr txBox="1">
            <a:spLocks noChangeArrowheads="1"/>
          </p:cNvSpPr>
          <p:nvPr/>
        </p:nvSpPr>
        <p:spPr bwMode="auto">
          <a:xfrm>
            <a:off x="2765425" y="2938463"/>
            <a:ext cx="173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spcBef>
                <a:spcPct val="50000"/>
              </a:spcBef>
            </a:pPr>
            <a:r>
              <a:rPr lang="en-US" altLang="en-US" sz="1800" b="0" i="1"/>
              <a:t>Field visibility</a:t>
            </a:r>
          </a:p>
        </p:txBody>
      </p:sp>
      <p:sp>
        <p:nvSpPr>
          <p:cNvPr id="113719" name="Line 332"/>
          <p:cNvSpPr>
            <a:spLocks noChangeShapeType="1"/>
          </p:cNvSpPr>
          <p:nvPr/>
        </p:nvSpPr>
        <p:spPr bwMode="auto">
          <a:xfrm flipV="1">
            <a:off x="4348163" y="2486025"/>
            <a:ext cx="604837" cy="612775"/>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20" name="Line 334"/>
          <p:cNvSpPr>
            <a:spLocks noChangeShapeType="1"/>
          </p:cNvSpPr>
          <p:nvPr/>
        </p:nvSpPr>
        <p:spPr bwMode="auto">
          <a:xfrm flipH="1" flipV="1">
            <a:off x="1390650" y="3122613"/>
            <a:ext cx="1493838" cy="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21" name="Line 335"/>
          <p:cNvSpPr>
            <a:spLocks noChangeShapeType="1"/>
          </p:cNvSpPr>
          <p:nvPr/>
        </p:nvSpPr>
        <p:spPr bwMode="auto">
          <a:xfrm flipH="1">
            <a:off x="6992938" y="3455988"/>
            <a:ext cx="849312" cy="63500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22" name="Line 336"/>
          <p:cNvSpPr>
            <a:spLocks noChangeShapeType="1"/>
          </p:cNvSpPr>
          <p:nvPr/>
        </p:nvSpPr>
        <p:spPr bwMode="auto">
          <a:xfrm flipH="1">
            <a:off x="6383338" y="3465513"/>
            <a:ext cx="1455737" cy="487362"/>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23" name="Text Box 338"/>
          <p:cNvSpPr txBox="1">
            <a:spLocks noChangeArrowheads="1"/>
          </p:cNvSpPr>
          <p:nvPr/>
        </p:nvSpPr>
        <p:spPr bwMode="auto">
          <a:xfrm>
            <a:off x="7851775" y="2979738"/>
            <a:ext cx="1022350"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sz="1800" b="0" i="1"/>
              <a:t>Field </a:t>
            </a:r>
          </a:p>
          <a:p>
            <a:pPr>
              <a:lnSpc>
                <a:spcPct val="25000"/>
              </a:lnSpc>
              <a:spcBef>
                <a:spcPct val="50000"/>
              </a:spcBef>
            </a:pPr>
            <a:r>
              <a:rPr lang="en-US" altLang="en-US" sz="1800" b="0" i="1"/>
              <a:t>visibility</a:t>
            </a:r>
          </a:p>
        </p:txBody>
      </p:sp>
      <p:sp>
        <p:nvSpPr>
          <p:cNvPr id="113724" name="Rectangle 416"/>
          <p:cNvSpPr>
            <a:spLocks noChangeArrowheads="1"/>
          </p:cNvSpPr>
          <p:nvPr/>
        </p:nvSpPr>
        <p:spPr bwMode="auto">
          <a:xfrm>
            <a:off x="377825" y="3986213"/>
            <a:ext cx="4467225" cy="1857375"/>
          </a:xfrm>
          <a:prstGeom prst="rect">
            <a:avLst/>
          </a:prstGeom>
          <a:solidFill>
            <a:srgbClr val="FFFFCC"/>
          </a:solidFill>
          <a:ln w="9525">
            <a:solidFill>
              <a:srgbClr val="990033"/>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113725" name="Rectangle 417"/>
          <p:cNvSpPr>
            <a:spLocks noChangeArrowheads="1"/>
          </p:cNvSpPr>
          <p:nvPr/>
        </p:nvSpPr>
        <p:spPr bwMode="auto">
          <a:xfrm>
            <a:off x="2387600" y="4192588"/>
            <a:ext cx="481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100" b="0"/>
              <a:t>Student</a:t>
            </a:r>
            <a:endParaRPr lang="en-US" altLang="en-US" sz="1100" b="0">
              <a:latin typeface="ZapfHumnst BT" pitchFamily="34" charset="0"/>
            </a:endParaRPr>
          </a:p>
        </p:txBody>
      </p:sp>
      <p:sp>
        <p:nvSpPr>
          <p:cNvPr id="113726" name="Rectangle 418"/>
          <p:cNvSpPr>
            <a:spLocks noChangeArrowheads="1"/>
          </p:cNvSpPr>
          <p:nvPr/>
        </p:nvSpPr>
        <p:spPr bwMode="auto">
          <a:xfrm>
            <a:off x="377825" y="4489450"/>
            <a:ext cx="4467225" cy="1354138"/>
          </a:xfrm>
          <a:prstGeom prst="rect">
            <a:avLst/>
          </a:prstGeom>
          <a:solidFill>
            <a:srgbClr val="FFFFCC"/>
          </a:solidFill>
          <a:ln w="9525">
            <a:solidFill>
              <a:srgbClr val="990033"/>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113727" name="Rectangle 419"/>
          <p:cNvSpPr>
            <a:spLocks noChangeArrowheads="1"/>
          </p:cNvSpPr>
          <p:nvPr/>
        </p:nvSpPr>
        <p:spPr bwMode="auto">
          <a:xfrm>
            <a:off x="377825" y="5043488"/>
            <a:ext cx="4467225" cy="800100"/>
          </a:xfrm>
          <a:prstGeom prst="rect">
            <a:avLst/>
          </a:prstGeom>
          <a:solidFill>
            <a:srgbClr val="FFFFCC"/>
          </a:solidFill>
          <a:ln w="9525">
            <a:solidFill>
              <a:srgbClr val="990033"/>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p>
        </p:txBody>
      </p:sp>
      <p:sp>
        <p:nvSpPr>
          <p:cNvPr id="113728" name="Rectangle 420"/>
          <p:cNvSpPr>
            <a:spLocks noChangeArrowheads="1"/>
          </p:cNvSpPr>
          <p:nvPr/>
        </p:nvSpPr>
        <p:spPr bwMode="auto">
          <a:xfrm>
            <a:off x="434975" y="4535488"/>
            <a:ext cx="4333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name</a:t>
            </a:r>
            <a:endParaRPr lang="en-US" altLang="en-US" sz="1100" b="0">
              <a:latin typeface="ZapfHumnst BT" pitchFamily="34" charset="0"/>
            </a:endParaRPr>
          </a:p>
        </p:txBody>
      </p:sp>
      <p:sp>
        <p:nvSpPr>
          <p:cNvPr id="113729" name="Rectangle 421"/>
          <p:cNvSpPr>
            <a:spLocks noChangeArrowheads="1"/>
          </p:cNvSpPr>
          <p:nvPr/>
        </p:nvSpPr>
        <p:spPr bwMode="auto">
          <a:xfrm>
            <a:off x="434975" y="4692650"/>
            <a:ext cx="5810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address</a:t>
            </a:r>
            <a:endParaRPr lang="en-US" altLang="en-US" sz="1100" b="0">
              <a:latin typeface="ZapfHumnst BT" pitchFamily="34" charset="0"/>
            </a:endParaRPr>
          </a:p>
        </p:txBody>
      </p:sp>
      <p:sp>
        <p:nvSpPr>
          <p:cNvPr id="113730" name="Rectangle 422"/>
          <p:cNvSpPr>
            <a:spLocks noChangeArrowheads="1"/>
          </p:cNvSpPr>
          <p:nvPr/>
        </p:nvSpPr>
        <p:spPr bwMode="auto">
          <a:xfrm>
            <a:off x="434975" y="4851400"/>
            <a:ext cx="966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StudentID : int</a:t>
            </a:r>
            <a:endParaRPr lang="en-US" altLang="en-US" sz="1100" b="0">
              <a:latin typeface="ZapfHumnst BT" pitchFamily="34" charset="0"/>
            </a:endParaRPr>
          </a:p>
        </p:txBody>
      </p:sp>
      <p:sp>
        <p:nvSpPr>
          <p:cNvPr id="113731" name="Rectangle 423"/>
          <p:cNvSpPr>
            <a:spLocks noChangeArrowheads="1"/>
          </p:cNvSpPr>
          <p:nvPr/>
        </p:nvSpPr>
        <p:spPr bwMode="auto">
          <a:xfrm>
            <a:off x="434975" y="5141913"/>
            <a:ext cx="27273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addSchedule ( [in] aSchedule : Schedule )</a:t>
            </a:r>
            <a:endParaRPr lang="en-US" altLang="en-US" sz="1100" b="0">
              <a:latin typeface="ZapfHumnst BT" pitchFamily="34" charset="0"/>
            </a:endParaRPr>
          </a:p>
        </p:txBody>
      </p:sp>
      <p:sp>
        <p:nvSpPr>
          <p:cNvPr id="113732" name="Rectangle 424"/>
          <p:cNvSpPr>
            <a:spLocks noChangeArrowheads="1"/>
          </p:cNvSpPr>
          <p:nvPr/>
        </p:nvSpPr>
        <p:spPr bwMode="auto">
          <a:xfrm>
            <a:off x="434975" y="5300663"/>
            <a:ext cx="34956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getSchedule ( [in] forSemester : Semester ) : Schedule</a:t>
            </a:r>
          </a:p>
        </p:txBody>
      </p:sp>
      <p:sp>
        <p:nvSpPr>
          <p:cNvPr id="113733" name="Rectangle 425"/>
          <p:cNvSpPr>
            <a:spLocks noChangeArrowheads="1"/>
          </p:cNvSpPr>
          <p:nvPr/>
        </p:nvSpPr>
        <p:spPr bwMode="auto">
          <a:xfrm>
            <a:off x="434975" y="5457825"/>
            <a:ext cx="43719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hasPrerequisites ( [in] forCourseOffering : CourseOffering ) : boolean</a:t>
            </a:r>
          </a:p>
        </p:txBody>
      </p:sp>
      <p:sp>
        <p:nvSpPr>
          <p:cNvPr id="113734" name="Rectangle 426"/>
          <p:cNvSpPr>
            <a:spLocks noChangeArrowheads="1"/>
          </p:cNvSpPr>
          <p:nvPr/>
        </p:nvSpPr>
        <p:spPr bwMode="auto">
          <a:xfrm>
            <a:off x="434975" y="5616575"/>
            <a:ext cx="36941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passed ( [in] aCourseOffering : CourseOffering ) : boolean</a:t>
            </a:r>
          </a:p>
        </p:txBody>
      </p:sp>
      <p:sp>
        <p:nvSpPr>
          <p:cNvPr id="113735" name="Line 428"/>
          <p:cNvSpPr>
            <a:spLocks noChangeShapeType="1"/>
          </p:cNvSpPr>
          <p:nvPr/>
        </p:nvSpPr>
        <p:spPr bwMode="auto">
          <a:xfrm flipH="1">
            <a:off x="1300163" y="2239963"/>
            <a:ext cx="0" cy="1744662"/>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13736" name="Rectangle 429"/>
          <p:cNvSpPr>
            <a:spLocks noChangeArrowheads="1"/>
          </p:cNvSpPr>
          <p:nvPr/>
        </p:nvSpPr>
        <p:spPr bwMode="auto">
          <a:xfrm>
            <a:off x="950913" y="3716338"/>
            <a:ext cx="2317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0..1</a:t>
            </a:r>
            <a:endParaRPr lang="en-US" altLang="en-US" sz="1100" b="0">
              <a:latin typeface="ZapfHumnst BT" pitchFamily="34" charset="0"/>
            </a:endParaRPr>
          </a:p>
        </p:txBody>
      </p:sp>
      <p:sp>
        <p:nvSpPr>
          <p:cNvPr id="113737" name="Line 430"/>
          <p:cNvSpPr>
            <a:spLocks noChangeShapeType="1"/>
          </p:cNvSpPr>
          <p:nvPr/>
        </p:nvSpPr>
        <p:spPr bwMode="auto">
          <a:xfrm flipH="1">
            <a:off x="4781550" y="3128963"/>
            <a:ext cx="877888" cy="736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38" name="Rectangle 431"/>
          <p:cNvSpPr>
            <a:spLocks noChangeArrowheads="1"/>
          </p:cNvSpPr>
          <p:nvPr/>
        </p:nvSpPr>
        <p:spPr bwMode="auto">
          <a:xfrm>
            <a:off x="4533900" y="3733800"/>
            <a:ext cx="77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1</a:t>
            </a:r>
            <a:endParaRPr lang="en-US" altLang="en-US" sz="1100" b="0">
              <a:latin typeface="ZapfHumnst BT" pitchFamily="34" charset="0"/>
            </a:endParaRPr>
          </a:p>
        </p:txBody>
      </p:sp>
      <p:sp>
        <p:nvSpPr>
          <p:cNvPr id="113739" name="Freeform 432"/>
          <p:cNvSpPr>
            <a:spLocks/>
          </p:cNvSpPr>
          <p:nvPr/>
        </p:nvSpPr>
        <p:spPr bwMode="auto">
          <a:xfrm rot="-289266">
            <a:off x="4630738" y="3867150"/>
            <a:ext cx="157162" cy="104775"/>
          </a:xfrm>
          <a:custGeom>
            <a:avLst/>
            <a:gdLst>
              <a:gd name="T0" fmla="*/ 0 w 99"/>
              <a:gd name="T1" fmla="*/ 2147483646 h 56"/>
              <a:gd name="T2" fmla="*/ 2147483646 w 99"/>
              <a:gd name="T3" fmla="*/ 2147483646 h 56"/>
              <a:gd name="T4" fmla="*/ 2147483646 w 99"/>
              <a:gd name="T5" fmla="*/ 0 h 56"/>
              <a:gd name="T6" fmla="*/ 2147483646 w 99"/>
              <a:gd name="T7" fmla="*/ 2147483646 h 56"/>
              <a:gd name="T8" fmla="*/ 0 w 99"/>
              <a:gd name="T9" fmla="*/ 2147483646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56">
                <a:moveTo>
                  <a:pt x="0" y="56"/>
                </a:moveTo>
                <a:lnTo>
                  <a:pt x="66" y="50"/>
                </a:lnTo>
                <a:lnTo>
                  <a:pt x="99" y="0"/>
                </a:lnTo>
                <a:lnTo>
                  <a:pt x="33" y="6"/>
                </a:lnTo>
                <a:lnTo>
                  <a:pt x="0" y="56"/>
                </a:lnTo>
                <a:close/>
              </a:path>
            </a:pathLst>
          </a:custGeom>
          <a:noFill/>
          <a:ln w="952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40" name="Freeform 433"/>
          <p:cNvSpPr>
            <a:spLocks/>
          </p:cNvSpPr>
          <p:nvPr/>
        </p:nvSpPr>
        <p:spPr bwMode="auto">
          <a:xfrm>
            <a:off x="4813300" y="5251450"/>
            <a:ext cx="304800" cy="958850"/>
          </a:xfrm>
          <a:custGeom>
            <a:avLst/>
            <a:gdLst>
              <a:gd name="T0" fmla="*/ 0 w 192"/>
              <a:gd name="T1" fmla="*/ 2147483646 h 604"/>
              <a:gd name="T2" fmla="*/ 2147483646 w 192"/>
              <a:gd name="T3" fmla="*/ 2147483646 h 604"/>
              <a:gd name="T4" fmla="*/ 2147483646 w 192"/>
              <a:gd name="T5" fmla="*/ 0 h 604"/>
              <a:gd name="T6" fmla="*/ 0 60000 65536"/>
              <a:gd name="T7" fmla="*/ 0 60000 65536"/>
              <a:gd name="T8" fmla="*/ 0 60000 65536"/>
            </a:gdLst>
            <a:ahLst/>
            <a:cxnLst>
              <a:cxn ang="T6">
                <a:pos x="T0" y="T1"/>
              </a:cxn>
              <a:cxn ang="T7">
                <a:pos x="T2" y="T3"/>
              </a:cxn>
              <a:cxn ang="T8">
                <a:pos x="T4" y="T5"/>
              </a:cxn>
            </a:cxnLst>
            <a:rect l="0" t="0" r="r" b="b"/>
            <a:pathLst>
              <a:path w="192" h="604">
                <a:moveTo>
                  <a:pt x="0" y="604"/>
                </a:moveTo>
                <a:lnTo>
                  <a:pt x="192" y="604"/>
                </a:lnTo>
                <a:lnTo>
                  <a:pt x="192" y="0"/>
                </a:lnTo>
              </a:path>
            </a:pathLst>
          </a:custGeom>
          <a:noFill/>
          <a:ln w="28575" cap="flat" cmpd="sng">
            <a:solidFill>
              <a:schemeClr val="hlink"/>
            </a:solidFill>
            <a:prstDash val="solid"/>
            <a:round/>
            <a:headEnd/>
            <a:tailEnd type="triangl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741" name="Rectangle 408"/>
          <p:cNvSpPr>
            <a:spLocks noChangeArrowheads="1"/>
          </p:cNvSpPr>
          <p:nvPr/>
        </p:nvSpPr>
        <p:spPr bwMode="auto">
          <a:xfrm>
            <a:off x="7154863" y="3562350"/>
            <a:ext cx="20999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0..*</a:t>
            </a:r>
            <a:endParaRPr lang="en-US" altLang="en-US" sz="1100" b="0">
              <a:latin typeface="ZapfHumnst BT" pitchFamily="34" charset="0"/>
            </a:endParaRPr>
          </a:p>
        </p:txBody>
      </p:sp>
      <p:sp>
        <p:nvSpPr>
          <p:cNvPr id="113742" name="Rectangle 410"/>
          <p:cNvSpPr>
            <a:spLocks noChangeArrowheads="1"/>
          </p:cNvSpPr>
          <p:nvPr/>
        </p:nvSpPr>
        <p:spPr bwMode="auto">
          <a:xfrm>
            <a:off x="7529513" y="4030663"/>
            <a:ext cx="11049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a:t>+ primaryCourses</a:t>
            </a:r>
            <a:endParaRPr lang="en-US" altLang="en-US" sz="1100" b="0">
              <a:latin typeface="ZapfHumnst BT" pitchFamily="34" charset="0"/>
            </a:endParaRPr>
          </a:p>
        </p:txBody>
      </p:sp>
    </p:spTree>
    <p:extLst>
      <p:ext uri="{BB962C8B-B14F-4D97-AF65-F5344CB8AC3E}">
        <p14:creationId xmlns:p14="http://schemas.microsoft.com/office/powerpoint/2010/main" val="5104979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20650" y="5616575"/>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en-US" sz="2400">
                <a:solidFill>
                  <a:srgbClr val="00CCFF"/>
                </a:solidFill>
              </a:rPr>
              <a:t>Model interaction between the system and its environment.</a:t>
            </a:r>
          </a:p>
        </p:txBody>
      </p:sp>
      <p:sp>
        <p:nvSpPr>
          <p:cNvPr id="18435" name="Rectangle 63"/>
          <p:cNvSpPr>
            <a:spLocks noGrp="1" noChangeArrowheads="1"/>
          </p:cNvSpPr>
          <p:nvPr>
            <p:ph type="title"/>
          </p:nvPr>
        </p:nvSpPr>
        <p:spPr/>
        <p:txBody>
          <a:bodyPr/>
          <a:lstStyle/>
          <a:p>
            <a:pPr eaLnBrk="1" hangingPunct="1"/>
            <a:endParaRPr lang="en-GB" altLang="en-US" dirty="0" smtClean="0"/>
          </a:p>
        </p:txBody>
      </p:sp>
      <p:grpSp>
        <p:nvGrpSpPr>
          <p:cNvPr id="18436" name="Group 4"/>
          <p:cNvGrpSpPr>
            <a:grpSpLocks/>
          </p:cNvGrpSpPr>
          <p:nvPr/>
        </p:nvGrpSpPr>
        <p:grpSpPr bwMode="auto">
          <a:xfrm>
            <a:off x="725488" y="1862138"/>
            <a:ext cx="528637" cy="719137"/>
            <a:chOff x="7654" y="3380"/>
            <a:chExt cx="554" cy="754"/>
          </a:xfrm>
        </p:grpSpPr>
        <p:sp>
          <p:nvSpPr>
            <p:cNvPr id="18483" name="Oval 5"/>
            <p:cNvSpPr>
              <a:spLocks noChangeArrowheads="1"/>
            </p:cNvSpPr>
            <p:nvPr/>
          </p:nvSpPr>
          <p:spPr bwMode="auto">
            <a:xfrm>
              <a:off x="7805" y="3380"/>
              <a:ext cx="253" cy="248"/>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18484" name="Line 6"/>
            <p:cNvSpPr>
              <a:spLocks noChangeShapeType="1"/>
            </p:cNvSpPr>
            <p:nvPr/>
          </p:nvSpPr>
          <p:spPr bwMode="auto">
            <a:xfrm>
              <a:off x="7931" y="3630"/>
              <a:ext cx="1" cy="23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5" name="Line 7"/>
            <p:cNvSpPr>
              <a:spLocks noChangeShapeType="1"/>
            </p:cNvSpPr>
            <p:nvPr/>
          </p:nvSpPr>
          <p:spPr bwMode="auto">
            <a:xfrm>
              <a:off x="7731" y="3695"/>
              <a:ext cx="401" cy="1"/>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6" name="Freeform 8"/>
            <p:cNvSpPr>
              <a:spLocks/>
            </p:cNvSpPr>
            <p:nvPr/>
          </p:nvSpPr>
          <p:spPr bwMode="auto">
            <a:xfrm>
              <a:off x="7654" y="3862"/>
              <a:ext cx="554" cy="272"/>
            </a:xfrm>
            <a:custGeom>
              <a:avLst/>
              <a:gdLst>
                <a:gd name="T0" fmla="*/ 0 w 108"/>
                <a:gd name="T1" fmla="*/ 34761 h 54"/>
                <a:gd name="T2" fmla="*/ 37390 w 108"/>
                <a:gd name="T3" fmla="*/ 0 h 54"/>
                <a:gd name="T4" fmla="*/ 74780 w 108"/>
                <a:gd name="T5" fmla="*/ 34761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fo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8437" name="Text Box 9"/>
          <p:cNvSpPr txBox="1">
            <a:spLocks noChangeArrowheads="1"/>
          </p:cNvSpPr>
          <p:nvPr/>
        </p:nvSpPr>
        <p:spPr bwMode="auto">
          <a:xfrm>
            <a:off x="628650" y="2598738"/>
            <a:ext cx="7239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folHlink"/>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en-US" sz="1800">
                <a:solidFill>
                  <a:schemeClr val="folHlink"/>
                </a:solidFill>
              </a:rPr>
              <a:t>Actor 1</a:t>
            </a:r>
          </a:p>
        </p:txBody>
      </p:sp>
      <p:grpSp>
        <p:nvGrpSpPr>
          <p:cNvPr id="18438" name="Group 10"/>
          <p:cNvGrpSpPr>
            <a:grpSpLocks/>
          </p:cNvGrpSpPr>
          <p:nvPr/>
        </p:nvGrpSpPr>
        <p:grpSpPr bwMode="auto">
          <a:xfrm>
            <a:off x="7974013" y="1973263"/>
            <a:ext cx="528637" cy="719137"/>
            <a:chOff x="7654" y="3380"/>
            <a:chExt cx="554" cy="754"/>
          </a:xfrm>
        </p:grpSpPr>
        <p:sp>
          <p:nvSpPr>
            <p:cNvPr id="18479" name="Oval 11"/>
            <p:cNvSpPr>
              <a:spLocks noChangeArrowheads="1"/>
            </p:cNvSpPr>
            <p:nvPr/>
          </p:nvSpPr>
          <p:spPr bwMode="auto">
            <a:xfrm>
              <a:off x="7805" y="3380"/>
              <a:ext cx="253" cy="248"/>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18480" name="Line 12"/>
            <p:cNvSpPr>
              <a:spLocks noChangeShapeType="1"/>
            </p:cNvSpPr>
            <p:nvPr/>
          </p:nvSpPr>
          <p:spPr bwMode="auto">
            <a:xfrm>
              <a:off x="7931" y="3630"/>
              <a:ext cx="1" cy="23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1" name="Line 13"/>
            <p:cNvSpPr>
              <a:spLocks noChangeShapeType="1"/>
            </p:cNvSpPr>
            <p:nvPr/>
          </p:nvSpPr>
          <p:spPr bwMode="auto">
            <a:xfrm>
              <a:off x="7731" y="3695"/>
              <a:ext cx="401" cy="1"/>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2" name="Freeform 14"/>
            <p:cNvSpPr>
              <a:spLocks/>
            </p:cNvSpPr>
            <p:nvPr/>
          </p:nvSpPr>
          <p:spPr bwMode="auto">
            <a:xfrm>
              <a:off x="7654" y="3862"/>
              <a:ext cx="554" cy="272"/>
            </a:xfrm>
            <a:custGeom>
              <a:avLst/>
              <a:gdLst>
                <a:gd name="T0" fmla="*/ 0 w 108"/>
                <a:gd name="T1" fmla="*/ 34761 h 54"/>
                <a:gd name="T2" fmla="*/ 37390 w 108"/>
                <a:gd name="T3" fmla="*/ 0 h 54"/>
                <a:gd name="T4" fmla="*/ 74780 w 108"/>
                <a:gd name="T5" fmla="*/ 34761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fo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8439" name="Line 18"/>
          <p:cNvSpPr>
            <a:spLocks noChangeShapeType="1"/>
          </p:cNvSpPr>
          <p:nvPr/>
        </p:nvSpPr>
        <p:spPr bwMode="auto">
          <a:xfrm>
            <a:off x="7572375" y="2427288"/>
            <a:ext cx="401638" cy="6350"/>
          </a:xfrm>
          <a:prstGeom prst="line">
            <a:avLst/>
          </a:prstGeom>
          <a:noFill/>
          <a:ln w="28575">
            <a:solidFill>
              <a:schemeClr val="folHlink"/>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18440" name="Line 20"/>
          <p:cNvSpPr>
            <a:spLocks noChangeShapeType="1"/>
          </p:cNvSpPr>
          <p:nvPr/>
        </p:nvSpPr>
        <p:spPr bwMode="auto">
          <a:xfrm>
            <a:off x="3705225" y="2374900"/>
            <a:ext cx="250825" cy="1588"/>
          </a:xfrm>
          <a:prstGeom prst="line">
            <a:avLst/>
          </a:prstGeom>
          <a:noFill/>
          <a:ln w="28575">
            <a:solidFill>
              <a:schemeClr val="folHlink"/>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18441" name="Line 21"/>
          <p:cNvSpPr>
            <a:spLocks noChangeShapeType="1"/>
          </p:cNvSpPr>
          <p:nvPr/>
        </p:nvSpPr>
        <p:spPr bwMode="auto">
          <a:xfrm flipV="1">
            <a:off x="3700463" y="2860675"/>
            <a:ext cx="609600" cy="1524000"/>
          </a:xfrm>
          <a:prstGeom prst="line">
            <a:avLst/>
          </a:prstGeom>
          <a:noFill/>
          <a:ln w="28575">
            <a:solidFill>
              <a:schemeClr val="folHlink"/>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18442" name="Line 22"/>
          <p:cNvSpPr>
            <a:spLocks noChangeShapeType="1"/>
          </p:cNvSpPr>
          <p:nvPr/>
        </p:nvSpPr>
        <p:spPr bwMode="auto">
          <a:xfrm>
            <a:off x="5232400" y="2862263"/>
            <a:ext cx="754063" cy="1522412"/>
          </a:xfrm>
          <a:prstGeom prst="line">
            <a:avLst/>
          </a:prstGeom>
          <a:noFill/>
          <a:ln w="28575">
            <a:solidFill>
              <a:schemeClr val="folHlink"/>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18443" name="Line 23"/>
          <p:cNvSpPr>
            <a:spLocks noChangeShapeType="1"/>
          </p:cNvSpPr>
          <p:nvPr/>
        </p:nvSpPr>
        <p:spPr bwMode="auto">
          <a:xfrm flipH="1">
            <a:off x="4598988" y="4948238"/>
            <a:ext cx="704850" cy="0"/>
          </a:xfrm>
          <a:prstGeom prst="line">
            <a:avLst/>
          </a:prstGeom>
          <a:noFill/>
          <a:ln w="28575">
            <a:solidFill>
              <a:schemeClr val="folHlink"/>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18444" name="AutoShape 24"/>
          <p:cNvSpPr>
            <a:spLocks noChangeArrowheads="1"/>
          </p:cNvSpPr>
          <p:nvPr/>
        </p:nvSpPr>
        <p:spPr bwMode="auto">
          <a:xfrm>
            <a:off x="1831975" y="1917700"/>
            <a:ext cx="1803400" cy="1476375"/>
          </a:xfrm>
          <a:prstGeom prst="roundRect">
            <a:avLst>
              <a:gd name="adj" fmla="val 16667"/>
            </a:avLst>
          </a:prstGeom>
          <a:noFill/>
          <a:ln w="28575">
            <a:solidFill>
              <a:schemeClr val="hlink"/>
            </a:solidFill>
            <a:prstDash val="dash"/>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18445" name="AutoShape 25"/>
          <p:cNvSpPr>
            <a:spLocks noChangeArrowheads="1"/>
          </p:cNvSpPr>
          <p:nvPr/>
        </p:nvSpPr>
        <p:spPr bwMode="auto">
          <a:xfrm>
            <a:off x="5765800" y="1981200"/>
            <a:ext cx="1725613" cy="1447800"/>
          </a:xfrm>
          <a:prstGeom prst="roundRect">
            <a:avLst>
              <a:gd name="adj" fmla="val 16667"/>
            </a:avLst>
          </a:prstGeom>
          <a:noFill/>
          <a:ln w="28575">
            <a:solidFill>
              <a:schemeClr val="hlink"/>
            </a:solidFill>
            <a:prstDash val="dash"/>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grpSp>
        <p:nvGrpSpPr>
          <p:cNvPr id="18446" name="Group 26"/>
          <p:cNvGrpSpPr>
            <a:grpSpLocks/>
          </p:cNvGrpSpPr>
          <p:nvPr/>
        </p:nvGrpSpPr>
        <p:grpSpPr bwMode="auto">
          <a:xfrm>
            <a:off x="2012950" y="2322513"/>
            <a:ext cx="1485900" cy="785812"/>
            <a:chOff x="140" y="1440"/>
            <a:chExt cx="893" cy="510"/>
          </a:xfrm>
        </p:grpSpPr>
        <p:grpSp>
          <p:nvGrpSpPr>
            <p:cNvPr id="18474" name="Group 27"/>
            <p:cNvGrpSpPr>
              <a:grpSpLocks/>
            </p:cNvGrpSpPr>
            <p:nvPr/>
          </p:nvGrpSpPr>
          <p:grpSpPr bwMode="auto">
            <a:xfrm>
              <a:off x="144" y="1440"/>
              <a:ext cx="881" cy="510"/>
              <a:chOff x="144" y="1440"/>
              <a:chExt cx="881" cy="510"/>
            </a:xfrm>
          </p:grpSpPr>
          <p:sp>
            <p:nvSpPr>
              <p:cNvPr id="18476" name="Rectangle 28"/>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18477" name="Line 2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18478" name="Line 3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
          <p:nvSpPr>
            <p:cNvPr id="18475" name="Text Box 31"/>
            <p:cNvSpPr txBox="1">
              <a:spLocks noChangeArrowheads="1"/>
            </p:cNvSpPr>
            <p:nvPr/>
          </p:nvSpPr>
          <p:spPr bwMode="auto">
            <a:xfrm>
              <a:off x="140" y="1477"/>
              <a:ext cx="893"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en-US" sz="1800"/>
                <a:t>&lt;&lt;boundary&gt;&gt;</a:t>
              </a:r>
            </a:p>
          </p:txBody>
        </p:sp>
      </p:grpSp>
      <p:grpSp>
        <p:nvGrpSpPr>
          <p:cNvPr id="18447" name="Group 38"/>
          <p:cNvGrpSpPr>
            <a:grpSpLocks/>
          </p:cNvGrpSpPr>
          <p:nvPr/>
        </p:nvGrpSpPr>
        <p:grpSpPr bwMode="auto">
          <a:xfrm>
            <a:off x="4000500" y="1974850"/>
            <a:ext cx="1466850" cy="785813"/>
            <a:chOff x="2632" y="1244"/>
            <a:chExt cx="924" cy="495"/>
          </a:xfrm>
        </p:grpSpPr>
        <p:grpSp>
          <p:nvGrpSpPr>
            <p:cNvPr id="18469" name="Group 39"/>
            <p:cNvGrpSpPr>
              <a:grpSpLocks/>
            </p:cNvGrpSpPr>
            <p:nvPr/>
          </p:nvGrpSpPr>
          <p:grpSpPr bwMode="auto">
            <a:xfrm>
              <a:off x="2632" y="1244"/>
              <a:ext cx="924" cy="495"/>
              <a:chOff x="144" y="1440"/>
              <a:chExt cx="881" cy="510"/>
            </a:xfrm>
          </p:grpSpPr>
          <p:sp>
            <p:nvSpPr>
              <p:cNvPr id="18471" name="Rectangle 40"/>
              <p:cNvSpPr>
                <a:spLocks noChangeArrowheads="1"/>
              </p:cNvSpPr>
              <p:nvPr/>
            </p:nvSpPr>
            <p:spPr bwMode="auto">
              <a:xfrm>
                <a:off x="144" y="1440"/>
                <a:ext cx="881" cy="510"/>
              </a:xfrm>
              <a:prstGeom prst="rect">
                <a:avLst/>
              </a:prstGeom>
              <a:noFill/>
              <a:ln w="28575">
                <a:solidFill>
                  <a:schemeClr val="folHlink"/>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18472" name="Line 41"/>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18473" name="Line 42"/>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
          <p:nvSpPr>
            <p:cNvPr id="18470" name="Text Box 43"/>
            <p:cNvSpPr txBox="1">
              <a:spLocks noChangeArrowheads="1"/>
            </p:cNvSpPr>
            <p:nvPr/>
          </p:nvSpPr>
          <p:spPr bwMode="auto">
            <a:xfrm>
              <a:off x="2712" y="1280"/>
              <a:ext cx="76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en-US" sz="1800">
                  <a:solidFill>
                    <a:schemeClr val="folHlink"/>
                  </a:solidFill>
                </a:rPr>
                <a:t>&lt;&lt;control&gt;&gt;</a:t>
              </a:r>
            </a:p>
          </p:txBody>
        </p:sp>
      </p:grpSp>
      <p:grpSp>
        <p:nvGrpSpPr>
          <p:cNvPr id="18448" name="Group 44"/>
          <p:cNvGrpSpPr>
            <a:grpSpLocks/>
          </p:cNvGrpSpPr>
          <p:nvPr/>
        </p:nvGrpSpPr>
        <p:grpSpPr bwMode="auto">
          <a:xfrm>
            <a:off x="5870575" y="2349500"/>
            <a:ext cx="1485900" cy="785813"/>
            <a:chOff x="140" y="1440"/>
            <a:chExt cx="893" cy="510"/>
          </a:xfrm>
        </p:grpSpPr>
        <p:grpSp>
          <p:nvGrpSpPr>
            <p:cNvPr id="18464" name="Group 45"/>
            <p:cNvGrpSpPr>
              <a:grpSpLocks/>
            </p:cNvGrpSpPr>
            <p:nvPr/>
          </p:nvGrpSpPr>
          <p:grpSpPr bwMode="auto">
            <a:xfrm>
              <a:off x="144" y="1440"/>
              <a:ext cx="881" cy="510"/>
              <a:chOff x="144" y="1440"/>
              <a:chExt cx="881" cy="510"/>
            </a:xfrm>
          </p:grpSpPr>
          <p:sp>
            <p:nvSpPr>
              <p:cNvPr id="18466" name="Rectangle 4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18467" name="Line 4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18468" name="Line 4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
          <p:nvSpPr>
            <p:cNvPr id="18465" name="Text Box 49"/>
            <p:cNvSpPr txBox="1">
              <a:spLocks noChangeArrowheads="1"/>
            </p:cNvSpPr>
            <p:nvPr/>
          </p:nvSpPr>
          <p:spPr bwMode="auto">
            <a:xfrm>
              <a:off x="140" y="1477"/>
              <a:ext cx="893"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en-US" sz="1800"/>
                <a:t>&lt;&lt;boundary&gt;&gt;</a:t>
              </a:r>
            </a:p>
          </p:txBody>
        </p:sp>
      </p:grpSp>
      <p:sp>
        <p:nvSpPr>
          <p:cNvPr id="18449" name="Line 50"/>
          <p:cNvSpPr>
            <a:spLocks noChangeShapeType="1"/>
          </p:cNvSpPr>
          <p:nvPr/>
        </p:nvSpPr>
        <p:spPr bwMode="auto">
          <a:xfrm flipH="1">
            <a:off x="5532438" y="2398713"/>
            <a:ext cx="192087" cy="1587"/>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nvGrpSpPr>
          <p:cNvPr id="18450" name="Group 51"/>
          <p:cNvGrpSpPr>
            <a:grpSpLocks/>
          </p:cNvGrpSpPr>
          <p:nvPr/>
        </p:nvGrpSpPr>
        <p:grpSpPr bwMode="auto">
          <a:xfrm>
            <a:off x="3063875" y="4470400"/>
            <a:ext cx="1466850" cy="785813"/>
            <a:chOff x="2042" y="2816"/>
            <a:chExt cx="924" cy="495"/>
          </a:xfrm>
        </p:grpSpPr>
        <p:grpSp>
          <p:nvGrpSpPr>
            <p:cNvPr id="18459" name="Group 52"/>
            <p:cNvGrpSpPr>
              <a:grpSpLocks/>
            </p:cNvGrpSpPr>
            <p:nvPr/>
          </p:nvGrpSpPr>
          <p:grpSpPr bwMode="auto">
            <a:xfrm>
              <a:off x="2042" y="2816"/>
              <a:ext cx="924" cy="495"/>
              <a:chOff x="144" y="1440"/>
              <a:chExt cx="881" cy="510"/>
            </a:xfrm>
          </p:grpSpPr>
          <p:sp>
            <p:nvSpPr>
              <p:cNvPr id="18461" name="Rectangle 53"/>
              <p:cNvSpPr>
                <a:spLocks noChangeArrowheads="1"/>
              </p:cNvSpPr>
              <p:nvPr/>
            </p:nvSpPr>
            <p:spPr bwMode="auto">
              <a:xfrm>
                <a:off x="144" y="1440"/>
                <a:ext cx="881" cy="510"/>
              </a:xfrm>
              <a:prstGeom prst="rect">
                <a:avLst/>
              </a:prstGeom>
              <a:noFill/>
              <a:ln w="28575">
                <a:solidFill>
                  <a:schemeClr val="folHlink"/>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18462" name="Line 54"/>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18463" name="Line 55"/>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
          <p:nvSpPr>
            <p:cNvPr id="18460" name="Text Box 56"/>
            <p:cNvSpPr txBox="1">
              <a:spLocks noChangeArrowheads="1"/>
            </p:cNvSpPr>
            <p:nvPr/>
          </p:nvSpPr>
          <p:spPr bwMode="auto">
            <a:xfrm>
              <a:off x="2166" y="2852"/>
              <a:ext cx="6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en-US" sz="1800">
                  <a:solidFill>
                    <a:schemeClr val="folHlink"/>
                  </a:solidFill>
                </a:rPr>
                <a:t>&lt;&lt;entity&gt;&gt;</a:t>
              </a:r>
            </a:p>
          </p:txBody>
        </p:sp>
      </p:grpSp>
      <p:grpSp>
        <p:nvGrpSpPr>
          <p:cNvPr id="18451" name="Group 57"/>
          <p:cNvGrpSpPr>
            <a:grpSpLocks/>
          </p:cNvGrpSpPr>
          <p:nvPr/>
        </p:nvGrpSpPr>
        <p:grpSpPr bwMode="auto">
          <a:xfrm>
            <a:off x="5357813" y="4470400"/>
            <a:ext cx="1466850" cy="785813"/>
            <a:chOff x="3487" y="2816"/>
            <a:chExt cx="924" cy="495"/>
          </a:xfrm>
        </p:grpSpPr>
        <p:grpSp>
          <p:nvGrpSpPr>
            <p:cNvPr id="18454" name="Group 58"/>
            <p:cNvGrpSpPr>
              <a:grpSpLocks/>
            </p:cNvGrpSpPr>
            <p:nvPr/>
          </p:nvGrpSpPr>
          <p:grpSpPr bwMode="auto">
            <a:xfrm>
              <a:off x="3487" y="2816"/>
              <a:ext cx="924" cy="495"/>
              <a:chOff x="144" y="1440"/>
              <a:chExt cx="881" cy="510"/>
            </a:xfrm>
          </p:grpSpPr>
          <p:sp>
            <p:nvSpPr>
              <p:cNvPr id="18456" name="Rectangle 59"/>
              <p:cNvSpPr>
                <a:spLocks noChangeArrowheads="1"/>
              </p:cNvSpPr>
              <p:nvPr/>
            </p:nvSpPr>
            <p:spPr bwMode="auto">
              <a:xfrm>
                <a:off x="144" y="1440"/>
                <a:ext cx="881" cy="510"/>
              </a:xfrm>
              <a:prstGeom prst="rect">
                <a:avLst/>
              </a:prstGeom>
              <a:noFill/>
              <a:ln w="28575">
                <a:solidFill>
                  <a:schemeClr val="folHlink"/>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18457" name="Line 60"/>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18458" name="Line 61"/>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
          <p:nvSpPr>
            <p:cNvPr id="18455" name="Text Box 62"/>
            <p:cNvSpPr txBox="1">
              <a:spLocks noChangeArrowheads="1"/>
            </p:cNvSpPr>
            <p:nvPr/>
          </p:nvSpPr>
          <p:spPr bwMode="auto">
            <a:xfrm>
              <a:off x="3611" y="2852"/>
              <a:ext cx="6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en-US" sz="1800">
                  <a:solidFill>
                    <a:schemeClr val="folHlink"/>
                  </a:solidFill>
                </a:rPr>
                <a:t>&lt;&lt;entity&gt;&gt;</a:t>
              </a:r>
            </a:p>
          </p:txBody>
        </p:sp>
      </p:grpSp>
      <p:sp>
        <p:nvSpPr>
          <p:cNvPr id="18452" name="Text Box 66"/>
          <p:cNvSpPr txBox="1">
            <a:spLocks noChangeArrowheads="1"/>
          </p:cNvSpPr>
          <p:nvPr/>
        </p:nvSpPr>
        <p:spPr bwMode="auto">
          <a:xfrm>
            <a:off x="7778750" y="2644775"/>
            <a:ext cx="9398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z="1800">
                <a:solidFill>
                  <a:schemeClr val="folHlink"/>
                </a:solidFill>
              </a:rPr>
              <a:t>Actor 2</a:t>
            </a:r>
          </a:p>
        </p:txBody>
      </p:sp>
      <p:sp>
        <p:nvSpPr>
          <p:cNvPr id="18453" name="Line 69"/>
          <p:cNvSpPr>
            <a:spLocks noChangeShapeType="1"/>
          </p:cNvSpPr>
          <p:nvPr/>
        </p:nvSpPr>
        <p:spPr bwMode="auto">
          <a:xfrm>
            <a:off x="1311275" y="2389188"/>
            <a:ext cx="401638" cy="6350"/>
          </a:xfrm>
          <a:prstGeom prst="line">
            <a:avLst/>
          </a:prstGeom>
          <a:noFill/>
          <a:ln w="28575">
            <a:solidFill>
              <a:schemeClr val="folHlink"/>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Tree>
    <p:extLst>
      <p:ext uri="{BB962C8B-B14F-4D97-AF65-F5344CB8AC3E}">
        <p14:creationId xmlns:p14="http://schemas.microsoft.com/office/powerpoint/2010/main" val="39259276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0"/>
          <p:cNvSpPr>
            <a:spLocks noGrp="1" noChangeArrowheads="1"/>
          </p:cNvSpPr>
          <p:nvPr>
            <p:ph type="title"/>
          </p:nvPr>
        </p:nvSpPr>
        <p:spPr/>
        <p:txBody>
          <a:bodyPr/>
          <a:lstStyle/>
          <a:p>
            <a:pPr eaLnBrk="1" hangingPunct="1"/>
            <a:r>
              <a:rPr lang="en-US" altLang="en-US" smtClean="0"/>
              <a:t>Example: Candidate Entity Classes</a:t>
            </a:r>
          </a:p>
        </p:txBody>
      </p:sp>
      <p:sp>
        <p:nvSpPr>
          <p:cNvPr id="30723" name="Rectangle 21"/>
          <p:cNvSpPr>
            <a:spLocks noGrp="1" noChangeArrowheads="1"/>
          </p:cNvSpPr>
          <p:nvPr>
            <p:ph type="body" idx="1"/>
          </p:nvPr>
        </p:nvSpPr>
        <p:spPr/>
        <p:txBody>
          <a:bodyPr/>
          <a:lstStyle/>
          <a:p>
            <a:pPr eaLnBrk="1" hangingPunct="1"/>
            <a:r>
              <a:rPr lang="en-US" altLang="en-US" smtClean="0"/>
              <a:t>Register for Courses (Create Schedule)</a:t>
            </a:r>
          </a:p>
        </p:txBody>
      </p:sp>
      <p:sp>
        <p:nvSpPr>
          <p:cNvPr id="30724" name="Rectangle 28"/>
          <p:cNvSpPr>
            <a:spLocks noChangeArrowheads="1"/>
          </p:cNvSpPr>
          <p:nvPr/>
        </p:nvSpPr>
        <p:spPr bwMode="auto">
          <a:xfrm>
            <a:off x="1757616" y="4239799"/>
            <a:ext cx="78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z="1800" dirty="0"/>
              <a:t>Student</a:t>
            </a:r>
          </a:p>
        </p:txBody>
      </p:sp>
      <p:grpSp>
        <p:nvGrpSpPr>
          <p:cNvPr id="30725" name="Group 33"/>
          <p:cNvGrpSpPr>
            <a:grpSpLocks/>
          </p:cNvGrpSpPr>
          <p:nvPr/>
        </p:nvGrpSpPr>
        <p:grpSpPr bwMode="auto">
          <a:xfrm>
            <a:off x="6489680" y="3103953"/>
            <a:ext cx="965200" cy="990600"/>
            <a:chOff x="4192" y="2208"/>
            <a:chExt cx="464" cy="473"/>
          </a:xfrm>
        </p:grpSpPr>
        <p:sp>
          <p:nvSpPr>
            <p:cNvPr id="30734" name="Oval 34"/>
            <p:cNvSpPr>
              <a:spLocks noChangeArrowheads="1"/>
            </p:cNvSpPr>
            <p:nvPr/>
          </p:nvSpPr>
          <p:spPr bwMode="auto">
            <a:xfrm>
              <a:off x="4192" y="2208"/>
              <a:ext cx="458" cy="466"/>
            </a:xfrm>
            <a:prstGeom prst="ellipse">
              <a:avLst/>
            </a:prstGeom>
            <a:noFill/>
            <a:ln w="38100">
              <a:solidFill>
                <a:srgbClr val="00CCFF"/>
              </a:solidFill>
              <a:round/>
              <a:headEnd/>
              <a:tailEnd/>
            </a:ln>
            <a:extLst>
              <a:ext uri="{909E8E84-426E-40DD-AFC4-6F175D3DCCD1}">
                <a14:hiddenFill xmlns:a14="http://schemas.microsoft.com/office/drawing/2010/main">
                  <a:solidFill>
                    <a:srgbClr val="FFFFCC"/>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30735" name="Line 35"/>
            <p:cNvSpPr>
              <a:spLocks noChangeShapeType="1"/>
            </p:cNvSpPr>
            <p:nvPr/>
          </p:nvSpPr>
          <p:spPr bwMode="auto">
            <a:xfrm>
              <a:off x="4198" y="2680"/>
              <a:ext cx="458" cy="1"/>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26" name="Rectangle 25"/>
          <p:cNvSpPr>
            <a:spLocks noChangeArrowheads="1"/>
          </p:cNvSpPr>
          <p:nvPr/>
        </p:nvSpPr>
        <p:spPr bwMode="auto">
          <a:xfrm>
            <a:off x="3986213" y="4181779"/>
            <a:ext cx="952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z="1800" dirty="0"/>
              <a:t>Schedule</a:t>
            </a:r>
          </a:p>
        </p:txBody>
      </p:sp>
      <p:grpSp>
        <p:nvGrpSpPr>
          <p:cNvPr id="30727" name="Group 36"/>
          <p:cNvGrpSpPr>
            <a:grpSpLocks/>
          </p:cNvGrpSpPr>
          <p:nvPr/>
        </p:nvGrpSpPr>
        <p:grpSpPr bwMode="auto">
          <a:xfrm>
            <a:off x="4017144" y="2979365"/>
            <a:ext cx="965200" cy="990600"/>
            <a:chOff x="4192" y="2208"/>
            <a:chExt cx="464" cy="473"/>
          </a:xfrm>
        </p:grpSpPr>
        <p:sp>
          <p:nvSpPr>
            <p:cNvPr id="30732" name="Oval 37"/>
            <p:cNvSpPr>
              <a:spLocks noChangeArrowheads="1"/>
            </p:cNvSpPr>
            <p:nvPr/>
          </p:nvSpPr>
          <p:spPr bwMode="auto">
            <a:xfrm>
              <a:off x="4192" y="2208"/>
              <a:ext cx="458" cy="466"/>
            </a:xfrm>
            <a:prstGeom prst="ellipse">
              <a:avLst/>
            </a:prstGeom>
            <a:noFill/>
            <a:ln w="38100">
              <a:solidFill>
                <a:srgbClr val="00CCFF"/>
              </a:solidFill>
              <a:round/>
              <a:headEnd/>
              <a:tailEnd/>
            </a:ln>
            <a:extLst>
              <a:ext uri="{909E8E84-426E-40DD-AFC4-6F175D3DCCD1}">
                <a14:hiddenFill xmlns:a14="http://schemas.microsoft.com/office/drawing/2010/main">
                  <a:solidFill>
                    <a:srgbClr val="FFFFCC"/>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30733" name="Line 38"/>
            <p:cNvSpPr>
              <a:spLocks noChangeShapeType="1"/>
            </p:cNvSpPr>
            <p:nvPr/>
          </p:nvSpPr>
          <p:spPr bwMode="auto">
            <a:xfrm>
              <a:off x="4198" y="2680"/>
              <a:ext cx="458" cy="1"/>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28" name="Rectangle 31"/>
          <p:cNvSpPr>
            <a:spLocks noChangeArrowheads="1"/>
          </p:cNvSpPr>
          <p:nvPr/>
        </p:nvSpPr>
        <p:spPr bwMode="auto">
          <a:xfrm>
            <a:off x="6409021" y="4181779"/>
            <a:ext cx="1549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z="1800" dirty="0" err="1"/>
              <a:t>CourseOffering</a:t>
            </a:r>
            <a:endParaRPr lang="en-US" altLang="en-US" sz="1800" dirty="0"/>
          </a:p>
        </p:txBody>
      </p:sp>
      <p:grpSp>
        <p:nvGrpSpPr>
          <p:cNvPr id="30729" name="Group 39"/>
          <p:cNvGrpSpPr>
            <a:grpSpLocks/>
          </p:cNvGrpSpPr>
          <p:nvPr/>
        </p:nvGrpSpPr>
        <p:grpSpPr bwMode="auto">
          <a:xfrm>
            <a:off x="1745135" y="3065442"/>
            <a:ext cx="965200" cy="990600"/>
            <a:chOff x="4192" y="2208"/>
            <a:chExt cx="464" cy="473"/>
          </a:xfrm>
        </p:grpSpPr>
        <p:sp>
          <p:nvSpPr>
            <p:cNvPr id="30730" name="Oval 40"/>
            <p:cNvSpPr>
              <a:spLocks noChangeArrowheads="1"/>
            </p:cNvSpPr>
            <p:nvPr/>
          </p:nvSpPr>
          <p:spPr bwMode="auto">
            <a:xfrm>
              <a:off x="4192" y="2208"/>
              <a:ext cx="458" cy="466"/>
            </a:xfrm>
            <a:prstGeom prst="ellipse">
              <a:avLst/>
            </a:prstGeom>
            <a:noFill/>
            <a:ln w="38100">
              <a:solidFill>
                <a:srgbClr val="00CCFF"/>
              </a:solidFill>
              <a:round/>
              <a:headEnd/>
              <a:tailEnd/>
            </a:ln>
            <a:extLst>
              <a:ext uri="{909E8E84-426E-40DD-AFC4-6F175D3DCCD1}">
                <a14:hiddenFill xmlns:a14="http://schemas.microsoft.com/office/drawing/2010/main">
                  <a:solidFill>
                    <a:srgbClr val="FFFFCC"/>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30731" name="Line 41"/>
            <p:cNvSpPr>
              <a:spLocks noChangeShapeType="1"/>
            </p:cNvSpPr>
            <p:nvPr/>
          </p:nvSpPr>
          <p:spPr bwMode="auto">
            <a:xfrm>
              <a:off x="4198" y="2680"/>
              <a:ext cx="458" cy="1"/>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6" name="Group 14"/>
          <p:cNvGrpSpPr>
            <a:grpSpLocks/>
          </p:cNvGrpSpPr>
          <p:nvPr/>
        </p:nvGrpSpPr>
        <p:grpSpPr bwMode="auto">
          <a:xfrm>
            <a:off x="1524000" y="1905000"/>
            <a:ext cx="2463800" cy="962025"/>
            <a:chOff x="1824" y="1488"/>
            <a:chExt cx="1344" cy="576"/>
          </a:xfrm>
        </p:grpSpPr>
        <p:grpSp>
          <p:nvGrpSpPr>
            <p:cNvPr id="17" name="Group 15"/>
            <p:cNvGrpSpPr>
              <a:grpSpLocks/>
            </p:cNvGrpSpPr>
            <p:nvPr/>
          </p:nvGrpSpPr>
          <p:grpSpPr bwMode="auto">
            <a:xfrm>
              <a:off x="2336" y="1488"/>
              <a:ext cx="320" cy="403"/>
              <a:chOff x="7654" y="3380"/>
              <a:chExt cx="554" cy="754"/>
            </a:xfrm>
          </p:grpSpPr>
          <p:sp>
            <p:nvSpPr>
              <p:cNvPr id="19" name="Oval 16"/>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20" name="Line 17"/>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8"/>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19"/>
              <p:cNvSpPr>
                <a:spLocks/>
              </p:cNvSpPr>
              <p:nvPr/>
            </p:nvSpPr>
            <p:spPr bwMode="auto">
              <a:xfrm>
                <a:off x="7654" y="3862"/>
                <a:ext cx="554" cy="272"/>
              </a:xfrm>
              <a:custGeom>
                <a:avLst/>
                <a:gdLst>
                  <a:gd name="T0" fmla="*/ 0 w 108"/>
                  <a:gd name="T1" fmla="*/ 34761 h 54"/>
                  <a:gd name="T2" fmla="*/ 37390 w 108"/>
                  <a:gd name="T3" fmla="*/ 0 h 54"/>
                  <a:gd name="T4" fmla="*/ 74780 w 108"/>
                  <a:gd name="T5" fmla="*/ 34761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8" name="Text Box 20"/>
            <p:cNvSpPr txBox="1">
              <a:spLocks noChangeArrowheads="1"/>
            </p:cNvSpPr>
            <p:nvPr/>
          </p:nvSpPr>
          <p:spPr bwMode="auto">
            <a:xfrm>
              <a:off x="1824" y="1872"/>
              <a:ext cx="13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en-US" sz="1500"/>
                <a:t>Student</a:t>
              </a:r>
            </a:p>
          </p:txBody>
        </p:sp>
      </p:grpSp>
      <p:sp>
        <p:nvSpPr>
          <p:cNvPr id="23" name="Line 3"/>
          <p:cNvSpPr>
            <a:spLocks noChangeShapeType="1"/>
          </p:cNvSpPr>
          <p:nvPr/>
        </p:nvSpPr>
        <p:spPr bwMode="auto">
          <a:xfrm flipV="1">
            <a:off x="4994275" y="2268538"/>
            <a:ext cx="13430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 name="Group 4"/>
          <p:cNvGrpSpPr>
            <a:grpSpLocks/>
          </p:cNvGrpSpPr>
          <p:nvPr/>
        </p:nvGrpSpPr>
        <p:grpSpPr bwMode="auto">
          <a:xfrm>
            <a:off x="5499100" y="1917700"/>
            <a:ext cx="2463800" cy="962025"/>
            <a:chOff x="3840" y="1488"/>
            <a:chExt cx="1344" cy="576"/>
          </a:xfrm>
        </p:grpSpPr>
        <p:grpSp>
          <p:nvGrpSpPr>
            <p:cNvPr id="25" name="Group 5"/>
            <p:cNvGrpSpPr>
              <a:grpSpLocks/>
            </p:cNvGrpSpPr>
            <p:nvPr/>
          </p:nvGrpSpPr>
          <p:grpSpPr bwMode="auto">
            <a:xfrm>
              <a:off x="4272" y="1488"/>
              <a:ext cx="320" cy="403"/>
              <a:chOff x="7654" y="3380"/>
              <a:chExt cx="554" cy="754"/>
            </a:xfrm>
          </p:grpSpPr>
          <p:sp>
            <p:nvSpPr>
              <p:cNvPr id="27" name="Oval 6"/>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28" name="Line 7"/>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8"/>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Freeform 9"/>
              <p:cNvSpPr>
                <a:spLocks/>
              </p:cNvSpPr>
              <p:nvPr/>
            </p:nvSpPr>
            <p:spPr bwMode="auto">
              <a:xfrm>
                <a:off x="7654" y="3862"/>
                <a:ext cx="554" cy="272"/>
              </a:xfrm>
              <a:custGeom>
                <a:avLst/>
                <a:gdLst>
                  <a:gd name="T0" fmla="*/ 0 w 108"/>
                  <a:gd name="T1" fmla="*/ 34761 h 54"/>
                  <a:gd name="T2" fmla="*/ 37390 w 108"/>
                  <a:gd name="T3" fmla="*/ 0 h 54"/>
                  <a:gd name="T4" fmla="*/ 74780 w 108"/>
                  <a:gd name="T5" fmla="*/ 34761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6" name="Text Box 10"/>
            <p:cNvSpPr txBox="1">
              <a:spLocks noChangeArrowheads="1"/>
            </p:cNvSpPr>
            <p:nvPr/>
          </p:nvSpPr>
          <p:spPr bwMode="auto">
            <a:xfrm>
              <a:off x="3840" y="1872"/>
              <a:ext cx="13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en-US" sz="1500"/>
                <a:t>Course Catalog</a:t>
              </a:r>
            </a:p>
          </p:txBody>
        </p:sp>
      </p:grpSp>
      <p:grpSp>
        <p:nvGrpSpPr>
          <p:cNvPr id="31" name="Group 11"/>
          <p:cNvGrpSpPr>
            <a:grpSpLocks/>
          </p:cNvGrpSpPr>
          <p:nvPr/>
        </p:nvGrpSpPr>
        <p:grpSpPr bwMode="auto">
          <a:xfrm>
            <a:off x="3371850" y="2065338"/>
            <a:ext cx="2289175" cy="801687"/>
            <a:chOff x="2784" y="1584"/>
            <a:chExt cx="1248" cy="480"/>
          </a:xfrm>
        </p:grpSpPr>
        <p:sp>
          <p:nvSpPr>
            <p:cNvPr id="32" name="Oval 12"/>
            <p:cNvSpPr>
              <a:spLocks noChangeArrowheads="1"/>
            </p:cNvSpPr>
            <p:nvPr/>
          </p:nvSpPr>
          <p:spPr bwMode="auto">
            <a:xfrm>
              <a:off x="3168" y="1584"/>
              <a:ext cx="499" cy="230"/>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33" name="Text Box 13"/>
            <p:cNvSpPr txBox="1">
              <a:spLocks noChangeArrowheads="1"/>
            </p:cNvSpPr>
            <p:nvPr/>
          </p:nvSpPr>
          <p:spPr bwMode="auto">
            <a:xfrm>
              <a:off x="2784" y="1872"/>
              <a:ext cx="124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en-US" sz="1500"/>
                <a:t>Register for Courses</a:t>
              </a:r>
            </a:p>
          </p:txBody>
        </p:sp>
      </p:grpSp>
      <p:sp>
        <p:nvSpPr>
          <p:cNvPr id="34" name="Line 21"/>
          <p:cNvSpPr>
            <a:spLocks noChangeShapeType="1"/>
          </p:cNvSpPr>
          <p:nvPr/>
        </p:nvSpPr>
        <p:spPr bwMode="auto">
          <a:xfrm>
            <a:off x="3095625" y="2255838"/>
            <a:ext cx="968375"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996915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14"/>
          <p:cNvGrpSpPr>
            <a:grpSpLocks/>
          </p:cNvGrpSpPr>
          <p:nvPr/>
        </p:nvGrpSpPr>
        <p:grpSpPr bwMode="auto">
          <a:xfrm>
            <a:off x="1524000" y="1905000"/>
            <a:ext cx="2463800" cy="962025"/>
            <a:chOff x="1824" y="1488"/>
            <a:chExt cx="1344" cy="576"/>
          </a:xfrm>
        </p:grpSpPr>
        <p:grpSp>
          <p:nvGrpSpPr>
            <p:cNvPr id="20509" name="Group 15"/>
            <p:cNvGrpSpPr>
              <a:grpSpLocks/>
            </p:cNvGrpSpPr>
            <p:nvPr/>
          </p:nvGrpSpPr>
          <p:grpSpPr bwMode="auto">
            <a:xfrm>
              <a:off x="2336" y="1488"/>
              <a:ext cx="320" cy="403"/>
              <a:chOff x="7654" y="3380"/>
              <a:chExt cx="554" cy="754"/>
            </a:xfrm>
          </p:grpSpPr>
          <p:sp>
            <p:nvSpPr>
              <p:cNvPr id="20511" name="Oval 16"/>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20512" name="Line 17"/>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3" name="Line 18"/>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4" name="Freeform 19"/>
              <p:cNvSpPr>
                <a:spLocks/>
              </p:cNvSpPr>
              <p:nvPr/>
            </p:nvSpPr>
            <p:spPr bwMode="auto">
              <a:xfrm>
                <a:off x="7654" y="3862"/>
                <a:ext cx="554" cy="272"/>
              </a:xfrm>
              <a:custGeom>
                <a:avLst/>
                <a:gdLst>
                  <a:gd name="T0" fmla="*/ 0 w 108"/>
                  <a:gd name="T1" fmla="*/ 34761 h 54"/>
                  <a:gd name="T2" fmla="*/ 37390 w 108"/>
                  <a:gd name="T3" fmla="*/ 0 h 54"/>
                  <a:gd name="T4" fmla="*/ 74780 w 108"/>
                  <a:gd name="T5" fmla="*/ 34761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0510" name="Text Box 20"/>
            <p:cNvSpPr txBox="1">
              <a:spLocks noChangeArrowheads="1"/>
            </p:cNvSpPr>
            <p:nvPr/>
          </p:nvSpPr>
          <p:spPr bwMode="auto">
            <a:xfrm>
              <a:off x="1824" y="1872"/>
              <a:ext cx="13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en-US" sz="1500"/>
                <a:t>Student</a:t>
              </a:r>
            </a:p>
          </p:txBody>
        </p:sp>
      </p:grpSp>
      <p:sp>
        <p:nvSpPr>
          <p:cNvPr id="20483" name="Line 3"/>
          <p:cNvSpPr>
            <a:spLocks noChangeShapeType="1"/>
          </p:cNvSpPr>
          <p:nvPr/>
        </p:nvSpPr>
        <p:spPr bwMode="auto">
          <a:xfrm flipV="1">
            <a:off x="4994275" y="2268538"/>
            <a:ext cx="13430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484" name="Group 4"/>
          <p:cNvGrpSpPr>
            <a:grpSpLocks/>
          </p:cNvGrpSpPr>
          <p:nvPr/>
        </p:nvGrpSpPr>
        <p:grpSpPr bwMode="auto">
          <a:xfrm>
            <a:off x="5499100" y="1917700"/>
            <a:ext cx="2463800" cy="962025"/>
            <a:chOff x="3840" y="1488"/>
            <a:chExt cx="1344" cy="576"/>
          </a:xfrm>
        </p:grpSpPr>
        <p:grpSp>
          <p:nvGrpSpPr>
            <p:cNvPr id="20503" name="Group 5"/>
            <p:cNvGrpSpPr>
              <a:grpSpLocks/>
            </p:cNvGrpSpPr>
            <p:nvPr/>
          </p:nvGrpSpPr>
          <p:grpSpPr bwMode="auto">
            <a:xfrm>
              <a:off x="4272" y="1488"/>
              <a:ext cx="320" cy="403"/>
              <a:chOff x="7654" y="3380"/>
              <a:chExt cx="554" cy="754"/>
            </a:xfrm>
          </p:grpSpPr>
          <p:sp>
            <p:nvSpPr>
              <p:cNvPr id="20505" name="Oval 6"/>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20506" name="Line 7"/>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7" name="Line 8"/>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8" name="Freeform 9"/>
              <p:cNvSpPr>
                <a:spLocks/>
              </p:cNvSpPr>
              <p:nvPr/>
            </p:nvSpPr>
            <p:spPr bwMode="auto">
              <a:xfrm>
                <a:off x="7654" y="3862"/>
                <a:ext cx="554" cy="272"/>
              </a:xfrm>
              <a:custGeom>
                <a:avLst/>
                <a:gdLst>
                  <a:gd name="T0" fmla="*/ 0 w 108"/>
                  <a:gd name="T1" fmla="*/ 34761 h 54"/>
                  <a:gd name="T2" fmla="*/ 37390 w 108"/>
                  <a:gd name="T3" fmla="*/ 0 h 54"/>
                  <a:gd name="T4" fmla="*/ 74780 w 108"/>
                  <a:gd name="T5" fmla="*/ 34761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0504" name="Text Box 10"/>
            <p:cNvSpPr txBox="1">
              <a:spLocks noChangeArrowheads="1"/>
            </p:cNvSpPr>
            <p:nvPr/>
          </p:nvSpPr>
          <p:spPr bwMode="auto">
            <a:xfrm>
              <a:off x="3840" y="1872"/>
              <a:ext cx="13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en-US" sz="1500"/>
                <a:t>Course Catalog</a:t>
              </a:r>
            </a:p>
          </p:txBody>
        </p:sp>
      </p:grpSp>
      <p:grpSp>
        <p:nvGrpSpPr>
          <p:cNvPr id="20485" name="Group 11"/>
          <p:cNvGrpSpPr>
            <a:grpSpLocks/>
          </p:cNvGrpSpPr>
          <p:nvPr/>
        </p:nvGrpSpPr>
        <p:grpSpPr bwMode="auto">
          <a:xfrm>
            <a:off x="3371850" y="2065338"/>
            <a:ext cx="2289175" cy="801687"/>
            <a:chOff x="2784" y="1584"/>
            <a:chExt cx="1248" cy="480"/>
          </a:xfrm>
        </p:grpSpPr>
        <p:sp>
          <p:nvSpPr>
            <p:cNvPr id="20501" name="Oval 12"/>
            <p:cNvSpPr>
              <a:spLocks noChangeArrowheads="1"/>
            </p:cNvSpPr>
            <p:nvPr/>
          </p:nvSpPr>
          <p:spPr bwMode="auto">
            <a:xfrm>
              <a:off x="3168" y="1584"/>
              <a:ext cx="499" cy="230"/>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20502" name="Text Box 13"/>
            <p:cNvSpPr txBox="1">
              <a:spLocks noChangeArrowheads="1"/>
            </p:cNvSpPr>
            <p:nvPr/>
          </p:nvSpPr>
          <p:spPr bwMode="auto">
            <a:xfrm>
              <a:off x="2784" y="1872"/>
              <a:ext cx="124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en-US" sz="1500"/>
                <a:t>Register for Courses</a:t>
              </a:r>
            </a:p>
          </p:txBody>
        </p:sp>
      </p:grpSp>
      <p:sp>
        <p:nvSpPr>
          <p:cNvPr id="20486" name="Line 21"/>
          <p:cNvSpPr>
            <a:spLocks noChangeShapeType="1"/>
          </p:cNvSpPr>
          <p:nvPr/>
        </p:nvSpPr>
        <p:spPr bwMode="auto">
          <a:xfrm>
            <a:off x="3095625" y="2255838"/>
            <a:ext cx="968375"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Line 22"/>
          <p:cNvSpPr>
            <a:spLocks noChangeShapeType="1"/>
          </p:cNvSpPr>
          <p:nvPr/>
        </p:nvSpPr>
        <p:spPr bwMode="auto">
          <a:xfrm flipH="1">
            <a:off x="2438400" y="2514600"/>
            <a:ext cx="1066800" cy="152400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0488" name="Line 23"/>
          <p:cNvSpPr>
            <a:spLocks noChangeShapeType="1"/>
          </p:cNvSpPr>
          <p:nvPr/>
        </p:nvSpPr>
        <p:spPr bwMode="auto">
          <a:xfrm>
            <a:off x="5410200" y="2514600"/>
            <a:ext cx="1066800" cy="152400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0489" name="Rectangle 37"/>
          <p:cNvSpPr>
            <a:spLocks noGrp="1" noChangeArrowheads="1"/>
          </p:cNvSpPr>
          <p:nvPr>
            <p:ph type="title"/>
          </p:nvPr>
        </p:nvSpPr>
        <p:spPr/>
        <p:txBody>
          <a:bodyPr/>
          <a:lstStyle/>
          <a:p>
            <a:pPr eaLnBrk="1" hangingPunct="1"/>
            <a:r>
              <a:rPr lang="en-US" altLang="en-US" smtClean="0"/>
              <a:t>Example: Finding Boundary Classes</a:t>
            </a:r>
          </a:p>
        </p:txBody>
      </p:sp>
      <p:sp>
        <p:nvSpPr>
          <p:cNvPr id="20490" name="Rectangle 38"/>
          <p:cNvSpPr>
            <a:spLocks noGrp="1" noChangeArrowheads="1"/>
          </p:cNvSpPr>
          <p:nvPr>
            <p:ph type="body" idx="1"/>
          </p:nvPr>
        </p:nvSpPr>
        <p:spPr/>
        <p:txBody>
          <a:bodyPr/>
          <a:lstStyle/>
          <a:p>
            <a:pPr eaLnBrk="1" hangingPunct="1"/>
            <a:r>
              <a:rPr lang="en-US" altLang="en-US" smtClean="0"/>
              <a:t>One boundary class per actor/use case pair</a:t>
            </a:r>
          </a:p>
        </p:txBody>
      </p:sp>
      <p:grpSp>
        <p:nvGrpSpPr>
          <p:cNvPr id="20491" name="Group 48"/>
          <p:cNvGrpSpPr>
            <a:grpSpLocks/>
          </p:cNvGrpSpPr>
          <p:nvPr/>
        </p:nvGrpSpPr>
        <p:grpSpPr bwMode="auto">
          <a:xfrm>
            <a:off x="990600" y="4114800"/>
            <a:ext cx="2290763" cy="1285875"/>
            <a:chOff x="1594" y="2649"/>
            <a:chExt cx="1051" cy="578"/>
          </a:xfrm>
        </p:grpSpPr>
        <p:sp>
          <p:nvSpPr>
            <p:cNvPr id="20497" name="Oval 40"/>
            <p:cNvSpPr>
              <a:spLocks noChangeArrowheads="1"/>
            </p:cNvSpPr>
            <p:nvPr/>
          </p:nvSpPr>
          <p:spPr bwMode="auto">
            <a:xfrm>
              <a:off x="2012" y="2649"/>
              <a:ext cx="354" cy="347"/>
            </a:xfrm>
            <a:prstGeom prst="ellipse">
              <a:avLst/>
            </a:prstGeom>
            <a:noFill/>
            <a:ln w="25400">
              <a:solidFill>
                <a:srgbClr val="00CCFF"/>
              </a:solidFill>
              <a:round/>
              <a:headEnd/>
              <a:tailEnd/>
            </a:ln>
            <a:extLst>
              <a:ext uri="{909E8E84-426E-40DD-AFC4-6F175D3DCCD1}">
                <a14:hiddenFill xmlns:a14="http://schemas.microsoft.com/office/drawing/2010/main">
                  <a:solidFill>
                    <a:srgbClr val="FFFFCC"/>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20498" name="Line 41"/>
            <p:cNvSpPr>
              <a:spLocks noChangeShapeType="1"/>
            </p:cNvSpPr>
            <p:nvPr/>
          </p:nvSpPr>
          <p:spPr bwMode="auto">
            <a:xfrm>
              <a:off x="1842" y="2734"/>
              <a:ext cx="1" cy="177"/>
            </a:xfrm>
            <a:prstGeom prst="line">
              <a:avLst/>
            </a:prstGeom>
            <a:noFill/>
            <a:ln w="254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9" name="Line 42"/>
            <p:cNvSpPr>
              <a:spLocks noChangeShapeType="1"/>
            </p:cNvSpPr>
            <p:nvPr/>
          </p:nvSpPr>
          <p:spPr bwMode="auto">
            <a:xfrm>
              <a:off x="1849" y="2819"/>
              <a:ext cx="163" cy="1"/>
            </a:xfrm>
            <a:prstGeom prst="line">
              <a:avLst/>
            </a:prstGeom>
            <a:noFill/>
            <a:ln w="254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0" name="Rectangle 43"/>
            <p:cNvSpPr>
              <a:spLocks noChangeArrowheads="1"/>
            </p:cNvSpPr>
            <p:nvPr/>
          </p:nvSpPr>
          <p:spPr bwMode="auto">
            <a:xfrm>
              <a:off x="1594" y="3117"/>
              <a:ext cx="1051"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z="1600"/>
                <a:t>RegisterForCoursesForm</a:t>
              </a:r>
            </a:p>
          </p:txBody>
        </p:sp>
      </p:grpSp>
      <p:grpSp>
        <p:nvGrpSpPr>
          <p:cNvPr id="20492" name="Group 49"/>
          <p:cNvGrpSpPr>
            <a:grpSpLocks/>
          </p:cNvGrpSpPr>
          <p:nvPr/>
        </p:nvGrpSpPr>
        <p:grpSpPr bwMode="auto">
          <a:xfrm>
            <a:off x="5589588" y="4191000"/>
            <a:ext cx="2030412" cy="1244600"/>
            <a:chOff x="3217" y="2684"/>
            <a:chExt cx="904" cy="581"/>
          </a:xfrm>
        </p:grpSpPr>
        <p:sp>
          <p:nvSpPr>
            <p:cNvPr id="20493" name="Oval 44"/>
            <p:cNvSpPr>
              <a:spLocks noChangeArrowheads="1"/>
            </p:cNvSpPr>
            <p:nvPr/>
          </p:nvSpPr>
          <p:spPr bwMode="auto">
            <a:xfrm>
              <a:off x="3571" y="2684"/>
              <a:ext cx="347" cy="347"/>
            </a:xfrm>
            <a:prstGeom prst="ellipse">
              <a:avLst/>
            </a:prstGeom>
            <a:noFill/>
            <a:ln w="25400">
              <a:solidFill>
                <a:srgbClr val="00CCFF"/>
              </a:solidFill>
              <a:round/>
              <a:headEnd/>
              <a:tailEnd/>
            </a:ln>
            <a:extLst>
              <a:ext uri="{909E8E84-426E-40DD-AFC4-6F175D3DCCD1}">
                <a14:hiddenFill xmlns:a14="http://schemas.microsoft.com/office/drawing/2010/main">
                  <a:solidFill>
                    <a:srgbClr val="FFFFCC"/>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20494" name="Line 45"/>
            <p:cNvSpPr>
              <a:spLocks noChangeShapeType="1"/>
            </p:cNvSpPr>
            <p:nvPr/>
          </p:nvSpPr>
          <p:spPr bwMode="auto">
            <a:xfrm>
              <a:off x="3401" y="2769"/>
              <a:ext cx="1" cy="177"/>
            </a:xfrm>
            <a:prstGeom prst="line">
              <a:avLst/>
            </a:prstGeom>
            <a:noFill/>
            <a:ln w="254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5" name="Line 46"/>
            <p:cNvSpPr>
              <a:spLocks noChangeShapeType="1"/>
            </p:cNvSpPr>
            <p:nvPr/>
          </p:nvSpPr>
          <p:spPr bwMode="auto">
            <a:xfrm>
              <a:off x="3401" y="2854"/>
              <a:ext cx="170" cy="1"/>
            </a:xfrm>
            <a:prstGeom prst="line">
              <a:avLst/>
            </a:prstGeom>
            <a:noFill/>
            <a:ln w="254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6" name="Rectangle 47"/>
            <p:cNvSpPr>
              <a:spLocks noChangeArrowheads="1"/>
            </p:cNvSpPr>
            <p:nvPr/>
          </p:nvSpPr>
          <p:spPr bwMode="auto">
            <a:xfrm>
              <a:off x="3217" y="3151"/>
              <a:ext cx="904"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z="1600"/>
                <a:t>CourseCatalogSystem</a:t>
              </a:r>
            </a:p>
          </p:txBody>
        </p:sp>
      </p:grpSp>
    </p:spTree>
    <p:extLst>
      <p:ext uri="{BB962C8B-B14F-4D97-AF65-F5344CB8AC3E}">
        <p14:creationId xmlns:p14="http://schemas.microsoft.com/office/powerpoint/2010/main" val="1644951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0"/>
          <p:cNvSpPr txBox="1">
            <a:spLocks noChangeArrowheads="1"/>
          </p:cNvSpPr>
          <p:nvPr/>
        </p:nvSpPr>
        <p:spPr bwMode="auto">
          <a:xfrm>
            <a:off x="800100" y="3702050"/>
            <a:ext cx="1587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en-US" sz="1800"/>
              <a:t>Student</a:t>
            </a:r>
          </a:p>
        </p:txBody>
      </p:sp>
      <p:sp>
        <p:nvSpPr>
          <p:cNvPr id="36867" name="Rectangle 30"/>
          <p:cNvSpPr>
            <a:spLocks noGrp="1" noChangeArrowheads="1"/>
          </p:cNvSpPr>
          <p:nvPr>
            <p:ph type="body" idx="1"/>
          </p:nvPr>
        </p:nvSpPr>
        <p:spPr>
          <a:xfrm>
            <a:off x="361950" y="900113"/>
            <a:ext cx="8489950" cy="5043487"/>
          </a:xfrm>
        </p:spPr>
        <p:txBody>
          <a:bodyPr/>
          <a:lstStyle/>
          <a:p>
            <a:pPr eaLnBrk="1" hangingPunct="1"/>
            <a:r>
              <a:rPr lang="en-US" altLang="en-US" smtClean="0"/>
              <a:t>In general, identify one control class per use case.</a:t>
            </a:r>
          </a:p>
          <a:p>
            <a:pPr lvl="1" eaLnBrk="1" hangingPunct="1"/>
            <a:r>
              <a:rPr lang="en-US" altLang="en-US" smtClean="0"/>
              <a:t>As analysis continues, a complex use case’s control class may evolve into more than one class</a:t>
            </a:r>
          </a:p>
        </p:txBody>
      </p:sp>
      <p:grpSp>
        <p:nvGrpSpPr>
          <p:cNvPr id="36868" name="Group 5"/>
          <p:cNvGrpSpPr>
            <a:grpSpLocks/>
          </p:cNvGrpSpPr>
          <p:nvPr/>
        </p:nvGrpSpPr>
        <p:grpSpPr bwMode="auto">
          <a:xfrm>
            <a:off x="6926263" y="3098800"/>
            <a:ext cx="585787" cy="673100"/>
            <a:chOff x="7654" y="3380"/>
            <a:chExt cx="554" cy="754"/>
          </a:xfrm>
        </p:grpSpPr>
        <p:sp>
          <p:nvSpPr>
            <p:cNvPr id="36886" name="Oval 6"/>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36887" name="Line 7"/>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8" name="Line 8"/>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9" name="Freeform 9"/>
            <p:cNvSpPr>
              <a:spLocks/>
            </p:cNvSpPr>
            <p:nvPr/>
          </p:nvSpPr>
          <p:spPr bwMode="auto">
            <a:xfrm>
              <a:off x="7654" y="3862"/>
              <a:ext cx="554" cy="272"/>
            </a:xfrm>
            <a:custGeom>
              <a:avLst/>
              <a:gdLst>
                <a:gd name="T0" fmla="*/ 0 w 108"/>
                <a:gd name="T1" fmla="*/ 34761 h 54"/>
                <a:gd name="T2" fmla="*/ 37390 w 108"/>
                <a:gd name="T3" fmla="*/ 0 h 54"/>
                <a:gd name="T4" fmla="*/ 74780 w 108"/>
                <a:gd name="T5" fmla="*/ 34761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6869" name="Text Box 10"/>
          <p:cNvSpPr txBox="1">
            <a:spLocks noChangeArrowheads="1"/>
          </p:cNvSpPr>
          <p:nvPr/>
        </p:nvSpPr>
        <p:spPr bwMode="auto">
          <a:xfrm>
            <a:off x="5918200" y="3765550"/>
            <a:ext cx="2616200"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en-US" sz="1800"/>
              <a:t>Course Catalog </a:t>
            </a:r>
          </a:p>
          <a:p>
            <a:pPr algn="ctr">
              <a:lnSpc>
                <a:spcPct val="50000"/>
              </a:lnSpc>
              <a:spcBef>
                <a:spcPct val="50000"/>
              </a:spcBef>
            </a:pPr>
            <a:r>
              <a:rPr lang="en-US" altLang="en-US" sz="1800"/>
              <a:t>System</a:t>
            </a:r>
          </a:p>
        </p:txBody>
      </p:sp>
      <p:sp>
        <p:nvSpPr>
          <p:cNvPr id="36870" name="Oval 12"/>
          <p:cNvSpPr>
            <a:spLocks noChangeArrowheads="1"/>
          </p:cNvSpPr>
          <p:nvPr/>
        </p:nvSpPr>
        <p:spPr bwMode="auto">
          <a:xfrm>
            <a:off x="3797300" y="3182938"/>
            <a:ext cx="1168400" cy="574675"/>
          </a:xfrm>
          <a:prstGeom prst="ellipse">
            <a:avLst/>
          </a:prstGeom>
          <a:noFill/>
          <a:ln w="38100">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36871" name="Text Box 13"/>
          <p:cNvSpPr txBox="1">
            <a:spLocks noChangeArrowheads="1"/>
          </p:cNvSpPr>
          <p:nvPr/>
        </p:nvSpPr>
        <p:spPr bwMode="auto">
          <a:xfrm>
            <a:off x="2889250" y="3740150"/>
            <a:ext cx="298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en-US" sz="1800"/>
              <a:t>Register for Courses</a:t>
            </a:r>
          </a:p>
        </p:txBody>
      </p:sp>
      <p:grpSp>
        <p:nvGrpSpPr>
          <p:cNvPr id="36872" name="Group 15"/>
          <p:cNvGrpSpPr>
            <a:grpSpLocks/>
          </p:cNvGrpSpPr>
          <p:nvPr/>
        </p:nvGrpSpPr>
        <p:grpSpPr bwMode="auto">
          <a:xfrm>
            <a:off x="1306513" y="3060700"/>
            <a:ext cx="587375" cy="673100"/>
            <a:chOff x="7654" y="3380"/>
            <a:chExt cx="554" cy="754"/>
          </a:xfrm>
        </p:grpSpPr>
        <p:sp>
          <p:nvSpPr>
            <p:cNvPr id="36882" name="Oval 16"/>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36883" name="Line 17"/>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4" name="Line 18"/>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5" name="Freeform 19"/>
            <p:cNvSpPr>
              <a:spLocks/>
            </p:cNvSpPr>
            <p:nvPr/>
          </p:nvSpPr>
          <p:spPr bwMode="auto">
            <a:xfrm>
              <a:off x="7654" y="3862"/>
              <a:ext cx="554" cy="272"/>
            </a:xfrm>
            <a:custGeom>
              <a:avLst/>
              <a:gdLst>
                <a:gd name="T0" fmla="*/ 0 w 108"/>
                <a:gd name="T1" fmla="*/ 34761 h 54"/>
                <a:gd name="T2" fmla="*/ 37390 w 108"/>
                <a:gd name="T3" fmla="*/ 0 h 54"/>
                <a:gd name="T4" fmla="*/ 74780 w 108"/>
                <a:gd name="T5" fmla="*/ 34761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6873" name="Line 21"/>
          <p:cNvSpPr>
            <a:spLocks noChangeShapeType="1"/>
          </p:cNvSpPr>
          <p:nvPr/>
        </p:nvSpPr>
        <p:spPr bwMode="auto">
          <a:xfrm>
            <a:off x="1924050" y="3460750"/>
            <a:ext cx="1844675" cy="0"/>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4" name="AutoShape 28"/>
          <p:cNvSpPr>
            <a:spLocks noChangeArrowheads="1"/>
          </p:cNvSpPr>
          <p:nvPr/>
        </p:nvSpPr>
        <p:spPr bwMode="auto">
          <a:xfrm rot="5400000">
            <a:off x="4159250" y="4289425"/>
            <a:ext cx="482600" cy="533400"/>
          </a:xfrm>
          <a:prstGeom prst="rightArrow">
            <a:avLst>
              <a:gd name="adj1" fmla="val 53574"/>
              <a:gd name="adj2" fmla="val 45926"/>
            </a:avLst>
          </a:prstGeom>
          <a:solidFill>
            <a:schemeClr val="hlink"/>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36875" name="Rectangle 29"/>
          <p:cNvSpPr>
            <a:spLocks noGrp="1" noChangeArrowheads="1"/>
          </p:cNvSpPr>
          <p:nvPr>
            <p:ph type="title"/>
          </p:nvPr>
        </p:nvSpPr>
        <p:spPr/>
        <p:txBody>
          <a:bodyPr/>
          <a:lstStyle/>
          <a:p>
            <a:pPr eaLnBrk="1" hangingPunct="1"/>
            <a:r>
              <a:rPr lang="en-US" altLang="en-US" smtClean="0"/>
              <a:t>Example: Finding Control Classes</a:t>
            </a:r>
          </a:p>
        </p:txBody>
      </p:sp>
      <p:sp>
        <p:nvSpPr>
          <p:cNvPr id="36876" name="Rectangle 35"/>
          <p:cNvSpPr>
            <a:spLocks noChangeArrowheads="1"/>
          </p:cNvSpPr>
          <p:nvPr/>
        </p:nvSpPr>
        <p:spPr bwMode="auto">
          <a:xfrm>
            <a:off x="3302000" y="6003925"/>
            <a:ext cx="2209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z="1800"/>
              <a:t>RegistrationController</a:t>
            </a:r>
          </a:p>
        </p:txBody>
      </p:sp>
      <p:grpSp>
        <p:nvGrpSpPr>
          <p:cNvPr id="36877" name="Group 41"/>
          <p:cNvGrpSpPr>
            <a:grpSpLocks/>
          </p:cNvGrpSpPr>
          <p:nvPr/>
        </p:nvGrpSpPr>
        <p:grpSpPr bwMode="auto">
          <a:xfrm>
            <a:off x="3886200" y="4929188"/>
            <a:ext cx="985838" cy="1039812"/>
            <a:chOff x="2520" y="2705"/>
            <a:chExt cx="621" cy="655"/>
          </a:xfrm>
        </p:grpSpPr>
        <p:sp>
          <p:nvSpPr>
            <p:cNvPr id="36879" name="Oval 37"/>
            <p:cNvSpPr>
              <a:spLocks noChangeArrowheads="1"/>
            </p:cNvSpPr>
            <p:nvPr/>
          </p:nvSpPr>
          <p:spPr bwMode="auto">
            <a:xfrm>
              <a:off x="2520" y="2770"/>
              <a:ext cx="621" cy="590"/>
            </a:xfrm>
            <a:prstGeom prst="ellipse">
              <a:avLst/>
            </a:prstGeom>
            <a:noFill/>
            <a:ln w="38100">
              <a:solidFill>
                <a:srgbClr val="00CCFF"/>
              </a:solidFill>
              <a:round/>
              <a:headEnd/>
              <a:tailEnd/>
            </a:ln>
            <a:extLst>
              <a:ext uri="{909E8E84-426E-40DD-AFC4-6F175D3DCCD1}">
                <a14:hiddenFill xmlns:a14="http://schemas.microsoft.com/office/drawing/2010/main">
                  <a:solidFill>
                    <a:srgbClr val="FFFFCC"/>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en-US" altLang="en-US"/>
            </a:p>
          </p:txBody>
        </p:sp>
        <p:sp>
          <p:nvSpPr>
            <p:cNvPr id="36880" name="Line 38"/>
            <p:cNvSpPr>
              <a:spLocks noChangeShapeType="1"/>
            </p:cNvSpPr>
            <p:nvPr/>
          </p:nvSpPr>
          <p:spPr bwMode="auto">
            <a:xfrm flipH="1">
              <a:off x="2756" y="2705"/>
              <a:ext cx="137" cy="60"/>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1" name="Line 39"/>
            <p:cNvSpPr>
              <a:spLocks noChangeShapeType="1"/>
            </p:cNvSpPr>
            <p:nvPr/>
          </p:nvSpPr>
          <p:spPr bwMode="auto">
            <a:xfrm flipH="1" flipV="1">
              <a:off x="2756" y="2773"/>
              <a:ext cx="137" cy="48"/>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6878" name="Line 42"/>
          <p:cNvSpPr>
            <a:spLocks noChangeShapeType="1"/>
          </p:cNvSpPr>
          <p:nvPr/>
        </p:nvSpPr>
        <p:spPr bwMode="auto">
          <a:xfrm>
            <a:off x="4972050" y="3460750"/>
            <a:ext cx="1844675" cy="0"/>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8104414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Modeling on agile projects</a:t>
            </a:r>
            <a:br>
              <a:rPr lang="en-US"/>
            </a:br>
            <a:endParaRPr lang="en-US"/>
          </a:p>
        </p:txBody>
      </p:sp>
      <p:sp>
        <p:nvSpPr>
          <p:cNvPr id="3" name="Content Placeholder 2"/>
          <p:cNvSpPr>
            <a:spLocks noGrp="1"/>
          </p:cNvSpPr>
          <p:nvPr>
            <p:ph idx="1"/>
          </p:nvPr>
        </p:nvSpPr>
        <p:spPr/>
        <p:txBody>
          <a:bodyPr/>
          <a:lstStyle/>
          <a:p>
            <a:r>
              <a:rPr lang="en-US"/>
              <a:t>The difference in how traditional and agile projects perform modeling is related to when the models are created and the level of detail in </a:t>
            </a:r>
            <a:r>
              <a:rPr lang="en-US" smtClean="0"/>
              <a:t>them</a:t>
            </a:r>
          </a:p>
          <a:p>
            <a:r>
              <a:rPr lang="en-US"/>
              <a:t>The key point in using analysis models on agile projects—or really, on any project—is to focus on creating only the models you need, only when you need them, and only to the level of detail you need to make sure project stakeholders adequately understand the </a:t>
            </a:r>
            <a:r>
              <a:rPr lang="en-US" smtClean="0"/>
              <a:t>requirements.</a:t>
            </a:r>
            <a:endParaRPr lang="en-US"/>
          </a:p>
        </p:txBody>
      </p:sp>
    </p:spTree>
    <p:extLst>
      <p:ext uri="{BB962C8B-B14F-4D97-AF65-F5344CB8AC3E}">
        <p14:creationId xmlns:p14="http://schemas.microsoft.com/office/powerpoint/2010/main" val="2980581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 useful of picture in requirements representation</a:t>
            </a:r>
            <a:br>
              <a:rPr lang="en-US"/>
            </a:br>
            <a:endParaRPr lang="en-US"/>
          </a:p>
        </p:txBody>
      </p:sp>
      <p:sp>
        <p:nvSpPr>
          <p:cNvPr id="3" name="Content Placeholder 2"/>
          <p:cNvSpPr>
            <a:spLocks noGrp="1"/>
          </p:cNvSpPr>
          <p:nvPr>
            <p:ph idx="1"/>
          </p:nvPr>
        </p:nvSpPr>
        <p:spPr/>
        <p:txBody>
          <a:bodyPr/>
          <a:lstStyle/>
          <a:p>
            <a:r>
              <a:rPr lang="en-US"/>
              <a:t>Diagrams communicate certain types of information more efficiently than text can. </a:t>
            </a:r>
            <a:endParaRPr lang="en-US" smtClean="0"/>
          </a:p>
          <a:p>
            <a:r>
              <a:rPr lang="en-US" smtClean="0"/>
              <a:t>Pictures </a:t>
            </a:r>
            <a:r>
              <a:rPr lang="en-US"/>
              <a:t>help bridge language and vocabulary barriers among team members</a:t>
            </a:r>
          </a:p>
        </p:txBody>
      </p:sp>
    </p:spTree>
    <p:extLst>
      <p:ext uri="{BB962C8B-B14F-4D97-AF65-F5344CB8AC3E}">
        <p14:creationId xmlns:p14="http://schemas.microsoft.com/office/powerpoint/2010/main" val="1162837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Modeling the requirements</a:t>
            </a:r>
            <a:br>
              <a:rPr lang="en-US"/>
            </a:br>
            <a:endParaRPr lang="en-US"/>
          </a:p>
        </p:txBody>
      </p:sp>
      <p:sp>
        <p:nvSpPr>
          <p:cNvPr id="3" name="Content Placeholder 2"/>
          <p:cNvSpPr>
            <a:spLocks noGrp="1"/>
          </p:cNvSpPr>
          <p:nvPr>
            <p:ph idx="1"/>
          </p:nvPr>
        </p:nvSpPr>
        <p:spPr/>
        <p:txBody>
          <a:bodyPr/>
          <a:lstStyle/>
          <a:p>
            <a:r>
              <a:rPr lang="en-US"/>
              <a:t>Visual requirements models can help you identify missing, extraneous, and inconsistent  requirements</a:t>
            </a:r>
            <a:r>
              <a:rPr lang="en-US" smtClean="0"/>
              <a:t>.</a:t>
            </a:r>
          </a:p>
          <a:p>
            <a:r>
              <a:rPr lang="en-US" smtClean="0"/>
              <a:t>Given </a:t>
            </a:r>
            <a:r>
              <a:rPr lang="en-US"/>
              <a:t>the limitations of human short-term memory, analyzing a list of one thousand requirements for inconsistencies, duplication, and extraneous requirements is nearly impossible</a:t>
            </a:r>
            <a:r>
              <a:rPr lang="en-US" smtClean="0"/>
              <a:t>.</a:t>
            </a:r>
            <a:endParaRPr lang="en-US"/>
          </a:p>
        </p:txBody>
      </p:sp>
    </p:spTree>
    <p:extLst>
      <p:ext uri="{BB962C8B-B14F-4D97-AF65-F5344CB8AC3E}">
        <p14:creationId xmlns:p14="http://schemas.microsoft.com/office/powerpoint/2010/main" val="625179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From voice of the customer to analysis models</a:t>
            </a:r>
            <a:br>
              <a:rPr lang="en-US"/>
            </a:br>
            <a:endParaRPr lang="en-US"/>
          </a:p>
        </p:txBody>
      </p:sp>
      <p:sp>
        <p:nvSpPr>
          <p:cNvPr id="3" name="Content Placeholder 2"/>
          <p:cNvSpPr>
            <a:spLocks noGrp="1"/>
          </p:cNvSpPr>
          <p:nvPr>
            <p:ph idx="1"/>
          </p:nvPr>
        </p:nvSpPr>
        <p:spPr>
          <a:xfrm>
            <a:off x="812800" y="1282700"/>
            <a:ext cx="7658099" cy="1485900"/>
          </a:xfrm>
        </p:spPr>
        <p:txBody>
          <a:bodyPr>
            <a:normAutofit/>
          </a:bodyPr>
          <a:lstStyle/>
          <a:p>
            <a:r>
              <a:rPr lang="en-US"/>
              <a:t>By listening carefully to how customers present their requirements, the </a:t>
            </a:r>
            <a:r>
              <a:rPr lang="en-US" smtClean="0"/>
              <a:t>BA can </a:t>
            </a:r>
            <a:r>
              <a:rPr lang="en-US"/>
              <a:t>pick out keywords that translate into specific model elements. </a:t>
            </a:r>
          </a:p>
        </p:txBody>
      </p:sp>
      <p:pic>
        <p:nvPicPr>
          <p:cNvPr id="4" name="Picture 3"/>
          <p:cNvPicPr>
            <a:picLocks noChangeAspect="1"/>
          </p:cNvPicPr>
          <p:nvPr/>
        </p:nvPicPr>
        <p:blipFill>
          <a:blip r:embed="rId3"/>
          <a:stretch>
            <a:fillRect/>
          </a:stretch>
        </p:blipFill>
        <p:spPr>
          <a:xfrm>
            <a:off x="1397000" y="2522858"/>
            <a:ext cx="6720667" cy="3700142"/>
          </a:xfrm>
          <a:prstGeom prst="rect">
            <a:avLst/>
          </a:prstGeom>
        </p:spPr>
      </p:pic>
    </p:spTree>
    <p:extLst>
      <p:ext uri="{BB962C8B-B14F-4D97-AF65-F5344CB8AC3E}">
        <p14:creationId xmlns:p14="http://schemas.microsoft.com/office/powerpoint/2010/main" val="2686214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5842" y="-141901"/>
            <a:ext cx="6811691" cy="1052161"/>
          </a:xfrm>
        </p:spPr>
        <p:txBody>
          <a:bodyPr/>
          <a:lstStyle/>
          <a:p>
            <a:pPr marL="342900" indent="-342900"/>
            <a:r>
              <a:rPr lang="en-US"/>
              <a:t>Selecting the right representations</a:t>
            </a:r>
          </a:p>
        </p:txBody>
      </p:sp>
      <p:pic>
        <p:nvPicPr>
          <p:cNvPr id="4" name="Picture 3"/>
          <p:cNvPicPr>
            <a:picLocks noChangeAspect="1"/>
          </p:cNvPicPr>
          <p:nvPr/>
        </p:nvPicPr>
        <p:blipFill>
          <a:blip r:embed="rId2"/>
          <a:stretch>
            <a:fillRect/>
          </a:stretch>
        </p:blipFill>
        <p:spPr>
          <a:xfrm>
            <a:off x="876300" y="1273405"/>
            <a:ext cx="7391400" cy="4766320"/>
          </a:xfrm>
          <a:prstGeom prst="rect">
            <a:avLst/>
          </a:prstGeom>
        </p:spPr>
      </p:pic>
    </p:spTree>
    <p:extLst>
      <p:ext uri="{BB962C8B-B14F-4D97-AF65-F5344CB8AC3E}">
        <p14:creationId xmlns:p14="http://schemas.microsoft.com/office/powerpoint/2010/main" val="2063732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142" y="-116501"/>
            <a:ext cx="6811691" cy="1052161"/>
          </a:xfrm>
        </p:spPr>
        <p:txBody>
          <a:bodyPr/>
          <a:lstStyle/>
          <a:p>
            <a:r>
              <a:rPr lang="en-US"/>
              <a:t>Selecting the right representations</a:t>
            </a:r>
          </a:p>
        </p:txBody>
      </p:sp>
      <p:pic>
        <p:nvPicPr>
          <p:cNvPr id="4" name="Picture 3"/>
          <p:cNvPicPr>
            <a:picLocks noChangeAspect="1"/>
          </p:cNvPicPr>
          <p:nvPr/>
        </p:nvPicPr>
        <p:blipFill>
          <a:blip r:embed="rId2"/>
          <a:stretch>
            <a:fillRect/>
          </a:stretch>
        </p:blipFill>
        <p:spPr>
          <a:xfrm>
            <a:off x="889000" y="1249553"/>
            <a:ext cx="7289800" cy="4741694"/>
          </a:xfrm>
          <a:prstGeom prst="rect">
            <a:avLst/>
          </a:prstGeom>
        </p:spPr>
      </p:pic>
    </p:spTree>
    <p:extLst>
      <p:ext uri="{BB962C8B-B14F-4D97-AF65-F5344CB8AC3E}">
        <p14:creationId xmlns:p14="http://schemas.microsoft.com/office/powerpoint/2010/main" val="2123228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642" y="-167299"/>
            <a:ext cx="6811691" cy="1052161"/>
          </a:xfrm>
        </p:spPr>
        <p:txBody>
          <a:bodyPr/>
          <a:lstStyle/>
          <a:p>
            <a:r>
              <a:rPr lang="en-US"/>
              <a:t>Selecting the right representations</a:t>
            </a:r>
          </a:p>
        </p:txBody>
      </p:sp>
      <p:pic>
        <p:nvPicPr>
          <p:cNvPr id="4" name="Picture 3"/>
          <p:cNvPicPr>
            <a:picLocks noChangeAspect="1"/>
          </p:cNvPicPr>
          <p:nvPr/>
        </p:nvPicPr>
        <p:blipFill>
          <a:blip r:embed="rId2"/>
          <a:stretch>
            <a:fillRect/>
          </a:stretch>
        </p:blipFill>
        <p:spPr>
          <a:xfrm>
            <a:off x="803020" y="2354149"/>
            <a:ext cx="8031313" cy="2751251"/>
          </a:xfrm>
          <a:prstGeom prst="rect">
            <a:avLst/>
          </a:prstGeom>
        </p:spPr>
      </p:pic>
      <p:pic>
        <p:nvPicPr>
          <p:cNvPr id="5" name="Picture 4"/>
          <p:cNvPicPr>
            <a:picLocks noChangeAspect="1"/>
          </p:cNvPicPr>
          <p:nvPr/>
        </p:nvPicPr>
        <p:blipFill>
          <a:blip r:embed="rId3"/>
          <a:stretch>
            <a:fillRect/>
          </a:stretch>
        </p:blipFill>
        <p:spPr>
          <a:xfrm>
            <a:off x="1006174" y="1901113"/>
            <a:ext cx="7515526" cy="484878"/>
          </a:xfrm>
          <a:prstGeom prst="rect">
            <a:avLst/>
          </a:prstGeom>
        </p:spPr>
      </p:pic>
    </p:spTree>
    <p:extLst>
      <p:ext uri="{BB962C8B-B14F-4D97-AF65-F5344CB8AC3E}">
        <p14:creationId xmlns:p14="http://schemas.microsoft.com/office/powerpoint/2010/main" val="2838521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EB6DEE63-BE41-41AB-9512-0AD4948D9815}" vid="{C06A2116-4534-44AC-A79C-40D866AE0D3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97</TotalTime>
  <Words>5414</Words>
  <Application>Microsoft Office PowerPoint</Application>
  <PresentationFormat>On-screen Show (4:3)</PresentationFormat>
  <Paragraphs>502</Paragraphs>
  <Slides>37</Slides>
  <Notes>18</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Arial</vt:lpstr>
      <vt:lpstr>Arial Narrow</vt:lpstr>
      <vt:lpstr>Calibri</vt:lpstr>
      <vt:lpstr>Myriad Pro</vt:lpstr>
      <vt:lpstr>Wingdings</vt:lpstr>
      <vt:lpstr>ZapfHumnst BT</vt:lpstr>
      <vt:lpstr>Theme2</vt:lpstr>
      <vt:lpstr>Custom Design</vt:lpstr>
      <vt:lpstr>CHAPTER 12 A picture is worth  1024 words   </vt:lpstr>
      <vt:lpstr>Objectives</vt:lpstr>
      <vt:lpstr> Contents </vt:lpstr>
      <vt:lpstr>A useful of picture in requirements representation </vt:lpstr>
      <vt:lpstr>Modeling the requirements </vt:lpstr>
      <vt:lpstr>From voice of the customer to analysis models </vt:lpstr>
      <vt:lpstr>Selecting the right representations</vt:lpstr>
      <vt:lpstr>Selecting the right representations</vt:lpstr>
      <vt:lpstr>Selecting the right representations</vt:lpstr>
      <vt:lpstr>Data flow diagram – context diagram </vt:lpstr>
      <vt:lpstr>Dataflow diagram: example</vt:lpstr>
      <vt:lpstr>Swimlane diagram </vt:lpstr>
      <vt:lpstr>Swimlane example</vt:lpstr>
      <vt:lpstr>State-transition diagram  and state table </vt:lpstr>
      <vt:lpstr>What is a State Machine?</vt:lpstr>
      <vt:lpstr>Pseudo States</vt:lpstr>
      <vt:lpstr>Identify and Define the States</vt:lpstr>
      <vt:lpstr>Identify the Events</vt:lpstr>
      <vt:lpstr>PowerPoint Presentation</vt:lpstr>
      <vt:lpstr>Add Activities</vt:lpstr>
      <vt:lpstr>Example: State Machine</vt:lpstr>
      <vt:lpstr>Example: State Machine with Nested States and History</vt:lpstr>
      <vt:lpstr>Which Objects Have Significant State?</vt:lpstr>
      <vt:lpstr>How Do State Machines Map to the Rest of the Model? </vt:lpstr>
      <vt:lpstr> State-transition diagram example – another type</vt:lpstr>
      <vt:lpstr>State table example</vt:lpstr>
      <vt:lpstr>Several diagrams  for self-studying</vt:lpstr>
      <vt:lpstr>A few words about UML diagrams </vt:lpstr>
      <vt:lpstr>PowerPoint Presentation</vt:lpstr>
      <vt:lpstr>Use case example</vt:lpstr>
      <vt:lpstr>Example: Sequence Diagram</vt:lpstr>
      <vt:lpstr>PowerPoint Presentation</vt:lpstr>
      <vt:lpstr>PowerPoint Presentation</vt:lpstr>
      <vt:lpstr>Example: Candidate Entity Classes</vt:lpstr>
      <vt:lpstr>Example: Finding Boundary Classes</vt:lpstr>
      <vt:lpstr>Example: Finding Control Classes</vt:lpstr>
      <vt:lpstr>Modeling on agile projects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A picture is worth  1024 words</dc:title>
  <dc:creator>Huong</dc:creator>
  <cp:lastModifiedBy>Cam Huong Nguyen</cp:lastModifiedBy>
  <cp:revision>44</cp:revision>
  <dcterms:created xsi:type="dcterms:W3CDTF">2018-04-24T06:45:51Z</dcterms:created>
  <dcterms:modified xsi:type="dcterms:W3CDTF">2018-06-22T03:35:01Z</dcterms:modified>
</cp:coreProperties>
</file>