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  <p:sldMasterId id="2147483725" r:id="rId2"/>
    <p:sldMasterId id="2147483737" r:id="rId3"/>
    <p:sldMasterId id="2147483746" r:id="rId4"/>
  </p:sldMasterIdLst>
  <p:notesMasterIdLst>
    <p:notesMasterId r:id="rId35"/>
  </p:notesMasterIdLst>
  <p:sldIdLst>
    <p:sldId id="256" r:id="rId5"/>
    <p:sldId id="269" r:id="rId6"/>
    <p:sldId id="25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  <p:sldId id="292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643" autoAdjust="0"/>
  </p:normalViewPr>
  <p:slideViewPr>
    <p:cSldViewPr snapToGrid="0">
      <p:cViewPr varScale="1">
        <p:scale>
          <a:sx n="70" d="100"/>
          <a:sy n="70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7E6C1-62C8-4B50-A9EC-7A12F754E049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8E87D-860B-4D07-AA9C-845386AB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29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1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2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0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3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4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2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7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3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0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2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1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9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0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98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3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0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3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4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3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1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6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9" y="624110"/>
            <a:ext cx="7555832" cy="843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9" y="1888958"/>
            <a:ext cx="7351295" cy="40222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24/04/2018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789" y="6135809"/>
            <a:ext cx="621511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8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8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6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2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6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767" y="687418"/>
            <a:ext cx="7418152" cy="298383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Part III. Requirements </a:t>
            </a:r>
            <a:r>
              <a:rPr lang="en-US"/>
              <a:t>for specific project classes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310" y="3671248"/>
            <a:ext cx="7519917" cy="2947916"/>
          </a:xfrm>
        </p:spPr>
        <p:txBody>
          <a:bodyPr>
            <a:normAutofit fontScale="92500"/>
          </a:bodyPr>
          <a:lstStyle/>
          <a:p>
            <a:r>
              <a:rPr lang="en-US"/>
              <a:t>CHAPTER 20 Agile </a:t>
            </a:r>
            <a:endParaRPr lang="en-US" smtClean="0"/>
          </a:p>
          <a:p>
            <a:r>
              <a:rPr lang="en-US" smtClean="0"/>
              <a:t>CHAPTER </a:t>
            </a:r>
            <a:r>
              <a:rPr lang="en-US"/>
              <a:t>21 Enhancement and reengineering projects </a:t>
            </a:r>
            <a:endParaRPr lang="en-US" smtClean="0"/>
          </a:p>
          <a:p>
            <a:r>
              <a:rPr lang="en-US" smtClean="0"/>
              <a:t>CHAPTER </a:t>
            </a:r>
            <a:r>
              <a:rPr lang="en-US"/>
              <a:t>22 Packaged solution projects </a:t>
            </a:r>
            <a:endParaRPr lang="en-US" smtClean="0"/>
          </a:p>
          <a:p>
            <a:r>
              <a:rPr lang="en-US" smtClean="0"/>
              <a:t>CHAPTER </a:t>
            </a:r>
            <a:r>
              <a:rPr lang="en-US"/>
              <a:t>23 Outsourced projects </a:t>
            </a:r>
            <a:endParaRPr lang="en-US" smtClean="0"/>
          </a:p>
          <a:p>
            <a:r>
              <a:rPr lang="en-US" smtClean="0"/>
              <a:t>CHAPTER </a:t>
            </a:r>
            <a:r>
              <a:rPr lang="en-US"/>
              <a:t>24 Business process automation </a:t>
            </a:r>
            <a:r>
              <a:rPr lang="en-US" smtClean="0"/>
              <a:t>projects</a:t>
            </a:r>
          </a:p>
          <a:p>
            <a:r>
              <a:rPr lang="en-US" smtClean="0"/>
              <a:t>CHAPTER </a:t>
            </a:r>
            <a:r>
              <a:rPr lang="en-US"/>
              <a:t>25 Business analytics </a:t>
            </a:r>
            <a:r>
              <a:rPr lang="en-US" smtClean="0"/>
              <a:t>projects</a:t>
            </a:r>
          </a:p>
          <a:p>
            <a:r>
              <a:rPr lang="en-US" smtClean="0"/>
              <a:t>CHAPTER </a:t>
            </a:r>
            <a:r>
              <a:rPr lang="en-US"/>
              <a:t>26  Embedded and other real-time  systems projects</a:t>
            </a:r>
          </a:p>
        </p:txBody>
      </p:sp>
    </p:spTree>
    <p:extLst>
      <p:ext uri="{BB962C8B-B14F-4D97-AF65-F5344CB8AC3E}">
        <p14:creationId xmlns:p14="http://schemas.microsoft.com/office/powerpoint/2010/main" val="31821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20" y="2156348"/>
            <a:ext cx="7418152" cy="18151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21 </a:t>
            </a:r>
            <a:r>
              <a:rPr lang="en-US" smtClean="0"/>
              <a:t>Enhancement and replacement projects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1" y="1282890"/>
            <a:ext cx="8003514" cy="5036023"/>
          </a:xfrm>
        </p:spPr>
        <p:txBody>
          <a:bodyPr/>
          <a:lstStyle/>
          <a:p>
            <a:r>
              <a:rPr lang="en-US" smtClean="0"/>
              <a:t>Exploring some suggestions to practice the enhancement and replacement projects.</a:t>
            </a:r>
          </a:p>
          <a:p>
            <a:r>
              <a:rPr lang="en-US" smtClean="0"/>
              <a:t>After finish this chapter, student should know what and how they have to do in </a:t>
            </a:r>
            <a:r>
              <a:rPr lang="en-US"/>
              <a:t>enhancement and replacement </a:t>
            </a:r>
            <a:r>
              <a:rPr lang="en-US" smtClean="0"/>
              <a:t>projects.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/>
              <a:t>Enhancement and replacement </a:t>
            </a:r>
            <a:r>
              <a:rPr lang="en-US" smtClean="0"/>
              <a:t>project?</a:t>
            </a:r>
          </a:p>
          <a:p>
            <a:r>
              <a:rPr lang="en-US" smtClean="0"/>
              <a:t>Expected </a:t>
            </a:r>
            <a:r>
              <a:rPr lang="en-US"/>
              <a:t>challenges</a:t>
            </a:r>
          </a:p>
          <a:p>
            <a:r>
              <a:rPr lang="en-US"/>
              <a:t>Requirements techniques when there is an existing system</a:t>
            </a:r>
          </a:p>
          <a:p>
            <a:r>
              <a:rPr lang="en-US"/>
              <a:t>Prioritizing by using business </a:t>
            </a:r>
            <a:r>
              <a:rPr lang="en-US" smtClean="0"/>
              <a:t>objectives</a:t>
            </a:r>
          </a:p>
          <a:p>
            <a:r>
              <a:rPr lang="en-US"/>
              <a:t>When old requirements don’t exist</a:t>
            </a:r>
          </a:p>
          <a:p>
            <a:r>
              <a:rPr lang="en-US"/>
              <a:t>Encouraging new system adoption</a:t>
            </a:r>
          </a:p>
          <a:p>
            <a:r>
              <a:rPr lang="en-US"/>
              <a:t>Can we iterate?</a:t>
            </a:r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</a:t>
            </a:r>
            <a:r>
              <a:rPr lang="en-US" smtClean="0"/>
              <a:t>enhancement </a:t>
            </a:r>
            <a:r>
              <a:rPr lang="en-US"/>
              <a:t>and replacement project?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enhancement project is one in which new capabilities are added to an existing </a:t>
            </a:r>
            <a:r>
              <a:rPr lang="en-US" smtClean="0"/>
              <a:t>system</a:t>
            </a:r>
          </a:p>
          <a:p>
            <a:r>
              <a:rPr lang="en-US"/>
              <a:t>A replacement (or reengineering) project replaces an existing application with a new  custom-built system, a commercial off-the-shelf (COTS) system, or a hybrid of those</a:t>
            </a:r>
          </a:p>
        </p:txBody>
      </p:sp>
    </p:spTree>
    <p:extLst>
      <p:ext uri="{BB962C8B-B14F-4D97-AF65-F5344CB8AC3E}">
        <p14:creationId xmlns:p14="http://schemas.microsoft.com/office/powerpoint/2010/main" val="184898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Expected challenges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7" y="1323833"/>
            <a:ext cx="8099048" cy="5022376"/>
          </a:xfrm>
        </p:spPr>
        <p:txBody>
          <a:bodyPr>
            <a:normAutofit/>
          </a:bodyPr>
          <a:lstStyle/>
          <a:p>
            <a:r>
              <a:rPr lang="en-US"/>
              <a:t>The changes made could degrade the performance to which users are accustomed. </a:t>
            </a:r>
            <a:endParaRPr lang="en-US" smtClean="0"/>
          </a:p>
          <a:p>
            <a:r>
              <a:rPr lang="en-US" smtClean="0"/>
              <a:t>Little </a:t>
            </a:r>
            <a:r>
              <a:rPr lang="en-US"/>
              <a:t>or no requirements documentation might be available for the existing system</a:t>
            </a:r>
            <a:r>
              <a:rPr lang="en-US" smtClean="0"/>
              <a:t>.</a:t>
            </a:r>
          </a:p>
          <a:p>
            <a:r>
              <a:rPr lang="en-US" smtClean="0"/>
              <a:t>Users </a:t>
            </a:r>
            <a:r>
              <a:rPr lang="en-US"/>
              <a:t>who are familiar with how the system works today might not like the changes they are about to encounter. </a:t>
            </a:r>
          </a:p>
          <a:p>
            <a:r>
              <a:rPr lang="en-US" smtClean="0"/>
              <a:t>You </a:t>
            </a:r>
            <a:r>
              <a:rPr lang="en-US"/>
              <a:t>might unknowingly break or omit functionality that is vital to some stakeholder </a:t>
            </a:r>
            <a:r>
              <a:rPr lang="en-US" smtClean="0"/>
              <a:t>group.</a:t>
            </a:r>
          </a:p>
          <a:p>
            <a:r>
              <a:rPr lang="en-US" smtClean="0"/>
              <a:t>Stakeholders </a:t>
            </a:r>
            <a:r>
              <a:rPr lang="en-US"/>
              <a:t>might take this opportunity to request new functionality that seems like a good idea but isn’t really needed to meet the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375428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9" y="414622"/>
            <a:ext cx="6181725" cy="6219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2737" y="627797"/>
            <a:ext cx="1631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Requirements techniques when there is an existing system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Prioritizing by using business objectives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Mind the </a:t>
            </a:r>
            <a:r>
              <a:rPr lang="en-US" smtClean="0"/>
              <a:t>gap</a:t>
            </a:r>
          </a:p>
          <a:p>
            <a:r>
              <a:rPr lang="en-US"/>
              <a:t>Maintaining performance </a:t>
            </a:r>
            <a:r>
              <a:rPr lang="en-US" smtClean="0"/>
              <a:t>levels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When old requirements don’t exist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requirements should you specify? </a:t>
            </a:r>
            <a:endParaRPr lang="en-US" smtClean="0"/>
          </a:p>
          <a:p>
            <a:r>
              <a:rPr lang="en-US"/>
              <a:t>How to discover the requirements of an existing system </a:t>
            </a:r>
          </a:p>
        </p:txBody>
      </p:sp>
    </p:spTree>
    <p:extLst>
      <p:ext uri="{BB962C8B-B14F-4D97-AF65-F5344CB8AC3E}">
        <p14:creationId xmlns:p14="http://schemas.microsoft.com/office/powerpoint/2010/main" val="3479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Encouraging new system adoption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we do this?</a:t>
            </a:r>
          </a:p>
          <a:p>
            <a:r>
              <a:rPr lang="en-US" smtClean="0"/>
              <a:t>What are advantages?</a:t>
            </a:r>
          </a:p>
          <a:p>
            <a:r>
              <a:rPr lang="en-US" smtClean="0"/>
              <a:t>How to do this?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20" y="2156348"/>
            <a:ext cx="7418152" cy="18151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22</a:t>
            </a:r>
            <a:br>
              <a:rPr lang="en-US"/>
            </a:br>
            <a:r>
              <a:rPr lang="en-US"/>
              <a:t>Packaged solution projects</a:t>
            </a:r>
            <a:br>
              <a:rPr lang="en-US"/>
            </a:b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63" y="1023583"/>
            <a:ext cx="7418152" cy="1815152"/>
          </a:xfrm>
        </p:spPr>
        <p:txBody>
          <a:bodyPr>
            <a:normAutofit/>
          </a:bodyPr>
          <a:lstStyle/>
          <a:p>
            <a:r>
              <a:rPr lang="en-US"/>
              <a:t>CHAPTER 20 Agile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 should undertand what is packaged solution project and how to get requirements for this project.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packaged </a:t>
            </a:r>
            <a:r>
              <a:rPr lang="en-US"/>
              <a:t>solution </a:t>
            </a:r>
            <a:r>
              <a:rPr lang="en-US" smtClean="0"/>
              <a:t>project?</a:t>
            </a:r>
          </a:p>
          <a:p>
            <a:r>
              <a:rPr lang="en-US" smtClean="0"/>
              <a:t>Requirements </a:t>
            </a:r>
            <a:r>
              <a:rPr lang="en-US"/>
              <a:t>for selecting packaged solutions</a:t>
            </a:r>
          </a:p>
        </p:txBody>
      </p:sp>
    </p:spTree>
    <p:extLst>
      <p:ext uri="{BB962C8B-B14F-4D97-AF65-F5344CB8AC3E}">
        <p14:creationId xmlns:p14="http://schemas.microsoft.com/office/powerpoint/2010/main" val="111295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for selecting packaged solutions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Developing user requirements </a:t>
            </a:r>
            <a:endParaRPr lang="en-US" smtClean="0"/>
          </a:p>
          <a:p>
            <a:r>
              <a:rPr lang="en-US"/>
              <a:t>Considering business rules </a:t>
            </a:r>
            <a:endParaRPr lang="en-US" smtClean="0"/>
          </a:p>
          <a:p>
            <a:r>
              <a:rPr lang="en-US"/>
              <a:t>Identifying data </a:t>
            </a:r>
            <a:r>
              <a:rPr lang="en-US" smtClean="0"/>
              <a:t>needs</a:t>
            </a:r>
          </a:p>
          <a:p>
            <a:r>
              <a:rPr lang="en-US"/>
              <a:t>Defining quality </a:t>
            </a:r>
            <a:r>
              <a:rPr lang="en-US" smtClean="0"/>
              <a:t>requirements</a:t>
            </a:r>
          </a:p>
          <a:p>
            <a:r>
              <a:rPr lang="en-US"/>
              <a:t>Evaluating solutions 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for implementing packaged solutions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89" y="1860429"/>
            <a:ext cx="6190618" cy="1647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9" y="3900050"/>
            <a:ext cx="7059107" cy="20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for implementing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requirements </a:t>
            </a:r>
            <a:endParaRPr lang="en-US" smtClean="0"/>
          </a:p>
          <a:p>
            <a:r>
              <a:rPr lang="en-US"/>
              <a:t>Integration requirements </a:t>
            </a:r>
            <a:endParaRPr lang="en-US" smtClean="0"/>
          </a:p>
          <a:p>
            <a:r>
              <a:rPr lang="en-US"/>
              <a:t>Extension requirements </a:t>
            </a:r>
            <a:endParaRPr lang="en-US" smtClean="0"/>
          </a:p>
          <a:p>
            <a:r>
              <a:rPr lang="en-US"/>
              <a:t>Data requirements </a:t>
            </a:r>
            <a:endParaRPr lang="en-US" smtClean="0"/>
          </a:p>
          <a:p>
            <a:r>
              <a:rPr lang="en-US"/>
              <a:t>Business process changes </a:t>
            </a:r>
          </a:p>
        </p:txBody>
      </p:sp>
    </p:spTree>
    <p:extLst>
      <p:ext uri="{BB962C8B-B14F-4D97-AF65-F5344CB8AC3E}">
        <p14:creationId xmlns:p14="http://schemas.microsoft.com/office/powerpoint/2010/main" val="90373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challenges with packaged solutions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 many </a:t>
            </a:r>
            <a:r>
              <a:rPr lang="en-US" smtClean="0"/>
              <a:t>candidates</a:t>
            </a:r>
          </a:p>
          <a:p>
            <a:r>
              <a:rPr lang="en-US"/>
              <a:t>Too many evaluation </a:t>
            </a:r>
            <a:r>
              <a:rPr lang="en-US" smtClean="0"/>
              <a:t>criteria</a:t>
            </a:r>
          </a:p>
          <a:p>
            <a:r>
              <a:rPr lang="en-US" smtClean="0"/>
              <a:t>Vendor </a:t>
            </a:r>
            <a:r>
              <a:rPr lang="en-US"/>
              <a:t>misrepresents package capabilities </a:t>
            </a:r>
            <a:endParaRPr lang="en-US" smtClean="0"/>
          </a:p>
          <a:p>
            <a:r>
              <a:rPr lang="en-US" smtClean="0"/>
              <a:t>Incorrect </a:t>
            </a:r>
            <a:r>
              <a:rPr lang="en-US"/>
              <a:t>solution expectations </a:t>
            </a:r>
            <a:endParaRPr lang="en-US" smtClean="0"/>
          </a:p>
          <a:p>
            <a:r>
              <a:rPr lang="en-US"/>
              <a:t>Users reject the solution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20" y="2156348"/>
            <a:ext cx="7418152" cy="18151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23</a:t>
            </a:r>
            <a:r>
              <a:rPr lang="en-US"/>
              <a:t/>
            </a:r>
            <a:br>
              <a:rPr lang="en-US"/>
            </a:br>
            <a:r>
              <a:rPr lang="en-US"/>
              <a:t>Outsourced projects</a:t>
            </a:r>
            <a:br>
              <a:rPr lang="en-US"/>
            </a:b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SelfStudy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outsourced project?</a:t>
            </a:r>
          </a:p>
          <a:p>
            <a:r>
              <a:rPr lang="en-US" smtClean="0"/>
              <a:t>Appropriate </a:t>
            </a:r>
            <a:r>
              <a:rPr lang="en-US"/>
              <a:t>levels of requirements detail</a:t>
            </a:r>
          </a:p>
          <a:p>
            <a:r>
              <a:rPr lang="en-US"/>
              <a:t>Acquirer-supplier interactions</a:t>
            </a:r>
          </a:p>
          <a:p>
            <a:r>
              <a:rPr lang="en-US"/>
              <a:t>Change </a:t>
            </a:r>
            <a:r>
              <a:rPr lang="en-US" smtClean="0"/>
              <a:t>management</a:t>
            </a:r>
          </a:p>
          <a:p>
            <a:r>
              <a:rPr lang="en-US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2654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20" y="2156348"/>
            <a:ext cx="7418152" cy="18151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24</a:t>
            </a:r>
            <a:r>
              <a:rPr lang="en-US"/>
              <a:t/>
            </a:r>
            <a:br>
              <a:rPr lang="en-US"/>
            </a:br>
            <a:r>
              <a:rPr lang="en-US"/>
              <a:t>Business process automation projects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SelfStudy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20" y="2156348"/>
            <a:ext cx="7418152" cy="181515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25</a:t>
            </a:r>
            <a:r>
              <a:rPr lang="en-US"/>
              <a:t/>
            </a:r>
            <a:br>
              <a:rPr lang="en-US"/>
            </a:br>
            <a:r>
              <a:rPr lang="en-US"/>
              <a:t>Business analytics projects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SelfStudy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610436"/>
            <a:ext cx="8175009" cy="4667534"/>
          </a:xfrm>
        </p:spPr>
        <p:txBody>
          <a:bodyPr/>
          <a:lstStyle/>
          <a:p>
            <a:r>
              <a:rPr lang="en-US"/>
              <a:t>D</a:t>
            </a:r>
            <a:r>
              <a:rPr lang="en-US" smtClean="0"/>
              <a:t>escribes </a:t>
            </a:r>
            <a:r>
              <a:rPr lang="en-US"/>
              <a:t>the characteristics of agile approaches as they relate to the requirements activities for a software project, the major adaptations of traditional requirements  practices for </a:t>
            </a:r>
            <a:r>
              <a:rPr lang="en-US" smtClean="0"/>
              <a:t>an </a:t>
            </a:r>
            <a:r>
              <a:rPr lang="en-US"/>
              <a:t>agile project, and a road map of where to find more detailed </a:t>
            </a:r>
            <a:r>
              <a:rPr lang="en-US" smtClean="0"/>
              <a:t>guidance.</a:t>
            </a:r>
          </a:p>
          <a:p>
            <a:r>
              <a:rPr lang="en-US" smtClean="0"/>
              <a:t>Student should recognize what and how they have to do in every stage of agile projects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59" y="2565781"/>
            <a:ext cx="7418152" cy="18151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26</a:t>
            </a:r>
            <a:r>
              <a:rPr lang="en-US"/>
              <a:t/>
            </a:r>
            <a:br>
              <a:rPr lang="en-US"/>
            </a:br>
            <a:r>
              <a:rPr lang="en-US"/>
              <a:t>Embedded and other real-time systems projects</a:t>
            </a:r>
            <a:br>
              <a:rPr lang="en-US"/>
            </a:b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SelfStudy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735" y="-249542"/>
            <a:ext cx="7054515" cy="137608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296538"/>
            <a:ext cx="7980948" cy="45304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Limitations of the waterfall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agile development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Essential aspects of an agile approach to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Adapting requirements practices to agile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Transitioning to agile: Now what?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Limitations of the waterfall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it is?</a:t>
            </a:r>
          </a:p>
          <a:p>
            <a:r>
              <a:rPr lang="en-US" smtClean="0"/>
              <a:t>What are advantages?</a:t>
            </a:r>
          </a:p>
          <a:p>
            <a:r>
              <a:rPr lang="en-US" smtClean="0"/>
              <a:t>What are disadvantages?</a:t>
            </a:r>
          </a:p>
          <a:p>
            <a:r>
              <a:rPr lang="en-US" smtClean="0"/>
              <a:t>When we use waterfall development?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agile development approach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agile development approach?</a:t>
            </a:r>
          </a:p>
          <a:p>
            <a:r>
              <a:rPr lang="en-US" smtClean="0"/>
              <a:t>What are advantages?</a:t>
            </a:r>
          </a:p>
          <a:p>
            <a:r>
              <a:rPr lang="en-US" smtClean="0"/>
              <a:t>When we use agile development approach?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Essential aspects of an agile approach to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 involvement </a:t>
            </a:r>
            <a:endParaRPr lang="en-US" smtClean="0"/>
          </a:p>
          <a:p>
            <a:r>
              <a:rPr lang="en-US"/>
              <a:t>Documentation detail </a:t>
            </a:r>
            <a:endParaRPr lang="en-US" smtClean="0"/>
          </a:p>
          <a:p>
            <a:r>
              <a:rPr lang="en-US"/>
              <a:t>The backlog and prioritization </a:t>
            </a:r>
            <a:endParaRPr lang="en-US" smtClean="0"/>
          </a:p>
          <a:p>
            <a:r>
              <a:rPr lang="en-US" smtClean="0"/>
              <a:t>Timing</a:t>
            </a:r>
          </a:p>
          <a:p>
            <a:r>
              <a:rPr lang="en-US"/>
              <a:t>Epics, user stories, and </a:t>
            </a:r>
            <a:r>
              <a:rPr lang="en-US" smtClean="0"/>
              <a:t>features</a:t>
            </a:r>
          </a:p>
          <a:p>
            <a:r>
              <a:rPr lang="en-US" smtClean="0"/>
              <a:t>Expect </a:t>
            </a:r>
            <a:r>
              <a:rPr lang="en-US"/>
              <a:t>change </a:t>
            </a:r>
          </a:p>
        </p:txBody>
      </p:sp>
    </p:spTree>
    <p:extLst>
      <p:ext uri="{BB962C8B-B14F-4D97-AF65-F5344CB8AC3E}">
        <p14:creationId xmlns:p14="http://schemas.microsoft.com/office/powerpoint/2010/main" val="395515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Adapting requirements practices to agile projects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0" y="1062660"/>
            <a:ext cx="7749045" cy="55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Transitioning to agile: Now what?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Determine what your role is on the </a:t>
            </a:r>
            <a:r>
              <a:rPr lang="en-US" smtClean="0"/>
              <a:t>team</a:t>
            </a:r>
          </a:p>
          <a:p>
            <a:r>
              <a:rPr lang="en-US"/>
              <a:t> Identify suggested agile practices that will work best in your organization</a:t>
            </a:r>
          </a:p>
          <a:p>
            <a:r>
              <a:rPr lang="en-US"/>
              <a:t> Implement a small project first as a pilot for agile </a:t>
            </a:r>
            <a:r>
              <a:rPr lang="en-US" smtClean="0"/>
              <a:t>methods</a:t>
            </a:r>
          </a:p>
          <a:p>
            <a:r>
              <a:rPr lang="en-US" smtClean="0"/>
              <a:t>…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4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D685FCA-95B4-47CC-B561-EC65BBD96D68}" vid="{FA9EFE25-2B96-46CE-AB39-F6068CF11B2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182</TotalTime>
  <Words>647</Words>
  <Application>Microsoft Office PowerPoint</Application>
  <PresentationFormat>On-screen Show (4:3)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Myriad Pro</vt:lpstr>
      <vt:lpstr>Theme1</vt:lpstr>
      <vt:lpstr>Custom Design</vt:lpstr>
      <vt:lpstr>Theme2</vt:lpstr>
      <vt:lpstr>1_Custom Design</vt:lpstr>
      <vt:lpstr>Part III. Requirements for specific project classes </vt:lpstr>
      <vt:lpstr>CHAPTER 20 Agile </vt:lpstr>
      <vt:lpstr>Objectives</vt:lpstr>
      <vt:lpstr> Contents </vt:lpstr>
      <vt:lpstr>Limitations of the waterfall </vt:lpstr>
      <vt:lpstr>The agile development approach </vt:lpstr>
      <vt:lpstr>Essential aspects of an agile approach to requirements </vt:lpstr>
      <vt:lpstr>Adapting requirements practices to agile projects </vt:lpstr>
      <vt:lpstr>Transitioning to agile: Now what? </vt:lpstr>
      <vt:lpstr>CHAPTER 21 Enhancement and replacement projects  </vt:lpstr>
      <vt:lpstr>Objectives</vt:lpstr>
      <vt:lpstr>Contents</vt:lpstr>
      <vt:lpstr>What is enhancement and replacement project? </vt:lpstr>
      <vt:lpstr>Expected challenges </vt:lpstr>
      <vt:lpstr>PowerPoint Presentation</vt:lpstr>
      <vt:lpstr>Prioritizing by using business objectives </vt:lpstr>
      <vt:lpstr>When old requirements don’t exist </vt:lpstr>
      <vt:lpstr>Encouraging new system adoption </vt:lpstr>
      <vt:lpstr>CHAPTER 22 Packaged solution projects </vt:lpstr>
      <vt:lpstr>Objectives</vt:lpstr>
      <vt:lpstr>Content</vt:lpstr>
      <vt:lpstr>Requirements for selecting packaged solutions </vt:lpstr>
      <vt:lpstr>Requirements for implementing packaged solutions</vt:lpstr>
      <vt:lpstr>Requirements for implementing packaged solutions</vt:lpstr>
      <vt:lpstr>Common challenges with packaged solutions </vt:lpstr>
      <vt:lpstr>CHAPTER 23 Outsourced projects </vt:lpstr>
      <vt:lpstr>Content</vt:lpstr>
      <vt:lpstr>CHAPTER 24 Business process automation projects</vt:lpstr>
      <vt:lpstr>CHAPTER 25 Business analytics projects</vt:lpstr>
      <vt:lpstr>CHAPTER 26 Embedded and other real-time systems projects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Huong</cp:lastModifiedBy>
  <cp:revision>146</cp:revision>
  <dcterms:created xsi:type="dcterms:W3CDTF">2018-03-29T02:18:15Z</dcterms:created>
  <dcterms:modified xsi:type="dcterms:W3CDTF">2018-04-24T07:10:46Z</dcterms:modified>
</cp:coreProperties>
</file>