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chemeClr val="bg1"/>
                </a:solidFill>
              </a:defRPr>
            </a:lvl1pPr>
          </a:lstStyle>
          <a:p>
            <a:fld id="{CBA6F4F3-3321-42B0-8486-1097914E436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431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35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25843" y="1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2400" smtClean="0"/>
              <a:t>Click to edit Master title style</a:t>
            </a:r>
            <a:endParaRPr lang="en-US" sz="24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06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5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79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4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0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70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85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66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19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53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8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CBA6F4F3-3321-42B0-8486-1097914E436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3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6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CBA6F4F3-3321-42B0-8486-1097914E436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3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1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2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CBA6F4F3-3321-42B0-8486-1097914E436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4" y="2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2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29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CBA6F4F3-3321-42B0-8486-1097914E436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5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3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68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F4F3-3321-42B0-8486-1097914E436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3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39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1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1" y="4777382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A322BFD0-E7C2-49EF-B20D-E3042827AE95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1" y="6135811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4529543"/>
            <a:ext cx="584825" cy="365125"/>
          </a:xfrm>
        </p:spPr>
        <p:txBody>
          <a:bodyPr/>
          <a:lstStyle/>
          <a:p>
            <a:fld id="{CBA6F4F3-3321-42B0-8486-1097914E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65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3" y="10501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3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A322BFD0-E7C2-49EF-B20D-E3042827AE95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1" y="6135811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F4F3-3321-42B0-8486-1097914E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7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130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chemeClr val="bg1"/>
                </a:solidFill>
              </a:defRPr>
            </a:lvl1pPr>
          </a:lstStyle>
          <a:p>
            <a:fld id="{CBA6F4F3-3321-42B0-8486-1097914E436E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9"/>
            <a:ext cx="6705600" cy="688975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025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3" y="166911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79797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ctr" defTabSz="514350" rtl="0" eaLnBrk="1" latinLnBrk="0" hangingPunct="1">
        <a:spcBef>
          <a:spcPct val="0"/>
        </a:spcBef>
        <a:buNone/>
        <a:defRPr sz="1125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6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77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/>
      </p:par>
    </p:tnLst>
  </p:timing>
  <p:txStyles>
    <p:titleStyle>
      <a:lvl1pPr algn="ctr" defTabSz="514350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1161" y="3181137"/>
            <a:ext cx="4950338" cy="2237873"/>
          </a:xfrm>
        </p:spPr>
        <p:txBody>
          <a:bodyPr>
            <a:noAutofit/>
          </a:bodyPr>
          <a:lstStyle/>
          <a:p>
            <a:pPr algn="ctr"/>
            <a:r>
              <a:rPr lang="en-US" sz="3600"/>
              <a:t>CHAPTER </a:t>
            </a:r>
            <a:r>
              <a:rPr lang="en-US" sz="3600" smtClean="0"/>
              <a:t>11</a:t>
            </a:r>
            <a:r>
              <a:rPr lang="en-US" sz="3600"/>
              <a:t/>
            </a:r>
            <a:br>
              <a:rPr lang="en-US" sz="3600"/>
            </a:br>
            <a:r>
              <a:rPr lang="en-US" sz="3600"/>
              <a:t>Writing excellent requirements</a:t>
            </a:r>
            <a:br>
              <a:rPr lang="en-US" sz="3600"/>
            </a:br>
            <a:r>
              <a:rPr lang="en-US" sz="3600"/>
              <a:t/>
            </a:r>
            <a:br>
              <a:rPr lang="en-US" sz="3600"/>
            </a:br>
            <a:r>
              <a:rPr lang="en-US" sz="3600"/>
              <a:t/>
            </a:r>
            <a:br>
              <a:rPr lang="en-US" sz="3600"/>
            </a:br>
            <a:endParaRPr lang="en-US" sz="3600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7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219200"/>
            <a:ext cx="7899400" cy="4940300"/>
          </a:xfrm>
        </p:spPr>
        <p:txBody>
          <a:bodyPr>
            <a:normAutofit/>
          </a:bodyPr>
          <a:lstStyle/>
          <a:p>
            <a:r>
              <a:rPr lang="en-US" sz="2400" smtClean="0"/>
              <a:t>Student could determine </a:t>
            </a:r>
            <a:r>
              <a:rPr lang="en-US" sz="2400"/>
              <a:t>if more or less detail is needed in specific areas and how best to represent those requirements. </a:t>
            </a:r>
            <a:endParaRPr lang="en-US" sz="2400" smtClean="0"/>
          </a:p>
          <a:p>
            <a:r>
              <a:rPr lang="en-US" sz="2400" smtClean="0"/>
              <a:t>Student could examine </a:t>
            </a:r>
            <a:r>
              <a:rPr lang="en-US" sz="2400"/>
              <a:t>a page of functional requirements from </a:t>
            </a:r>
            <a:r>
              <a:rPr lang="en-US" sz="2400" smtClean="0"/>
              <a:t>requirements of  student’s project to </a:t>
            </a:r>
            <a:r>
              <a:rPr lang="en-US" sz="2400"/>
              <a:t>see whether each statement exhibits the characteristics of excellent </a:t>
            </a:r>
            <a:r>
              <a:rPr lang="en-US" sz="2400" smtClean="0"/>
              <a:t>requirements</a:t>
            </a:r>
          </a:p>
          <a:p>
            <a:r>
              <a:rPr lang="en-US" sz="2400" smtClean="0"/>
              <a:t>Student could rewrite </a:t>
            </a:r>
            <a:r>
              <a:rPr lang="en-US" sz="2400"/>
              <a:t>any requirements that don’t measure </a:t>
            </a:r>
            <a:r>
              <a:rPr lang="en-US" sz="2400" smtClean="0"/>
              <a:t>up</a:t>
            </a:r>
          </a:p>
          <a:p>
            <a:r>
              <a:rPr lang="en-US" sz="2400" smtClean="0"/>
              <a:t>Student could look </a:t>
            </a:r>
            <a:r>
              <a:rPr lang="en-US" sz="2400"/>
              <a:t>for conflicts between different requirements in the specification, for  missing requirements, and for missing sections of the SRS. </a:t>
            </a:r>
          </a:p>
        </p:txBody>
      </p:sp>
    </p:spTree>
    <p:extLst>
      <p:ext uri="{BB962C8B-B14F-4D97-AF65-F5344CB8AC3E}">
        <p14:creationId xmlns:p14="http://schemas.microsoft.com/office/powerpoint/2010/main" val="409028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5115" y="-114652"/>
            <a:ext cx="5290886" cy="1032060"/>
          </a:xfrm>
        </p:spPr>
        <p:txBody>
          <a:bodyPr>
            <a:noAutofit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Contents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1" y="1193801"/>
            <a:ext cx="7077912" cy="403370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/>
              <a:t>Characteristics of excellent </a:t>
            </a:r>
            <a:r>
              <a:rPr lang="en-US" sz="2400" smtClean="0"/>
              <a:t>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Guidelines for writing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Sample requirements, before and after</a:t>
            </a:r>
          </a:p>
          <a:p>
            <a:pPr marL="342900" indent="-342900">
              <a:buFont typeface="+mj-lt"/>
              <a:buAutoNum type="arabicPeriod"/>
            </a:pPr>
            <a:endParaRPr lang="en-US" sz="2400" smtClean="0"/>
          </a:p>
          <a:p>
            <a:pPr marL="342900" indent="-342900">
              <a:buFont typeface="+mj-lt"/>
              <a:buAutoNum type="arabicPeriod"/>
            </a:pPr>
            <a:endParaRPr lang="en-US" sz="2400"/>
          </a:p>
          <a:p>
            <a:pPr marL="342900" indent="-342900">
              <a:buFont typeface="+mj-lt"/>
              <a:buAutoNum type="arabicPeriod"/>
            </a:pPr>
            <a:endParaRPr lang="en-US" sz="2400"/>
          </a:p>
          <a:p>
            <a:pPr marL="342900" indent="-342900">
              <a:buFont typeface="+mj-lt"/>
              <a:buAutoNum type="arabicPeriod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786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3" y="0"/>
            <a:ext cx="6811691" cy="1052161"/>
          </a:xfrm>
        </p:spPr>
        <p:txBody>
          <a:bodyPr>
            <a:noAutofit/>
          </a:bodyPr>
          <a:lstStyle/>
          <a:p>
            <a:r>
              <a:rPr lang="en-US"/>
              <a:t>Characteristics of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excellent </a:t>
            </a:r>
            <a:r>
              <a:rPr lang="en-US"/>
              <a:t>requirements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1181100"/>
            <a:ext cx="7429499" cy="5092700"/>
          </a:xfrm>
        </p:spPr>
        <p:txBody>
          <a:bodyPr>
            <a:normAutofit/>
          </a:bodyPr>
          <a:lstStyle/>
          <a:p>
            <a:r>
              <a:rPr lang="en-US" sz="2800"/>
              <a:t>Characteristics of requirement statements </a:t>
            </a:r>
            <a:endParaRPr lang="en-US" sz="2800" smtClean="0"/>
          </a:p>
          <a:p>
            <a:pPr lvl="1"/>
            <a:r>
              <a:rPr lang="en-US" sz="2000" smtClean="0"/>
              <a:t>Complete</a:t>
            </a:r>
          </a:p>
          <a:p>
            <a:pPr lvl="1"/>
            <a:r>
              <a:rPr lang="en-US" sz="2000" smtClean="0"/>
              <a:t>Correct</a:t>
            </a:r>
          </a:p>
          <a:p>
            <a:pPr lvl="1"/>
            <a:r>
              <a:rPr lang="en-US" sz="2000" smtClean="0"/>
              <a:t>Feasible</a:t>
            </a:r>
          </a:p>
          <a:p>
            <a:pPr lvl="1"/>
            <a:r>
              <a:rPr lang="en-US" sz="2000" smtClean="0"/>
              <a:t>Necessary</a:t>
            </a:r>
          </a:p>
          <a:p>
            <a:pPr lvl="1"/>
            <a:r>
              <a:rPr lang="en-US" sz="2000" smtClean="0"/>
              <a:t>Prioritized</a:t>
            </a:r>
          </a:p>
          <a:p>
            <a:pPr lvl="1"/>
            <a:r>
              <a:rPr lang="en-US" sz="2000" smtClean="0"/>
              <a:t>Unambiguous</a:t>
            </a:r>
          </a:p>
          <a:p>
            <a:pPr lvl="1"/>
            <a:r>
              <a:rPr lang="en-US" sz="2000" smtClean="0"/>
              <a:t>Verifiable</a:t>
            </a:r>
          </a:p>
          <a:p>
            <a:r>
              <a:rPr lang="en-US" sz="2800"/>
              <a:t>Characteristics of requirements collections </a:t>
            </a:r>
            <a:endParaRPr lang="en-US" sz="2800" smtClean="0"/>
          </a:p>
          <a:p>
            <a:pPr lvl="1"/>
            <a:r>
              <a:rPr lang="en-US" sz="2000" smtClean="0"/>
              <a:t>Complete</a:t>
            </a:r>
          </a:p>
          <a:p>
            <a:pPr lvl="1"/>
            <a:r>
              <a:rPr lang="en-US" sz="2000" smtClean="0"/>
              <a:t>Consistent</a:t>
            </a:r>
          </a:p>
          <a:p>
            <a:pPr lvl="1"/>
            <a:r>
              <a:rPr lang="en-US" sz="2000" smtClean="0"/>
              <a:t>Modifiable</a:t>
            </a:r>
          </a:p>
          <a:p>
            <a:pPr lvl="1"/>
            <a:r>
              <a:rPr lang="en-US" sz="2000"/>
              <a:t>Traceable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3125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Guidelines for writing requirements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193800"/>
            <a:ext cx="7327900" cy="5092700"/>
          </a:xfrm>
        </p:spPr>
        <p:txBody>
          <a:bodyPr>
            <a:normAutofit/>
          </a:bodyPr>
          <a:lstStyle/>
          <a:p>
            <a:r>
              <a:rPr lang="en-US" sz="2400"/>
              <a:t>System or user </a:t>
            </a:r>
            <a:r>
              <a:rPr lang="en-US" sz="2400" smtClean="0"/>
              <a:t>perspective</a:t>
            </a:r>
          </a:p>
          <a:p>
            <a:r>
              <a:rPr lang="en-US" sz="2400"/>
              <a:t>Writing </a:t>
            </a:r>
            <a:r>
              <a:rPr lang="en-US" sz="2400" smtClean="0"/>
              <a:t>style</a:t>
            </a:r>
          </a:p>
          <a:p>
            <a:pPr lvl="1"/>
            <a:r>
              <a:rPr lang="en-US" sz="1800"/>
              <a:t>Clarity and conciseness </a:t>
            </a:r>
            <a:endParaRPr lang="en-US" sz="1800" smtClean="0"/>
          </a:p>
          <a:p>
            <a:pPr lvl="1"/>
            <a:r>
              <a:rPr lang="en-US" sz="1800"/>
              <a:t>The keyword “shall” </a:t>
            </a:r>
            <a:endParaRPr lang="en-US" sz="1800" smtClean="0"/>
          </a:p>
          <a:p>
            <a:pPr lvl="1"/>
            <a:r>
              <a:rPr lang="en-US" sz="1800"/>
              <a:t>Active voice </a:t>
            </a:r>
            <a:endParaRPr lang="en-US" sz="1800" smtClean="0"/>
          </a:p>
          <a:p>
            <a:pPr lvl="1"/>
            <a:r>
              <a:rPr lang="en-US" sz="1800"/>
              <a:t>Individual requirements </a:t>
            </a:r>
            <a:endParaRPr lang="en-US" sz="1800" smtClean="0"/>
          </a:p>
          <a:p>
            <a:r>
              <a:rPr lang="en-US" sz="2400"/>
              <a:t>Level of detail </a:t>
            </a:r>
            <a:endParaRPr lang="en-US" sz="2400" smtClean="0"/>
          </a:p>
          <a:p>
            <a:pPr lvl="1"/>
            <a:r>
              <a:rPr lang="en-US" sz="1800"/>
              <a:t>Appropriate detail </a:t>
            </a:r>
            <a:endParaRPr lang="en-US" sz="1800" smtClean="0"/>
          </a:p>
          <a:p>
            <a:pPr lvl="1"/>
            <a:r>
              <a:rPr lang="en-US" sz="1800"/>
              <a:t>Consistent granularity </a:t>
            </a:r>
            <a:endParaRPr lang="en-US" sz="1800" smtClean="0"/>
          </a:p>
          <a:p>
            <a:r>
              <a:rPr lang="en-US" sz="2400"/>
              <a:t>Representation techniques 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34026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Guidelines for writing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Avoiding ambiguity </a:t>
            </a:r>
          </a:p>
          <a:p>
            <a:pPr lvl="1"/>
            <a:r>
              <a:rPr lang="en-US" sz="2400"/>
              <a:t>Fuzzy </a:t>
            </a:r>
            <a:r>
              <a:rPr lang="en-US" sz="2400" smtClean="0"/>
              <a:t>words</a:t>
            </a:r>
          </a:p>
          <a:p>
            <a:pPr lvl="1"/>
            <a:r>
              <a:rPr lang="en-US" sz="2400" smtClean="0"/>
              <a:t>The </a:t>
            </a:r>
            <a:r>
              <a:rPr lang="en-US" sz="2400"/>
              <a:t>A/B </a:t>
            </a:r>
            <a:r>
              <a:rPr lang="en-US" sz="2400" smtClean="0"/>
              <a:t>construct</a:t>
            </a:r>
          </a:p>
          <a:p>
            <a:pPr lvl="1"/>
            <a:r>
              <a:rPr lang="en-US" sz="2400" smtClean="0"/>
              <a:t>Boundary values</a:t>
            </a:r>
          </a:p>
          <a:p>
            <a:pPr lvl="1"/>
            <a:r>
              <a:rPr lang="en-US" sz="2400" smtClean="0"/>
              <a:t>Negative requirements</a:t>
            </a:r>
          </a:p>
          <a:p>
            <a:r>
              <a:rPr lang="en-US" sz="2400"/>
              <a:t>Avoiding incompleteness </a:t>
            </a:r>
            <a:endParaRPr lang="en-US" sz="2400" smtClean="0"/>
          </a:p>
          <a:p>
            <a:pPr lvl="1"/>
            <a:r>
              <a:rPr lang="en-US" sz="2400" smtClean="0"/>
              <a:t>Symmetry</a:t>
            </a:r>
          </a:p>
          <a:p>
            <a:pPr lvl="1"/>
            <a:r>
              <a:rPr lang="en-US" sz="2400"/>
              <a:t>Complex logic </a:t>
            </a:r>
            <a:endParaRPr lang="en-US" sz="2400" smtClean="0"/>
          </a:p>
          <a:p>
            <a:pPr lvl="1"/>
            <a:r>
              <a:rPr lang="en-US" sz="2400"/>
              <a:t>Missing exceptions  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8263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Sample requirements, before and after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Teacher should guide student practice on sample requirements that are illustrated in </a:t>
            </a:r>
            <a:r>
              <a:rPr lang="en-US" sz="2400" smtClean="0"/>
              <a:t>e</a:t>
            </a:r>
            <a:r>
              <a:rPr lang="en-US" sz="2400"/>
              <a:t>-</a:t>
            </a:r>
            <a:r>
              <a:rPr lang="en-US" sz="2400" smtClean="0"/>
              <a:t>book</a:t>
            </a:r>
            <a:r>
              <a:rPr lang="en-US" sz="2400" smtClean="0"/>
              <a:t>.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8733585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B6DEE63-BE41-41AB-9512-0AD4948D9815}" vid="{C06A2116-4534-44AC-A79C-40D866AE0D3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</TotalTime>
  <Words>189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Myriad Pro</vt:lpstr>
      <vt:lpstr>Theme2</vt:lpstr>
      <vt:lpstr>Custom Design</vt:lpstr>
      <vt:lpstr>CHAPTER 11 Writing excellent requirements   </vt:lpstr>
      <vt:lpstr>Objectives</vt:lpstr>
      <vt:lpstr> Contents </vt:lpstr>
      <vt:lpstr>Characteristics of  excellent requirements </vt:lpstr>
      <vt:lpstr>Guidelines for writing requirements </vt:lpstr>
      <vt:lpstr>Guidelines for writing requirements</vt:lpstr>
      <vt:lpstr>Sample requirements, before and after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Writing excellent requirements   </dc:title>
  <dc:creator>Huong</dc:creator>
  <cp:lastModifiedBy>Huong</cp:lastModifiedBy>
  <cp:revision>12</cp:revision>
  <dcterms:created xsi:type="dcterms:W3CDTF">2018-04-24T06:42:42Z</dcterms:created>
  <dcterms:modified xsi:type="dcterms:W3CDTF">2018-04-24T06:45:13Z</dcterms:modified>
</cp:coreProperties>
</file>