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1" r:id="rId2"/>
  </p:sldMasterIdLst>
  <p:notesMasterIdLst>
    <p:notesMasterId r:id="rId2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20248B-FBD2-49C0-A248-ADA5A8E5DE21}" type="datetimeFigureOut">
              <a:rPr lang="en-US" smtClean="0"/>
              <a:t>24/04/2018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43336-8E75-43BB-9271-FB459928A930}" type="slidenum">
              <a:rPr lang="en-US" smtClean="0"/>
              <a:t>‹#›</a:t>
            </a:fld>
            <a:endParaRPr lang="en-US"/>
          </a:p>
        </p:txBody>
      </p:sp>
    </p:spTree>
    <p:extLst>
      <p:ext uri="{BB962C8B-B14F-4D97-AF65-F5344CB8AC3E}">
        <p14:creationId xmlns:p14="http://schemas.microsoft.com/office/powerpoint/2010/main" val="2985292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Table 12-1 suggests possible mappings from customers’ word choices into model component</a:t>
            </a:r>
          </a:p>
          <a:p>
            <a:endParaRPr lang="en-US"/>
          </a:p>
        </p:txBody>
      </p:sp>
      <p:sp>
        <p:nvSpPr>
          <p:cNvPr id="4" name="Slide Number Placeholder 3"/>
          <p:cNvSpPr>
            <a:spLocks noGrp="1"/>
          </p:cNvSpPr>
          <p:nvPr>
            <p:ph type="sldNum" sz="quarter" idx="10"/>
          </p:nvPr>
        </p:nvSpPr>
        <p:spPr/>
        <p:txBody>
          <a:bodyPr/>
          <a:lstStyle/>
          <a:p>
            <a:fld id="{D6D8E87D-860B-4D07-AA9C-845386AB8A4E}" type="slidenum">
              <a:rPr lang="en-US" smtClean="0"/>
              <a:t>6</a:t>
            </a:fld>
            <a:endParaRPr lang="en-US"/>
          </a:p>
        </p:txBody>
      </p:sp>
    </p:spTree>
    <p:extLst>
      <p:ext uri="{BB962C8B-B14F-4D97-AF65-F5344CB8AC3E}">
        <p14:creationId xmlns:p14="http://schemas.microsoft.com/office/powerpoint/2010/main" val="39051386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chemeClr val="bg1"/>
                </a:solidFill>
              </a:defRPr>
            </a:lvl1pPr>
          </a:lstStyle>
          <a:p>
            <a:fld id="{5E99808F-6981-477C-B99D-4BF0D634D1B8}" type="slidenum">
              <a:rPr lang="en-US" smtClean="0"/>
              <a:t>‹#›</a:t>
            </a:fld>
            <a:endParaRPr lang="en-US"/>
          </a:p>
        </p:txBody>
      </p:sp>
      <p:sp>
        <p:nvSpPr>
          <p:cNvPr id="3" name="Rectangle 2"/>
          <p:cNvSpPr/>
          <p:nvPr/>
        </p:nvSpPr>
        <p:spPr>
          <a:xfrm>
            <a:off x="435430" y="415492"/>
            <a:ext cx="174171" cy="194108"/>
          </a:xfrm>
          <a:prstGeom prst="rect">
            <a:avLst/>
          </a:pr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Title 1"/>
          <p:cNvSpPr>
            <a:spLocks noGrp="1"/>
          </p:cNvSpPr>
          <p:nvPr>
            <p:ph type="title" hasCustomPrompt="1"/>
          </p:nvPr>
        </p:nvSpPr>
        <p:spPr>
          <a:xfrm>
            <a:off x="685800" y="228600"/>
            <a:ext cx="5638800" cy="457200"/>
          </a:xfrm>
          <a:prstGeom prst="rect">
            <a:avLst/>
          </a:prstGeom>
        </p:spPr>
        <p:txBody>
          <a:bodyPr/>
          <a:lstStyle>
            <a:lvl1pPr algn="l">
              <a:defRPr sz="1800">
                <a:solidFill>
                  <a:srgbClr val="F47206"/>
                </a:solidFill>
                <a:latin typeface="Myriad Pro" pitchFamily="34" charset="0"/>
              </a:defRPr>
            </a:lvl1pPr>
          </a:lstStyle>
          <a:p>
            <a:r>
              <a:rPr lang="en-US" dirty="0" smtClean="0"/>
              <a:t>CLICK TO EDIT MASTER TITLE STYLE</a:t>
            </a:r>
            <a:endParaRPr lang="en-US" dirty="0"/>
          </a:p>
        </p:txBody>
      </p:sp>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 name="Straight Connector 6"/>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2" descr="E:\Kienlh\2018\Thuong-Hieu\Đại hôi cổ đông\logo-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828" y="194689"/>
            <a:ext cx="2142909" cy="8024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2225842" y="0"/>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smtClean="0"/>
              <a:t>Click to edit Master title style</a:t>
            </a:r>
            <a:endParaRPr lang="en-US" sz="3200" dirty="0"/>
          </a:p>
        </p:txBody>
      </p:sp>
      <p:sp>
        <p:nvSpPr>
          <p:cNvPr id="13" name="Content Placeholder 2"/>
          <p:cNvSpPr>
            <a:spLocks noGrp="1"/>
          </p:cNvSpPr>
          <p:nvPr>
            <p:ph idx="1"/>
          </p:nvPr>
        </p:nvSpPr>
        <p:spPr>
          <a:xfrm>
            <a:off x="830180" y="1191126"/>
            <a:ext cx="7772399" cy="487279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78936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90976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07010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542960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413144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54902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534627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282033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901524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860174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425867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5E99808F-6981-477C-B99D-4BF0D634D1B8}"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6" name="Straight Connector 5"/>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2225842" y="1"/>
            <a:ext cx="6811691" cy="914400"/>
          </a:xfrm>
          <a:prstGeom prst="rect">
            <a:avLst/>
          </a:prstGeom>
        </p:spPr>
        <p:txBody>
          <a:bodyPr/>
          <a:lstStyle>
            <a:lvl1pPr>
              <a:defRPr sz="3600"/>
            </a:lvl1pPr>
          </a:lstStyle>
          <a:p>
            <a:r>
              <a:rPr lang="en-US" smtClean="0"/>
              <a:t>Click to edit Master title style</a:t>
            </a:r>
            <a:endParaRPr lang="en-US" dirty="0"/>
          </a:p>
        </p:txBody>
      </p:sp>
      <p:sp>
        <p:nvSpPr>
          <p:cNvPr id="10" name="Content Placeholder 2"/>
          <p:cNvSpPr>
            <a:spLocks noGrp="1"/>
          </p:cNvSpPr>
          <p:nvPr>
            <p:ph idx="1"/>
          </p:nvPr>
        </p:nvSpPr>
        <p:spPr>
          <a:xfrm>
            <a:off x="830180" y="1191126"/>
            <a:ext cx="7772399" cy="5149516"/>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59144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5E99808F-6981-477C-B99D-4BF0D634D1B8}"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25842" y="0"/>
            <a:ext cx="6811691" cy="914400"/>
          </a:xfrm>
          <a:prstGeom prst="rect">
            <a:avLst/>
          </a:prstGeom>
        </p:spPr>
        <p:txBody>
          <a:bodyPr/>
          <a:lstStyle>
            <a:lvl1pPr>
              <a:defRPr sz="3600"/>
            </a:lvl1pPr>
          </a:lstStyle>
          <a:p>
            <a:r>
              <a:rPr lang="en-US" smtClean="0"/>
              <a:t>Click to edit Master title style</a:t>
            </a:r>
            <a:endParaRPr lang="en-US" dirty="0"/>
          </a:p>
        </p:txBody>
      </p:sp>
      <p:sp>
        <p:nvSpPr>
          <p:cNvPr id="12" name="Content Placeholder 2"/>
          <p:cNvSpPr>
            <a:spLocks noGrp="1"/>
          </p:cNvSpPr>
          <p:nvPr>
            <p:ph idx="1"/>
          </p:nvPr>
        </p:nvSpPr>
        <p:spPr>
          <a:xfrm>
            <a:off x="830180" y="1191125"/>
            <a:ext cx="7772399" cy="512545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5598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5E99808F-6981-477C-B99D-4BF0D634D1B8}"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33863" y="0"/>
            <a:ext cx="6811691" cy="914401"/>
          </a:xfrm>
          <a:prstGeom prst="rect">
            <a:avLst/>
          </a:prstGeom>
        </p:spPr>
        <p:txBody>
          <a:bodyPr/>
          <a:lstStyle>
            <a:lvl1pPr>
              <a:defRPr sz="3600"/>
            </a:lvl1pPr>
          </a:lstStyle>
          <a:p>
            <a:r>
              <a:rPr lang="en-US" smtClean="0"/>
              <a:t>Click to edit Master title style</a:t>
            </a:r>
            <a:endParaRPr lang="en-US" dirty="0"/>
          </a:p>
        </p:txBody>
      </p:sp>
      <p:sp>
        <p:nvSpPr>
          <p:cNvPr id="12" name="Content Placeholder 2"/>
          <p:cNvSpPr>
            <a:spLocks noGrp="1"/>
          </p:cNvSpPr>
          <p:nvPr>
            <p:ph idx="1"/>
          </p:nvPr>
        </p:nvSpPr>
        <p:spPr>
          <a:xfrm>
            <a:off x="838201" y="1230714"/>
            <a:ext cx="7772399" cy="495701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8510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5E99808F-6981-477C-B99D-4BF0D634D1B8}"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109854" y="0"/>
            <a:ext cx="6927680" cy="914400"/>
          </a:xfrm>
          <a:prstGeom prst="rect">
            <a:avLst/>
          </a:prstGeom>
        </p:spPr>
        <p:txBody>
          <a:bodyPr/>
          <a:lstStyle>
            <a:lvl1pPr>
              <a:defRPr sz="3600"/>
            </a:lvl1pPr>
          </a:lstStyle>
          <a:p>
            <a:r>
              <a:rPr lang="en-US" smtClean="0"/>
              <a:t>Click to edit Master title style</a:t>
            </a:r>
            <a:endParaRPr lang="en-US" dirty="0"/>
          </a:p>
        </p:txBody>
      </p:sp>
      <p:sp>
        <p:nvSpPr>
          <p:cNvPr id="12" name="Content Placeholder 2"/>
          <p:cNvSpPr>
            <a:spLocks noGrp="1"/>
          </p:cNvSpPr>
          <p:nvPr>
            <p:ph idx="1"/>
          </p:nvPr>
        </p:nvSpPr>
        <p:spPr>
          <a:xfrm>
            <a:off x="697832" y="1191125"/>
            <a:ext cx="7904747" cy="512545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64094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99808F-6981-477C-B99D-4BF0D634D1B8}" type="slidenum">
              <a:rPr lang="en-US" smtClean="0"/>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7" name="Straight Connector 6"/>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2225842" y="0"/>
            <a:ext cx="6811691" cy="914400"/>
          </a:xfrm>
          <a:prstGeom prst="rect">
            <a:avLst/>
          </a:prstGeom>
        </p:spPr>
        <p:txBody>
          <a:bodyPr/>
          <a:lstStyle>
            <a:lvl1pPr>
              <a:defRPr sz="3600"/>
            </a:lvl1pPr>
          </a:lstStyle>
          <a:p>
            <a:r>
              <a:rPr lang="en-US" smtClean="0"/>
              <a:t>Click to edit Master title style</a:t>
            </a:r>
            <a:endParaRPr lang="en-US" dirty="0"/>
          </a:p>
        </p:txBody>
      </p:sp>
      <p:sp>
        <p:nvSpPr>
          <p:cNvPr id="11" name="Content Placeholder 2"/>
          <p:cNvSpPr>
            <a:spLocks noGrp="1"/>
          </p:cNvSpPr>
          <p:nvPr>
            <p:ph idx="1"/>
          </p:nvPr>
        </p:nvSpPr>
        <p:spPr>
          <a:xfrm>
            <a:off x="830180" y="1191126"/>
            <a:ext cx="7772399" cy="47043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81960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a:prstGeom prst="rect">
            <a:avLst/>
          </a:prstGeo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a:prstGeom prst="rect">
            <a:avLst/>
          </a:prstGeo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771210" y="6130437"/>
            <a:ext cx="859712" cy="370396"/>
          </a:xfrm>
          <a:prstGeom prst="rect">
            <a:avLst/>
          </a:prstGeom>
        </p:spPr>
        <p:txBody>
          <a:bodyPr/>
          <a:lstStyle/>
          <a:p>
            <a:fld id="{90E9998D-5C14-47FF-AF26-5709C1936481}" type="datetimeFigureOut">
              <a:rPr lang="en-US" smtClean="0"/>
              <a:t>24/04/2018</a:t>
            </a:fld>
            <a:endParaRPr lang="en-US"/>
          </a:p>
        </p:txBody>
      </p:sp>
      <p:sp>
        <p:nvSpPr>
          <p:cNvPr id="5" name="Footer Placeholder 4"/>
          <p:cNvSpPr>
            <a:spLocks noGrp="1"/>
          </p:cNvSpPr>
          <p:nvPr>
            <p:ph type="ftr" sz="quarter" idx="11"/>
          </p:nvPr>
        </p:nvSpPr>
        <p:spPr>
          <a:xfrm>
            <a:off x="1941910" y="6135809"/>
            <a:ext cx="5714999"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98860" y="4529541"/>
            <a:ext cx="584825" cy="365125"/>
          </a:xfrm>
        </p:spPr>
        <p:txBody>
          <a:bodyPr/>
          <a:lstStyle/>
          <a:p>
            <a:fld id="{5E99808F-6981-477C-B99D-4BF0D634D1B8}" type="slidenum">
              <a:rPr lang="en-US" smtClean="0"/>
              <a:t>‹#›</a:t>
            </a:fld>
            <a:endParaRPr lang="en-US"/>
          </a:p>
        </p:txBody>
      </p:sp>
    </p:spTree>
    <p:extLst>
      <p:ext uri="{BB962C8B-B14F-4D97-AF65-F5344CB8AC3E}">
        <p14:creationId xmlns:p14="http://schemas.microsoft.com/office/powerpoint/2010/main" val="12908483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5842" y="10499"/>
            <a:ext cx="6811691" cy="1052161"/>
          </a:xfrm>
          <a:prstGeom prst="rect">
            <a:avLst/>
          </a:prstGeom>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830180" y="1191126"/>
            <a:ext cx="7772399" cy="47043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55042" y="6130437"/>
            <a:ext cx="1347537" cy="370396"/>
          </a:xfrm>
          <a:prstGeom prst="rect">
            <a:avLst/>
          </a:prstGeom>
        </p:spPr>
        <p:txBody>
          <a:bodyPr/>
          <a:lstStyle/>
          <a:p>
            <a:fld id="{90E9998D-5C14-47FF-AF26-5709C1936481}" type="datetimeFigureOut">
              <a:rPr lang="en-US" smtClean="0"/>
              <a:t>24/04/2018</a:t>
            </a:fld>
            <a:endParaRPr lang="en-US"/>
          </a:p>
        </p:txBody>
      </p:sp>
      <p:sp>
        <p:nvSpPr>
          <p:cNvPr id="5" name="Footer Placeholder 4"/>
          <p:cNvSpPr>
            <a:spLocks noGrp="1"/>
          </p:cNvSpPr>
          <p:nvPr>
            <p:ph type="ftr" sz="quarter" idx="11"/>
          </p:nvPr>
        </p:nvSpPr>
        <p:spPr>
          <a:xfrm>
            <a:off x="830180" y="6135809"/>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E99808F-6981-477C-B99D-4BF0D634D1B8}" type="slidenum">
              <a:rPr lang="en-US" smtClean="0"/>
              <a:t>‹#›</a:t>
            </a:fld>
            <a:endParaRPr lang="en-US"/>
          </a:p>
        </p:txBody>
      </p:sp>
    </p:spTree>
    <p:extLst>
      <p:ext uri="{BB962C8B-B14F-4D97-AF65-F5344CB8AC3E}">
        <p14:creationId xmlns:p14="http://schemas.microsoft.com/office/powerpoint/2010/main" val="33782971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41789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D:\2014\FCC\Slide FPT for Global\Line ngan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4"/>
          </p:nvPr>
        </p:nvSpPr>
        <p:spPr>
          <a:xfrm>
            <a:off x="304800" y="6629400"/>
            <a:ext cx="762000" cy="228600"/>
          </a:xfrm>
          <a:prstGeom prst="rect">
            <a:avLst/>
          </a:prstGeom>
        </p:spPr>
        <p:txBody>
          <a:bodyPr/>
          <a:lstStyle>
            <a:lvl1pPr algn="l">
              <a:defRPr sz="825">
                <a:solidFill>
                  <a:schemeClr val="bg1"/>
                </a:solidFill>
              </a:defRPr>
            </a:lvl1pPr>
          </a:lstStyle>
          <a:p>
            <a:fld id="{5E99808F-6981-477C-B99D-4BF0D634D1B8}" type="slidenum">
              <a:rPr lang="en-US" smtClean="0"/>
              <a:t>‹#›</a:t>
            </a:fld>
            <a:endParaRPr lang="en-US"/>
          </a:p>
        </p:txBody>
      </p:sp>
      <p:pic>
        <p:nvPicPr>
          <p:cNvPr id="5" name="Picture 2" descr="E:\Kienlh\2018\Thuong-Hieu\Đại hôi cổ đông\logo-e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1529" y="42289"/>
            <a:ext cx="2258580" cy="84578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2438400" y="301627"/>
            <a:ext cx="6705600" cy="6889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2000" b="1" kern="1200">
                <a:solidFill>
                  <a:srgbClr val="0066B2"/>
                </a:solidFill>
                <a:latin typeface="Myriad Pro" pitchFamily="34" charset="0"/>
                <a:ea typeface="+mj-ea"/>
                <a:cs typeface="+mj-cs"/>
              </a:defRPr>
            </a:lvl1pPr>
          </a:lstStyle>
          <a:p>
            <a:endParaRPr lang="en-US" sz="2700" dirty="0"/>
          </a:p>
        </p:txBody>
      </p:sp>
      <p:cxnSp>
        <p:nvCxnSpPr>
          <p:cNvPr id="6" name="Straight Connector 5"/>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2225842" y="166909"/>
            <a:ext cx="6811691" cy="1326753"/>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dirty="0"/>
          </a:p>
        </p:txBody>
      </p:sp>
    </p:spTree>
    <p:extLst>
      <p:ext uri="{BB962C8B-B14F-4D97-AF65-F5344CB8AC3E}">
        <p14:creationId xmlns:p14="http://schemas.microsoft.com/office/powerpoint/2010/main" val="3587474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p:timing>
    <p:tnLst>
      <p:par>
        <p:cTn id="1" dur="indefinite" restart="never" nodeType="tmRoot"/>
      </p:par>
    </p:tnLst>
  </p:timing>
  <p:txStyles>
    <p:titleStyle>
      <a:lvl1pPr algn="ctr" defTabSz="685800" rtl="0" eaLnBrk="1" latinLnBrk="0" hangingPunct="1">
        <a:spcBef>
          <a:spcPct val="0"/>
        </a:spcBef>
        <a:buNone/>
        <a:defRPr sz="1500" b="1" kern="1200">
          <a:solidFill>
            <a:srgbClr val="0066B2"/>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E:\Kienlh\2018\Thuong-Hieu\Đại hôi cổ đông\logo-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6428" y="184834"/>
            <a:ext cx="2214339" cy="8292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0" y="0"/>
            <a:ext cx="9144000" cy="6858000"/>
          </a:xfrm>
          <a:prstGeom prst="rect">
            <a:avLst/>
          </a:prstGeom>
          <a:solidFill>
            <a:srgbClr val="F6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295400" y="304800"/>
            <a:ext cx="7781904" cy="690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14104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8294" y="3181137"/>
            <a:ext cx="6157609" cy="2237873"/>
          </a:xfrm>
        </p:spPr>
        <p:txBody>
          <a:bodyPr>
            <a:normAutofit fontScale="90000"/>
          </a:bodyPr>
          <a:lstStyle/>
          <a:p>
            <a:pPr algn="ctr"/>
            <a:r>
              <a:rPr lang="en-US"/>
              <a:t>CHAPTER </a:t>
            </a:r>
            <a:r>
              <a:rPr lang="en-US" smtClean="0"/>
              <a:t>12</a:t>
            </a:r>
            <a:r>
              <a:rPr lang="en-US"/>
              <a:t/>
            </a:r>
            <a:br>
              <a:rPr lang="en-US"/>
            </a:br>
            <a:r>
              <a:rPr lang="en-US"/>
              <a:t>A picture is worth </a:t>
            </a:r>
            <a:r>
              <a:rPr lang="en-US" smtClean="0"/>
              <a:t/>
            </a:r>
            <a:br>
              <a:rPr lang="en-US" smtClean="0"/>
            </a:br>
            <a:r>
              <a:rPr lang="en-US" smtClean="0"/>
              <a:t>1024 </a:t>
            </a:r>
            <a:r>
              <a:rPr lang="en-US"/>
              <a:t>words</a:t>
            </a:r>
            <a:br>
              <a:rPr lang="en-US"/>
            </a:br>
            <a:r>
              <a:rPr lang="en-US"/>
              <a:t/>
            </a:r>
            <a:br>
              <a:rPr lang="en-US"/>
            </a:br>
            <a:r>
              <a:rPr lang="en-US"/>
              <a:t/>
            </a:r>
            <a:br>
              <a:rPr lang="en-US"/>
            </a:br>
            <a:endParaRPr lang="en-US" sz="3000" i="1"/>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90681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Data flow </a:t>
            </a:r>
            <a:r>
              <a:rPr lang="en-US" smtClean="0"/>
              <a:t>diagram – context diagram</a:t>
            </a:r>
            <a:r>
              <a:rPr lang="en-US"/>
              <a:t/>
            </a:r>
            <a:br>
              <a:rPr lang="en-US"/>
            </a:br>
            <a:endParaRPr lang="en-US"/>
          </a:p>
        </p:txBody>
      </p:sp>
      <p:sp>
        <p:nvSpPr>
          <p:cNvPr id="3" name="Content Placeholder 2"/>
          <p:cNvSpPr>
            <a:spLocks noGrp="1"/>
          </p:cNvSpPr>
          <p:nvPr>
            <p:ph idx="1"/>
          </p:nvPr>
        </p:nvSpPr>
        <p:spPr/>
        <p:txBody>
          <a:bodyPr>
            <a:normAutofit/>
          </a:bodyPr>
          <a:lstStyle/>
          <a:p>
            <a:r>
              <a:rPr lang="en-US" smtClean="0"/>
              <a:t>Purpose</a:t>
            </a:r>
          </a:p>
          <a:p>
            <a:pPr lvl="1"/>
            <a:r>
              <a:rPr lang="en-US"/>
              <a:t>DFDs provide a big-picture view of how data moves through a system, which other models don’t show </a:t>
            </a:r>
            <a:r>
              <a:rPr lang="en-US" smtClean="0"/>
              <a:t>well</a:t>
            </a:r>
          </a:p>
          <a:p>
            <a:pPr lvl="1"/>
            <a:r>
              <a:rPr lang="en-US"/>
              <a:t>A gives  context to the functional requirements regarding how the user performs specific </a:t>
            </a:r>
            <a:r>
              <a:rPr lang="en-US" smtClean="0"/>
              <a:t>tasks.</a:t>
            </a:r>
          </a:p>
          <a:p>
            <a:pPr lvl="1"/>
            <a:r>
              <a:rPr lang="en-US" smtClean="0"/>
              <a:t>DFDs </a:t>
            </a:r>
            <a:r>
              <a:rPr lang="en-US"/>
              <a:t>can be used as a technique to identify missing data </a:t>
            </a:r>
            <a:r>
              <a:rPr lang="en-US" smtClean="0"/>
              <a:t>requirements</a:t>
            </a:r>
          </a:p>
          <a:p>
            <a:pPr lvl="1"/>
            <a:endParaRPr lang="en-US"/>
          </a:p>
        </p:txBody>
      </p:sp>
    </p:spTree>
    <p:extLst>
      <p:ext uri="{BB962C8B-B14F-4D97-AF65-F5344CB8AC3E}">
        <p14:creationId xmlns:p14="http://schemas.microsoft.com/office/powerpoint/2010/main" val="2469598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title"/>
          </p:nvPr>
        </p:nvSpPr>
        <p:spPr>
          <a:xfrm>
            <a:off x="2425436" y="292894"/>
            <a:ext cx="5818585" cy="571500"/>
          </a:xfrm>
        </p:spPr>
        <p:txBody>
          <a:bodyPr>
            <a:normAutofit fontScale="90000"/>
          </a:bodyPr>
          <a:lstStyle/>
          <a:p>
            <a:pPr>
              <a:defRPr/>
            </a:pPr>
            <a:r>
              <a:rPr kumimoji="0" lang="en-US" dirty="0" smtClean="0"/>
              <a:t>Dataflow diagram: example</a:t>
            </a:r>
            <a:endParaRPr lang="en-US" sz="1875" dirty="0">
              <a:effectLst>
                <a:outerShdw blurRad="38100" dist="38100" dir="2700000" algn="tl">
                  <a:srgbClr val="000000"/>
                </a:outerShdw>
              </a:effectLst>
            </a:endParaRPr>
          </a:p>
        </p:txBody>
      </p:sp>
      <p:pic>
        <p:nvPicPr>
          <p:cNvPr id="3174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7781" y="1029891"/>
            <a:ext cx="7953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48" name="Group 20"/>
          <p:cNvGrpSpPr>
            <a:grpSpLocks/>
          </p:cNvGrpSpPr>
          <p:nvPr/>
        </p:nvGrpSpPr>
        <p:grpSpPr bwMode="auto">
          <a:xfrm>
            <a:off x="2566988" y="3265885"/>
            <a:ext cx="1038225" cy="190500"/>
            <a:chOff x="1156" y="1769"/>
            <a:chExt cx="891" cy="115"/>
          </a:xfrm>
        </p:grpSpPr>
        <p:sp>
          <p:nvSpPr>
            <p:cNvPr id="1432594" name="Line 18"/>
            <p:cNvSpPr>
              <a:spLocks noChangeShapeType="1"/>
            </p:cNvSpPr>
            <p:nvPr/>
          </p:nvSpPr>
          <p:spPr bwMode="auto">
            <a:xfrm flipV="1">
              <a:off x="1156" y="1826"/>
              <a:ext cx="782" cy="53"/>
            </a:xfrm>
            <a:prstGeom prst="line">
              <a:avLst/>
            </a:prstGeom>
            <a:noFill/>
            <a:ln w="20638">
              <a:solidFill>
                <a:srgbClr val="000000"/>
              </a:solidFill>
              <a:round/>
              <a:headEnd/>
              <a:tailEnd/>
            </a:ln>
          </p:spPr>
          <p:txBody>
            <a:bodyPr/>
            <a:lstStyle/>
            <a:p>
              <a:pPr>
                <a:defRPr/>
              </a:pPr>
              <a:endParaRPr lang="en-GB" sz="1350"/>
            </a:p>
          </p:txBody>
        </p:sp>
        <p:sp>
          <p:nvSpPr>
            <p:cNvPr id="1432595" name="Freeform 19"/>
            <p:cNvSpPr>
              <a:spLocks/>
            </p:cNvSpPr>
            <p:nvPr/>
          </p:nvSpPr>
          <p:spPr bwMode="auto">
            <a:xfrm>
              <a:off x="1932" y="1769"/>
              <a:ext cx="115" cy="115"/>
            </a:xfrm>
            <a:custGeom>
              <a:avLst/>
              <a:gdLst/>
              <a:ahLst/>
              <a:cxnLst>
                <a:cxn ang="0">
                  <a:pos x="8" y="115"/>
                </a:cxn>
                <a:cxn ang="0">
                  <a:pos x="115" y="49"/>
                </a:cxn>
                <a:cxn ang="0">
                  <a:pos x="0" y="0"/>
                </a:cxn>
                <a:cxn ang="0">
                  <a:pos x="8" y="115"/>
                </a:cxn>
              </a:cxnLst>
              <a:rect l="0" t="0" r="r" b="b"/>
              <a:pathLst>
                <a:path w="115" h="115">
                  <a:moveTo>
                    <a:pt x="8" y="115"/>
                  </a:moveTo>
                  <a:lnTo>
                    <a:pt x="115" y="49"/>
                  </a:lnTo>
                  <a:lnTo>
                    <a:pt x="0" y="0"/>
                  </a:lnTo>
                  <a:lnTo>
                    <a:pt x="8" y="115"/>
                  </a:lnTo>
                  <a:close/>
                </a:path>
              </a:pathLst>
            </a:custGeom>
            <a:solidFill>
              <a:srgbClr val="000000"/>
            </a:solidFill>
            <a:ln w="9525">
              <a:noFill/>
              <a:round/>
              <a:headEnd/>
              <a:tailEnd/>
            </a:ln>
          </p:spPr>
          <p:txBody>
            <a:bodyPr/>
            <a:lstStyle/>
            <a:p>
              <a:pPr>
                <a:defRPr/>
              </a:pPr>
              <a:endParaRPr lang="en-GB" sz="1350"/>
            </a:p>
          </p:txBody>
        </p:sp>
      </p:grpSp>
      <p:sp>
        <p:nvSpPr>
          <p:cNvPr id="1432597" name="Rectangle 21"/>
          <p:cNvSpPr>
            <a:spLocks noChangeArrowheads="1"/>
          </p:cNvSpPr>
          <p:nvPr/>
        </p:nvSpPr>
        <p:spPr bwMode="auto">
          <a:xfrm>
            <a:off x="1764508" y="2331244"/>
            <a:ext cx="792956" cy="314325"/>
          </a:xfrm>
          <a:prstGeom prst="rect">
            <a:avLst/>
          </a:prstGeom>
          <a:solidFill>
            <a:srgbClr val="DDDDDD"/>
          </a:solidFill>
          <a:ln w="15875">
            <a:solidFill>
              <a:srgbClr val="000000"/>
            </a:solidFill>
            <a:miter lim="800000"/>
            <a:headEnd/>
            <a:tailEnd/>
          </a:ln>
        </p:spPr>
        <p:txBody>
          <a:bodyPr/>
          <a:lstStyle/>
          <a:p>
            <a:pPr>
              <a:defRPr/>
            </a:pPr>
            <a:endParaRPr lang="en-GB" sz="1350"/>
          </a:p>
        </p:txBody>
      </p:sp>
      <p:sp>
        <p:nvSpPr>
          <p:cNvPr id="1432598" name="Rectangle 22"/>
          <p:cNvSpPr>
            <a:spLocks noChangeArrowheads="1"/>
          </p:cNvSpPr>
          <p:nvPr/>
        </p:nvSpPr>
        <p:spPr bwMode="auto">
          <a:xfrm>
            <a:off x="1903810" y="2399110"/>
            <a:ext cx="537006"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Initiator</a:t>
            </a:r>
            <a:endParaRPr lang="en-US" sz="1350">
              <a:effectLst>
                <a:outerShdw blurRad="38100" dist="38100" dir="2700000" algn="tl">
                  <a:srgbClr val="000000"/>
                </a:outerShdw>
              </a:effectLst>
            </a:endParaRPr>
          </a:p>
        </p:txBody>
      </p:sp>
      <p:grpSp>
        <p:nvGrpSpPr>
          <p:cNvPr id="31751" name="Group 25"/>
          <p:cNvGrpSpPr>
            <a:grpSpLocks/>
          </p:cNvGrpSpPr>
          <p:nvPr/>
        </p:nvGrpSpPr>
        <p:grpSpPr bwMode="auto">
          <a:xfrm>
            <a:off x="3965974" y="4042172"/>
            <a:ext cx="364331" cy="419100"/>
            <a:chOff x="2350" y="2421"/>
            <a:chExt cx="306" cy="352"/>
          </a:xfrm>
        </p:grpSpPr>
        <p:sp>
          <p:nvSpPr>
            <p:cNvPr id="1432599" name="Line 23"/>
            <p:cNvSpPr>
              <a:spLocks noChangeShapeType="1"/>
            </p:cNvSpPr>
            <p:nvPr/>
          </p:nvSpPr>
          <p:spPr bwMode="auto">
            <a:xfrm flipH="1" flipV="1">
              <a:off x="2350" y="2421"/>
              <a:ext cx="235" cy="270"/>
            </a:xfrm>
            <a:prstGeom prst="line">
              <a:avLst/>
            </a:prstGeom>
            <a:noFill/>
            <a:ln w="20638">
              <a:solidFill>
                <a:srgbClr val="000000"/>
              </a:solidFill>
              <a:round/>
              <a:headEnd/>
              <a:tailEnd/>
            </a:ln>
          </p:spPr>
          <p:txBody>
            <a:bodyPr/>
            <a:lstStyle/>
            <a:p>
              <a:pPr>
                <a:defRPr/>
              </a:pPr>
              <a:endParaRPr lang="en-GB" sz="1350"/>
            </a:p>
          </p:txBody>
        </p:sp>
        <p:sp>
          <p:nvSpPr>
            <p:cNvPr id="1432600" name="Freeform 24"/>
            <p:cNvSpPr>
              <a:spLocks/>
            </p:cNvSpPr>
            <p:nvPr/>
          </p:nvSpPr>
          <p:spPr bwMode="auto">
            <a:xfrm>
              <a:off x="2538" y="2651"/>
              <a:ext cx="118" cy="122"/>
            </a:xfrm>
            <a:custGeom>
              <a:avLst/>
              <a:gdLst/>
              <a:ahLst/>
              <a:cxnLst>
                <a:cxn ang="0">
                  <a:pos x="0" y="76"/>
                </a:cxn>
                <a:cxn ang="0">
                  <a:pos x="118" y="122"/>
                </a:cxn>
                <a:cxn ang="0">
                  <a:pos x="87" y="0"/>
                </a:cxn>
                <a:cxn ang="0">
                  <a:pos x="0" y="76"/>
                </a:cxn>
              </a:cxnLst>
              <a:rect l="0" t="0" r="r" b="b"/>
              <a:pathLst>
                <a:path w="118" h="122">
                  <a:moveTo>
                    <a:pt x="0" y="76"/>
                  </a:moveTo>
                  <a:lnTo>
                    <a:pt x="118" y="122"/>
                  </a:lnTo>
                  <a:lnTo>
                    <a:pt x="87" y="0"/>
                  </a:lnTo>
                  <a:lnTo>
                    <a:pt x="0" y="76"/>
                  </a:lnTo>
                  <a:close/>
                </a:path>
              </a:pathLst>
            </a:custGeom>
            <a:solidFill>
              <a:srgbClr val="000000"/>
            </a:solidFill>
            <a:ln w="9525">
              <a:noFill/>
              <a:round/>
              <a:headEnd/>
              <a:tailEnd/>
            </a:ln>
          </p:spPr>
          <p:txBody>
            <a:bodyPr/>
            <a:lstStyle/>
            <a:p>
              <a:pPr>
                <a:defRPr/>
              </a:pPr>
              <a:endParaRPr lang="en-GB" sz="1350"/>
            </a:p>
          </p:txBody>
        </p:sp>
      </p:grpSp>
      <p:sp>
        <p:nvSpPr>
          <p:cNvPr id="1432602" name="Oval 26"/>
          <p:cNvSpPr>
            <a:spLocks noChangeArrowheads="1"/>
          </p:cNvSpPr>
          <p:nvPr/>
        </p:nvSpPr>
        <p:spPr bwMode="auto">
          <a:xfrm>
            <a:off x="3582591" y="3022998"/>
            <a:ext cx="962025" cy="492919"/>
          </a:xfrm>
          <a:prstGeom prst="ellipse">
            <a:avLst/>
          </a:prstGeom>
          <a:solidFill>
            <a:srgbClr val="DDDDDD"/>
          </a:solidFill>
          <a:ln w="15875">
            <a:solidFill>
              <a:srgbClr val="000000"/>
            </a:solidFill>
            <a:round/>
            <a:headEnd/>
            <a:tailEnd/>
          </a:ln>
        </p:spPr>
        <p:txBody>
          <a:bodyPr/>
          <a:lstStyle/>
          <a:p>
            <a:pPr>
              <a:defRPr/>
            </a:pPr>
            <a:endParaRPr lang="en-GB" sz="1350"/>
          </a:p>
        </p:txBody>
      </p:sp>
      <p:sp>
        <p:nvSpPr>
          <p:cNvPr id="1432603" name="Rectangle 27"/>
          <p:cNvSpPr>
            <a:spLocks noChangeArrowheads="1"/>
          </p:cNvSpPr>
          <p:nvPr/>
        </p:nvSpPr>
        <p:spPr bwMode="auto">
          <a:xfrm>
            <a:off x="3594499" y="3051574"/>
            <a:ext cx="963215" cy="392906"/>
          </a:xfrm>
          <a:prstGeom prst="rect">
            <a:avLst/>
          </a:prstGeom>
          <a:noFill/>
          <a:ln w="9525">
            <a:noFill/>
            <a:miter lim="800000"/>
            <a:headEnd/>
            <a:tailEnd/>
          </a:ln>
        </p:spPr>
        <p:txBody>
          <a:bodyPr/>
          <a:lstStyle/>
          <a:p>
            <a:pPr>
              <a:defRPr/>
            </a:pPr>
            <a:endParaRPr lang="en-GB" sz="1350"/>
          </a:p>
        </p:txBody>
      </p:sp>
      <p:sp>
        <p:nvSpPr>
          <p:cNvPr id="1432604" name="Rectangle 28"/>
          <p:cNvSpPr>
            <a:spLocks noChangeArrowheads="1"/>
          </p:cNvSpPr>
          <p:nvPr/>
        </p:nvSpPr>
        <p:spPr bwMode="auto">
          <a:xfrm>
            <a:off x="3948112" y="3038475"/>
            <a:ext cx="272510"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Ask</a:t>
            </a:r>
            <a:endParaRPr lang="en-US" sz="1350">
              <a:effectLst>
                <a:outerShdw blurRad="38100" dist="38100" dir="2700000" algn="tl">
                  <a:srgbClr val="000000"/>
                </a:outerShdw>
              </a:effectLst>
            </a:endParaRPr>
          </a:p>
        </p:txBody>
      </p:sp>
      <p:sp>
        <p:nvSpPr>
          <p:cNvPr id="1432605" name="Rectangle 29"/>
          <p:cNvSpPr>
            <a:spLocks noChangeArrowheads="1"/>
          </p:cNvSpPr>
          <p:nvPr/>
        </p:nvSpPr>
        <p:spPr bwMode="auto">
          <a:xfrm>
            <a:off x="3676650" y="3223022"/>
            <a:ext cx="82875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Constraints</a:t>
            </a:r>
            <a:endParaRPr lang="en-US" sz="1350">
              <a:effectLst>
                <a:outerShdw blurRad="38100" dist="38100" dir="2700000" algn="tl">
                  <a:srgbClr val="000000"/>
                </a:outerShdw>
              </a:effectLst>
            </a:endParaRPr>
          </a:p>
        </p:txBody>
      </p:sp>
      <p:grpSp>
        <p:nvGrpSpPr>
          <p:cNvPr id="31756" name="Group 32"/>
          <p:cNvGrpSpPr>
            <a:grpSpLocks/>
          </p:cNvGrpSpPr>
          <p:nvPr/>
        </p:nvGrpSpPr>
        <p:grpSpPr bwMode="auto">
          <a:xfrm>
            <a:off x="1990726" y="2641997"/>
            <a:ext cx="135731" cy="513159"/>
            <a:chOff x="691" y="1245"/>
            <a:chExt cx="114" cy="431"/>
          </a:xfrm>
        </p:grpSpPr>
        <p:sp>
          <p:nvSpPr>
            <p:cNvPr id="1432606" name="Line 30"/>
            <p:cNvSpPr>
              <a:spLocks noChangeShapeType="1"/>
            </p:cNvSpPr>
            <p:nvPr/>
          </p:nvSpPr>
          <p:spPr bwMode="auto">
            <a:xfrm>
              <a:off x="744" y="1245"/>
              <a:ext cx="5" cy="322"/>
            </a:xfrm>
            <a:prstGeom prst="line">
              <a:avLst/>
            </a:prstGeom>
            <a:noFill/>
            <a:ln w="20638">
              <a:solidFill>
                <a:srgbClr val="000000"/>
              </a:solidFill>
              <a:round/>
              <a:headEnd/>
              <a:tailEnd/>
            </a:ln>
          </p:spPr>
          <p:txBody>
            <a:bodyPr/>
            <a:lstStyle/>
            <a:p>
              <a:pPr>
                <a:defRPr/>
              </a:pPr>
              <a:endParaRPr lang="en-GB" sz="1350"/>
            </a:p>
          </p:txBody>
        </p:sp>
        <p:sp>
          <p:nvSpPr>
            <p:cNvPr id="1432607" name="Freeform 31"/>
            <p:cNvSpPr>
              <a:spLocks/>
            </p:cNvSpPr>
            <p:nvPr/>
          </p:nvSpPr>
          <p:spPr bwMode="auto">
            <a:xfrm>
              <a:off x="691" y="1563"/>
              <a:ext cx="114" cy="113"/>
            </a:xfrm>
            <a:custGeom>
              <a:avLst/>
              <a:gdLst/>
              <a:ahLst/>
              <a:cxnLst>
                <a:cxn ang="0">
                  <a:pos x="0" y="2"/>
                </a:cxn>
                <a:cxn ang="0">
                  <a:pos x="59" y="113"/>
                </a:cxn>
                <a:cxn ang="0">
                  <a:pos x="114" y="0"/>
                </a:cxn>
                <a:cxn ang="0">
                  <a:pos x="0" y="2"/>
                </a:cxn>
              </a:cxnLst>
              <a:rect l="0" t="0" r="r" b="b"/>
              <a:pathLst>
                <a:path w="114" h="113">
                  <a:moveTo>
                    <a:pt x="0" y="2"/>
                  </a:moveTo>
                  <a:lnTo>
                    <a:pt x="59" y="113"/>
                  </a:lnTo>
                  <a:lnTo>
                    <a:pt x="114" y="0"/>
                  </a:lnTo>
                  <a:lnTo>
                    <a:pt x="0" y="2"/>
                  </a:lnTo>
                  <a:close/>
                </a:path>
              </a:pathLst>
            </a:custGeom>
            <a:solidFill>
              <a:srgbClr val="000000"/>
            </a:solidFill>
            <a:ln w="9525">
              <a:noFill/>
              <a:round/>
              <a:headEnd/>
              <a:tailEnd/>
            </a:ln>
          </p:spPr>
          <p:txBody>
            <a:bodyPr/>
            <a:lstStyle/>
            <a:p>
              <a:pPr>
                <a:defRPr/>
              </a:pPr>
              <a:endParaRPr lang="en-GB" sz="1350"/>
            </a:p>
          </p:txBody>
        </p:sp>
      </p:grpSp>
      <p:sp>
        <p:nvSpPr>
          <p:cNvPr id="1432609" name="Rectangle 33"/>
          <p:cNvSpPr>
            <a:spLocks noChangeArrowheads="1"/>
          </p:cNvSpPr>
          <p:nvPr/>
        </p:nvSpPr>
        <p:spPr bwMode="auto">
          <a:xfrm>
            <a:off x="3178969" y="2318147"/>
            <a:ext cx="1504950" cy="423863"/>
          </a:xfrm>
          <a:prstGeom prst="rect">
            <a:avLst/>
          </a:prstGeom>
          <a:noFill/>
          <a:ln w="9525">
            <a:noFill/>
            <a:miter lim="800000"/>
            <a:headEnd/>
            <a:tailEnd/>
          </a:ln>
        </p:spPr>
        <p:txBody>
          <a:bodyPr/>
          <a:lstStyle/>
          <a:p>
            <a:pPr>
              <a:defRPr/>
            </a:pPr>
            <a:endParaRPr lang="en-GB" sz="1350"/>
          </a:p>
        </p:txBody>
      </p:sp>
      <p:grpSp>
        <p:nvGrpSpPr>
          <p:cNvPr id="31758" name="Group 99"/>
          <p:cNvGrpSpPr>
            <a:grpSpLocks/>
          </p:cNvGrpSpPr>
          <p:nvPr/>
        </p:nvGrpSpPr>
        <p:grpSpPr bwMode="auto">
          <a:xfrm>
            <a:off x="3298032" y="2219325"/>
            <a:ext cx="791766" cy="575072"/>
            <a:chOff x="1888" y="926"/>
            <a:chExt cx="665" cy="483"/>
          </a:xfrm>
        </p:grpSpPr>
        <p:sp>
          <p:nvSpPr>
            <p:cNvPr id="1432610" name="Rectangle 34"/>
            <p:cNvSpPr>
              <a:spLocks noChangeArrowheads="1"/>
            </p:cNvSpPr>
            <p:nvPr/>
          </p:nvSpPr>
          <p:spPr bwMode="auto">
            <a:xfrm>
              <a:off x="1993" y="926"/>
              <a:ext cx="435" cy="165"/>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copyOf</a:t>
              </a:r>
              <a:endParaRPr lang="en-US" sz="1350">
                <a:effectLst>
                  <a:outerShdw blurRad="38100" dist="38100" dir="2700000" algn="tl">
                    <a:srgbClr val="000000"/>
                  </a:outerShdw>
                </a:effectLst>
              </a:endParaRPr>
            </a:p>
          </p:txBody>
        </p:sp>
        <p:sp>
          <p:nvSpPr>
            <p:cNvPr id="1432611" name="Rectangle 35"/>
            <p:cNvSpPr>
              <a:spLocks noChangeArrowheads="1"/>
            </p:cNvSpPr>
            <p:nvPr/>
          </p:nvSpPr>
          <p:spPr bwMode="auto">
            <a:xfrm>
              <a:off x="1888" y="1079"/>
              <a:ext cx="665" cy="330"/>
            </a:xfrm>
            <a:prstGeom prst="rect">
              <a:avLst/>
            </a:prstGeom>
            <a:noFill/>
            <a:ln w="9525">
              <a:noFill/>
              <a:miter lim="800000"/>
              <a:headEnd/>
              <a:tailEnd/>
            </a:ln>
          </p:spPr>
          <p:txBody>
            <a:bodyPr wrap="none" lIns="0" tIns="0" rIns="0" bIns="0">
              <a:spAutoFit/>
            </a:bodyPr>
            <a:lstStyle/>
            <a:p>
              <a:pPr>
                <a:spcBef>
                  <a:spcPct val="0"/>
                </a:spcBef>
                <a:defRPr/>
              </a:pPr>
              <a:r>
                <a:rPr lang="en-US" sz="1275">
                  <a:solidFill>
                    <a:srgbClr val="000080"/>
                  </a:solidFill>
                  <a:latin typeface="Arial" pitchFamily="34" charset="0"/>
                </a:rPr>
                <a:t>constraints</a:t>
              </a:r>
            </a:p>
            <a:p>
              <a:pPr>
                <a:spcBef>
                  <a:spcPct val="0"/>
                </a:spcBef>
                <a:defRPr/>
              </a:pPr>
              <a:r>
                <a:rPr lang="en-US" sz="1275">
                  <a:solidFill>
                    <a:srgbClr val="000080"/>
                  </a:solidFill>
                  <a:latin typeface="Arial" pitchFamily="34" charset="0"/>
                </a:rPr>
                <a:t>Request</a:t>
              </a:r>
              <a:endParaRPr lang="en-US" sz="1350">
                <a:effectLst>
                  <a:outerShdw blurRad="38100" dist="38100" dir="2700000" algn="tl">
                    <a:srgbClr val="000000"/>
                  </a:outerShdw>
                </a:effectLst>
              </a:endParaRPr>
            </a:p>
          </p:txBody>
        </p:sp>
      </p:grpSp>
      <p:grpSp>
        <p:nvGrpSpPr>
          <p:cNvPr id="31759" name="Group 38"/>
          <p:cNvGrpSpPr>
            <a:grpSpLocks/>
          </p:cNvGrpSpPr>
          <p:nvPr/>
        </p:nvGrpSpPr>
        <p:grpSpPr bwMode="auto">
          <a:xfrm>
            <a:off x="7237810" y="2701530"/>
            <a:ext cx="136922" cy="912019"/>
            <a:chOff x="5098" y="1295"/>
            <a:chExt cx="115" cy="766"/>
          </a:xfrm>
        </p:grpSpPr>
        <p:sp>
          <p:nvSpPr>
            <p:cNvPr id="1432612" name="Line 36"/>
            <p:cNvSpPr>
              <a:spLocks noChangeShapeType="1"/>
            </p:cNvSpPr>
            <p:nvPr/>
          </p:nvSpPr>
          <p:spPr bwMode="auto">
            <a:xfrm flipV="1">
              <a:off x="5150" y="1404"/>
              <a:ext cx="5" cy="657"/>
            </a:xfrm>
            <a:prstGeom prst="line">
              <a:avLst/>
            </a:prstGeom>
            <a:noFill/>
            <a:ln w="20638">
              <a:solidFill>
                <a:srgbClr val="000000"/>
              </a:solidFill>
              <a:round/>
              <a:headEnd/>
              <a:tailEnd/>
            </a:ln>
          </p:spPr>
          <p:txBody>
            <a:bodyPr/>
            <a:lstStyle/>
            <a:p>
              <a:pPr>
                <a:defRPr/>
              </a:pPr>
              <a:endParaRPr lang="en-GB" sz="1350"/>
            </a:p>
          </p:txBody>
        </p:sp>
        <p:sp>
          <p:nvSpPr>
            <p:cNvPr id="1432613" name="Freeform 37"/>
            <p:cNvSpPr>
              <a:spLocks/>
            </p:cNvSpPr>
            <p:nvPr/>
          </p:nvSpPr>
          <p:spPr bwMode="auto">
            <a:xfrm>
              <a:off x="5098" y="1295"/>
              <a:ext cx="115" cy="112"/>
            </a:xfrm>
            <a:custGeom>
              <a:avLst/>
              <a:gdLst/>
              <a:ahLst/>
              <a:cxnLst>
                <a:cxn ang="0">
                  <a:pos x="115" y="112"/>
                </a:cxn>
                <a:cxn ang="0">
                  <a:pos x="57" y="0"/>
                </a:cxn>
                <a:cxn ang="0">
                  <a:pos x="0" y="112"/>
                </a:cxn>
                <a:cxn ang="0">
                  <a:pos x="115" y="112"/>
                </a:cxn>
              </a:cxnLst>
              <a:rect l="0" t="0" r="r" b="b"/>
              <a:pathLst>
                <a:path w="115" h="112">
                  <a:moveTo>
                    <a:pt x="115" y="112"/>
                  </a:moveTo>
                  <a:lnTo>
                    <a:pt x="57" y="0"/>
                  </a:lnTo>
                  <a:lnTo>
                    <a:pt x="0" y="112"/>
                  </a:lnTo>
                  <a:lnTo>
                    <a:pt x="115" y="112"/>
                  </a:lnTo>
                  <a:close/>
                </a:path>
              </a:pathLst>
            </a:custGeom>
            <a:solidFill>
              <a:srgbClr val="000000"/>
            </a:solidFill>
            <a:ln w="9525">
              <a:noFill/>
              <a:round/>
              <a:headEnd/>
              <a:tailEnd/>
            </a:ln>
          </p:spPr>
          <p:txBody>
            <a:bodyPr/>
            <a:lstStyle/>
            <a:p>
              <a:pPr>
                <a:defRPr/>
              </a:pPr>
              <a:endParaRPr lang="en-GB" sz="1350"/>
            </a:p>
          </p:txBody>
        </p:sp>
      </p:grpSp>
      <p:sp>
        <p:nvSpPr>
          <p:cNvPr id="1432615" name="Rectangle 39"/>
          <p:cNvSpPr>
            <a:spLocks noChangeArrowheads="1"/>
          </p:cNvSpPr>
          <p:nvPr/>
        </p:nvSpPr>
        <p:spPr bwMode="auto">
          <a:xfrm>
            <a:off x="1428751" y="3706416"/>
            <a:ext cx="1435894" cy="279797"/>
          </a:xfrm>
          <a:prstGeom prst="rect">
            <a:avLst/>
          </a:prstGeom>
          <a:noFill/>
          <a:ln w="9525">
            <a:noFill/>
            <a:miter lim="800000"/>
            <a:headEnd/>
            <a:tailEnd/>
          </a:ln>
        </p:spPr>
        <p:txBody>
          <a:bodyPr/>
          <a:lstStyle/>
          <a:p>
            <a:pPr>
              <a:defRPr/>
            </a:pPr>
            <a:endParaRPr lang="en-GB" sz="1350"/>
          </a:p>
        </p:txBody>
      </p:sp>
      <p:sp>
        <p:nvSpPr>
          <p:cNvPr id="1432616" name="Rectangle 40"/>
          <p:cNvSpPr>
            <a:spLocks noChangeArrowheads="1"/>
          </p:cNvSpPr>
          <p:nvPr/>
        </p:nvSpPr>
        <p:spPr bwMode="auto">
          <a:xfrm>
            <a:off x="1540669" y="3724275"/>
            <a:ext cx="1320874"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constraintRequest</a:t>
            </a:r>
            <a:endParaRPr lang="en-US" sz="1350">
              <a:effectLst>
                <a:outerShdw blurRad="38100" dist="38100" dir="2700000" algn="tl">
                  <a:srgbClr val="000000"/>
                </a:outerShdw>
              </a:effectLst>
            </a:endParaRPr>
          </a:p>
        </p:txBody>
      </p:sp>
      <p:grpSp>
        <p:nvGrpSpPr>
          <p:cNvPr id="31762" name="Group 43"/>
          <p:cNvGrpSpPr>
            <a:grpSpLocks/>
          </p:cNvGrpSpPr>
          <p:nvPr/>
        </p:nvGrpSpPr>
        <p:grpSpPr bwMode="auto">
          <a:xfrm>
            <a:off x="2157414" y="3421856"/>
            <a:ext cx="1513285" cy="823913"/>
            <a:chOff x="831" y="1900"/>
            <a:chExt cx="1271" cy="692"/>
          </a:xfrm>
        </p:grpSpPr>
        <p:sp>
          <p:nvSpPr>
            <p:cNvPr id="1432617" name="Line 41"/>
            <p:cNvSpPr>
              <a:spLocks noChangeShapeType="1"/>
            </p:cNvSpPr>
            <p:nvPr/>
          </p:nvSpPr>
          <p:spPr bwMode="auto">
            <a:xfrm flipH="1">
              <a:off x="926" y="1900"/>
              <a:ext cx="1176" cy="642"/>
            </a:xfrm>
            <a:prstGeom prst="line">
              <a:avLst/>
            </a:prstGeom>
            <a:noFill/>
            <a:ln w="20638">
              <a:solidFill>
                <a:srgbClr val="000000"/>
              </a:solidFill>
              <a:round/>
              <a:headEnd/>
              <a:tailEnd/>
            </a:ln>
          </p:spPr>
          <p:txBody>
            <a:bodyPr/>
            <a:lstStyle/>
            <a:p>
              <a:pPr>
                <a:defRPr/>
              </a:pPr>
              <a:endParaRPr lang="en-GB" sz="1350"/>
            </a:p>
          </p:txBody>
        </p:sp>
        <p:sp>
          <p:nvSpPr>
            <p:cNvPr id="1432618" name="Freeform 42"/>
            <p:cNvSpPr>
              <a:spLocks/>
            </p:cNvSpPr>
            <p:nvPr/>
          </p:nvSpPr>
          <p:spPr bwMode="auto">
            <a:xfrm>
              <a:off x="831" y="2487"/>
              <a:ext cx="125" cy="105"/>
            </a:xfrm>
            <a:custGeom>
              <a:avLst/>
              <a:gdLst/>
              <a:ahLst/>
              <a:cxnLst>
                <a:cxn ang="0">
                  <a:pos x="71" y="0"/>
                </a:cxn>
                <a:cxn ang="0">
                  <a:pos x="0" y="105"/>
                </a:cxn>
                <a:cxn ang="0">
                  <a:pos x="125" y="100"/>
                </a:cxn>
                <a:cxn ang="0">
                  <a:pos x="71" y="0"/>
                </a:cxn>
              </a:cxnLst>
              <a:rect l="0" t="0" r="r" b="b"/>
              <a:pathLst>
                <a:path w="125" h="105">
                  <a:moveTo>
                    <a:pt x="71" y="0"/>
                  </a:moveTo>
                  <a:lnTo>
                    <a:pt x="0" y="105"/>
                  </a:lnTo>
                  <a:lnTo>
                    <a:pt x="125" y="100"/>
                  </a:lnTo>
                  <a:lnTo>
                    <a:pt x="71" y="0"/>
                  </a:lnTo>
                  <a:close/>
                </a:path>
              </a:pathLst>
            </a:custGeom>
            <a:solidFill>
              <a:srgbClr val="000000"/>
            </a:solidFill>
            <a:ln w="9525">
              <a:noFill/>
              <a:round/>
              <a:headEnd/>
              <a:tailEnd/>
            </a:ln>
          </p:spPr>
          <p:txBody>
            <a:bodyPr/>
            <a:lstStyle/>
            <a:p>
              <a:pPr>
                <a:defRPr/>
              </a:pPr>
              <a:endParaRPr lang="en-GB" sz="1350"/>
            </a:p>
          </p:txBody>
        </p:sp>
      </p:grpSp>
      <p:grpSp>
        <p:nvGrpSpPr>
          <p:cNvPr id="31763" name="Group 46"/>
          <p:cNvGrpSpPr>
            <a:grpSpLocks/>
          </p:cNvGrpSpPr>
          <p:nvPr/>
        </p:nvGrpSpPr>
        <p:grpSpPr bwMode="auto">
          <a:xfrm>
            <a:off x="2628900" y="3982642"/>
            <a:ext cx="809625" cy="444103"/>
            <a:chOff x="1227" y="2371"/>
            <a:chExt cx="680" cy="373"/>
          </a:xfrm>
        </p:grpSpPr>
        <p:sp>
          <p:nvSpPr>
            <p:cNvPr id="1432620" name="Line 44"/>
            <p:cNvSpPr>
              <a:spLocks noChangeShapeType="1"/>
            </p:cNvSpPr>
            <p:nvPr/>
          </p:nvSpPr>
          <p:spPr bwMode="auto">
            <a:xfrm flipV="1">
              <a:off x="1227" y="2423"/>
              <a:ext cx="586" cy="321"/>
            </a:xfrm>
            <a:prstGeom prst="line">
              <a:avLst/>
            </a:prstGeom>
            <a:noFill/>
            <a:ln w="20638">
              <a:solidFill>
                <a:srgbClr val="000000"/>
              </a:solidFill>
              <a:round/>
              <a:headEnd/>
              <a:tailEnd/>
            </a:ln>
          </p:spPr>
          <p:txBody>
            <a:bodyPr/>
            <a:lstStyle/>
            <a:p>
              <a:pPr>
                <a:defRPr/>
              </a:pPr>
              <a:endParaRPr lang="en-GB" sz="1350"/>
            </a:p>
          </p:txBody>
        </p:sp>
        <p:sp>
          <p:nvSpPr>
            <p:cNvPr id="1432621" name="Freeform 45"/>
            <p:cNvSpPr>
              <a:spLocks/>
            </p:cNvSpPr>
            <p:nvPr/>
          </p:nvSpPr>
          <p:spPr bwMode="auto">
            <a:xfrm>
              <a:off x="1782" y="2371"/>
              <a:ext cx="125" cy="106"/>
            </a:xfrm>
            <a:custGeom>
              <a:avLst/>
              <a:gdLst/>
              <a:ahLst/>
              <a:cxnLst>
                <a:cxn ang="0">
                  <a:pos x="55" y="106"/>
                </a:cxn>
                <a:cxn ang="0">
                  <a:pos x="125" y="0"/>
                </a:cxn>
                <a:cxn ang="0">
                  <a:pos x="0" y="7"/>
                </a:cxn>
                <a:cxn ang="0">
                  <a:pos x="55" y="106"/>
                </a:cxn>
              </a:cxnLst>
              <a:rect l="0" t="0" r="r" b="b"/>
              <a:pathLst>
                <a:path w="125" h="106">
                  <a:moveTo>
                    <a:pt x="55" y="106"/>
                  </a:moveTo>
                  <a:lnTo>
                    <a:pt x="125" y="0"/>
                  </a:lnTo>
                  <a:lnTo>
                    <a:pt x="0" y="7"/>
                  </a:lnTo>
                  <a:lnTo>
                    <a:pt x="55" y="106"/>
                  </a:lnTo>
                  <a:close/>
                </a:path>
              </a:pathLst>
            </a:custGeom>
            <a:solidFill>
              <a:srgbClr val="000000"/>
            </a:solidFill>
            <a:ln w="9525">
              <a:noFill/>
              <a:round/>
              <a:headEnd/>
              <a:tailEnd/>
            </a:ln>
          </p:spPr>
          <p:txBody>
            <a:bodyPr/>
            <a:lstStyle/>
            <a:p>
              <a:pPr>
                <a:defRPr/>
              </a:pPr>
              <a:endParaRPr lang="en-GB" sz="1350"/>
            </a:p>
          </p:txBody>
        </p:sp>
      </p:grpSp>
      <p:sp>
        <p:nvSpPr>
          <p:cNvPr id="1432623" name="Rectangle 47"/>
          <p:cNvSpPr>
            <a:spLocks noChangeArrowheads="1"/>
          </p:cNvSpPr>
          <p:nvPr/>
        </p:nvSpPr>
        <p:spPr bwMode="auto">
          <a:xfrm>
            <a:off x="1370410" y="2630091"/>
            <a:ext cx="708422" cy="398859"/>
          </a:xfrm>
          <a:prstGeom prst="rect">
            <a:avLst/>
          </a:prstGeom>
          <a:noFill/>
          <a:ln w="9525">
            <a:noFill/>
            <a:miter lim="800000"/>
            <a:headEnd/>
            <a:tailEnd/>
          </a:ln>
        </p:spPr>
        <p:txBody>
          <a:bodyPr/>
          <a:lstStyle/>
          <a:p>
            <a:pPr>
              <a:defRPr/>
            </a:pPr>
            <a:endParaRPr lang="en-GB" sz="1350"/>
          </a:p>
        </p:txBody>
      </p:sp>
      <p:sp>
        <p:nvSpPr>
          <p:cNvPr id="1432624" name="Rectangle 48"/>
          <p:cNvSpPr>
            <a:spLocks noChangeArrowheads="1"/>
          </p:cNvSpPr>
          <p:nvPr/>
        </p:nvSpPr>
        <p:spPr bwMode="auto">
          <a:xfrm>
            <a:off x="1434705" y="2649141"/>
            <a:ext cx="58349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meeting</a:t>
            </a:r>
            <a:endParaRPr lang="en-US" sz="1350">
              <a:effectLst>
                <a:outerShdw blurRad="38100" dist="38100" dir="2700000" algn="tl">
                  <a:srgbClr val="000000"/>
                </a:outerShdw>
              </a:effectLst>
            </a:endParaRPr>
          </a:p>
        </p:txBody>
      </p:sp>
      <p:sp>
        <p:nvSpPr>
          <p:cNvPr id="1432625" name="Rectangle 49"/>
          <p:cNvSpPr>
            <a:spLocks noChangeArrowheads="1"/>
          </p:cNvSpPr>
          <p:nvPr/>
        </p:nvSpPr>
        <p:spPr bwMode="auto">
          <a:xfrm>
            <a:off x="1419226" y="2831306"/>
            <a:ext cx="610745"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Request</a:t>
            </a:r>
            <a:endParaRPr lang="en-US" sz="1350">
              <a:effectLst>
                <a:outerShdw blurRad="38100" dist="38100" dir="2700000" algn="tl">
                  <a:srgbClr val="000000"/>
                </a:outerShdw>
              </a:effectLst>
            </a:endParaRPr>
          </a:p>
        </p:txBody>
      </p:sp>
      <p:grpSp>
        <p:nvGrpSpPr>
          <p:cNvPr id="31767" name="Group 52"/>
          <p:cNvGrpSpPr>
            <a:grpSpLocks/>
          </p:cNvGrpSpPr>
          <p:nvPr/>
        </p:nvGrpSpPr>
        <p:grpSpPr bwMode="auto">
          <a:xfrm>
            <a:off x="5657851" y="3879058"/>
            <a:ext cx="1097756" cy="136922"/>
            <a:chOff x="3771" y="2284"/>
            <a:chExt cx="922" cy="115"/>
          </a:xfrm>
        </p:grpSpPr>
        <p:sp>
          <p:nvSpPr>
            <p:cNvPr id="1432626" name="Line 50"/>
            <p:cNvSpPr>
              <a:spLocks noChangeShapeType="1"/>
            </p:cNvSpPr>
            <p:nvPr/>
          </p:nvSpPr>
          <p:spPr bwMode="auto">
            <a:xfrm flipV="1">
              <a:off x="3771" y="2341"/>
              <a:ext cx="813" cy="1"/>
            </a:xfrm>
            <a:prstGeom prst="line">
              <a:avLst/>
            </a:prstGeom>
            <a:noFill/>
            <a:ln w="20638">
              <a:solidFill>
                <a:srgbClr val="000000"/>
              </a:solidFill>
              <a:round/>
              <a:headEnd/>
              <a:tailEnd/>
            </a:ln>
          </p:spPr>
          <p:txBody>
            <a:bodyPr/>
            <a:lstStyle/>
            <a:p>
              <a:pPr>
                <a:defRPr/>
              </a:pPr>
              <a:endParaRPr lang="en-GB" sz="1350"/>
            </a:p>
          </p:txBody>
        </p:sp>
        <p:sp>
          <p:nvSpPr>
            <p:cNvPr id="1432627" name="Freeform 51"/>
            <p:cNvSpPr>
              <a:spLocks/>
            </p:cNvSpPr>
            <p:nvPr/>
          </p:nvSpPr>
          <p:spPr bwMode="auto">
            <a:xfrm>
              <a:off x="4580" y="2284"/>
              <a:ext cx="113" cy="115"/>
            </a:xfrm>
            <a:custGeom>
              <a:avLst/>
              <a:gdLst/>
              <a:ahLst/>
              <a:cxnLst>
                <a:cxn ang="0">
                  <a:pos x="0" y="115"/>
                </a:cxn>
                <a:cxn ang="0">
                  <a:pos x="113" y="57"/>
                </a:cxn>
                <a:cxn ang="0">
                  <a:pos x="0" y="0"/>
                </a:cxn>
                <a:cxn ang="0">
                  <a:pos x="0" y="115"/>
                </a:cxn>
              </a:cxnLst>
              <a:rect l="0" t="0" r="r" b="b"/>
              <a:pathLst>
                <a:path w="113" h="115">
                  <a:moveTo>
                    <a:pt x="0" y="115"/>
                  </a:moveTo>
                  <a:lnTo>
                    <a:pt x="113" y="57"/>
                  </a:lnTo>
                  <a:lnTo>
                    <a:pt x="0" y="0"/>
                  </a:lnTo>
                  <a:lnTo>
                    <a:pt x="0" y="115"/>
                  </a:lnTo>
                  <a:close/>
                </a:path>
              </a:pathLst>
            </a:custGeom>
            <a:solidFill>
              <a:srgbClr val="000000"/>
            </a:solidFill>
            <a:ln w="9525">
              <a:noFill/>
              <a:round/>
              <a:headEnd/>
              <a:tailEnd/>
            </a:ln>
          </p:spPr>
          <p:txBody>
            <a:bodyPr/>
            <a:lstStyle/>
            <a:p>
              <a:pPr>
                <a:defRPr/>
              </a:pPr>
              <a:endParaRPr lang="en-GB" sz="1350"/>
            </a:p>
          </p:txBody>
        </p:sp>
      </p:grpSp>
      <p:sp>
        <p:nvSpPr>
          <p:cNvPr id="1432629" name="Rectangle 53"/>
          <p:cNvSpPr>
            <a:spLocks noChangeArrowheads="1"/>
          </p:cNvSpPr>
          <p:nvPr/>
        </p:nvSpPr>
        <p:spPr bwMode="auto">
          <a:xfrm>
            <a:off x="5692378" y="3529014"/>
            <a:ext cx="919163" cy="421481"/>
          </a:xfrm>
          <a:prstGeom prst="rect">
            <a:avLst/>
          </a:prstGeom>
          <a:noFill/>
          <a:ln w="9525">
            <a:noFill/>
            <a:miter lim="800000"/>
            <a:headEnd/>
            <a:tailEnd/>
          </a:ln>
        </p:spPr>
        <p:txBody>
          <a:bodyPr/>
          <a:lstStyle/>
          <a:p>
            <a:pPr>
              <a:defRPr/>
            </a:pPr>
            <a:endParaRPr lang="en-GB" sz="1350"/>
          </a:p>
        </p:txBody>
      </p:sp>
      <p:sp>
        <p:nvSpPr>
          <p:cNvPr id="1432630" name="Rectangle 54"/>
          <p:cNvSpPr>
            <a:spLocks noChangeArrowheads="1"/>
          </p:cNvSpPr>
          <p:nvPr/>
        </p:nvSpPr>
        <p:spPr bwMode="auto">
          <a:xfrm>
            <a:off x="5904311" y="3545681"/>
            <a:ext cx="58349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meeting</a:t>
            </a:r>
            <a:endParaRPr lang="en-US" sz="1350">
              <a:effectLst>
                <a:outerShdw blurRad="38100" dist="38100" dir="2700000" algn="tl">
                  <a:srgbClr val="000000"/>
                </a:outerShdw>
              </a:effectLst>
            </a:endParaRPr>
          </a:p>
        </p:txBody>
      </p:sp>
      <p:sp>
        <p:nvSpPr>
          <p:cNvPr id="1432631" name="Rectangle 55"/>
          <p:cNvSpPr>
            <a:spLocks noChangeArrowheads="1"/>
          </p:cNvSpPr>
          <p:nvPr/>
        </p:nvSpPr>
        <p:spPr bwMode="auto">
          <a:xfrm>
            <a:off x="5786438" y="3727847"/>
            <a:ext cx="82875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Constraints</a:t>
            </a:r>
            <a:endParaRPr lang="en-US" sz="1350">
              <a:effectLst>
                <a:outerShdw blurRad="38100" dist="38100" dir="2700000" algn="tl">
                  <a:srgbClr val="000000"/>
                </a:outerShdw>
              </a:effectLst>
            </a:endParaRPr>
          </a:p>
        </p:txBody>
      </p:sp>
      <p:sp>
        <p:nvSpPr>
          <p:cNvPr id="1432632" name="Rectangle 56"/>
          <p:cNvSpPr>
            <a:spLocks noChangeArrowheads="1"/>
          </p:cNvSpPr>
          <p:nvPr/>
        </p:nvSpPr>
        <p:spPr bwMode="auto">
          <a:xfrm>
            <a:off x="2758678" y="4270772"/>
            <a:ext cx="871538" cy="457200"/>
          </a:xfrm>
          <a:prstGeom prst="rect">
            <a:avLst/>
          </a:prstGeom>
          <a:noFill/>
          <a:ln w="9525">
            <a:noFill/>
            <a:miter lim="800000"/>
            <a:headEnd/>
            <a:tailEnd/>
          </a:ln>
        </p:spPr>
        <p:txBody>
          <a:bodyPr/>
          <a:lstStyle/>
          <a:p>
            <a:pPr>
              <a:defRPr/>
            </a:pPr>
            <a:endParaRPr lang="en-GB" sz="1350"/>
          </a:p>
        </p:txBody>
      </p:sp>
      <p:sp>
        <p:nvSpPr>
          <p:cNvPr id="1432633" name="Rectangle 57"/>
          <p:cNvSpPr>
            <a:spLocks noChangeArrowheads="1"/>
          </p:cNvSpPr>
          <p:nvPr/>
        </p:nvSpPr>
        <p:spPr bwMode="auto">
          <a:xfrm>
            <a:off x="2895600" y="4289822"/>
            <a:ext cx="686085"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individual</a:t>
            </a:r>
            <a:endParaRPr lang="en-US" sz="1350">
              <a:effectLst>
                <a:outerShdw blurRad="38100" dist="38100" dir="2700000" algn="tl">
                  <a:srgbClr val="000000"/>
                </a:outerShdw>
              </a:effectLst>
            </a:endParaRPr>
          </a:p>
        </p:txBody>
      </p:sp>
      <p:sp>
        <p:nvSpPr>
          <p:cNvPr id="1432634" name="Rectangle 58"/>
          <p:cNvSpPr>
            <a:spLocks noChangeArrowheads="1"/>
          </p:cNvSpPr>
          <p:nvPr/>
        </p:nvSpPr>
        <p:spPr bwMode="auto">
          <a:xfrm>
            <a:off x="2825354" y="4470797"/>
            <a:ext cx="82875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Constraints</a:t>
            </a:r>
            <a:endParaRPr lang="en-US" sz="1350">
              <a:effectLst>
                <a:outerShdw blurRad="38100" dist="38100" dir="2700000" algn="tl">
                  <a:srgbClr val="000000"/>
                </a:outerShdw>
              </a:effectLst>
            </a:endParaRPr>
          </a:p>
        </p:txBody>
      </p:sp>
      <p:grpSp>
        <p:nvGrpSpPr>
          <p:cNvPr id="31774" name="Group 61"/>
          <p:cNvGrpSpPr>
            <a:grpSpLocks/>
          </p:cNvGrpSpPr>
          <p:nvPr/>
        </p:nvGrpSpPr>
        <p:grpSpPr bwMode="auto">
          <a:xfrm>
            <a:off x="4683920" y="4199336"/>
            <a:ext cx="316706" cy="273844"/>
            <a:chOff x="2953" y="2553"/>
            <a:chExt cx="266" cy="230"/>
          </a:xfrm>
        </p:grpSpPr>
        <p:sp>
          <p:nvSpPr>
            <p:cNvPr id="1432635" name="Line 59"/>
            <p:cNvSpPr>
              <a:spLocks noChangeShapeType="1"/>
            </p:cNvSpPr>
            <p:nvPr/>
          </p:nvSpPr>
          <p:spPr bwMode="auto">
            <a:xfrm flipH="1">
              <a:off x="2953" y="2624"/>
              <a:ext cx="184" cy="159"/>
            </a:xfrm>
            <a:prstGeom prst="line">
              <a:avLst/>
            </a:prstGeom>
            <a:noFill/>
            <a:ln w="20638">
              <a:solidFill>
                <a:srgbClr val="000000"/>
              </a:solidFill>
              <a:round/>
              <a:headEnd/>
              <a:tailEnd/>
            </a:ln>
          </p:spPr>
          <p:txBody>
            <a:bodyPr/>
            <a:lstStyle/>
            <a:p>
              <a:pPr>
                <a:defRPr/>
              </a:pPr>
              <a:endParaRPr lang="en-GB" sz="1350"/>
            </a:p>
          </p:txBody>
        </p:sp>
        <p:sp>
          <p:nvSpPr>
            <p:cNvPr id="1432636" name="Freeform 60"/>
            <p:cNvSpPr>
              <a:spLocks/>
            </p:cNvSpPr>
            <p:nvPr/>
          </p:nvSpPr>
          <p:spPr bwMode="auto">
            <a:xfrm>
              <a:off x="3097" y="2553"/>
              <a:ext cx="122" cy="117"/>
            </a:xfrm>
            <a:custGeom>
              <a:avLst/>
              <a:gdLst/>
              <a:ahLst/>
              <a:cxnLst>
                <a:cxn ang="0">
                  <a:pos x="75" y="117"/>
                </a:cxn>
                <a:cxn ang="0">
                  <a:pos x="122" y="0"/>
                </a:cxn>
                <a:cxn ang="0">
                  <a:pos x="0" y="31"/>
                </a:cxn>
                <a:cxn ang="0">
                  <a:pos x="75" y="117"/>
                </a:cxn>
              </a:cxnLst>
              <a:rect l="0" t="0" r="r" b="b"/>
              <a:pathLst>
                <a:path w="122" h="117">
                  <a:moveTo>
                    <a:pt x="75" y="117"/>
                  </a:moveTo>
                  <a:lnTo>
                    <a:pt x="122" y="0"/>
                  </a:lnTo>
                  <a:lnTo>
                    <a:pt x="0" y="31"/>
                  </a:lnTo>
                  <a:lnTo>
                    <a:pt x="75" y="117"/>
                  </a:lnTo>
                  <a:close/>
                </a:path>
              </a:pathLst>
            </a:custGeom>
            <a:solidFill>
              <a:srgbClr val="000000"/>
            </a:solidFill>
            <a:ln w="9525">
              <a:noFill/>
              <a:round/>
              <a:headEnd/>
              <a:tailEnd/>
            </a:ln>
          </p:spPr>
          <p:txBody>
            <a:bodyPr/>
            <a:lstStyle/>
            <a:p>
              <a:pPr>
                <a:defRPr/>
              </a:pPr>
              <a:endParaRPr lang="en-GB" sz="1350"/>
            </a:p>
          </p:txBody>
        </p:sp>
      </p:grpSp>
      <p:sp>
        <p:nvSpPr>
          <p:cNvPr id="1432638" name="Oval 62"/>
          <p:cNvSpPr>
            <a:spLocks noChangeArrowheads="1"/>
          </p:cNvSpPr>
          <p:nvPr/>
        </p:nvSpPr>
        <p:spPr bwMode="auto">
          <a:xfrm>
            <a:off x="3427810" y="3693320"/>
            <a:ext cx="1019175" cy="492919"/>
          </a:xfrm>
          <a:prstGeom prst="ellipse">
            <a:avLst/>
          </a:prstGeom>
          <a:solidFill>
            <a:srgbClr val="DDDDDD"/>
          </a:solidFill>
          <a:ln w="15875">
            <a:solidFill>
              <a:srgbClr val="000000"/>
            </a:solidFill>
            <a:round/>
            <a:headEnd/>
            <a:tailEnd/>
          </a:ln>
        </p:spPr>
        <p:txBody>
          <a:bodyPr/>
          <a:lstStyle/>
          <a:p>
            <a:pPr>
              <a:defRPr/>
            </a:pPr>
            <a:endParaRPr lang="en-GB" sz="1350"/>
          </a:p>
        </p:txBody>
      </p:sp>
      <p:sp>
        <p:nvSpPr>
          <p:cNvPr id="1432639" name="Rectangle 63"/>
          <p:cNvSpPr>
            <a:spLocks noChangeArrowheads="1"/>
          </p:cNvSpPr>
          <p:nvPr/>
        </p:nvSpPr>
        <p:spPr bwMode="auto">
          <a:xfrm>
            <a:off x="3440908" y="3746897"/>
            <a:ext cx="1021556" cy="379809"/>
          </a:xfrm>
          <a:prstGeom prst="rect">
            <a:avLst/>
          </a:prstGeom>
          <a:noFill/>
          <a:ln w="9525">
            <a:noFill/>
            <a:miter lim="800000"/>
            <a:headEnd/>
            <a:tailEnd/>
          </a:ln>
        </p:spPr>
        <p:txBody>
          <a:bodyPr/>
          <a:lstStyle/>
          <a:p>
            <a:pPr>
              <a:defRPr/>
            </a:pPr>
            <a:endParaRPr lang="en-GB" sz="1350"/>
          </a:p>
        </p:txBody>
      </p:sp>
      <p:sp>
        <p:nvSpPr>
          <p:cNvPr id="1432640" name="Rectangle 64"/>
          <p:cNvSpPr>
            <a:spLocks noChangeArrowheads="1"/>
          </p:cNvSpPr>
          <p:nvPr/>
        </p:nvSpPr>
        <p:spPr bwMode="auto">
          <a:xfrm>
            <a:off x="3689748" y="3744516"/>
            <a:ext cx="501740"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Collect</a:t>
            </a:r>
            <a:endParaRPr lang="en-US" sz="1350">
              <a:effectLst>
                <a:outerShdw blurRad="38100" dist="38100" dir="2700000" algn="tl">
                  <a:srgbClr val="000000"/>
                </a:outerShdw>
              </a:effectLst>
            </a:endParaRPr>
          </a:p>
        </p:txBody>
      </p:sp>
      <p:sp>
        <p:nvSpPr>
          <p:cNvPr id="1432641" name="Rectangle 65"/>
          <p:cNvSpPr>
            <a:spLocks noChangeArrowheads="1"/>
          </p:cNvSpPr>
          <p:nvPr/>
        </p:nvSpPr>
        <p:spPr bwMode="auto">
          <a:xfrm>
            <a:off x="3531394" y="3926681"/>
            <a:ext cx="82875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Constraints</a:t>
            </a:r>
            <a:endParaRPr lang="en-US" sz="1350">
              <a:effectLst>
                <a:outerShdw blurRad="38100" dist="38100" dir="2700000" algn="tl">
                  <a:srgbClr val="000000"/>
                </a:outerShdw>
              </a:effectLst>
            </a:endParaRPr>
          </a:p>
        </p:txBody>
      </p:sp>
      <p:sp>
        <p:nvSpPr>
          <p:cNvPr id="1432642" name="Rectangle 66"/>
          <p:cNvSpPr>
            <a:spLocks noChangeArrowheads="1"/>
          </p:cNvSpPr>
          <p:nvPr/>
        </p:nvSpPr>
        <p:spPr bwMode="auto">
          <a:xfrm>
            <a:off x="6757989" y="2378869"/>
            <a:ext cx="1092994" cy="314325"/>
          </a:xfrm>
          <a:prstGeom prst="rect">
            <a:avLst/>
          </a:prstGeom>
          <a:solidFill>
            <a:srgbClr val="DDDDDD"/>
          </a:solidFill>
          <a:ln w="15875">
            <a:solidFill>
              <a:srgbClr val="000000"/>
            </a:solidFill>
            <a:miter lim="800000"/>
            <a:headEnd/>
            <a:tailEnd/>
          </a:ln>
        </p:spPr>
        <p:txBody>
          <a:bodyPr/>
          <a:lstStyle/>
          <a:p>
            <a:pPr>
              <a:defRPr/>
            </a:pPr>
            <a:endParaRPr lang="en-GB" sz="1350"/>
          </a:p>
        </p:txBody>
      </p:sp>
      <p:sp>
        <p:nvSpPr>
          <p:cNvPr id="1432643" name="Rectangle 67"/>
          <p:cNvSpPr>
            <a:spLocks noChangeArrowheads="1"/>
          </p:cNvSpPr>
          <p:nvPr/>
        </p:nvSpPr>
        <p:spPr bwMode="auto">
          <a:xfrm>
            <a:off x="6934201" y="2446735"/>
            <a:ext cx="774251"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Participant</a:t>
            </a:r>
            <a:endParaRPr lang="en-US" sz="1350">
              <a:effectLst>
                <a:outerShdw blurRad="38100" dist="38100" dir="2700000" algn="tl">
                  <a:srgbClr val="000000"/>
                </a:outerShdw>
              </a:effectLst>
            </a:endParaRPr>
          </a:p>
        </p:txBody>
      </p:sp>
      <p:sp>
        <p:nvSpPr>
          <p:cNvPr id="1432644" name="Rectangle 68"/>
          <p:cNvSpPr>
            <a:spLocks noChangeArrowheads="1"/>
          </p:cNvSpPr>
          <p:nvPr/>
        </p:nvSpPr>
        <p:spPr bwMode="auto">
          <a:xfrm>
            <a:off x="1645445" y="4270772"/>
            <a:ext cx="1021556" cy="313134"/>
          </a:xfrm>
          <a:prstGeom prst="rect">
            <a:avLst/>
          </a:prstGeom>
          <a:solidFill>
            <a:srgbClr val="DDDDDD"/>
          </a:solidFill>
          <a:ln w="15875">
            <a:solidFill>
              <a:srgbClr val="000000"/>
            </a:solidFill>
            <a:miter lim="800000"/>
            <a:headEnd/>
            <a:tailEnd/>
          </a:ln>
        </p:spPr>
        <p:txBody>
          <a:bodyPr/>
          <a:lstStyle/>
          <a:p>
            <a:pPr>
              <a:defRPr/>
            </a:pPr>
            <a:endParaRPr lang="en-GB" sz="1350"/>
          </a:p>
        </p:txBody>
      </p:sp>
      <p:sp>
        <p:nvSpPr>
          <p:cNvPr id="1432645" name="Rectangle 69"/>
          <p:cNvSpPr>
            <a:spLocks noChangeArrowheads="1"/>
          </p:cNvSpPr>
          <p:nvPr/>
        </p:nvSpPr>
        <p:spPr bwMode="auto">
          <a:xfrm>
            <a:off x="1783557" y="4338638"/>
            <a:ext cx="774251"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Participant</a:t>
            </a:r>
            <a:endParaRPr lang="en-US" sz="1350">
              <a:effectLst>
                <a:outerShdw blurRad="38100" dist="38100" dir="2700000" algn="tl">
                  <a:srgbClr val="000000"/>
                </a:outerShdw>
              </a:effectLst>
            </a:endParaRPr>
          </a:p>
        </p:txBody>
      </p:sp>
      <p:sp>
        <p:nvSpPr>
          <p:cNvPr id="1432646" name="Oval 70"/>
          <p:cNvSpPr>
            <a:spLocks noChangeArrowheads="1"/>
          </p:cNvSpPr>
          <p:nvPr/>
        </p:nvSpPr>
        <p:spPr bwMode="auto">
          <a:xfrm>
            <a:off x="4707731" y="3717133"/>
            <a:ext cx="938213" cy="479822"/>
          </a:xfrm>
          <a:prstGeom prst="ellipse">
            <a:avLst/>
          </a:prstGeom>
          <a:solidFill>
            <a:srgbClr val="DDDDDD"/>
          </a:solidFill>
          <a:ln w="15875">
            <a:solidFill>
              <a:srgbClr val="000000"/>
            </a:solidFill>
            <a:round/>
            <a:headEnd/>
            <a:tailEnd/>
          </a:ln>
        </p:spPr>
        <p:txBody>
          <a:bodyPr/>
          <a:lstStyle/>
          <a:p>
            <a:pPr>
              <a:defRPr/>
            </a:pPr>
            <a:endParaRPr lang="en-GB" sz="1350"/>
          </a:p>
        </p:txBody>
      </p:sp>
      <p:sp>
        <p:nvSpPr>
          <p:cNvPr id="1432647" name="Rectangle 71"/>
          <p:cNvSpPr>
            <a:spLocks noChangeArrowheads="1"/>
          </p:cNvSpPr>
          <p:nvPr/>
        </p:nvSpPr>
        <p:spPr bwMode="auto">
          <a:xfrm>
            <a:off x="4720828" y="3736183"/>
            <a:ext cx="938213" cy="403622"/>
          </a:xfrm>
          <a:prstGeom prst="rect">
            <a:avLst/>
          </a:prstGeom>
          <a:noFill/>
          <a:ln w="9525">
            <a:noFill/>
            <a:miter lim="800000"/>
            <a:headEnd/>
            <a:tailEnd/>
          </a:ln>
        </p:spPr>
        <p:txBody>
          <a:bodyPr/>
          <a:lstStyle/>
          <a:p>
            <a:pPr>
              <a:defRPr/>
            </a:pPr>
            <a:endParaRPr lang="en-GB" sz="1350"/>
          </a:p>
        </p:txBody>
      </p:sp>
      <p:sp>
        <p:nvSpPr>
          <p:cNvPr id="1432648" name="Rectangle 72"/>
          <p:cNvSpPr>
            <a:spLocks noChangeArrowheads="1"/>
          </p:cNvSpPr>
          <p:nvPr/>
        </p:nvSpPr>
        <p:spPr bwMode="auto">
          <a:xfrm>
            <a:off x="4967289" y="3731419"/>
            <a:ext cx="464871"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Merge</a:t>
            </a:r>
            <a:endParaRPr lang="en-US" sz="1350">
              <a:effectLst>
                <a:outerShdw blurRad="38100" dist="38100" dir="2700000" algn="tl">
                  <a:srgbClr val="000000"/>
                </a:outerShdw>
              </a:effectLst>
            </a:endParaRPr>
          </a:p>
        </p:txBody>
      </p:sp>
      <p:sp>
        <p:nvSpPr>
          <p:cNvPr id="1432649" name="Rectangle 73"/>
          <p:cNvSpPr>
            <a:spLocks noChangeArrowheads="1"/>
          </p:cNvSpPr>
          <p:nvPr/>
        </p:nvSpPr>
        <p:spPr bwMode="auto">
          <a:xfrm>
            <a:off x="4792266" y="3915966"/>
            <a:ext cx="82875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Constraints</a:t>
            </a:r>
            <a:endParaRPr lang="en-US" sz="1350">
              <a:effectLst>
                <a:outerShdw blurRad="38100" dist="38100" dir="2700000" algn="tl">
                  <a:srgbClr val="000000"/>
                </a:outerShdw>
              </a:effectLst>
            </a:endParaRPr>
          </a:p>
        </p:txBody>
      </p:sp>
      <p:sp>
        <p:nvSpPr>
          <p:cNvPr id="1432650" name="Rectangle 74"/>
          <p:cNvSpPr>
            <a:spLocks noChangeArrowheads="1"/>
          </p:cNvSpPr>
          <p:nvPr/>
        </p:nvSpPr>
        <p:spPr bwMode="auto">
          <a:xfrm>
            <a:off x="3743325" y="4510088"/>
            <a:ext cx="1685925" cy="229791"/>
          </a:xfrm>
          <a:prstGeom prst="rect">
            <a:avLst/>
          </a:prstGeom>
          <a:noFill/>
          <a:ln w="9525">
            <a:noFill/>
            <a:miter lim="800000"/>
            <a:headEnd/>
            <a:tailEnd/>
          </a:ln>
        </p:spPr>
        <p:txBody>
          <a:bodyPr/>
          <a:lstStyle/>
          <a:p>
            <a:pPr>
              <a:defRPr/>
            </a:pPr>
            <a:endParaRPr lang="en-GB" sz="1350"/>
          </a:p>
        </p:txBody>
      </p:sp>
      <p:sp>
        <p:nvSpPr>
          <p:cNvPr id="1432651" name="Rectangle 75"/>
          <p:cNvSpPr>
            <a:spLocks noChangeArrowheads="1"/>
          </p:cNvSpPr>
          <p:nvPr/>
        </p:nvSpPr>
        <p:spPr bwMode="auto">
          <a:xfrm>
            <a:off x="3804047" y="4526756"/>
            <a:ext cx="1585370"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participantConstraints</a:t>
            </a:r>
            <a:endParaRPr lang="en-US" sz="1350">
              <a:effectLst>
                <a:outerShdw blurRad="38100" dist="38100" dir="2700000" algn="tl">
                  <a:srgbClr val="000000"/>
                </a:outerShdw>
              </a:effectLst>
            </a:endParaRPr>
          </a:p>
        </p:txBody>
      </p:sp>
      <p:sp>
        <p:nvSpPr>
          <p:cNvPr id="1432652" name="Line 76"/>
          <p:cNvSpPr>
            <a:spLocks noChangeShapeType="1"/>
          </p:cNvSpPr>
          <p:nvPr/>
        </p:nvSpPr>
        <p:spPr bwMode="auto">
          <a:xfrm flipV="1">
            <a:off x="3742136" y="4485086"/>
            <a:ext cx="1650206" cy="1190"/>
          </a:xfrm>
          <a:prstGeom prst="line">
            <a:avLst/>
          </a:prstGeom>
          <a:noFill/>
          <a:ln w="20638">
            <a:solidFill>
              <a:srgbClr val="000000"/>
            </a:solidFill>
            <a:round/>
            <a:headEnd/>
            <a:tailEnd/>
          </a:ln>
        </p:spPr>
        <p:txBody>
          <a:bodyPr/>
          <a:lstStyle/>
          <a:p>
            <a:pPr>
              <a:defRPr/>
            </a:pPr>
            <a:endParaRPr lang="en-GB" sz="1350"/>
          </a:p>
        </p:txBody>
      </p:sp>
      <p:sp>
        <p:nvSpPr>
          <p:cNvPr id="1432653" name="Line 77"/>
          <p:cNvSpPr>
            <a:spLocks noChangeShapeType="1"/>
          </p:cNvSpPr>
          <p:nvPr/>
        </p:nvSpPr>
        <p:spPr bwMode="auto">
          <a:xfrm>
            <a:off x="3742135" y="4749405"/>
            <a:ext cx="1618059" cy="1190"/>
          </a:xfrm>
          <a:prstGeom prst="line">
            <a:avLst/>
          </a:prstGeom>
          <a:noFill/>
          <a:ln w="20638">
            <a:solidFill>
              <a:srgbClr val="000000"/>
            </a:solidFill>
            <a:round/>
            <a:headEnd/>
            <a:tailEnd/>
          </a:ln>
        </p:spPr>
        <p:txBody>
          <a:bodyPr/>
          <a:lstStyle/>
          <a:p>
            <a:pPr>
              <a:defRPr/>
            </a:pPr>
            <a:endParaRPr lang="en-GB" sz="1350"/>
          </a:p>
        </p:txBody>
      </p:sp>
      <p:sp>
        <p:nvSpPr>
          <p:cNvPr id="1432654" name="Oval 78"/>
          <p:cNvSpPr>
            <a:spLocks noChangeArrowheads="1"/>
          </p:cNvSpPr>
          <p:nvPr/>
        </p:nvSpPr>
        <p:spPr bwMode="auto">
          <a:xfrm>
            <a:off x="6755607" y="3633787"/>
            <a:ext cx="1056085" cy="528638"/>
          </a:xfrm>
          <a:prstGeom prst="ellipse">
            <a:avLst/>
          </a:prstGeom>
          <a:solidFill>
            <a:srgbClr val="DDDDDD"/>
          </a:solidFill>
          <a:ln w="15875">
            <a:solidFill>
              <a:srgbClr val="000000"/>
            </a:solidFill>
            <a:round/>
            <a:headEnd/>
            <a:tailEnd/>
          </a:ln>
        </p:spPr>
        <p:txBody>
          <a:bodyPr/>
          <a:lstStyle/>
          <a:p>
            <a:pPr>
              <a:defRPr/>
            </a:pPr>
            <a:endParaRPr lang="en-GB" sz="1350"/>
          </a:p>
        </p:txBody>
      </p:sp>
      <p:sp>
        <p:nvSpPr>
          <p:cNvPr id="1432655" name="Rectangle 79"/>
          <p:cNvSpPr>
            <a:spLocks noChangeArrowheads="1"/>
          </p:cNvSpPr>
          <p:nvPr/>
        </p:nvSpPr>
        <p:spPr bwMode="auto">
          <a:xfrm>
            <a:off x="6781800" y="3701653"/>
            <a:ext cx="1058466" cy="384572"/>
          </a:xfrm>
          <a:prstGeom prst="rect">
            <a:avLst/>
          </a:prstGeom>
          <a:noFill/>
          <a:ln w="9525">
            <a:noFill/>
            <a:miter lim="800000"/>
            <a:headEnd/>
            <a:tailEnd/>
          </a:ln>
        </p:spPr>
        <p:txBody>
          <a:bodyPr/>
          <a:lstStyle/>
          <a:p>
            <a:pPr>
              <a:defRPr/>
            </a:pPr>
            <a:endParaRPr lang="en-GB" sz="1350"/>
          </a:p>
        </p:txBody>
      </p:sp>
      <p:sp>
        <p:nvSpPr>
          <p:cNvPr id="1432656" name="Rectangle 80"/>
          <p:cNvSpPr>
            <a:spLocks noChangeArrowheads="1"/>
          </p:cNvSpPr>
          <p:nvPr/>
        </p:nvSpPr>
        <p:spPr bwMode="auto">
          <a:xfrm>
            <a:off x="6958013" y="3696891"/>
            <a:ext cx="756617"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Determine</a:t>
            </a:r>
            <a:endParaRPr lang="en-US" sz="1350">
              <a:effectLst>
                <a:outerShdw blurRad="38100" dist="38100" dir="2700000" algn="tl">
                  <a:srgbClr val="000000"/>
                </a:outerShdw>
              </a:effectLst>
            </a:endParaRPr>
          </a:p>
        </p:txBody>
      </p:sp>
      <p:sp>
        <p:nvSpPr>
          <p:cNvPr id="1432657" name="Rectangle 81"/>
          <p:cNvSpPr>
            <a:spLocks noChangeArrowheads="1"/>
          </p:cNvSpPr>
          <p:nvPr/>
        </p:nvSpPr>
        <p:spPr bwMode="auto">
          <a:xfrm>
            <a:off x="6991351" y="3881438"/>
            <a:ext cx="68448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Schedule</a:t>
            </a:r>
            <a:endParaRPr lang="en-US" sz="1350">
              <a:effectLst>
                <a:outerShdw blurRad="38100" dist="38100" dir="2700000" algn="tl">
                  <a:srgbClr val="000000"/>
                </a:outerShdw>
              </a:effectLst>
            </a:endParaRPr>
          </a:p>
        </p:txBody>
      </p:sp>
      <p:sp>
        <p:nvSpPr>
          <p:cNvPr id="1432658" name="Rectangle 82"/>
          <p:cNvSpPr>
            <a:spLocks noChangeArrowheads="1"/>
          </p:cNvSpPr>
          <p:nvPr/>
        </p:nvSpPr>
        <p:spPr bwMode="auto">
          <a:xfrm>
            <a:off x="6435330" y="2988469"/>
            <a:ext cx="931069" cy="423863"/>
          </a:xfrm>
          <a:prstGeom prst="rect">
            <a:avLst/>
          </a:prstGeom>
          <a:noFill/>
          <a:ln w="9525">
            <a:noFill/>
            <a:miter lim="800000"/>
            <a:headEnd/>
            <a:tailEnd/>
          </a:ln>
        </p:spPr>
        <p:txBody>
          <a:bodyPr/>
          <a:lstStyle/>
          <a:p>
            <a:pPr>
              <a:defRPr/>
            </a:pPr>
            <a:endParaRPr lang="en-GB" sz="1350"/>
          </a:p>
        </p:txBody>
      </p:sp>
      <p:sp>
        <p:nvSpPr>
          <p:cNvPr id="1432659" name="Rectangle 83"/>
          <p:cNvSpPr>
            <a:spLocks noChangeArrowheads="1"/>
          </p:cNvSpPr>
          <p:nvPr/>
        </p:nvSpPr>
        <p:spPr bwMode="auto">
          <a:xfrm>
            <a:off x="6653214" y="3007519"/>
            <a:ext cx="58349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meeting</a:t>
            </a:r>
            <a:endParaRPr lang="en-US" sz="1350">
              <a:effectLst>
                <a:outerShdw blurRad="38100" dist="38100" dir="2700000" algn="tl">
                  <a:srgbClr val="000000"/>
                </a:outerShdw>
              </a:effectLst>
            </a:endParaRPr>
          </a:p>
        </p:txBody>
      </p:sp>
      <p:sp>
        <p:nvSpPr>
          <p:cNvPr id="1432660" name="Rectangle 84"/>
          <p:cNvSpPr>
            <a:spLocks noChangeArrowheads="1"/>
          </p:cNvSpPr>
          <p:nvPr/>
        </p:nvSpPr>
        <p:spPr bwMode="auto">
          <a:xfrm>
            <a:off x="6542485" y="3189685"/>
            <a:ext cx="811119"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Notification</a:t>
            </a:r>
            <a:endParaRPr lang="en-US" sz="1350">
              <a:effectLst>
                <a:outerShdw blurRad="38100" dist="38100" dir="2700000" algn="tl">
                  <a:srgbClr val="000000"/>
                </a:outerShdw>
              </a:effectLst>
            </a:endParaRPr>
          </a:p>
        </p:txBody>
      </p:sp>
      <p:sp>
        <p:nvSpPr>
          <p:cNvPr id="1432661" name="Oval 85"/>
          <p:cNvSpPr>
            <a:spLocks noChangeArrowheads="1"/>
          </p:cNvSpPr>
          <p:nvPr/>
        </p:nvSpPr>
        <p:spPr bwMode="auto">
          <a:xfrm>
            <a:off x="1666875" y="3167062"/>
            <a:ext cx="948929" cy="491729"/>
          </a:xfrm>
          <a:prstGeom prst="ellipse">
            <a:avLst/>
          </a:prstGeom>
          <a:solidFill>
            <a:srgbClr val="DDDDDD"/>
          </a:solidFill>
          <a:ln w="15875">
            <a:solidFill>
              <a:srgbClr val="000000"/>
            </a:solidFill>
            <a:round/>
            <a:headEnd/>
            <a:tailEnd/>
          </a:ln>
        </p:spPr>
        <p:txBody>
          <a:bodyPr/>
          <a:lstStyle/>
          <a:p>
            <a:pPr>
              <a:defRPr/>
            </a:pPr>
            <a:endParaRPr lang="en-GB" sz="1350"/>
          </a:p>
        </p:txBody>
      </p:sp>
      <p:sp>
        <p:nvSpPr>
          <p:cNvPr id="1432662" name="Rectangle 86"/>
          <p:cNvSpPr>
            <a:spLocks noChangeArrowheads="1"/>
          </p:cNvSpPr>
          <p:nvPr/>
        </p:nvSpPr>
        <p:spPr bwMode="auto">
          <a:xfrm>
            <a:off x="1678782" y="3208735"/>
            <a:ext cx="951310" cy="390525"/>
          </a:xfrm>
          <a:prstGeom prst="rect">
            <a:avLst/>
          </a:prstGeom>
          <a:noFill/>
          <a:ln w="9525">
            <a:noFill/>
            <a:miter lim="800000"/>
            <a:headEnd/>
            <a:tailEnd/>
          </a:ln>
        </p:spPr>
        <p:txBody>
          <a:bodyPr/>
          <a:lstStyle/>
          <a:p>
            <a:pPr>
              <a:defRPr/>
            </a:pPr>
            <a:endParaRPr lang="en-GB" sz="1350"/>
          </a:p>
        </p:txBody>
      </p:sp>
      <p:sp>
        <p:nvSpPr>
          <p:cNvPr id="1432663" name="Rectangle 87"/>
          <p:cNvSpPr>
            <a:spLocks noChangeArrowheads="1"/>
          </p:cNvSpPr>
          <p:nvPr/>
        </p:nvSpPr>
        <p:spPr bwMode="auto">
          <a:xfrm>
            <a:off x="1931195" y="3205163"/>
            <a:ext cx="464871"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Check</a:t>
            </a:r>
            <a:endParaRPr lang="en-US" sz="1350">
              <a:effectLst>
                <a:outerShdw blurRad="38100" dist="38100" dir="2700000" algn="tl">
                  <a:srgbClr val="000000"/>
                </a:outerShdw>
              </a:effectLst>
            </a:endParaRPr>
          </a:p>
        </p:txBody>
      </p:sp>
      <p:sp>
        <p:nvSpPr>
          <p:cNvPr id="1432664" name="Rectangle 88"/>
          <p:cNvSpPr>
            <a:spLocks noChangeArrowheads="1"/>
          </p:cNvSpPr>
          <p:nvPr/>
        </p:nvSpPr>
        <p:spPr bwMode="auto">
          <a:xfrm>
            <a:off x="1860948" y="3388519"/>
            <a:ext cx="610745"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Request</a:t>
            </a:r>
            <a:endParaRPr lang="en-US" sz="1350">
              <a:effectLst>
                <a:outerShdw blurRad="38100" dist="38100" dir="2700000" algn="tl">
                  <a:srgbClr val="000000"/>
                </a:outerShdw>
              </a:effectLst>
            </a:endParaRPr>
          </a:p>
        </p:txBody>
      </p:sp>
      <p:grpSp>
        <p:nvGrpSpPr>
          <p:cNvPr id="31802" name="Group 91"/>
          <p:cNvGrpSpPr>
            <a:grpSpLocks/>
          </p:cNvGrpSpPr>
          <p:nvPr/>
        </p:nvGrpSpPr>
        <p:grpSpPr bwMode="auto">
          <a:xfrm>
            <a:off x="2191942" y="2641997"/>
            <a:ext cx="135731" cy="538163"/>
            <a:chOff x="860" y="1245"/>
            <a:chExt cx="114" cy="452"/>
          </a:xfrm>
        </p:grpSpPr>
        <p:sp>
          <p:nvSpPr>
            <p:cNvPr id="1432665" name="Line 89"/>
            <p:cNvSpPr>
              <a:spLocks noChangeShapeType="1"/>
            </p:cNvSpPr>
            <p:nvPr/>
          </p:nvSpPr>
          <p:spPr bwMode="auto">
            <a:xfrm>
              <a:off x="916" y="1354"/>
              <a:ext cx="5" cy="343"/>
            </a:xfrm>
            <a:prstGeom prst="line">
              <a:avLst/>
            </a:prstGeom>
            <a:noFill/>
            <a:ln w="20638">
              <a:solidFill>
                <a:srgbClr val="000000"/>
              </a:solidFill>
              <a:round/>
              <a:headEnd/>
              <a:tailEnd/>
            </a:ln>
          </p:spPr>
          <p:txBody>
            <a:bodyPr/>
            <a:lstStyle/>
            <a:p>
              <a:pPr>
                <a:defRPr/>
              </a:pPr>
              <a:endParaRPr lang="en-GB" sz="1350"/>
            </a:p>
          </p:txBody>
        </p:sp>
        <p:sp>
          <p:nvSpPr>
            <p:cNvPr id="1432666" name="Freeform 90"/>
            <p:cNvSpPr>
              <a:spLocks/>
            </p:cNvSpPr>
            <p:nvPr/>
          </p:nvSpPr>
          <p:spPr bwMode="auto">
            <a:xfrm>
              <a:off x="860" y="1245"/>
              <a:ext cx="114" cy="113"/>
            </a:xfrm>
            <a:custGeom>
              <a:avLst/>
              <a:gdLst/>
              <a:ahLst/>
              <a:cxnLst>
                <a:cxn ang="0">
                  <a:pos x="114" y="111"/>
                </a:cxn>
                <a:cxn ang="0">
                  <a:pos x="55" y="0"/>
                </a:cxn>
                <a:cxn ang="0">
                  <a:pos x="0" y="113"/>
                </a:cxn>
                <a:cxn ang="0">
                  <a:pos x="114" y="111"/>
                </a:cxn>
              </a:cxnLst>
              <a:rect l="0" t="0" r="r" b="b"/>
              <a:pathLst>
                <a:path w="114" h="113">
                  <a:moveTo>
                    <a:pt x="114" y="111"/>
                  </a:moveTo>
                  <a:lnTo>
                    <a:pt x="55" y="0"/>
                  </a:lnTo>
                  <a:lnTo>
                    <a:pt x="0" y="113"/>
                  </a:lnTo>
                  <a:lnTo>
                    <a:pt x="114" y="111"/>
                  </a:lnTo>
                  <a:close/>
                </a:path>
              </a:pathLst>
            </a:custGeom>
            <a:solidFill>
              <a:srgbClr val="000000"/>
            </a:solidFill>
            <a:ln w="9525">
              <a:noFill/>
              <a:round/>
              <a:headEnd/>
              <a:tailEnd/>
            </a:ln>
          </p:spPr>
          <p:txBody>
            <a:bodyPr/>
            <a:lstStyle/>
            <a:p>
              <a:pPr>
                <a:defRPr/>
              </a:pPr>
              <a:endParaRPr lang="en-GB" sz="1350"/>
            </a:p>
          </p:txBody>
        </p:sp>
      </p:grpSp>
      <p:sp>
        <p:nvSpPr>
          <p:cNvPr id="1432668" name="Rectangle 92"/>
          <p:cNvSpPr>
            <a:spLocks noChangeArrowheads="1"/>
          </p:cNvSpPr>
          <p:nvPr/>
        </p:nvSpPr>
        <p:spPr bwMode="auto">
          <a:xfrm>
            <a:off x="2280049" y="2809876"/>
            <a:ext cx="1116806" cy="241697"/>
          </a:xfrm>
          <a:prstGeom prst="rect">
            <a:avLst/>
          </a:prstGeom>
          <a:noFill/>
          <a:ln w="9525">
            <a:noFill/>
            <a:miter lim="800000"/>
            <a:headEnd/>
            <a:tailEnd/>
          </a:ln>
        </p:spPr>
        <p:txBody>
          <a:bodyPr/>
          <a:lstStyle/>
          <a:p>
            <a:pPr>
              <a:defRPr/>
            </a:pPr>
            <a:endParaRPr lang="en-GB" sz="1350"/>
          </a:p>
        </p:txBody>
      </p:sp>
      <p:sp>
        <p:nvSpPr>
          <p:cNvPr id="1432669" name="Rectangle 93"/>
          <p:cNvSpPr>
            <a:spLocks noChangeArrowheads="1"/>
          </p:cNvSpPr>
          <p:nvPr/>
        </p:nvSpPr>
        <p:spPr bwMode="auto">
          <a:xfrm>
            <a:off x="2321720" y="2731294"/>
            <a:ext cx="610745" cy="372794"/>
          </a:xfrm>
          <a:prstGeom prst="rect">
            <a:avLst/>
          </a:prstGeom>
          <a:noFill/>
          <a:ln w="9525">
            <a:noFill/>
            <a:miter lim="800000"/>
            <a:headEnd/>
            <a:tailEnd/>
          </a:ln>
        </p:spPr>
        <p:txBody>
          <a:bodyPr wrap="none" lIns="0" tIns="0" rIns="0" bIns="0">
            <a:spAutoFit/>
          </a:bodyPr>
          <a:lstStyle/>
          <a:p>
            <a:pPr>
              <a:spcBef>
                <a:spcPct val="0"/>
              </a:spcBef>
              <a:defRPr/>
            </a:pPr>
            <a:r>
              <a:rPr lang="en-US" sz="1275">
                <a:solidFill>
                  <a:srgbClr val="000080"/>
                </a:solidFill>
                <a:latin typeface="Arial" pitchFamily="34" charset="0"/>
              </a:rPr>
              <a:t>invalid</a:t>
            </a:r>
          </a:p>
          <a:p>
            <a:pPr>
              <a:lnSpc>
                <a:spcPct val="90000"/>
              </a:lnSpc>
              <a:spcBef>
                <a:spcPct val="0"/>
              </a:spcBef>
              <a:defRPr/>
            </a:pPr>
            <a:r>
              <a:rPr lang="en-US" sz="1275">
                <a:solidFill>
                  <a:srgbClr val="000080"/>
                </a:solidFill>
                <a:latin typeface="Arial" pitchFamily="34" charset="0"/>
              </a:rPr>
              <a:t>Request</a:t>
            </a:r>
            <a:endParaRPr lang="en-US" sz="1350">
              <a:effectLst>
                <a:outerShdw blurRad="38100" dist="38100" dir="2700000" algn="tl">
                  <a:srgbClr val="000000"/>
                </a:outerShdw>
              </a:effectLst>
            </a:endParaRPr>
          </a:p>
        </p:txBody>
      </p:sp>
      <p:sp>
        <p:nvSpPr>
          <p:cNvPr id="1432670" name="Rectangle 94"/>
          <p:cNvSpPr>
            <a:spLocks noChangeArrowheads="1"/>
          </p:cNvSpPr>
          <p:nvPr/>
        </p:nvSpPr>
        <p:spPr bwMode="auto">
          <a:xfrm>
            <a:off x="2507456" y="3120630"/>
            <a:ext cx="1044179" cy="229790"/>
          </a:xfrm>
          <a:prstGeom prst="rect">
            <a:avLst/>
          </a:prstGeom>
          <a:noFill/>
          <a:ln w="9525">
            <a:noFill/>
            <a:miter lim="800000"/>
            <a:headEnd/>
            <a:tailEnd/>
          </a:ln>
        </p:spPr>
        <p:txBody>
          <a:bodyPr/>
          <a:lstStyle/>
          <a:p>
            <a:pPr>
              <a:defRPr/>
            </a:pPr>
            <a:endParaRPr lang="en-GB" sz="1350"/>
          </a:p>
        </p:txBody>
      </p:sp>
      <p:sp>
        <p:nvSpPr>
          <p:cNvPr id="1432671" name="Rectangle 95"/>
          <p:cNvSpPr>
            <a:spLocks noChangeArrowheads="1"/>
          </p:cNvSpPr>
          <p:nvPr/>
        </p:nvSpPr>
        <p:spPr bwMode="auto">
          <a:xfrm>
            <a:off x="2538414" y="3138488"/>
            <a:ext cx="992981" cy="196208"/>
          </a:xfrm>
          <a:prstGeom prst="rect">
            <a:avLst/>
          </a:prstGeom>
          <a:noFill/>
          <a:ln w="9525">
            <a:noFill/>
            <a:miter lim="800000"/>
            <a:headEnd/>
            <a:tailEnd/>
          </a:ln>
        </p:spPr>
        <p:txBody>
          <a:bodyPr lIns="0" tIns="0" rIns="0" bIns="0">
            <a:spAutoFit/>
          </a:bodyPr>
          <a:lstStyle/>
          <a:p>
            <a:pPr>
              <a:defRPr/>
            </a:pPr>
            <a:r>
              <a:rPr lang="en-US" sz="1275">
                <a:solidFill>
                  <a:srgbClr val="000080"/>
                </a:solidFill>
                <a:latin typeface="Arial" pitchFamily="34" charset="0"/>
              </a:rPr>
              <a:t>validRequest</a:t>
            </a:r>
            <a:endParaRPr lang="en-US" sz="1350">
              <a:effectLst>
                <a:outerShdw blurRad="38100" dist="38100" dir="2700000" algn="tl">
                  <a:srgbClr val="000000"/>
                </a:outerShdw>
              </a:effectLst>
            </a:endParaRPr>
          </a:p>
        </p:txBody>
      </p:sp>
      <p:grpSp>
        <p:nvGrpSpPr>
          <p:cNvPr id="31807" name="Group 98"/>
          <p:cNvGrpSpPr>
            <a:grpSpLocks/>
          </p:cNvGrpSpPr>
          <p:nvPr/>
        </p:nvGrpSpPr>
        <p:grpSpPr bwMode="auto">
          <a:xfrm>
            <a:off x="2563416" y="2434829"/>
            <a:ext cx="1490663" cy="590550"/>
            <a:chOff x="1172" y="1071"/>
            <a:chExt cx="1252" cy="496"/>
          </a:xfrm>
        </p:grpSpPr>
        <p:sp>
          <p:nvSpPr>
            <p:cNvPr id="1432672" name="Line 96"/>
            <p:cNvSpPr>
              <a:spLocks noChangeShapeType="1"/>
            </p:cNvSpPr>
            <p:nvPr/>
          </p:nvSpPr>
          <p:spPr bwMode="auto">
            <a:xfrm flipH="1" flipV="1">
              <a:off x="1273" y="1124"/>
              <a:ext cx="1151" cy="443"/>
            </a:xfrm>
            <a:prstGeom prst="line">
              <a:avLst/>
            </a:prstGeom>
            <a:noFill/>
            <a:ln w="20638">
              <a:solidFill>
                <a:srgbClr val="000000"/>
              </a:solidFill>
              <a:round/>
              <a:headEnd/>
              <a:tailEnd/>
            </a:ln>
          </p:spPr>
          <p:txBody>
            <a:bodyPr/>
            <a:lstStyle/>
            <a:p>
              <a:pPr>
                <a:defRPr/>
              </a:pPr>
              <a:endParaRPr lang="en-GB" sz="1350"/>
            </a:p>
          </p:txBody>
        </p:sp>
        <p:sp>
          <p:nvSpPr>
            <p:cNvPr id="1432673" name="Freeform 97"/>
            <p:cNvSpPr>
              <a:spLocks/>
            </p:cNvSpPr>
            <p:nvPr/>
          </p:nvSpPr>
          <p:spPr bwMode="auto">
            <a:xfrm>
              <a:off x="1172" y="1071"/>
              <a:ext cx="126" cy="106"/>
            </a:xfrm>
            <a:custGeom>
              <a:avLst/>
              <a:gdLst/>
              <a:ahLst/>
              <a:cxnLst>
                <a:cxn ang="0">
                  <a:pos x="126" y="0"/>
                </a:cxn>
                <a:cxn ang="0">
                  <a:pos x="0" y="13"/>
                </a:cxn>
                <a:cxn ang="0">
                  <a:pos x="85" y="106"/>
                </a:cxn>
                <a:cxn ang="0">
                  <a:pos x="126" y="0"/>
                </a:cxn>
              </a:cxnLst>
              <a:rect l="0" t="0" r="r" b="b"/>
              <a:pathLst>
                <a:path w="126" h="106">
                  <a:moveTo>
                    <a:pt x="126" y="0"/>
                  </a:moveTo>
                  <a:lnTo>
                    <a:pt x="0" y="13"/>
                  </a:lnTo>
                  <a:lnTo>
                    <a:pt x="85" y="106"/>
                  </a:lnTo>
                  <a:lnTo>
                    <a:pt x="126" y="0"/>
                  </a:lnTo>
                  <a:close/>
                </a:path>
              </a:pathLst>
            </a:custGeom>
            <a:solidFill>
              <a:srgbClr val="000000"/>
            </a:solidFill>
            <a:ln w="9525">
              <a:noFill/>
              <a:round/>
              <a:headEnd/>
              <a:tailEnd/>
            </a:ln>
          </p:spPr>
          <p:txBody>
            <a:bodyPr/>
            <a:lstStyle/>
            <a:p>
              <a:pPr>
                <a:defRPr/>
              </a:pPr>
              <a:endParaRPr lang="en-GB" sz="1350"/>
            </a:p>
          </p:txBody>
        </p:sp>
      </p:grpSp>
      <p:sp>
        <p:nvSpPr>
          <p:cNvPr id="31808" name="Rectangle 8"/>
          <p:cNvSpPr>
            <a:spLocks noChangeArrowheads="1"/>
          </p:cNvSpPr>
          <p:nvPr/>
        </p:nvSpPr>
        <p:spPr bwMode="auto">
          <a:xfrm>
            <a:off x="4868467" y="3094435"/>
            <a:ext cx="1416844"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nchor="ctr" anchorCtr="1"/>
          <a:lstStyle>
            <a:lvl1pPr marL="342900" indent="-342900">
              <a:defRPr kumimoji="1" sz="2400">
                <a:solidFill>
                  <a:schemeClr val="bg1"/>
                </a:solidFill>
                <a:latin typeface="Symbol" panose="05050102010706020507" pitchFamily="18" charset="2"/>
              </a:defRPr>
            </a:lvl1pPr>
            <a:lvl2pPr marL="742950" indent="-285750">
              <a:defRPr kumimoji="1" sz="2400">
                <a:solidFill>
                  <a:schemeClr val="bg1"/>
                </a:solidFill>
                <a:latin typeface="Symbol" panose="05050102010706020507" pitchFamily="18" charset="2"/>
              </a:defRPr>
            </a:lvl2pPr>
            <a:lvl3pPr marL="1143000" indent="-228600">
              <a:defRPr kumimoji="1" sz="2400">
                <a:solidFill>
                  <a:schemeClr val="bg1"/>
                </a:solidFill>
                <a:latin typeface="Symbol" panose="05050102010706020507" pitchFamily="18" charset="2"/>
              </a:defRPr>
            </a:lvl3pPr>
            <a:lvl4pPr marL="1600200" indent="-228600">
              <a:defRPr kumimoji="1" sz="2400">
                <a:solidFill>
                  <a:schemeClr val="bg1"/>
                </a:solidFill>
                <a:latin typeface="Symbol" panose="05050102010706020507" pitchFamily="18" charset="2"/>
              </a:defRPr>
            </a:lvl4pPr>
            <a:lvl5pPr marL="2057400" indent="-228600">
              <a:defRPr kumimoji="1" sz="2400">
                <a:solidFill>
                  <a:schemeClr val="bg1"/>
                </a:solidFill>
                <a:latin typeface="Symbol" panose="05050102010706020507" pitchFamily="18" charset="2"/>
              </a:defRPr>
            </a:lvl5pPr>
            <a:lvl6pPr marL="2514600" indent="-228600" algn="ctr" eaLnBrk="0" fontAlgn="base" hangingPunct="0">
              <a:spcBef>
                <a:spcPts val="1200"/>
              </a:spcBef>
              <a:spcAft>
                <a:spcPct val="0"/>
              </a:spcAft>
              <a:defRPr kumimoji="1" sz="2400">
                <a:solidFill>
                  <a:schemeClr val="bg1"/>
                </a:solidFill>
                <a:latin typeface="Symbol" panose="05050102010706020507" pitchFamily="18" charset="2"/>
              </a:defRPr>
            </a:lvl6pPr>
            <a:lvl7pPr marL="2971800" indent="-228600" algn="ctr" eaLnBrk="0" fontAlgn="base" hangingPunct="0">
              <a:spcBef>
                <a:spcPts val="1200"/>
              </a:spcBef>
              <a:spcAft>
                <a:spcPct val="0"/>
              </a:spcAft>
              <a:defRPr kumimoji="1" sz="2400">
                <a:solidFill>
                  <a:schemeClr val="bg1"/>
                </a:solidFill>
                <a:latin typeface="Symbol" panose="05050102010706020507" pitchFamily="18" charset="2"/>
              </a:defRPr>
            </a:lvl7pPr>
            <a:lvl8pPr marL="3429000" indent="-228600" algn="ctr" eaLnBrk="0" fontAlgn="base" hangingPunct="0">
              <a:spcBef>
                <a:spcPts val="1200"/>
              </a:spcBef>
              <a:spcAft>
                <a:spcPct val="0"/>
              </a:spcAft>
              <a:defRPr kumimoji="1" sz="2400">
                <a:solidFill>
                  <a:schemeClr val="bg1"/>
                </a:solidFill>
                <a:latin typeface="Symbol" panose="05050102010706020507" pitchFamily="18" charset="2"/>
              </a:defRPr>
            </a:lvl8pPr>
            <a:lvl9pPr marL="3886200" indent="-228600" algn="ctr" eaLnBrk="0" fontAlgn="base" hangingPunct="0">
              <a:spcBef>
                <a:spcPts val="1200"/>
              </a:spcBef>
              <a:spcAft>
                <a:spcPct val="0"/>
              </a:spcAft>
              <a:defRPr kumimoji="1" sz="2400">
                <a:solidFill>
                  <a:schemeClr val="bg1"/>
                </a:solidFill>
                <a:latin typeface="Symbol" panose="05050102010706020507" pitchFamily="18" charset="2"/>
              </a:defRPr>
            </a:lvl9pPr>
          </a:lstStyle>
          <a:p>
            <a:pPr algn="l">
              <a:spcBef>
                <a:spcPct val="10000"/>
              </a:spcBef>
              <a:buClr>
                <a:schemeClr val="tx2"/>
              </a:buClr>
              <a:buSzPct val="70000"/>
              <a:buFont typeface="Wingdings" panose="05000000000000000000" pitchFamily="2" charset="2"/>
              <a:buNone/>
            </a:pPr>
            <a:r>
              <a:rPr lang="fr-BE" sz="1350" i="1">
                <a:solidFill>
                  <a:schemeClr val="tx2"/>
                </a:solidFill>
                <a:latin typeface="Comic Sans MS" panose="030F0702030302020204" pitchFamily="66" charset="0"/>
              </a:rPr>
              <a:t>operation</a:t>
            </a:r>
            <a:endParaRPr lang="fr-BE" sz="1500" i="1">
              <a:solidFill>
                <a:schemeClr val="tx2"/>
              </a:solidFill>
              <a:latin typeface="Comic Sans MS" panose="030F0702030302020204" pitchFamily="66" charset="0"/>
            </a:endParaRPr>
          </a:p>
        </p:txBody>
      </p:sp>
      <p:sp>
        <p:nvSpPr>
          <p:cNvPr id="1432585" name="Line 9"/>
          <p:cNvSpPr>
            <a:spLocks noChangeShapeType="1"/>
          </p:cNvSpPr>
          <p:nvPr/>
        </p:nvSpPr>
        <p:spPr bwMode="auto">
          <a:xfrm flipV="1">
            <a:off x="5287566" y="3330178"/>
            <a:ext cx="336947" cy="357188"/>
          </a:xfrm>
          <a:prstGeom prst="line">
            <a:avLst/>
          </a:prstGeom>
          <a:noFill/>
          <a:ln w="12700">
            <a:solidFill>
              <a:schemeClr val="tx2"/>
            </a:solidFill>
            <a:prstDash val="dashDot"/>
            <a:round/>
            <a:headEnd/>
            <a:tailEnd/>
          </a:ln>
          <a:effectLst/>
        </p:spPr>
        <p:txBody>
          <a:bodyPr anchor="ctr">
            <a:spAutoFit/>
          </a:bodyPr>
          <a:lstStyle/>
          <a:p>
            <a:pPr>
              <a:defRPr/>
            </a:pPr>
            <a:endParaRPr lang="en-GB" sz="1350"/>
          </a:p>
        </p:txBody>
      </p:sp>
      <p:sp>
        <p:nvSpPr>
          <p:cNvPr id="31810" name="Rectangle 10"/>
          <p:cNvSpPr>
            <a:spLocks noChangeArrowheads="1"/>
          </p:cNvSpPr>
          <p:nvPr/>
        </p:nvSpPr>
        <p:spPr bwMode="auto">
          <a:xfrm>
            <a:off x="5517357" y="4902994"/>
            <a:ext cx="1416844"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nchor="ctr" anchorCtr="1"/>
          <a:lstStyle>
            <a:lvl1pPr marL="342900" indent="-342900">
              <a:defRPr kumimoji="1" sz="2400">
                <a:solidFill>
                  <a:schemeClr val="bg1"/>
                </a:solidFill>
                <a:latin typeface="Symbol" panose="05050102010706020507" pitchFamily="18" charset="2"/>
              </a:defRPr>
            </a:lvl1pPr>
            <a:lvl2pPr marL="742950" indent="-285750">
              <a:defRPr kumimoji="1" sz="2400">
                <a:solidFill>
                  <a:schemeClr val="bg1"/>
                </a:solidFill>
                <a:latin typeface="Symbol" panose="05050102010706020507" pitchFamily="18" charset="2"/>
              </a:defRPr>
            </a:lvl2pPr>
            <a:lvl3pPr marL="1143000" indent="-228600">
              <a:defRPr kumimoji="1" sz="2400">
                <a:solidFill>
                  <a:schemeClr val="bg1"/>
                </a:solidFill>
                <a:latin typeface="Symbol" panose="05050102010706020507" pitchFamily="18" charset="2"/>
              </a:defRPr>
            </a:lvl3pPr>
            <a:lvl4pPr marL="1600200" indent="-228600">
              <a:defRPr kumimoji="1" sz="2400">
                <a:solidFill>
                  <a:schemeClr val="bg1"/>
                </a:solidFill>
                <a:latin typeface="Symbol" panose="05050102010706020507" pitchFamily="18" charset="2"/>
              </a:defRPr>
            </a:lvl4pPr>
            <a:lvl5pPr marL="2057400" indent="-228600">
              <a:defRPr kumimoji="1" sz="2400">
                <a:solidFill>
                  <a:schemeClr val="bg1"/>
                </a:solidFill>
                <a:latin typeface="Symbol" panose="05050102010706020507" pitchFamily="18" charset="2"/>
              </a:defRPr>
            </a:lvl5pPr>
            <a:lvl6pPr marL="2514600" indent="-228600" algn="ctr" eaLnBrk="0" fontAlgn="base" hangingPunct="0">
              <a:spcBef>
                <a:spcPts val="1200"/>
              </a:spcBef>
              <a:spcAft>
                <a:spcPct val="0"/>
              </a:spcAft>
              <a:defRPr kumimoji="1" sz="2400">
                <a:solidFill>
                  <a:schemeClr val="bg1"/>
                </a:solidFill>
                <a:latin typeface="Symbol" panose="05050102010706020507" pitchFamily="18" charset="2"/>
              </a:defRPr>
            </a:lvl6pPr>
            <a:lvl7pPr marL="2971800" indent="-228600" algn="ctr" eaLnBrk="0" fontAlgn="base" hangingPunct="0">
              <a:spcBef>
                <a:spcPts val="1200"/>
              </a:spcBef>
              <a:spcAft>
                <a:spcPct val="0"/>
              </a:spcAft>
              <a:defRPr kumimoji="1" sz="2400">
                <a:solidFill>
                  <a:schemeClr val="bg1"/>
                </a:solidFill>
                <a:latin typeface="Symbol" panose="05050102010706020507" pitchFamily="18" charset="2"/>
              </a:defRPr>
            </a:lvl7pPr>
            <a:lvl8pPr marL="3429000" indent="-228600" algn="ctr" eaLnBrk="0" fontAlgn="base" hangingPunct="0">
              <a:spcBef>
                <a:spcPts val="1200"/>
              </a:spcBef>
              <a:spcAft>
                <a:spcPct val="0"/>
              </a:spcAft>
              <a:defRPr kumimoji="1" sz="2400">
                <a:solidFill>
                  <a:schemeClr val="bg1"/>
                </a:solidFill>
                <a:latin typeface="Symbol" panose="05050102010706020507" pitchFamily="18" charset="2"/>
              </a:defRPr>
            </a:lvl8pPr>
            <a:lvl9pPr marL="3886200" indent="-228600" algn="ctr" eaLnBrk="0" fontAlgn="base" hangingPunct="0">
              <a:spcBef>
                <a:spcPts val="1200"/>
              </a:spcBef>
              <a:spcAft>
                <a:spcPct val="0"/>
              </a:spcAft>
              <a:defRPr kumimoji="1" sz="2400">
                <a:solidFill>
                  <a:schemeClr val="bg1"/>
                </a:solidFill>
                <a:latin typeface="Symbol" panose="05050102010706020507" pitchFamily="18" charset="2"/>
              </a:defRPr>
            </a:lvl9pPr>
          </a:lstStyle>
          <a:p>
            <a:pPr algn="l">
              <a:spcBef>
                <a:spcPct val="10000"/>
              </a:spcBef>
              <a:buClr>
                <a:schemeClr val="tx2"/>
              </a:buClr>
              <a:buSzPct val="70000"/>
              <a:buFont typeface="Wingdings" panose="05000000000000000000" pitchFamily="2" charset="2"/>
              <a:buNone/>
            </a:pPr>
            <a:r>
              <a:rPr lang="fr-BE" sz="1350" i="1">
                <a:solidFill>
                  <a:schemeClr val="tx2"/>
                </a:solidFill>
                <a:latin typeface="Comic Sans MS" panose="030F0702030302020204" pitchFamily="66" charset="0"/>
              </a:rPr>
              <a:t>data repository</a:t>
            </a:r>
            <a:endParaRPr lang="fr-BE" sz="1500" i="1">
              <a:solidFill>
                <a:schemeClr val="tx2"/>
              </a:solidFill>
              <a:latin typeface="Comic Sans MS" panose="030F0702030302020204" pitchFamily="66" charset="0"/>
            </a:endParaRPr>
          </a:p>
        </p:txBody>
      </p:sp>
      <p:sp>
        <p:nvSpPr>
          <p:cNvPr id="1432587" name="Line 11"/>
          <p:cNvSpPr>
            <a:spLocks noChangeShapeType="1"/>
          </p:cNvSpPr>
          <p:nvPr/>
        </p:nvSpPr>
        <p:spPr bwMode="auto">
          <a:xfrm flipH="1" flipV="1">
            <a:off x="5017295" y="4782742"/>
            <a:ext cx="540544" cy="248840"/>
          </a:xfrm>
          <a:prstGeom prst="line">
            <a:avLst/>
          </a:prstGeom>
          <a:noFill/>
          <a:ln w="12700">
            <a:solidFill>
              <a:schemeClr val="tx2"/>
            </a:solidFill>
            <a:prstDash val="dashDot"/>
            <a:round/>
            <a:headEnd/>
            <a:tailEnd/>
          </a:ln>
          <a:effectLst/>
        </p:spPr>
        <p:txBody>
          <a:bodyPr anchor="ctr">
            <a:spAutoFit/>
          </a:bodyPr>
          <a:lstStyle/>
          <a:p>
            <a:pPr>
              <a:defRPr/>
            </a:pPr>
            <a:endParaRPr lang="en-GB" sz="1350"/>
          </a:p>
        </p:txBody>
      </p:sp>
      <p:sp>
        <p:nvSpPr>
          <p:cNvPr id="31812" name="Rectangle 12"/>
          <p:cNvSpPr>
            <a:spLocks noChangeArrowheads="1"/>
          </p:cNvSpPr>
          <p:nvPr/>
        </p:nvSpPr>
        <p:spPr bwMode="auto">
          <a:xfrm>
            <a:off x="2010966" y="5022056"/>
            <a:ext cx="1665684"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nchor="ctr" anchorCtr="1"/>
          <a:lstStyle>
            <a:lvl1pPr marL="342900" indent="-342900">
              <a:defRPr kumimoji="1" sz="2400">
                <a:solidFill>
                  <a:schemeClr val="bg1"/>
                </a:solidFill>
                <a:latin typeface="Symbol" panose="05050102010706020507" pitchFamily="18" charset="2"/>
              </a:defRPr>
            </a:lvl1pPr>
            <a:lvl2pPr marL="742950" indent="-285750">
              <a:defRPr kumimoji="1" sz="2400">
                <a:solidFill>
                  <a:schemeClr val="bg1"/>
                </a:solidFill>
                <a:latin typeface="Symbol" panose="05050102010706020507" pitchFamily="18" charset="2"/>
              </a:defRPr>
            </a:lvl2pPr>
            <a:lvl3pPr marL="1143000" indent="-228600">
              <a:defRPr kumimoji="1" sz="2400">
                <a:solidFill>
                  <a:schemeClr val="bg1"/>
                </a:solidFill>
                <a:latin typeface="Symbol" panose="05050102010706020507" pitchFamily="18" charset="2"/>
              </a:defRPr>
            </a:lvl3pPr>
            <a:lvl4pPr marL="1600200" indent="-228600">
              <a:defRPr kumimoji="1" sz="2400">
                <a:solidFill>
                  <a:schemeClr val="bg1"/>
                </a:solidFill>
                <a:latin typeface="Symbol" panose="05050102010706020507" pitchFamily="18" charset="2"/>
              </a:defRPr>
            </a:lvl4pPr>
            <a:lvl5pPr marL="2057400" indent="-228600">
              <a:defRPr kumimoji="1" sz="2400">
                <a:solidFill>
                  <a:schemeClr val="bg1"/>
                </a:solidFill>
                <a:latin typeface="Symbol" panose="05050102010706020507" pitchFamily="18" charset="2"/>
              </a:defRPr>
            </a:lvl5pPr>
            <a:lvl6pPr marL="2514600" indent="-228600" algn="ctr" eaLnBrk="0" fontAlgn="base" hangingPunct="0">
              <a:spcBef>
                <a:spcPts val="1200"/>
              </a:spcBef>
              <a:spcAft>
                <a:spcPct val="0"/>
              </a:spcAft>
              <a:defRPr kumimoji="1" sz="2400">
                <a:solidFill>
                  <a:schemeClr val="bg1"/>
                </a:solidFill>
                <a:latin typeface="Symbol" panose="05050102010706020507" pitchFamily="18" charset="2"/>
              </a:defRPr>
            </a:lvl6pPr>
            <a:lvl7pPr marL="2971800" indent="-228600" algn="ctr" eaLnBrk="0" fontAlgn="base" hangingPunct="0">
              <a:spcBef>
                <a:spcPts val="1200"/>
              </a:spcBef>
              <a:spcAft>
                <a:spcPct val="0"/>
              </a:spcAft>
              <a:defRPr kumimoji="1" sz="2400">
                <a:solidFill>
                  <a:schemeClr val="bg1"/>
                </a:solidFill>
                <a:latin typeface="Symbol" panose="05050102010706020507" pitchFamily="18" charset="2"/>
              </a:defRPr>
            </a:lvl7pPr>
            <a:lvl8pPr marL="3429000" indent="-228600" algn="ctr" eaLnBrk="0" fontAlgn="base" hangingPunct="0">
              <a:spcBef>
                <a:spcPts val="1200"/>
              </a:spcBef>
              <a:spcAft>
                <a:spcPct val="0"/>
              </a:spcAft>
              <a:defRPr kumimoji="1" sz="2400">
                <a:solidFill>
                  <a:schemeClr val="bg1"/>
                </a:solidFill>
                <a:latin typeface="Symbol" panose="05050102010706020507" pitchFamily="18" charset="2"/>
              </a:defRPr>
            </a:lvl8pPr>
            <a:lvl9pPr marL="3886200" indent="-228600" algn="ctr" eaLnBrk="0" fontAlgn="base" hangingPunct="0">
              <a:spcBef>
                <a:spcPts val="1200"/>
              </a:spcBef>
              <a:spcAft>
                <a:spcPct val="0"/>
              </a:spcAft>
              <a:defRPr kumimoji="1" sz="2400">
                <a:solidFill>
                  <a:schemeClr val="bg1"/>
                </a:solidFill>
                <a:latin typeface="Symbol" panose="05050102010706020507" pitchFamily="18" charset="2"/>
              </a:defRPr>
            </a:lvl9pPr>
          </a:lstStyle>
          <a:p>
            <a:pPr algn="l">
              <a:spcBef>
                <a:spcPct val="10000"/>
              </a:spcBef>
              <a:buClr>
                <a:schemeClr val="tx2"/>
              </a:buClr>
              <a:buSzPct val="70000"/>
              <a:buFont typeface="Wingdings" panose="05000000000000000000" pitchFamily="2" charset="2"/>
              <a:buNone/>
            </a:pPr>
            <a:r>
              <a:rPr lang="fr-BE" sz="1350" i="1">
                <a:solidFill>
                  <a:schemeClr val="tx2"/>
                </a:solidFill>
                <a:latin typeface="Comic Sans MS" panose="030F0702030302020204" pitchFamily="66" charset="0"/>
              </a:rPr>
              <a:t>system component</a:t>
            </a:r>
            <a:endParaRPr lang="fr-BE" sz="1500" i="1">
              <a:solidFill>
                <a:schemeClr val="tx2"/>
              </a:solidFill>
              <a:latin typeface="Comic Sans MS" panose="030F0702030302020204" pitchFamily="66" charset="0"/>
            </a:endParaRPr>
          </a:p>
        </p:txBody>
      </p:sp>
      <p:sp>
        <p:nvSpPr>
          <p:cNvPr id="1432589" name="Line 13"/>
          <p:cNvSpPr>
            <a:spLocks noChangeShapeType="1"/>
          </p:cNvSpPr>
          <p:nvPr/>
        </p:nvSpPr>
        <p:spPr bwMode="auto">
          <a:xfrm flipH="1" flipV="1">
            <a:off x="2257425" y="4587480"/>
            <a:ext cx="453629" cy="444103"/>
          </a:xfrm>
          <a:prstGeom prst="line">
            <a:avLst/>
          </a:prstGeom>
          <a:noFill/>
          <a:ln w="12700">
            <a:solidFill>
              <a:schemeClr val="tx2"/>
            </a:solidFill>
            <a:prstDash val="dashDot"/>
            <a:round/>
            <a:headEnd/>
            <a:tailEnd/>
          </a:ln>
          <a:effectLst/>
        </p:spPr>
        <p:txBody>
          <a:bodyPr anchor="ctr">
            <a:spAutoFit/>
          </a:bodyPr>
          <a:lstStyle/>
          <a:p>
            <a:pPr>
              <a:defRPr/>
            </a:pPr>
            <a:endParaRPr lang="en-GB" sz="1350"/>
          </a:p>
        </p:txBody>
      </p:sp>
      <p:sp>
        <p:nvSpPr>
          <p:cNvPr id="31814" name="Rectangle 14"/>
          <p:cNvSpPr>
            <a:spLocks noChangeArrowheads="1"/>
          </p:cNvSpPr>
          <p:nvPr/>
        </p:nvSpPr>
        <p:spPr bwMode="auto">
          <a:xfrm>
            <a:off x="2487216" y="1905000"/>
            <a:ext cx="108108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nchor="ctr" anchorCtr="1"/>
          <a:lstStyle>
            <a:lvl1pPr marL="342900" indent="-342900">
              <a:defRPr kumimoji="1" sz="2400">
                <a:solidFill>
                  <a:schemeClr val="bg1"/>
                </a:solidFill>
                <a:latin typeface="Symbol" panose="05050102010706020507" pitchFamily="18" charset="2"/>
              </a:defRPr>
            </a:lvl1pPr>
            <a:lvl2pPr marL="742950" indent="-285750">
              <a:defRPr kumimoji="1" sz="2400">
                <a:solidFill>
                  <a:schemeClr val="bg1"/>
                </a:solidFill>
                <a:latin typeface="Symbol" panose="05050102010706020507" pitchFamily="18" charset="2"/>
              </a:defRPr>
            </a:lvl2pPr>
            <a:lvl3pPr marL="1143000" indent="-228600">
              <a:defRPr kumimoji="1" sz="2400">
                <a:solidFill>
                  <a:schemeClr val="bg1"/>
                </a:solidFill>
                <a:latin typeface="Symbol" panose="05050102010706020507" pitchFamily="18" charset="2"/>
              </a:defRPr>
            </a:lvl3pPr>
            <a:lvl4pPr marL="1600200" indent="-228600">
              <a:defRPr kumimoji="1" sz="2400">
                <a:solidFill>
                  <a:schemeClr val="bg1"/>
                </a:solidFill>
                <a:latin typeface="Symbol" panose="05050102010706020507" pitchFamily="18" charset="2"/>
              </a:defRPr>
            </a:lvl4pPr>
            <a:lvl5pPr marL="2057400" indent="-228600">
              <a:defRPr kumimoji="1" sz="2400">
                <a:solidFill>
                  <a:schemeClr val="bg1"/>
                </a:solidFill>
                <a:latin typeface="Symbol" panose="05050102010706020507" pitchFamily="18" charset="2"/>
              </a:defRPr>
            </a:lvl5pPr>
            <a:lvl6pPr marL="2514600" indent="-228600" algn="ctr" eaLnBrk="0" fontAlgn="base" hangingPunct="0">
              <a:spcBef>
                <a:spcPts val="1200"/>
              </a:spcBef>
              <a:spcAft>
                <a:spcPct val="0"/>
              </a:spcAft>
              <a:defRPr kumimoji="1" sz="2400">
                <a:solidFill>
                  <a:schemeClr val="bg1"/>
                </a:solidFill>
                <a:latin typeface="Symbol" panose="05050102010706020507" pitchFamily="18" charset="2"/>
              </a:defRPr>
            </a:lvl6pPr>
            <a:lvl7pPr marL="2971800" indent="-228600" algn="ctr" eaLnBrk="0" fontAlgn="base" hangingPunct="0">
              <a:spcBef>
                <a:spcPts val="1200"/>
              </a:spcBef>
              <a:spcAft>
                <a:spcPct val="0"/>
              </a:spcAft>
              <a:defRPr kumimoji="1" sz="2400">
                <a:solidFill>
                  <a:schemeClr val="bg1"/>
                </a:solidFill>
                <a:latin typeface="Symbol" panose="05050102010706020507" pitchFamily="18" charset="2"/>
              </a:defRPr>
            </a:lvl7pPr>
            <a:lvl8pPr marL="3429000" indent="-228600" algn="ctr" eaLnBrk="0" fontAlgn="base" hangingPunct="0">
              <a:spcBef>
                <a:spcPts val="1200"/>
              </a:spcBef>
              <a:spcAft>
                <a:spcPct val="0"/>
              </a:spcAft>
              <a:defRPr kumimoji="1" sz="2400">
                <a:solidFill>
                  <a:schemeClr val="bg1"/>
                </a:solidFill>
                <a:latin typeface="Symbol" panose="05050102010706020507" pitchFamily="18" charset="2"/>
              </a:defRPr>
            </a:lvl8pPr>
            <a:lvl9pPr marL="3886200" indent="-228600" algn="ctr" eaLnBrk="0" fontAlgn="base" hangingPunct="0">
              <a:spcBef>
                <a:spcPts val="1200"/>
              </a:spcBef>
              <a:spcAft>
                <a:spcPct val="0"/>
              </a:spcAft>
              <a:defRPr kumimoji="1" sz="2400">
                <a:solidFill>
                  <a:schemeClr val="bg1"/>
                </a:solidFill>
                <a:latin typeface="Symbol" panose="05050102010706020507" pitchFamily="18" charset="2"/>
              </a:defRPr>
            </a:lvl9pPr>
          </a:lstStyle>
          <a:p>
            <a:pPr>
              <a:spcBef>
                <a:spcPct val="10000"/>
              </a:spcBef>
              <a:buClr>
                <a:schemeClr val="tx2"/>
              </a:buClr>
              <a:buSzPct val="70000"/>
              <a:buFont typeface="Wingdings" panose="05000000000000000000" pitchFamily="2" charset="2"/>
              <a:buNone/>
            </a:pPr>
            <a:r>
              <a:rPr lang="fr-BE" sz="1350" i="1">
                <a:solidFill>
                  <a:schemeClr val="tx2"/>
                </a:solidFill>
                <a:latin typeface="Comic Sans MS" panose="030F0702030302020204" pitchFamily="66" charset="0"/>
              </a:rPr>
              <a:t>input data </a:t>
            </a:r>
          </a:p>
          <a:p>
            <a:pPr>
              <a:lnSpc>
                <a:spcPct val="80000"/>
              </a:lnSpc>
              <a:spcBef>
                <a:spcPct val="10000"/>
              </a:spcBef>
              <a:buClr>
                <a:schemeClr val="tx2"/>
              </a:buClr>
              <a:buSzPct val="70000"/>
              <a:buFont typeface="Wingdings" panose="05000000000000000000" pitchFamily="2" charset="2"/>
              <a:buNone/>
            </a:pPr>
            <a:r>
              <a:rPr lang="fr-BE" sz="1350" i="1">
                <a:solidFill>
                  <a:schemeClr val="tx2"/>
                </a:solidFill>
                <a:latin typeface="Comic Sans MS" panose="030F0702030302020204" pitchFamily="66" charset="0"/>
              </a:rPr>
              <a:t>flow</a:t>
            </a:r>
            <a:endParaRPr lang="fr-BE" sz="1500" i="1">
              <a:solidFill>
                <a:schemeClr val="tx2"/>
              </a:solidFill>
              <a:latin typeface="Comic Sans MS" panose="030F0702030302020204" pitchFamily="66" charset="0"/>
            </a:endParaRPr>
          </a:p>
        </p:txBody>
      </p:sp>
      <p:sp>
        <p:nvSpPr>
          <p:cNvPr id="1432591" name="Line 15"/>
          <p:cNvSpPr>
            <a:spLocks noChangeShapeType="1"/>
          </p:cNvSpPr>
          <p:nvPr/>
        </p:nvSpPr>
        <p:spPr bwMode="auto">
          <a:xfrm flipH="1" flipV="1">
            <a:off x="3058716" y="2281237"/>
            <a:ext cx="108347" cy="844154"/>
          </a:xfrm>
          <a:prstGeom prst="line">
            <a:avLst/>
          </a:prstGeom>
          <a:noFill/>
          <a:ln w="12700">
            <a:solidFill>
              <a:schemeClr val="tx2"/>
            </a:solidFill>
            <a:prstDash val="dashDot"/>
            <a:round/>
            <a:headEnd/>
            <a:tailEnd/>
          </a:ln>
          <a:effectLst/>
        </p:spPr>
        <p:txBody>
          <a:bodyPr anchor="ctr">
            <a:spAutoFit/>
          </a:bodyPr>
          <a:lstStyle/>
          <a:p>
            <a:pPr>
              <a:defRPr/>
            </a:pPr>
            <a:endParaRPr lang="en-GB" sz="1350"/>
          </a:p>
        </p:txBody>
      </p:sp>
      <p:sp>
        <p:nvSpPr>
          <p:cNvPr id="31816" name="Rectangle 16"/>
          <p:cNvSpPr>
            <a:spLocks noChangeArrowheads="1"/>
          </p:cNvSpPr>
          <p:nvPr/>
        </p:nvSpPr>
        <p:spPr bwMode="auto">
          <a:xfrm>
            <a:off x="4824414" y="2076450"/>
            <a:ext cx="1212056"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nchor="ctr" anchorCtr="1"/>
          <a:lstStyle>
            <a:lvl1pPr marL="342900" indent="-342900">
              <a:defRPr kumimoji="1" sz="2400">
                <a:solidFill>
                  <a:schemeClr val="bg1"/>
                </a:solidFill>
                <a:latin typeface="Symbol" panose="05050102010706020507" pitchFamily="18" charset="2"/>
              </a:defRPr>
            </a:lvl1pPr>
            <a:lvl2pPr marL="742950" indent="-285750">
              <a:defRPr kumimoji="1" sz="2400">
                <a:solidFill>
                  <a:schemeClr val="bg1"/>
                </a:solidFill>
                <a:latin typeface="Symbol" panose="05050102010706020507" pitchFamily="18" charset="2"/>
              </a:defRPr>
            </a:lvl2pPr>
            <a:lvl3pPr marL="1143000" indent="-228600">
              <a:defRPr kumimoji="1" sz="2400">
                <a:solidFill>
                  <a:schemeClr val="bg1"/>
                </a:solidFill>
                <a:latin typeface="Symbol" panose="05050102010706020507" pitchFamily="18" charset="2"/>
              </a:defRPr>
            </a:lvl3pPr>
            <a:lvl4pPr marL="1600200" indent="-228600">
              <a:defRPr kumimoji="1" sz="2400">
                <a:solidFill>
                  <a:schemeClr val="bg1"/>
                </a:solidFill>
                <a:latin typeface="Symbol" panose="05050102010706020507" pitchFamily="18" charset="2"/>
              </a:defRPr>
            </a:lvl4pPr>
            <a:lvl5pPr marL="2057400" indent="-228600">
              <a:defRPr kumimoji="1" sz="2400">
                <a:solidFill>
                  <a:schemeClr val="bg1"/>
                </a:solidFill>
                <a:latin typeface="Symbol" panose="05050102010706020507" pitchFamily="18" charset="2"/>
              </a:defRPr>
            </a:lvl5pPr>
            <a:lvl6pPr marL="2514600" indent="-228600" algn="ctr" eaLnBrk="0" fontAlgn="base" hangingPunct="0">
              <a:spcBef>
                <a:spcPts val="1200"/>
              </a:spcBef>
              <a:spcAft>
                <a:spcPct val="0"/>
              </a:spcAft>
              <a:defRPr kumimoji="1" sz="2400">
                <a:solidFill>
                  <a:schemeClr val="bg1"/>
                </a:solidFill>
                <a:latin typeface="Symbol" panose="05050102010706020507" pitchFamily="18" charset="2"/>
              </a:defRPr>
            </a:lvl6pPr>
            <a:lvl7pPr marL="2971800" indent="-228600" algn="ctr" eaLnBrk="0" fontAlgn="base" hangingPunct="0">
              <a:spcBef>
                <a:spcPts val="1200"/>
              </a:spcBef>
              <a:spcAft>
                <a:spcPct val="0"/>
              </a:spcAft>
              <a:defRPr kumimoji="1" sz="2400">
                <a:solidFill>
                  <a:schemeClr val="bg1"/>
                </a:solidFill>
                <a:latin typeface="Symbol" panose="05050102010706020507" pitchFamily="18" charset="2"/>
              </a:defRPr>
            </a:lvl7pPr>
            <a:lvl8pPr marL="3429000" indent="-228600" algn="ctr" eaLnBrk="0" fontAlgn="base" hangingPunct="0">
              <a:spcBef>
                <a:spcPts val="1200"/>
              </a:spcBef>
              <a:spcAft>
                <a:spcPct val="0"/>
              </a:spcAft>
              <a:defRPr kumimoji="1" sz="2400">
                <a:solidFill>
                  <a:schemeClr val="bg1"/>
                </a:solidFill>
                <a:latin typeface="Symbol" panose="05050102010706020507" pitchFamily="18" charset="2"/>
              </a:defRPr>
            </a:lvl8pPr>
            <a:lvl9pPr marL="3886200" indent="-228600" algn="ctr" eaLnBrk="0" fontAlgn="base" hangingPunct="0">
              <a:spcBef>
                <a:spcPts val="1200"/>
              </a:spcBef>
              <a:spcAft>
                <a:spcPct val="0"/>
              </a:spcAft>
              <a:defRPr kumimoji="1" sz="2400">
                <a:solidFill>
                  <a:schemeClr val="bg1"/>
                </a:solidFill>
                <a:latin typeface="Symbol" panose="05050102010706020507" pitchFamily="18" charset="2"/>
              </a:defRPr>
            </a:lvl9pPr>
          </a:lstStyle>
          <a:p>
            <a:pPr>
              <a:spcBef>
                <a:spcPct val="10000"/>
              </a:spcBef>
              <a:buClr>
                <a:schemeClr val="tx2"/>
              </a:buClr>
              <a:buSzPct val="70000"/>
              <a:buFont typeface="Wingdings" panose="05000000000000000000" pitchFamily="2" charset="2"/>
              <a:buNone/>
            </a:pPr>
            <a:r>
              <a:rPr lang="fr-BE" sz="1350" i="1">
                <a:solidFill>
                  <a:schemeClr val="tx2"/>
                </a:solidFill>
                <a:latin typeface="Comic Sans MS" panose="030F0702030302020204" pitchFamily="66" charset="0"/>
              </a:rPr>
              <a:t>output data</a:t>
            </a:r>
          </a:p>
          <a:p>
            <a:pPr>
              <a:lnSpc>
                <a:spcPct val="80000"/>
              </a:lnSpc>
              <a:spcBef>
                <a:spcPct val="10000"/>
              </a:spcBef>
              <a:buClr>
                <a:schemeClr val="tx2"/>
              </a:buClr>
              <a:buSzPct val="70000"/>
              <a:buFont typeface="Wingdings" panose="05000000000000000000" pitchFamily="2" charset="2"/>
              <a:buNone/>
            </a:pPr>
            <a:r>
              <a:rPr lang="fr-BE" sz="1350" i="1">
                <a:solidFill>
                  <a:schemeClr val="tx2"/>
                </a:solidFill>
                <a:latin typeface="Comic Sans MS" panose="030F0702030302020204" pitchFamily="66" charset="0"/>
              </a:rPr>
              <a:t>flow</a:t>
            </a:r>
            <a:endParaRPr lang="fr-BE" sz="1500" i="1">
              <a:solidFill>
                <a:schemeClr val="tx2"/>
              </a:solidFill>
              <a:latin typeface="Comic Sans MS" panose="030F0702030302020204" pitchFamily="66" charset="0"/>
            </a:endParaRPr>
          </a:p>
        </p:txBody>
      </p:sp>
      <p:sp>
        <p:nvSpPr>
          <p:cNvPr id="1432593" name="Line 17"/>
          <p:cNvSpPr>
            <a:spLocks noChangeShapeType="1"/>
          </p:cNvSpPr>
          <p:nvPr/>
        </p:nvSpPr>
        <p:spPr bwMode="auto">
          <a:xfrm flipV="1">
            <a:off x="4120755" y="2325291"/>
            <a:ext cx="963215" cy="290513"/>
          </a:xfrm>
          <a:prstGeom prst="line">
            <a:avLst/>
          </a:prstGeom>
          <a:noFill/>
          <a:ln w="12700">
            <a:solidFill>
              <a:schemeClr val="tx2"/>
            </a:solidFill>
            <a:prstDash val="dashDot"/>
            <a:round/>
            <a:headEnd/>
            <a:tailEnd/>
          </a:ln>
          <a:effectLst/>
        </p:spPr>
        <p:txBody>
          <a:bodyPr anchor="ctr">
            <a:spAutoFit/>
          </a:bodyPr>
          <a:lstStyle/>
          <a:p>
            <a:pPr>
              <a:defRPr/>
            </a:pPr>
            <a:endParaRPr lang="en-GB" sz="1350"/>
          </a:p>
        </p:txBody>
      </p:sp>
    </p:spTree>
    <p:extLst>
      <p:ext uri="{BB962C8B-B14F-4D97-AF65-F5344CB8AC3E}">
        <p14:creationId xmlns:p14="http://schemas.microsoft.com/office/powerpoint/2010/main" val="2440140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Swimlane diagram</a:t>
            </a:r>
            <a:br>
              <a:rPr lang="en-US"/>
            </a:br>
            <a:endParaRPr lang="en-US"/>
          </a:p>
        </p:txBody>
      </p:sp>
      <p:sp>
        <p:nvSpPr>
          <p:cNvPr id="3" name="Content Placeholder 2"/>
          <p:cNvSpPr>
            <a:spLocks noGrp="1"/>
          </p:cNvSpPr>
          <p:nvPr>
            <p:ph idx="1"/>
          </p:nvPr>
        </p:nvSpPr>
        <p:spPr>
          <a:xfrm>
            <a:off x="723900" y="1308100"/>
            <a:ext cx="7886699" cy="4692650"/>
          </a:xfrm>
        </p:spPr>
        <p:txBody>
          <a:bodyPr>
            <a:normAutofit/>
          </a:bodyPr>
          <a:lstStyle/>
          <a:p>
            <a:r>
              <a:rPr lang="en-US" smtClean="0"/>
              <a:t>Purpose:</a:t>
            </a:r>
          </a:p>
          <a:p>
            <a:pPr lvl="1"/>
            <a:r>
              <a:rPr lang="en-US"/>
              <a:t>P</a:t>
            </a:r>
            <a:r>
              <a:rPr lang="en-US" smtClean="0"/>
              <a:t>rovide </a:t>
            </a:r>
            <a:r>
              <a:rPr lang="en-US"/>
              <a:t>a way to represent the steps involved in a business process or the  operations of a proposed software system. </a:t>
            </a:r>
            <a:endParaRPr lang="en-US" smtClean="0"/>
          </a:p>
          <a:p>
            <a:pPr lvl="1"/>
            <a:r>
              <a:rPr lang="en-US" smtClean="0"/>
              <a:t>They </a:t>
            </a:r>
            <a:r>
              <a:rPr lang="en-US"/>
              <a:t>are a variation of flowcharts, subdivided into visual subcomponents called lanes. The lanes can represent different systems or actors that execute the steps in the process. </a:t>
            </a:r>
            <a:endParaRPr lang="en-US" smtClean="0"/>
          </a:p>
          <a:p>
            <a:pPr lvl="1"/>
            <a:r>
              <a:rPr lang="en-US" smtClean="0"/>
              <a:t>Swimlane </a:t>
            </a:r>
            <a:r>
              <a:rPr lang="en-US"/>
              <a:t>diagrams are most commonly used to show business processes,  workflows, or system and user interactions</a:t>
            </a:r>
            <a:r>
              <a:rPr lang="en-US" smtClean="0"/>
              <a:t>.</a:t>
            </a:r>
          </a:p>
          <a:p>
            <a:pPr lvl="1"/>
            <a:r>
              <a:rPr lang="en-US" smtClean="0"/>
              <a:t> </a:t>
            </a:r>
            <a:r>
              <a:rPr lang="en-US"/>
              <a:t>They are similar to UML activity diagrams. Swimlane  diagrams are sometimes called cross-functional diagrams. </a:t>
            </a:r>
          </a:p>
        </p:txBody>
      </p:sp>
    </p:spTree>
    <p:extLst>
      <p:ext uri="{BB962C8B-B14F-4D97-AF65-F5344CB8AC3E}">
        <p14:creationId xmlns:p14="http://schemas.microsoft.com/office/powerpoint/2010/main" val="1797619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Swimlane example</a:t>
            </a:r>
            <a:endParaRPr lang="en-US"/>
          </a:p>
        </p:txBody>
      </p:sp>
      <p:pic>
        <p:nvPicPr>
          <p:cNvPr id="4" name="Picture 3"/>
          <p:cNvPicPr>
            <a:picLocks noChangeAspect="1"/>
          </p:cNvPicPr>
          <p:nvPr/>
        </p:nvPicPr>
        <p:blipFill>
          <a:blip r:embed="rId2"/>
          <a:stretch>
            <a:fillRect/>
          </a:stretch>
        </p:blipFill>
        <p:spPr>
          <a:xfrm>
            <a:off x="1384300" y="1049874"/>
            <a:ext cx="6184900" cy="5616768"/>
          </a:xfrm>
          <a:prstGeom prst="rect">
            <a:avLst/>
          </a:prstGeom>
        </p:spPr>
      </p:pic>
    </p:spTree>
    <p:extLst>
      <p:ext uri="{BB962C8B-B14F-4D97-AF65-F5344CB8AC3E}">
        <p14:creationId xmlns:p14="http://schemas.microsoft.com/office/powerpoint/2010/main" val="1739313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State-transition diagram </a:t>
            </a:r>
            <a:r>
              <a:rPr lang="en-US" smtClean="0"/>
              <a:t/>
            </a:r>
            <a:br>
              <a:rPr lang="en-US" smtClean="0"/>
            </a:br>
            <a:r>
              <a:rPr lang="en-US" smtClean="0"/>
              <a:t>and </a:t>
            </a:r>
            <a:r>
              <a:rPr lang="en-US"/>
              <a:t>state table</a:t>
            </a:r>
            <a:br>
              <a:rPr lang="en-US"/>
            </a:br>
            <a:endParaRPr lang="en-US"/>
          </a:p>
        </p:txBody>
      </p:sp>
      <p:sp>
        <p:nvSpPr>
          <p:cNvPr id="3" name="Content Placeholder 2"/>
          <p:cNvSpPr>
            <a:spLocks noGrp="1"/>
          </p:cNvSpPr>
          <p:nvPr>
            <p:ph idx="1"/>
          </p:nvPr>
        </p:nvSpPr>
        <p:spPr>
          <a:xfrm>
            <a:off x="812800" y="1371600"/>
            <a:ext cx="7696200" cy="4629151"/>
          </a:xfrm>
        </p:spPr>
        <p:txBody>
          <a:bodyPr>
            <a:normAutofit fontScale="92500"/>
          </a:bodyPr>
          <a:lstStyle/>
          <a:p>
            <a:r>
              <a:rPr lang="en-US" smtClean="0"/>
              <a:t>Purpose: Software </a:t>
            </a:r>
            <a:r>
              <a:rPr lang="en-US"/>
              <a:t>systems involve a combination of functional behavior, data manipulation, and state changes. Real-time systems and process control applications can exist in one of a limited number of states at any given time. </a:t>
            </a:r>
            <a:endParaRPr lang="en-US" smtClean="0"/>
          </a:p>
          <a:p>
            <a:r>
              <a:rPr lang="en-US" smtClean="0"/>
              <a:t>A </a:t>
            </a:r>
            <a:r>
              <a:rPr lang="en-US"/>
              <a:t>state change can take place only when well-defined criteria are satisfied, such as receiving a </a:t>
            </a:r>
            <a:r>
              <a:rPr lang="en-US" smtClean="0"/>
              <a:t>specific </a:t>
            </a:r>
            <a:r>
              <a:rPr lang="en-US"/>
              <a:t>input stimulus under certain </a:t>
            </a:r>
            <a:r>
              <a:rPr lang="en-US" smtClean="0"/>
              <a:t>conditions</a:t>
            </a:r>
          </a:p>
          <a:p>
            <a:r>
              <a:rPr lang="en-US" smtClean="0"/>
              <a:t>State transition diagram contains three type of elements:</a:t>
            </a:r>
          </a:p>
          <a:p>
            <a:pPr lvl="1"/>
            <a:r>
              <a:rPr lang="en-US"/>
              <a:t> Possible system states, shown as </a:t>
            </a:r>
            <a:r>
              <a:rPr lang="en-US" smtClean="0"/>
              <a:t>rectangles</a:t>
            </a:r>
          </a:p>
          <a:p>
            <a:pPr lvl="1"/>
            <a:r>
              <a:rPr lang="en-US"/>
              <a:t> Allowed state changes or transitions, shown as arrows connecting pairs of </a:t>
            </a:r>
            <a:r>
              <a:rPr lang="en-US" smtClean="0"/>
              <a:t>rectangles</a:t>
            </a:r>
          </a:p>
          <a:p>
            <a:pPr lvl="1"/>
            <a:r>
              <a:rPr lang="en-US"/>
              <a:t>Events or conditions that cause each transition to take place, shown as text labels on each transition arrow</a:t>
            </a:r>
          </a:p>
        </p:txBody>
      </p:sp>
    </p:spTree>
    <p:extLst>
      <p:ext uri="{BB962C8B-B14F-4D97-AF65-F5344CB8AC3E}">
        <p14:creationId xmlns:p14="http://schemas.microsoft.com/office/powerpoint/2010/main" val="2985038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5842" y="-154601"/>
            <a:ext cx="6811691" cy="1052161"/>
          </a:xfrm>
        </p:spPr>
        <p:txBody>
          <a:bodyPr/>
          <a:lstStyle/>
          <a:p>
            <a:r>
              <a:rPr lang="en-US"/>
              <a:t> </a:t>
            </a:r>
            <a:r>
              <a:rPr lang="en-US" smtClean="0"/>
              <a:t>State-transition </a:t>
            </a:r>
            <a:r>
              <a:rPr lang="en-US" smtClean="0"/>
              <a:t>diagram </a:t>
            </a:r>
            <a:r>
              <a:rPr lang="en-US" smtClean="0"/>
              <a:t>example</a:t>
            </a:r>
            <a:endParaRPr lang="en-US"/>
          </a:p>
        </p:txBody>
      </p:sp>
      <p:pic>
        <p:nvPicPr>
          <p:cNvPr id="3" name="Picture 2"/>
          <p:cNvPicPr>
            <a:picLocks noChangeAspect="1"/>
          </p:cNvPicPr>
          <p:nvPr/>
        </p:nvPicPr>
        <p:blipFill>
          <a:blip r:embed="rId2"/>
          <a:stretch>
            <a:fillRect/>
          </a:stretch>
        </p:blipFill>
        <p:spPr>
          <a:xfrm>
            <a:off x="1219200" y="998768"/>
            <a:ext cx="5753100" cy="5461519"/>
          </a:xfrm>
          <a:prstGeom prst="rect">
            <a:avLst/>
          </a:prstGeom>
        </p:spPr>
      </p:pic>
    </p:spTree>
    <p:extLst>
      <p:ext uri="{BB962C8B-B14F-4D97-AF65-F5344CB8AC3E}">
        <p14:creationId xmlns:p14="http://schemas.microsoft.com/office/powerpoint/2010/main" val="3082211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442" y="243240"/>
            <a:ext cx="6811691" cy="1052161"/>
          </a:xfrm>
        </p:spPr>
        <p:txBody>
          <a:bodyPr/>
          <a:lstStyle/>
          <a:p>
            <a:r>
              <a:rPr lang="en-US"/>
              <a:t>State </a:t>
            </a:r>
            <a:r>
              <a:rPr lang="en-US" smtClean="0"/>
              <a:t>table example</a:t>
            </a:r>
            <a:endParaRPr lang="en-US"/>
          </a:p>
        </p:txBody>
      </p:sp>
      <p:pic>
        <p:nvPicPr>
          <p:cNvPr id="4" name="Picture 3"/>
          <p:cNvPicPr>
            <a:picLocks noChangeAspect="1"/>
          </p:cNvPicPr>
          <p:nvPr/>
        </p:nvPicPr>
        <p:blipFill>
          <a:blip r:embed="rId2"/>
          <a:stretch>
            <a:fillRect/>
          </a:stretch>
        </p:blipFill>
        <p:spPr>
          <a:xfrm>
            <a:off x="734338" y="1295401"/>
            <a:ext cx="7571462" cy="4019758"/>
          </a:xfrm>
          <a:prstGeom prst="rect">
            <a:avLst/>
          </a:prstGeom>
        </p:spPr>
      </p:pic>
    </p:spTree>
    <p:extLst>
      <p:ext uri="{BB962C8B-B14F-4D97-AF65-F5344CB8AC3E}">
        <p14:creationId xmlns:p14="http://schemas.microsoft.com/office/powerpoint/2010/main" val="2091420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Several diagrams </a:t>
            </a:r>
            <a:r>
              <a:rPr lang="en-US" smtClean="0"/>
              <a:t/>
            </a:r>
            <a:br>
              <a:rPr lang="en-US" smtClean="0"/>
            </a:br>
            <a:r>
              <a:rPr lang="en-US" smtClean="0"/>
              <a:t>for </a:t>
            </a:r>
            <a:r>
              <a:rPr lang="en-US" smtClean="0"/>
              <a:t>self-studying</a:t>
            </a:r>
            <a:endParaRPr lang="en-US"/>
          </a:p>
        </p:txBody>
      </p:sp>
      <p:sp>
        <p:nvSpPr>
          <p:cNvPr id="3" name="Content Placeholder 2"/>
          <p:cNvSpPr>
            <a:spLocks noGrp="1"/>
          </p:cNvSpPr>
          <p:nvPr>
            <p:ph idx="1"/>
          </p:nvPr>
        </p:nvSpPr>
        <p:spPr/>
        <p:txBody>
          <a:bodyPr/>
          <a:lstStyle/>
          <a:p>
            <a:r>
              <a:rPr lang="en-US" smtClean="0"/>
              <a:t>Dialog </a:t>
            </a:r>
            <a:r>
              <a:rPr lang="en-US"/>
              <a:t>map</a:t>
            </a:r>
            <a:endParaRPr lang="en-US" smtClean="0"/>
          </a:p>
          <a:p>
            <a:r>
              <a:rPr lang="en-US"/>
              <a:t>Decision tables and decision </a:t>
            </a:r>
            <a:r>
              <a:rPr lang="en-US" smtClean="0"/>
              <a:t>trees</a:t>
            </a:r>
          </a:p>
          <a:p>
            <a:r>
              <a:rPr lang="en-US"/>
              <a:t>Event-response tables</a:t>
            </a:r>
          </a:p>
          <a:p>
            <a:endParaRPr lang="en-US"/>
          </a:p>
        </p:txBody>
      </p:sp>
    </p:spTree>
    <p:extLst>
      <p:ext uri="{BB962C8B-B14F-4D97-AF65-F5344CB8AC3E}">
        <p14:creationId xmlns:p14="http://schemas.microsoft.com/office/powerpoint/2010/main" val="2624817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309" y="138965"/>
            <a:ext cx="6811691" cy="1052161"/>
          </a:xfrm>
        </p:spPr>
        <p:txBody>
          <a:bodyPr>
            <a:normAutofit fontScale="90000"/>
          </a:bodyPr>
          <a:lstStyle/>
          <a:p>
            <a:r>
              <a:rPr lang="en-US"/>
              <a:t>A few words about UML diagrams</a:t>
            </a:r>
            <a:br>
              <a:rPr lang="en-US"/>
            </a:br>
            <a:endParaRPr lang="en-US"/>
          </a:p>
        </p:txBody>
      </p:sp>
      <p:sp>
        <p:nvSpPr>
          <p:cNvPr id="3" name="Content Placeholder 2"/>
          <p:cNvSpPr>
            <a:spLocks noGrp="1"/>
          </p:cNvSpPr>
          <p:nvPr>
            <p:ph idx="1"/>
          </p:nvPr>
        </p:nvSpPr>
        <p:spPr/>
        <p:txBody>
          <a:bodyPr/>
          <a:lstStyle/>
          <a:p>
            <a:r>
              <a:rPr lang="en-US" smtClean="0"/>
              <a:t>UML diagrams: representation requirements</a:t>
            </a:r>
          </a:p>
          <a:p>
            <a:pPr lvl="1"/>
            <a:r>
              <a:rPr lang="en-US" smtClean="0"/>
              <a:t>Why ?</a:t>
            </a:r>
          </a:p>
          <a:p>
            <a:pPr lvl="1"/>
            <a:r>
              <a:rPr lang="en-US" smtClean="0"/>
              <a:t>When?</a:t>
            </a:r>
          </a:p>
          <a:p>
            <a:pPr lvl="1"/>
            <a:r>
              <a:rPr lang="en-US" smtClean="0"/>
              <a:t>What ?</a:t>
            </a:r>
            <a:endParaRPr lang="en-US"/>
          </a:p>
        </p:txBody>
      </p:sp>
    </p:spTree>
    <p:extLst>
      <p:ext uri="{BB962C8B-B14F-4D97-AF65-F5344CB8AC3E}">
        <p14:creationId xmlns:p14="http://schemas.microsoft.com/office/powerpoint/2010/main" val="3256710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Modeling on agile projects</a:t>
            </a:r>
            <a:br>
              <a:rPr lang="en-US"/>
            </a:br>
            <a:endParaRPr lang="en-US"/>
          </a:p>
        </p:txBody>
      </p:sp>
      <p:sp>
        <p:nvSpPr>
          <p:cNvPr id="3" name="Content Placeholder 2"/>
          <p:cNvSpPr>
            <a:spLocks noGrp="1"/>
          </p:cNvSpPr>
          <p:nvPr>
            <p:ph idx="1"/>
          </p:nvPr>
        </p:nvSpPr>
        <p:spPr/>
        <p:txBody>
          <a:bodyPr/>
          <a:lstStyle/>
          <a:p>
            <a:r>
              <a:rPr lang="en-US"/>
              <a:t>The difference in how traditional and agile projects perform modeling is related to when the models are created and the level of detail in </a:t>
            </a:r>
            <a:r>
              <a:rPr lang="en-US" smtClean="0"/>
              <a:t>them</a:t>
            </a:r>
          </a:p>
          <a:p>
            <a:r>
              <a:rPr lang="en-US"/>
              <a:t>The key point in using analysis models on agile projects—or really, on any project—is to focus on creating only the models you need, only when you need them, and only to the level of detail you need to make sure project stakeholders adequately understand the </a:t>
            </a:r>
            <a:r>
              <a:rPr lang="en-US" smtClean="0"/>
              <a:t>requirements.</a:t>
            </a:r>
            <a:endParaRPr lang="en-US"/>
          </a:p>
        </p:txBody>
      </p:sp>
    </p:spTree>
    <p:extLst>
      <p:ext uri="{BB962C8B-B14F-4D97-AF65-F5344CB8AC3E}">
        <p14:creationId xmlns:p14="http://schemas.microsoft.com/office/powerpoint/2010/main" val="2980581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Objectives</a:t>
            </a:r>
            <a:endParaRPr lang="en-US"/>
          </a:p>
        </p:txBody>
      </p:sp>
      <p:sp>
        <p:nvSpPr>
          <p:cNvPr id="3" name="Content Placeholder 2"/>
          <p:cNvSpPr>
            <a:spLocks noGrp="1"/>
          </p:cNvSpPr>
          <p:nvPr>
            <p:ph idx="1"/>
          </p:nvPr>
        </p:nvSpPr>
        <p:spPr>
          <a:xfrm>
            <a:off x="800100" y="1308100"/>
            <a:ext cx="7556500" cy="4510257"/>
          </a:xfrm>
        </p:spPr>
        <p:txBody>
          <a:bodyPr>
            <a:normAutofit/>
          </a:bodyPr>
          <a:lstStyle/>
          <a:p>
            <a:r>
              <a:rPr lang="en-US" smtClean="0"/>
              <a:t>After finish this chapter, student should understand the purpose of every type of diagrams, when and how to build them. </a:t>
            </a:r>
          </a:p>
          <a:p>
            <a:r>
              <a:rPr lang="en-US" smtClean="0"/>
              <a:t>Student could choice the plan to model requirements.</a:t>
            </a:r>
            <a:endParaRPr lang="en-US"/>
          </a:p>
        </p:txBody>
      </p:sp>
    </p:spTree>
    <p:extLst>
      <p:ext uri="{BB962C8B-B14F-4D97-AF65-F5344CB8AC3E}">
        <p14:creationId xmlns:p14="http://schemas.microsoft.com/office/powerpoint/2010/main" val="4164421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2176" y="-260350"/>
            <a:ext cx="5290886" cy="1032060"/>
          </a:xfrm>
        </p:spPr>
        <p:txBody>
          <a:bodyPr>
            <a:normAutofit fontScale="90000"/>
          </a:bodyPr>
          <a:lstStyle/>
          <a:p>
            <a:r>
              <a:rPr lang="en-US" smtClean="0"/>
              <a:t/>
            </a:r>
            <a:br>
              <a:rPr lang="en-US" smtClean="0"/>
            </a:br>
            <a:r>
              <a:rPr lang="en-US" smtClean="0"/>
              <a:t>Contents</a:t>
            </a:r>
            <a:r>
              <a:rPr lang="en-US" smtClean="0"/>
              <a:t/>
            </a:r>
            <a:br>
              <a:rPr lang="en-US" smtClean="0"/>
            </a:br>
            <a:endParaRPr lang="en-US"/>
          </a:p>
        </p:txBody>
      </p:sp>
      <p:sp>
        <p:nvSpPr>
          <p:cNvPr id="3" name="Content Placeholder 2"/>
          <p:cNvSpPr>
            <a:spLocks noGrp="1"/>
          </p:cNvSpPr>
          <p:nvPr>
            <p:ph idx="1"/>
          </p:nvPr>
        </p:nvSpPr>
        <p:spPr>
          <a:xfrm>
            <a:off x="762000" y="1333501"/>
            <a:ext cx="7607300" cy="4667250"/>
          </a:xfrm>
        </p:spPr>
        <p:txBody>
          <a:bodyPr>
            <a:normAutofit/>
          </a:bodyPr>
          <a:lstStyle/>
          <a:p>
            <a:pPr marL="342900" indent="-342900">
              <a:buFont typeface="+mj-lt"/>
              <a:buAutoNum type="arabicPeriod"/>
            </a:pPr>
            <a:r>
              <a:rPr lang="en-US"/>
              <a:t>A useful of picture in requirements </a:t>
            </a:r>
            <a:r>
              <a:rPr lang="en-US" smtClean="0"/>
              <a:t>representation</a:t>
            </a:r>
          </a:p>
          <a:p>
            <a:pPr marL="342900" indent="-342900">
              <a:buFont typeface="+mj-lt"/>
              <a:buAutoNum type="arabicPeriod"/>
            </a:pPr>
            <a:r>
              <a:rPr lang="en-US" smtClean="0"/>
              <a:t>Modeling the requirements</a:t>
            </a:r>
          </a:p>
          <a:p>
            <a:pPr marL="342900" indent="-342900">
              <a:buFont typeface="+mj-lt"/>
              <a:buAutoNum type="arabicPeriod"/>
            </a:pPr>
            <a:r>
              <a:rPr lang="en-US"/>
              <a:t>From voice of the customer to analysis models</a:t>
            </a:r>
          </a:p>
          <a:p>
            <a:pPr marL="342900" indent="-342900">
              <a:buFont typeface="+mj-lt"/>
              <a:buAutoNum type="arabicPeriod"/>
            </a:pPr>
            <a:r>
              <a:rPr lang="en-US"/>
              <a:t>Selecting the right representations</a:t>
            </a:r>
          </a:p>
          <a:p>
            <a:pPr marL="342900" indent="-342900">
              <a:buFont typeface="+mj-lt"/>
              <a:buAutoNum type="arabicPeriod"/>
            </a:pPr>
            <a:r>
              <a:rPr lang="en-US"/>
              <a:t>Data flow </a:t>
            </a:r>
            <a:r>
              <a:rPr lang="en-US" smtClean="0"/>
              <a:t>diagram</a:t>
            </a:r>
          </a:p>
          <a:p>
            <a:pPr marL="342900" indent="-342900">
              <a:buFont typeface="+mj-lt"/>
              <a:buAutoNum type="arabicPeriod"/>
            </a:pPr>
            <a:r>
              <a:rPr lang="en-US" smtClean="0"/>
              <a:t>Swimlane </a:t>
            </a:r>
            <a:r>
              <a:rPr lang="en-US"/>
              <a:t>diagram</a:t>
            </a:r>
          </a:p>
          <a:p>
            <a:pPr marL="342900" indent="-342900">
              <a:buFont typeface="+mj-lt"/>
              <a:buAutoNum type="arabicPeriod"/>
            </a:pPr>
            <a:r>
              <a:rPr lang="en-US"/>
              <a:t>State-transition diagram and state table</a:t>
            </a:r>
          </a:p>
          <a:p>
            <a:pPr marL="342900" indent="-342900">
              <a:buFont typeface="+mj-lt"/>
              <a:buAutoNum type="arabicPeriod"/>
            </a:pPr>
            <a:r>
              <a:rPr lang="en-US" smtClean="0"/>
              <a:t>Decision </a:t>
            </a:r>
            <a:r>
              <a:rPr lang="en-US"/>
              <a:t>tables and decision trees</a:t>
            </a:r>
          </a:p>
          <a:p>
            <a:pPr marL="342900" indent="-342900">
              <a:buFont typeface="+mj-lt"/>
              <a:buAutoNum type="arabicPeriod"/>
            </a:pPr>
            <a:r>
              <a:rPr lang="en-US" smtClean="0"/>
              <a:t>Modeling </a:t>
            </a:r>
            <a:r>
              <a:rPr lang="en-US"/>
              <a:t>on agile </a:t>
            </a:r>
            <a:r>
              <a:rPr lang="en-US" smtClean="0"/>
              <a:t>projects</a:t>
            </a:r>
            <a:endParaRPr lang="en-US"/>
          </a:p>
          <a:p>
            <a:pPr marL="342900" indent="-342900">
              <a:buFont typeface="+mj-lt"/>
              <a:buAutoNum type="arabicPeriod"/>
            </a:pPr>
            <a:endParaRPr lang="en-US" smtClean="0"/>
          </a:p>
          <a:p>
            <a:pPr marL="342900" indent="-342900">
              <a:buFont typeface="+mj-lt"/>
              <a:buAutoNum type="arabicPeriod"/>
            </a:pPr>
            <a:endParaRPr lang="en-US"/>
          </a:p>
          <a:p>
            <a:pPr marL="342900" indent="-342900">
              <a:buFont typeface="+mj-lt"/>
              <a:buAutoNum type="arabicPeriod"/>
            </a:pPr>
            <a:endParaRPr lang="en-US"/>
          </a:p>
          <a:p>
            <a:pPr marL="342900" indent="-342900">
              <a:buFont typeface="+mj-lt"/>
              <a:buAutoNum type="arabicPeriod"/>
            </a:pPr>
            <a:endParaRPr lang="en-US"/>
          </a:p>
        </p:txBody>
      </p:sp>
    </p:spTree>
    <p:extLst>
      <p:ext uri="{BB962C8B-B14F-4D97-AF65-F5344CB8AC3E}">
        <p14:creationId xmlns:p14="http://schemas.microsoft.com/office/powerpoint/2010/main" val="2005952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 useful of picture in requirements representation</a:t>
            </a:r>
            <a:br>
              <a:rPr lang="en-US"/>
            </a:br>
            <a:endParaRPr lang="en-US"/>
          </a:p>
        </p:txBody>
      </p:sp>
      <p:sp>
        <p:nvSpPr>
          <p:cNvPr id="3" name="Content Placeholder 2"/>
          <p:cNvSpPr>
            <a:spLocks noGrp="1"/>
          </p:cNvSpPr>
          <p:nvPr>
            <p:ph idx="1"/>
          </p:nvPr>
        </p:nvSpPr>
        <p:spPr/>
        <p:txBody>
          <a:bodyPr/>
          <a:lstStyle/>
          <a:p>
            <a:r>
              <a:rPr lang="en-US"/>
              <a:t>Diagrams communicate certain types of information more efficiently than text can. </a:t>
            </a:r>
            <a:endParaRPr lang="en-US" smtClean="0"/>
          </a:p>
          <a:p>
            <a:r>
              <a:rPr lang="en-US" smtClean="0"/>
              <a:t>Pictures </a:t>
            </a:r>
            <a:r>
              <a:rPr lang="en-US"/>
              <a:t>help bridge language and vocabulary barriers among team members</a:t>
            </a:r>
          </a:p>
        </p:txBody>
      </p:sp>
    </p:spTree>
    <p:extLst>
      <p:ext uri="{BB962C8B-B14F-4D97-AF65-F5344CB8AC3E}">
        <p14:creationId xmlns:p14="http://schemas.microsoft.com/office/powerpoint/2010/main" val="1162837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Modeling the requirements</a:t>
            </a:r>
            <a:br>
              <a:rPr lang="en-US"/>
            </a:br>
            <a:endParaRPr lang="en-US"/>
          </a:p>
        </p:txBody>
      </p:sp>
      <p:sp>
        <p:nvSpPr>
          <p:cNvPr id="3" name="Content Placeholder 2"/>
          <p:cNvSpPr>
            <a:spLocks noGrp="1"/>
          </p:cNvSpPr>
          <p:nvPr>
            <p:ph idx="1"/>
          </p:nvPr>
        </p:nvSpPr>
        <p:spPr/>
        <p:txBody>
          <a:bodyPr/>
          <a:lstStyle/>
          <a:p>
            <a:r>
              <a:rPr lang="en-US"/>
              <a:t>Visual requirements models can help you identify missing, extraneous, and inconsistent  requirements</a:t>
            </a:r>
            <a:r>
              <a:rPr lang="en-US" smtClean="0"/>
              <a:t>.</a:t>
            </a:r>
          </a:p>
          <a:p>
            <a:r>
              <a:rPr lang="en-US" smtClean="0"/>
              <a:t>Given </a:t>
            </a:r>
            <a:r>
              <a:rPr lang="en-US"/>
              <a:t>the limitations of human short-term memory, analyzing a list of one thousand requirements for inconsistencies, duplication, and extraneous requirements is nearly impossible</a:t>
            </a:r>
            <a:r>
              <a:rPr lang="en-US" smtClean="0"/>
              <a:t>.</a:t>
            </a:r>
            <a:endParaRPr lang="en-US"/>
          </a:p>
        </p:txBody>
      </p:sp>
    </p:spTree>
    <p:extLst>
      <p:ext uri="{BB962C8B-B14F-4D97-AF65-F5344CB8AC3E}">
        <p14:creationId xmlns:p14="http://schemas.microsoft.com/office/powerpoint/2010/main" val="625179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From voice of the customer to analysis models</a:t>
            </a:r>
            <a:br>
              <a:rPr lang="en-US"/>
            </a:br>
            <a:endParaRPr lang="en-US"/>
          </a:p>
        </p:txBody>
      </p:sp>
      <p:sp>
        <p:nvSpPr>
          <p:cNvPr id="3" name="Content Placeholder 2"/>
          <p:cNvSpPr>
            <a:spLocks noGrp="1"/>
          </p:cNvSpPr>
          <p:nvPr>
            <p:ph idx="1"/>
          </p:nvPr>
        </p:nvSpPr>
        <p:spPr>
          <a:xfrm>
            <a:off x="812800" y="1282700"/>
            <a:ext cx="7658099" cy="1485900"/>
          </a:xfrm>
        </p:spPr>
        <p:txBody>
          <a:bodyPr>
            <a:normAutofit/>
          </a:bodyPr>
          <a:lstStyle/>
          <a:p>
            <a:r>
              <a:rPr lang="en-US"/>
              <a:t>By listening carefully to how customers present their requirements, the </a:t>
            </a:r>
            <a:r>
              <a:rPr lang="en-US" smtClean="0"/>
              <a:t>BA can </a:t>
            </a:r>
            <a:r>
              <a:rPr lang="en-US"/>
              <a:t>pick out keywords that translate into specific model elements. </a:t>
            </a:r>
          </a:p>
        </p:txBody>
      </p:sp>
      <p:pic>
        <p:nvPicPr>
          <p:cNvPr id="4" name="Picture 3"/>
          <p:cNvPicPr>
            <a:picLocks noChangeAspect="1"/>
          </p:cNvPicPr>
          <p:nvPr/>
        </p:nvPicPr>
        <p:blipFill>
          <a:blip r:embed="rId3"/>
          <a:stretch>
            <a:fillRect/>
          </a:stretch>
        </p:blipFill>
        <p:spPr>
          <a:xfrm>
            <a:off x="1397000" y="2522858"/>
            <a:ext cx="6720667" cy="3700142"/>
          </a:xfrm>
          <a:prstGeom prst="rect">
            <a:avLst/>
          </a:prstGeom>
        </p:spPr>
      </p:pic>
    </p:spTree>
    <p:extLst>
      <p:ext uri="{BB962C8B-B14F-4D97-AF65-F5344CB8AC3E}">
        <p14:creationId xmlns:p14="http://schemas.microsoft.com/office/powerpoint/2010/main" val="2686214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5842" y="-141901"/>
            <a:ext cx="6811691" cy="1052161"/>
          </a:xfrm>
        </p:spPr>
        <p:txBody>
          <a:bodyPr/>
          <a:lstStyle/>
          <a:p>
            <a:pPr marL="342900" indent="-342900"/>
            <a:r>
              <a:rPr lang="en-US"/>
              <a:t>Selecting the right representations</a:t>
            </a:r>
          </a:p>
        </p:txBody>
      </p:sp>
      <p:pic>
        <p:nvPicPr>
          <p:cNvPr id="4" name="Picture 3"/>
          <p:cNvPicPr>
            <a:picLocks noChangeAspect="1"/>
          </p:cNvPicPr>
          <p:nvPr/>
        </p:nvPicPr>
        <p:blipFill>
          <a:blip r:embed="rId2"/>
          <a:stretch>
            <a:fillRect/>
          </a:stretch>
        </p:blipFill>
        <p:spPr>
          <a:xfrm>
            <a:off x="876300" y="1273405"/>
            <a:ext cx="7391400" cy="4766320"/>
          </a:xfrm>
          <a:prstGeom prst="rect">
            <a:avLst/>
          </a:prstGeom>
        </p:spPr>
      </p:pic>
    </p:spTree>
    <p:extLst>
      <p:ext uri="{BB962C8B-B14F-4D97-AF65-F5344CB8AC3E}">
        <p14:creationId xmlns:p14="http://schemas.microsoft.com/office/powerpoint/2010/main" val="2063732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142" y="-116501"/>
            <a:ext cx="6811691" cy="1052161"/>
          </a:xfrm>
        </p:spPr>
        <p:txBody>
          <a:bodyPr/>
          <a:lstStyle/>
          <a:p>
            <a:r>
              <a:rPr lang="en-US"/>
              <a:t>Selecting the right representations</a:t>
            </a:r>
          </a:p>
        </p:txBody>
      </p:sp>
      <p:pic>
        <p:nvPicPr>
          <p:cNvPr id="4" name="Picture 3"/>
          <p:cNvPicPr>
            <a:picLocks noChangeAspect="1"/>
          </p:cNvPicPr>
          <p:nvPr/>
        </p:nvPicPr>
        <p:blipFill>
          <a:blip r:embed="rId2"/>
          <a:stretch>
            <a:fillRect/>
          </a:stretch>
        </p:blipFill>
        <p:spPr>
          <a:xfrm>
            <a:off x="889000" y="1249553"/>
            <a:ext cx="7289800" cy="4741694"/>
          </a:xfrm>
          <a:prstGeom prst="rect">
            <a:avLst/>
          </a:prstGeom>
        </p:spPr>
      </p:pic>
    </p:spTree>
    <p:extLst>
      <p:ext uri="{BB962C8B-B14F-4D97-AF65-F5344CB8AC3E}">
        <p14:creationId xmlns:p14="http://schemas.microsoft.com/office/powerpoint/2010/main" val="2123228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642" y="-167299"/>
            <a:ext cx="6811691" cy="1052161"/>
          </a:xfrm>
        </p:spPr>
        <p:txBody>
          <a:bodyPr/>
          <a:lstStyle/>
          <a:p>
            <a:r>
              <a:rPr lang="en-US"/>
              <a:t>Selecting the right representations</a:t>
            </a:r>
          </a:p>
        </p:txBody>
      </p:sp>
      <p:pic>
        <p:nvPicPr>
          <p:cNvPr id="4" name="Picture 3"/>
          <p:cNvPicPr>
            <a:picLocks noChangeAspect="1"/>
          </p:cNvPicPr>
          <p:nvPr/>
        </p:nvPicPr>
        <p:blipFill>
          <a:blip r:embed="rId2"/>
          <a:stretch>
            <a:fillRect/>
          </a:stretch>
        </p:blipFill>
        <p:spPr>
          <a:xfrm>
            <a:off x="803020" y="2354149"/>
            <a:ext cx="8031313" cy="2751251"/>
          </a:xfrm>
          <a:prstGeom prst="rect">
            <a:avLst/>
          </a:prstGeom>
        </p:spPr>
      </p:pic>
      <p:pic>
        <p:nvPicPr>
          <p:cNvPr id="5" name="Picture 4"/>
          <p:cNvPicPr>
            <a:picLocks noChangeAspect="1"/>
          </p:cNvPicPr>
          <p:nvPr/>
        </p:nvPicPr>
        <p:blipFill>
          <a:blip r:embed="rId3"/>
          <a:stretch>
            <a:fillRect/>
          </a:stretch>
        </p:blipFill>
        <p:spPr>
          <a:xfrm>
            <a:off x="1006174" y="1901113"/>
            <a:ext cx="7515526" cy="484878"/>
          </a:xfrm>
          <a:prstGeom prst="rect">
            <a:avLst/>
          </a:prstGeom>
        </p:spPr>
      </p:pic>
    </p:spTree>
    <p:extLst>
      <p:ext uri="{BB962C8B-B14F-4D97-AF65-F5344CB8AC3E}">
        <p14:creationId xmlns:p14="http://schemas.microsoft.com/office/powerpoint/2010/main" val="2838521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EB6DEE63-BE41-41AB-9512-0AD4948D9815}" vid="{C06A2116-4534-44AC-A79C-40D866AE0D3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3</TotalTime>
  <Words>625</Words>
  <Application>Microsoft Office PowerPoint</Application>
  <PresentationFormat>On-screen Show (4:3)</PresentationFormat>
  <Paragraphs>99</Paragraphs>
  <Slides>19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Comic Sans MS</vt:lpstr>
      <vt:lpstr>Myriad Pro</vt:lpstr>
      <vt:lpstr>Wingdings</vt:lpstr>
      <vt:lpstr>Theme2</vt:lpstr>
      <vt:lpstr>Custom Design</vt:lpstr>
      <vt:lpstr>CHAPTER 12 A picture is worth  1024 words   </vt:lpstr>
      <vt:lpstr>Objectives</vt:lpstr>
      <vt:lpstr> Contents </vt:lpstr>
      <vt:lpstr>A useful of picture in requirements representation </vt:lpstr>
      <vt:lpstr>Modeling the requirements </vt:lpstr>
      <vt:lpstr>From voice of the customer to analysis models </vt:lpstr>
      <vt:lpstr>Selecting the right representations</vt:lpstr>
      <vt:lpstr>Selecting the right representations</vt:lpstr>
      <vt:lpstr>Selecting the right representations</vt:lpstr>
      <vt:lpstr>Data flow diagram – context diagram </vt:lpstr>
      <vt:lpstr>Dataflow diagram: example</vt:lpstr>
      <vt:lpstr>Swimlane diagram </vt:lpstr>
      <vt:lpstr>Swimlane example</vt:lpstr>
      <vt:lpstr>State-transition diagram  and state table </vt:lpstr>
      <vt:lpstr> State-transition diagram example</vt:lpstr>
      <vt:lpstr>State table example</vt:lpstr>
      <vt:lpstr>Several diagrams  for self-studying</vt:lpstr>
      <vt:lpstr>A few words about UML diagrams </vt:lpstr>
      <vt:lpstr>Modeling on agile projects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A picture is worth  1024 words   </dc:title>
  <dc:creator>Huong</dc:creator>
  <cp:lastModifiedBy>Huong</cp:lastModifiedBy>
  <cp:revision>16</cp:revision>
  <dcterms:created xsi:type="dcterms:W3CDTF">2018-04-24T06:45:51Z</dcterms:created>
  <dcterms:modified xsi:type="dcterms:W3CDTF">2018-04-24T06:49:36Z</dcterms:modified>
</cp:coreProperties>
</file>