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chemeClr val="bg1"/>
                </a:solidFill>
              </a:defRPr>
            </a:lvl1pPr>
          </a:lstStyle>
          <a:p>
            <a:fld id="{E6BFE759-851A-4DDD-BA80-830DA166D2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5431" y="415492"/>
            <a:ext cx="174171" cy="194108"/>
          </a:xfrm>
          <a:prstGeom prst="rect">
            <a:avLst/>
          </a:pr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5638800" cy="457200"/>
          </a:xfrm>
          <a:prstGeom prst="rect">
            <a:avLst/>
          </a:prstGeom>
        </p:spPr>
        <p:txBody>
          <a:bodyPr/>
          <a:lstStyle>
            <a:lvl1pPr algn="l">
              <a:defRPr sz="1350">
                <a:solidFill>
                  <a:srgbClr val="F47206"/>
                </a:solidFill>
                <a:latin typeface="Myriad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7" name="Straight Connector 6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8" y="194689"/>
            <a:ext cx="2142909" cy="8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225843" y="1"/>
            <a:ext cx="6811691" cy="997155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r>
              <a:rPr lang="en-US" sz="2400" smtClean="0"/>
              <a:t>Click to edit Master title style</a:t>
            </a:r>
            <a:endParaRPr lang="en-US" sz="24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0181" y="1191126"/>
            <a:ext cx="7772399" cy="4872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127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3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7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39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29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50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47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54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35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88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8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rgbClr val="F85B14"/>
                </a:solidFill>
              </a:defRPr>
            </a:lvl1pPr>
          </a:lstStyle>
          <a:p>
            <a:fld id="{E6BFE759-851A-4DDD-BA80-830DA166D2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25843" y="1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0181" y="1191126"/>
            <a:ext cx="7772399" cy="5149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19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rgbClr val="F85B14"/>
                </a:solidFill>
              </a:defRPr>
            </a:lvl1pPr>
          </a:lstStyle>
          <a:p>
            <a:fld id="{E6BFE759-851A-4DDD-BA80-830DA166D2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25843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0181" y="1191125"/>
            <a:ext cx="7772399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98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rgbClr val="F85B14"/>
                </a:solidFill>
              </a:defRPr>
            </a:lvl1pPr>
          </a:lstStyle>
          <a:p>
            <a:fld id="{E6BFE759-851A-4DDD-BA80-830DA166D2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33864" y="2"/>
            <a:ext cx="6811691" cy="91440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2" y="1230714"/>
            <a:ext cx="7772399" cy="49570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44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rgbClr val="F85B14"/>
                </a:solidFill>
              </a:defRPr>
            </a:lvl1pPr>
          </a:lstStyle>
          <a:p>
            <a:fld id="{E6BFE759-851A-4DDD-BA80-830DA166D2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09855" y="0"/>
            <a:ext cx="6927680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7833" y="1191125"/>
            <a:ext cx="7904747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01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E759-851A-4DDD-BA80-830DA166D2D3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25843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0181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75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1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1" y="4777382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D2D4B178-CA52-407A-A87E-17142C7F9D8F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1" y="6135811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1" y="4529543"/>
            <a:ext cx="584825" cy="365125"/>
          </a:xfrm>
        </p:spPr>
        <p:txBody>
          <a:bodyPr/>
          <a:lstStyle/>
          <a:p>
            <a:fld id="{E6BFE759-851A-4DDD-BA80-830DA166D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05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843" y="10501"/>
            <a:ext cx="6811691" cy="105216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81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55043" y="6130437"/>
            <a:ext cx="1347537" cy="370396"/>
          </a:xfrm>
          <a:prstGeom prst="rect">
            <a:avLst/>
          </a:prstGeom>
        </p:spPr>
        <p:txBody>
          <a:bodyPr/>
          <a:lstStyle/>
          <a:p>
            <a:fld id="{D2D4B178-CA52-407A-A87E-17142C7F9D8F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0181" y="6135811"/>
            <a:ext cx="682673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E759-851A-4DDD-BA80-830DA166D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3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908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chemeClr val="bg1"/>
                </a:solidFill>
              </a:defRPr>
            </a:lvl1pPr>
          </a:lstStyle>
          <a:p>
            <a:fld id="{E6BFE759-851A-4DDD-BA80-830DA166D2D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42289"/>
            <a:ext cx="2258580" cy="8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438400" y="301629"/>
            <a:ext cx="6705600" cy="688975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025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2225843" y="166911"/>
            <a:ext cx="6811691" cy="1326753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46492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txStyles>
    <p:titleStyle>
      <a:lvl1pPr algn="ctr" defTabSz="514350" rtl="0" eaLnBrk="1" latinLnBrk="0" hangingPunct="1">
        <a:spcBef>
          <a:spcPct val="0"/>
        </a:spcBef>
        <a:buNone/>
        <a:defRPr sz="1125" b="1" kern="1200">
          <a:solidFill>
            <a:srgbClr val="0066B2"/>
          </a:solidFill>
          <a:latin typeface="Myriad Pro" pitchFamily="34" charset="0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8" y="184836"/>
            <a:ext cx="2214339" cy="82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5400" y="304800"/>
            <a:ext cx="7781904" cy="69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8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/>
      </p:par>
    </p:tnLst>
  </p:timing>
  <p:txStyles>
    <p:titleStyle>
      <a:lvl1pPr algn="ctr" defTabSz="514350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7387" y="1867903"/>
            <a:ext cx="4950338" cy="2237873"/>
          </a:xfrm>
        </p:spPr>
        <p:txBody>
          <a:bodyPr>
            <a:noAutofit/>
          </a:bodyPr>
          <a:lstStyle/>
          <a:p>
            <a:pPr algn="ctr"/>
            <a:r>
              <a:rPr lang="en-US" sz="3600"/>
              <a:t>CHAPTER </a:t>
            </a:r>
            <a:r>
              <a:rPr lang="en-US" sz="3600" smtClean="0"/>
              <a:t>13</a:t>
            </a:r>
            <a:r>
              <a:rPr lang="en-US" sz="3600"/>
              <a:t/>
            </a:r>
            <a:br>
              <a:rPr lang="en-US" sz="3600"/>
            </a:br>
            <a:r>
              <a:rPr lang="en-US" sz="3600"/>
              <a:t>Specifying data requirements</a:t>
            </a:r>
            <a:br>
              <a:rPr lang="en-US" sz="3600"/>
            </a:br>
            <a:endParaRPr lang="en-US" sz="3600" i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4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00" y="1371600"/>
            <a:ext cx="7632700" cy="3747617"/>
          </a:xfrm>
        </p:spPr>
        <p:txBody>
          <a:bodyPr/>
          <a:lstStyle/>
          <a:p>
            <a:r>
              <a:rPr lang="en-US" sz="2400" smtClean="0"/>
              <a:t>Student should enhance the ways </a:t>
            </a:r>
            <a:r>
              <a:rPr lang="en-US" sz="2400"/>
              <a:t>to explore and represent the data </a:t>
            </a:r>
            <a:endParaRPr lang="en-US" sz="2400" smtClean="0"/>
          </a:p>
          <a:p>
            <a:r>
              <a:rPr lang="en-US" sz="2400" smtClean="0"/>
              <a:t>Student understand the </a:t>
            </a:r>
            <a:r>
              <a:rPr lang="en-US" sz="2400"/>
              <a:t>ways to specify any reports or dashboards </a:t>
            </a:r>
            <a:r>
              <a:rPr lang="en-US" sz="2400" smtClean="0"/>
              <a:t>of </a:t>
            </a:r>
            <a:r>
              <a:rPr lang="en-US" sz="2400"/>
              <a:t>application needs to generate.</a:t>
            </a:r>
          </a:p>
        </p:txBody>
      </p:sp>
    </p:spTree>
    <p:extLst>
      <p:ext uri="{BB962C8B-B14F-4D97-AF65-F5344CB8AC3E}">
        <p14:creationId xmlns:p14="http://schemas.microsoft.com/office/powerpoint/2010/main" val="20096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3715" y="0"/>
            <a:ext cx="5290886" cy="1032060"/>
          </a:xfrm>
        </p:spPr>
        <p:txBody>
          <a:bodyPr>
            <a:noAutofit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Contents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300" y="1447801"/>
            <a:ext cx="7391400" cy="408450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/>
              <a:t>Modeling data </a:t>
            </a:r>
            <a:r>
              <a:rPr lang="en-US" sz="2400" smtClean="0"/>
              <a:t>relationships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The data </a:t>
            </a:r>
            <a:r>
              <a:rPr lang="en-US" sz="2400" smtClean="0"/>
              <a:t>dictionary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Data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Specifying reports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Dashboard reporting</a:t>
            </a:r>
          </a:p>
          <a:p>
            <a:pPr marL="342900" indent="-342900">
              <a:buFont typeface="+mj-lt"/>
              <a:buAutoNum type="arabicPeriod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8116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Modeling data relationships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Purpose</a:t>
            </a:r>
          </a:p>
          <a:p>
            <a:r>
              <a:rPr lang="en-US" sz="2400" smtClean="0"/>
              <a:t>ERD or Class diagram?</a:t>
            </a:r>
          </a:p>
          <a:p>
            <a:r>
              <a:rPr lang="en-US" sz="2400" smtClean="0"/>
              <a:t>How to build ERD (remind) and class diagram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5856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data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1062662"/>
            <a:ext cx="6481256" cy="1231900"/>
          </a:xfrm>
        </p:spPr>
        <p:txBody>
          <a:bodyPr>
            <a:noAutofit/>
          </a:bodyPr>
          <a:lstStyle/>
          <a:p>
            <a:r>
              <a:rPr lang="en-US" sz="2400" smtClean="0"/>
              <a:t>Definition</a:t>
            </a:r>
          </a:p>
          <a:p>
            <a:r>
              <a:rPr lang="en-US" sz="2400" smtClean="0"/>
              <a:t>Purpose</a:t>
            </a:r>
          </a:p>
          <a:p>
            <a:r>
              <a:rPr lang="en-US" sz="2400" smtClean="0"/>
              <a:t>Example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2437661"/>
            <a:ext cx="7175499" cy="405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4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Purpose</a:t>
            </a:r>
          </a:p>
          <a:p>
            <a:r>
              <a:rPr lang="en-US" sz="2400" smtClean="0"/>
              <a:t>CRUD </a:t>
            </a:r>
            <a:r>
              <a:rPr lang="en-US" sz="2400"/>
              <a:t>matrix </a:t>
            </a:r>
            <a:r>
              <a:rPr lang="en-US" sz="2400" smtClean="0"/>
              <a:t>: Create</a:t>
            </a:r>
            <a:r>
              <a:rPr lang="en-US" sz="2400"/>
              <a:t>, Read, Update, and </a:t>
            </a:r>
            <a:r>
              <a:rPr lang="en-US" sz="2400" smtClean="0"/>
              <a:t>Delete</a:t>
            </a:r>
          </a:p>
          <a:p>
            <a:r>
              <a:rPr lang="en-US" sz="2400" smtClean="0"/>
              <a:t>Example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78" y="2781300"/>
            <a:ext cx="7843138" cy="299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Specifying reports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062662"/>
            <a:ext cx="7416799" cy="4792037"/>
          </a:xfrm>
        </p:spPr>
        <p:txBody>
          <a:bodyPr/>
          <a:lstStyle/>
          <a:p>
            <a:r>
              <a:rPr lang="en-US" sz="2400"/>
              <a:t>Many applications generate reports from one or more databases, files, or other information sources. </a:t>
            </a:r>
            <a:endParaRPr lang="en-US" sz="2400" smtClean="0"/>
          </a:p>
          <a:p>
            <a:r>
              <a:rPr lang="en-US" sz="2400" smtClean="0"/>
              <a:t>Reports </a:t>
            </a:r>
            <a:r>
              <a:rPr lang="en-US" sz="2400"/>
              <a:t>can consist of traditional tabular presentations of rows and columns of data, charts and graphs of all types, or any combination </a:t>
            </a:r>
          </a:p>
          <a:p>
            <a:r>
              <a:rPr lang="en-US" sz="2400" smtClean="0"/>
              <a:t>Exploring </a:t>
            </a:r>
            <a:r>
              <a:rPr lang="en-US" sz="2400"/>
              <a:t>the content and format of the reports needed is  an important aspect of requirements development</a:t>
            </a:r>
          </a:p>
        </p:txBody>
      </p:sp>
    </p:spTree>
    <p:extLst>
      <p:ext uri="{BB962C8B-B14F-4D97-AF65-F5344CB8AC3E}">
        <p14:creationId xmlns:p14="http://schemas.microsoft.com/office/powerpoint/2010/main" val="59894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Specifying reports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Eliciting reporting </a:t>
            </a:r>
            <a:r>
              <a:rPr lang="en-US" sz="2400" smtClean="0"/>
              <a:t>requirements</a:t>
            </a:r>
          </a:p>
          <a:p>
            <a:r>
              <a:rPr lang="en-US" sz="2400"/>
              <a:t>Report specification considerations </a:t>
            </a:r>
            <a:endParaRPr lang="en-US" sz="2400" smtClean="0"/>
          </a:p>
          <a:p>
            <a:pPr lvl="1"/>
            <a:r>
              <a:rPr lang="en-US" sz="2400"/>
              <a:t>Consider other variations </a:t>
            </a:r>
            <a:endParaRPr lang="en-US" sz="2400" smtClean="0"/>
          </a:p>
          <a:p>
            <a:pPr lvl="1"/>
            <a:r>
              <a:rPr lang="en-US" sz="2400"/>
              <a:t>Find the data </a:t>
            </a:r>
            <a:endParaRPr lang="en-US" sz="2400" smtClean="0"/>
          </a:p>
          <a:p>
            <a:pPr lvl="1"/>
            <a:r>
              <a:rPr lang="en-US" sz="2400"/>
              <a:t>Anticipate growth </a:t>
            </a:r>
            <a:endParaRPr lang="en-US" sz="2400" smtClean="0"/>
          </a:p>
          <a:p>
            <a:pPr lvl="1"/>
            <a:r>
              <a:rPr lang="en-US" sz="2400"/>
              <a:t>Look for </a:t>
            </a:r>
            <a:r>
              <a:rPr lang="en-US" sz="2400" smtClean="0"/>
              <a:t>similarities</a:t>
            </a:r>
          </a:p>
          <a:p>
            <a:pPr lvl="1"/>
            <a:r>
              <a:rPr lang="en-US" sz="2400"/>
              <a:t>Distinguish static and dynamic reports </a:t>
            </a:r>
            <a:endParaRPr lang="en-US" sz="2400" smtClean="0"/>
          </a:p>
          <a:p>
            <a:pPr lvl="1"/>
            <a:r>
              <a:rPr lang="en-US" sz="2400"/>
              <a:t>Prototype reports </a:t>
            </a:r>
            <a:endParaRPr lang="en-US" sz="2400" smtClean="0"/>
          </a:p>
          <a:p>
            <a:r>
              <a:rPr lang="en-US" sz="2400"/>
              <a:t>A report specification </a:t>
            </a:r>
            <a:r>
              <a:rPr lang="en-US" sz="2400" smtClean="0"/>
              <a:t>template: page 255</a:t>
            </a:r>
            <a:endParaRPr lang="en-US" sz="2400"/>
          </a:p>
          <a:p>
            <a:pPr lvl="1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7428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Dashboard reporting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1206501"/>
            <a:ext cx="7531099" cy="4482058"/>
          </a:xfrm>
        </p:spPr>
        <p:txBody>
          <a:bodyPr>
            <a:noAutofit/>
          </a:bodyPr>
          <a:lstStyle/>
          <a:p>
            <a:r>
              <a:rPr lang="en-US" sz="2400" smtClean="0"/>
              <a:t>Definition</a:t>
            </a:r>
          </a:p>
          <a:p>
            <a:pPr marL="342900" lvl="1" indent="0">
              <a:buNone/>
            </a:pPr>
            <a:r>
              <a:rPr lang="en-US" sz="2400"/>
              <a:t>A dashboard is a screen display or printed report that uses multiple textual and/or graphical  representations of data to provide a consolidated, multidimensional view of what is going on in an organization or a process</a:t>
            </a:r>
          </a:p>
          <a:p>
            <a:r>
              <a:rPr lang="en-US" sz="2400" smtClean="0"/>
              <a:t>Purpose</a:t>
            </a:r>
          </a:p>
          <a:p>
            <a:pPr lvl="1"/>
            <a:r>
              <a:rPr lang="en-US" sz="2400" smtClean="0"/>
              <a:t>pull </a:t>
            </a:r>
            <a:r>
              <a:rPr lang="en-US" sz="2400"/>
              <a:t>together information about sales, expenses, key performance indicators (KPIs), and the like. </a:t>
            </a:r>
            <a:endParaRPr lang="en-US" sz="2400" smtClean="0"/>
          </a:p>
          <a:p>
            <a:pPr lvl="1"/>
            <a:r>
              <a:rPr lang="en-US" sz="2400" smtClean="0"/>
              <a:t>Stock </a:t>
            </a:r>
            <a:r>
              <a:rPr lang="en-US" sz="2400"/>
              <a:t>trading applications display a  bewildering (to the novice) array of charts and data that the skilled eye can scan and process at a </a:t>
            </a:r>
            <a:r>
              <a:rPr lang="en-US" sz="2400" smtClean="0"/>
              <a:t>glance</a:t>
            </a:r>
          </a:p>
          <a:p>
            <a:r>
              <a:rPr lang="en-US" sz="2400" smtClean="0"/>
              <a:t>How to build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9283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EB6DEE63-BE41-41AB-9512-0AD4948D9815}" vid="{C06A2116-4534-44AC-A79C-40D866AE0D36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2</TotalTime>
  <Words>262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Myriad Pro</vt:lpstr>
      <vt:lpstr>Theme2</vt:lpstr>
      <vt:lpstr>Custom Design</vt:lpstr>
      <vt:lpstr>CHAPTER 13 Specifying data requirements </vt:lpstr>
      <vt:lpstr>Objectives</vt:lpstr>
      <vt:lpstr> Contents </vt:lpstr>
      <vt:lpstr>Modeling data relationships </vt:lpstr>
      <vt:lpstr>The data dictionary</vt:lpstr>
      <vt:lpstr>Data analysis</vt:lpstr>
      <vt:lpstr>Specifying reports </vt:lpstr>
      <vt:lpstr>Specifying reports </vt:lpstr>
      <vt:lpstr>Dashboard reporting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Huong</dc:creator>
  <cp:lastModifiedBy>Huong</cp:lastModifiedBy>
  <cp:revision>15</cp:revision>
  <dcterms:created xsi:type="dcterms:W3CDTF">2018-04-24T06:50:23Z</dcterms:created>
  <dcterms:modified xsi:type="dcterms:W3CDTF">2018-04-24T06:53:11Z</dcterms:modified>
</cp:coreProperties>
</file>