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1"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A21C2B06-E5AC-4403-9FCB-3CB993FEA261}"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smtClean="0"/>
              <a:t>CLICK TO EDIT MASTER TITLE STYLE</a:t>
            </a:r>
            <a:endParaRPr lang="en-US" dirty="0"/>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smtClean="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26910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101859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209338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201046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703230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493975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786960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903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641238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167159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24/04/2018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82120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A21C2B06-E5AC-4403-9FCB-3CB993FEA261}"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smtClean="0"/>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8145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A21C2B06-E5AC-4403-9FCB-3CB993FEA261}"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30007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A21C2B06-E5AC-4403-9FCB-3CB993FEA261}"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37510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A21C2B06-E5AC-4403-9FCB-3CB993FEA261}"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smtClean="0"/>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3578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1C2B06-E5AC-4403-9FCB-3CB993FEA261}"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smtClean="0"/>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8783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3B60BDFC-1125-429A-9E5F-DCE071E4A3AF}" type="datetimeFigureOut">
              <a:rPr lang="en-US" smtClean="0"/>
              <a:t>24/04/2018</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A21C2B06-E5AC-4403-9FCB-3CB993FEA261}" type="slidenum">
              <a:rPr lang="en-US" smtClean="0"/>
              <a:t>‹#›</a:t>
            </a:fld>
            <a:endParaRPr lang="en-US"/>
          </a:p>
        </p:txBody>
      </p:sp>
    </p:spTree>
    <p:extLst>
      <p:ext uri="{BB962C8B-B14F-4D97-AF65-F5344CB8AC3E}">
        <p14:creationId xmlns:p14="http://schemas.microsoft.com/office/powerpoint/2010/main" val="16771589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3B60BDFC-1125-429A-9E5F-DCE071E4A3AF}" type="datetimeFigureOut">
              <a:rPr lang="en-US" smtClean="0"/>
              <a:t>24/04/2018</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A21C2B06-E5AC-4403-9FCB-3CB993FEA261}" type="slidenum">
              <a:rPr lang="en-US" smtClean="0"/>
              <a:t>‹#›</a:t>
            </a:fld>
            <a:endParaRPr lang="en-US"/>
          </a:p>
        </p:txBody>
      </p:sp>
    </p:spTree>
    <p:extLst>
      <p:ext uri="{BB962C8B-B14F-4D97-AF65-F5344CB8AC3E}">
        <p14:creationId xmlns:p14="http://schemas.microsoft.com/office/powerpoint/2010/main" val="37076604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1032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A21C2B06-E5AC-4403-9FCB-3CB993FEA261}"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33768344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iming>
    <p:tnLst>
      <p:par>
        <p:cTn id="1" dur="indefinite" restart="never" nodeType="tmRoot"/>
      </p:par>
    </p:tnLst>
  </p:timing>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01964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7387" y="1867903"/>
            <a:ext cx="4950338" cy="2237873"/>
          </a:xfrm>
        </p:spPr>
        <p:txBody>
          <a:bodyPr>
            <a:normAutofit fontScale="90000"/>
          </a:bodyPr>
          <a:lstStyle/>
          <a:p>
            <a:pPr algn="ctr"/>
            <a:r>
              <a:rPr lang="en-US"/>
              <a:t>CHAPTER </a:t>
            </a:r>
            <a:r>
              <a:rPr lang="en-US" smtClean="0"/>
              <a:t>14</a:t>
            </a:r>
            <a:r>
              <a:rPr lang="en-US"/>
              <a:t/>
            </a:r>
            <a:br>
              <a:rPr lang="en-US"/>
            </a:br>
            <a:r>
              <a:rPr lang="en-US"/>
              <a:t>Beyond functionality</a:t>
            </a:r>
            <a:br>
              <a:rPr lang="en-US"/>
            </a:br>
            <a:endParaRPr lang="en-US" sz="3000" i="1"/>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414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Implementing quality attribute requirements</a:t>
            </a:r>
            <a:br>
              <a:rPr lang="en-US"/>
            </a:br>
            <a:endParaRPr lang="en-US"/>
          </a:p>
        </p:txBody>
      </p:sp>
      <p:pic>
        <p:nvPicPr>
          <p:cNvPr id="4" name="Picture 3"/>
          <p:cNvPicPr>
            <a:picLocks noChangeAspect="1"/>
          </p:cNvPicPr>
          <p:nvPr/>
        </p:nvPicPr>
        <p:blipFill>
          <a:blip r:embed="rId2"/>
          <a:stretch>
            <a:fillRect/>
          </a:stretch>
        </p:blipFill>
        <p:spPr>
          <a:xfrm>
            <a:off x="323957" y="1409700"/>
            <a:ext cx="8435376" cy="2781395"/>
          </a:xfrm>
          <a:prstGeom prst="rect">
            <a:avLst/>
          </a:prstGeom>
        </p:spPr>
      </p:pic>
    </p:spTree>
    <p:extLst>
      <p:ext uri="{BB962C8B-B14F-4D97-AF65-F5344CB8AC3E}">
        <p14:creationId xmlns:p14="http://schemas.microsoft.com/office/powerpoint/2010/main" val="28234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Constraints</a:t>
            </a:r>
          </a:p>
        </p:txBody>
      </p:sp>
      <p:sp>
        <p:nvSpPr>
          <p:cNvPr id="3" name="Content Placeholder 2"/>
          <p:cNvSpPr>
            <a:spLocks noGrp="1"/>
          </p:cNvSpPr>
          <p:nvPr>
            <p:ph idx="1"/>
          </p:nvPr>
        </p:nvSpPr>
        <p:spPr>
          <a:xfrm>
            <a:off x="482600" y="1181100"/>
            <a:ext cx="8166099" cy="4978400"/>
          </a:xfrm>
        </p:spPr>
        <p:txBody>
          <a:bodyPr>
            <a:normAutofit fontScale="92500" lnSpcReduction="10000"/>
          </a:bodyPr>
          <a:lstStyle/>
          <a:p>
            <a:r>
              <a:rPr lang="en-US" smtClean="0"/>
              <a:t>Definition</a:t>
            </a:r>
          </a:p>
          <a:p>
            <a:r>
              <a:rPr lang="en-US" smtClean="0"/>
              <a:t>Purpose</a:t>
            </a:r>
          </a:p>
          <a:p>
            <a:r>
              <a:rPr lang="en-US" smtClean="0"/>
              <a:t>Sources of constraints</a:t>
            </a:r>
          </a:p>
          <a:p>
            <a:r>
              <a:rPr lang="en-US" smtClean="0"/>
              <a:t>Example</a:t>
            </a:r>
          </a:p>
          <a:p>
            <a:pPr lvl="1"/>
            <a:r>
              <a:rPr lang="en-US"/>
              <a:t>CON-1. The user clicks at the top of the project list to change the sort sequence. [specific user interface control imposed as a design constraint on a functional requirement</a:t>
            </a:r>
            <a:r>
              <a:rPr lang="en-US" smtClean="0"/>
              <a:t>]</a:t>
            </a:r>
          </a:p>
          <a:p>
            <a:pPr lvl="1"/>
            <a:r>
              <a:rPr lang="en-US" smtClean="0"/>
              <a:t>CON-2</a:t>
            </a:r>
            <a:r>
              <a:rPr lang="en-US"/>
              <a:t>. Only open source software available under the GNU General Public License may be used to implement the product. [implementation constraint] </a:t>
            </a:r>
            <a:endParaRPr lang="en-US" smtClean="0"/>
          </a:p>
          <a:p>
            <a:pPr lvl="1"/>
            <a:r>
              <a:rPr lang="en-US" smtClean="0"/>
              <a:t>CON-3</a:t>
            </a:r>
            <a:r>
              <a:rPr lang="en-US"/>
              <a:t>. The application must use Microsoft .NET framework 4.5. [architecture constraint</a:t>
            </a:r>
            <a:r>
              <a:rPr lang="en-US" smtClean="0"/>
              <a:t>]</a:t>
            </a:r>
          </a:p>
          <a:p>
            <a:pPr lvl="1"/>
            <a:r>
              <a:rPr lang="en-US" smtClean="0"/>
              <a:t>CON-4</a:t>
            </a:r>
            <a:r>
              <a:rPr lang="en-US"/>
              <a:t>. ATMs contain only $20 bills. [physical constraint] </a:t>
            </a:r>
            <a:endParaRPr lang="en-US" smtClean="0"/>
          </a:p>
          <a:p>
            <a:pPr lvl="1"/>
            <a:r>
              <a:rPr lang="en-US" smtClean="0"/>
              <a:t>CON-5</a:t>
            </a:r>
            <a:r>
              <a:rPr lang="en-US"/>
              <a:t>. Online payments may be made only through PayPal. [design constraint] CON-6. All textual data used by the application shall be stored in the form of XML files. [data constraint]</a:t>
            </a:r>
          </a:p>
        </p:txBody>
      </p:sp>
    </p:spTree>
    <p:extLst>
      <p:ext uri="{BB962C8B-B14F-4D97-AF65-F5344CB8AC3E}">
        <p14:creationId xmlns:p14="http://schemas.microsoft.com/office/powerpoint/2010/main" val="191368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Handling quality attributes on agile projects</a:t>
            </a:r>
            <a:br>
              <a:rPr lang="en-US"/>
            </a:br>
            <a:endParaRPr lang="en-US"/>
          </a:p>
        </p:txBody>
      </p:sp>
      <p:sp>
        <p:nvSpPr>
          <p:cNvPr id="3" name="Content Placeholder 2"/>
          <p:cNvSpPr>
            <a:spLocks noGrp="1"/>
          </p:cNvSpPr>
          <p:nvPr>
            <p:ph idx="1"/>
          </p:nvPr>
        </p:nvSpPr>
        <p:spPr/>
        <p:txBody>
          <a:bodyPr>
            <a:normAutofit fontScale="92500" lnSpcReduction="10000"/>
          </a:bodyPr>
          <a:lstStyle/>
          <a:p>
            <a:r>
              <a:rPr lang="en-US"/>
              <a:t>It can be difficult and expensive to retrofit desired quality characteristics into a product late in  development or after delivery. </a:t>
            </a:r>
            <a:endParaRPr lang="en-US" smtClean="0"/>
          </a:p>
          <a:p>
            <a:r>
              <a:rPr lang="en-US" smtClean="0"/>
              <a:t>That’s </a:t>
            </a:r>
            <a:r>
              <a:rPr lang="en-US"/>
              <a:t>why even agile projects that develop requirements and deliver functionality in small increments need to specify significant quality attributes and constraints early in the project. </a:t>
            </a:r>
            <a:endParaRPr lang="en-US" smtClean="0"/>
          </a:p>
          <a:p>
            <a:r>
              <a:rPr lang="en-US" smtClean="0"/>
              <a:t>This </a:t>
            </a:r>
            <a:r>
              <a:rPr lang="en-US"/>
              <a:t>allows developers to make appropriate architectural and design decisions as a foundation for the desired quality characteristics. </a:t>
            </a:r>
            <a:endParaRPr lang="en-US" smtClean="0"/>
          </a:p>
          <a:p>
            <a:r>
              <a:rPr lang="en-US" smtClean="0"/>
              <a:t>Nonfunctional </a:t>
            </a:r>
            <a:r>
              <a:rPr lang="en-US"/>
              <a:t>requirements need to have priority alongside user stories; you can’t defer their implementation until a later </a:t>
            </a:r>
            <a:r>
              <a:rPr lang="en-US" smtClean="0"/>
              <a:t>iteration.</a:t>
            </a:r>
          </a:p>
          <a:p>
            <a:r>
              <a:rPr lang="en-US" smtClean="0"/>
              <a:t>Example</a:t>
            </a:r>
            <a:endParaRPr lang="en-US"/>
          </a:p>
        </p:txBody>
      </p:sp>
    </p:spTree>
    <p:extLst>
      <p:ext uri="{BB962C8B-B14F-4D97-AF65-F5344CB8AC3E}">
        <p14:creationId xmlns:p14="http://schemas.microsoft.com/office/powerpoint/2010/main" val="403995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a:p>
        </p:txBody>
      </p:sp>
      <p:sp>
        <p:nvSpPr>
          <p:cNvPr id="3" name="Content Placeholder 2"/>
          <p:cNvSpPr>
            <a:spLocks noGrp="1"/>
          </p:cNvSpPr>
          <p:nvPr>
            <p:ph idx="1"/>
          </p:nvPr>
        </p:nvSpPr>
        <p:spPr>
          <a:xfrm>
            <a:off x="901700" y="1295400"/>
            <a:ext cx="7315200" cy="3823817"/>
          </a:xfrm>
        </p:spPr>
        <p:txBody>
          <a:bodyPr/>
          <a:lstStyle/>
          <a:p>
            <a:r>
              <a:rPr lang="en-US"/>
              <a:t>After finish this chapter, student </a:t>
            </a:r>
            <a:r>
              <a:rPr lang="en-US" smtClean="0"/>
              <a:t>could:</a:t>
            </a:r>
          </a:p>
          <a:p>
            <a:pPr lvl="1"/>
            <a:r>
              <a:rPr lang="en-US" smtClean="0"/>
              <a:t>detect </a:t>
            </a:r>
            <a:r>
              <a:rPr lang="en-US"/>
              <a:t>and specify nonfunctional </a:t>
            </a:r>
            <a:r>
              <a:rPr lang="en-US" smtClean="0"/>
              <a:t>requirements</a:t>
            </a:r>
          </a:p>
          <a:p>
            <a:pPr lvl="1"/>
            <a:r>
              <a:rPr lang="en-US" smtClean="0"/>
              <a:t>Understand the role of quality requirements in software development</a:t>
            </a:r>
          </a:p>
          <a:p>
            <a:pPr lvl="1"/>
            <a:endParaRPr lang="en-US" smtClean="0"/>
          </a:p>
          <a:p>
            <a:endParaRPr lang="en-US"/>
          </a:p>
        </p:txBody>
      </p:sp>
    </p:spTree>
    <p:extLst>
      <p:ext uri="{BB962C8B-B14F-4D97-AF65-F5344CB8AC3E}">
        <p14:creationId xmlns:p14="http://schemas.microsoft.com/office/powerpoint/2010/main" val="614104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215" y="-203200"/>
            <a:ext cx="5290886" cy="609952"/>
          </a:xfrm>
        </p:spPr>
        <p:txBody>
          <a:bodyPr>
            <a:normAutofit fontScale="90000"/>
          </a:bodyPr>
          <a:lstStyle/>
          <a:p>
            <a:r>
              <a:rPr lang="en-US" smtClean="0"/>
              <a:t/>
            </a:r>
            <a:br>
              <a:rPr lang="en-US" smtClean="0"/>
            </a:br>
            <a:r>
              <a:rPr lang="en-US" smtClean="0"/>
              <a:t>Contents</a:t>
            </a:r>
            <a:r>
              <a:rPr lang="en-US" smtClean="0"/>
              <a:t/>
            </a:r>
            <a:br>
              <a:rPr lang="en-US" smtClean="0"/>
            </a:br>
            <a:endParaRPr lang="en-US"/>
          </a:p>
        </p:txBody>
      </p:sp>
      <p:sp>
        <p:nvSpPr>
          <p:cNvPr id="3" name="Content Placeholder 2"/>
          <p:cNvSpPr>
            <a:spLocks noGrp="1"/>
          </p:cNvSpPr>
          <p:nvPr>
            <p:ph idx="1"/>
          </p:nvPr>
        </p:nvSpPr>
        <p:spPr>
          <a:xfrm>
            <a:off x="698500" y="1397000"/>
            <a:ext cx="7696200" cy="4203700"/>
          </a:xfrm>
        </p:spPr>
        <p:txBody>
          <a:bodyPr>
            <a:normAutofit/>
          </a:bodyPr>
          <a:lstStyle/>
          <a:p>
            <a:pPr marL="342900" indent="-342900">
              <a:buFont typeface="+mj-lt"/>
              <a:buAutoNum type="arabicPeriod"/>
            </a:pPr>
            <a:r>
              <a:rPr lang="en-US"/>
              <a:t>Software quality attributes</a:t>
            </a:r>
          </a:p>
          <a:p>
            <a:pPr marL="342900" indent="-342900">
              <a:buFont typeface="+mj-lt"/>
              <a:buAutoNum type="arabicPeriod"/>
            </a:pPr>
            <a:r>
              <a:rPr lang="en-US"/>
              <a:t>Exploring quality </a:t>
            </a:r>
            <a:r>
              <a:rPr lang="en-US" smtClean="0"/>
              <a:t>attributes</a:t>
            </a:r>
          </a:p>
          <a:p>
            <a:pPr marL="342900" indent="-342900">
              <a:buFont typeface="+mj-lt"/>
              <a:buAutoNum type="arabicPeriod"/>
            </a:pPr>
            <a:r>
              <a:rPr lang="en-US"/>
              <a:t>Defining quality </a:t>
            </a:r>
            <a:r>
              <a:rPr lang="en-US" smtClean="0"/>
              <a:t>requirements</a:t>
            </a:r>
          </a:p>
          <a:p>
            <a:pPr marL="342900" indent="-342900">
              <a:buFont typeface="+mj-lt"/>
              <a:buAutoNum type="arabicPeriod"/>
            </a:pPr>
            <a:r>
              <a:rPr lang="en-US"/>
              <a:t>Specifying quality requirements with Planguage</a:t>
            </a:r>
          </a:p>
          <a:p>
            <a:pPr marL="342900" indent="-342900">
              <a:buFont typeface="+mj-lt"/>
              <a:buAutoNum type="arabicPeriod"/>
            </a:pPr>
            <a:r>
              <a:rPr lang="en-US"/>
              <a:t>Quality attribute </a:t>
            </a:r>
            <a:r>
              <a:rPr lang="en-US" smtClean="0"/>
              <a:t>trade-offs</a:t>
            </a:r>
          </a:p>
          <a:p>
            <a:pPr marL="342900" indent="-342900">
              <a:buFont typeface="+mj-lt"/>
              <a:buAutoNum type="arabicPeriod"/>
            </a:pPr>
            <a:r>
              <a:rPr lang="en-US"/>
              <a:t>Implementing quality attribute </a:t>
            </a:r>
            <a:r>
              <a:rPr lang="en-US" smtClean="0"/>
              <a:t>requirements</a:t>
            </a:r>
          </a:p>
          <a:p>
            <a:pPr marL="342900" indent="-342900">
              <a:buFont typeface="+mj-lt"/>
              <a:buAutoNum type="arabicPeriod"/>
            </a:pPr>
            <a:r>
              <a:rPr lang="en-US" smtClean="0"/>
              <a:t>Constraints</a:t>
            </a:r>
          </a:p>
          <a:p>
            <a:pPr marL="342900" indent="-342900">
              <a:buFont typeface="+mj-lt"/>
              <a:buAutoNum type="arabicPeriod"/>
            </a:pPr>
            <a:r>
              <a:rPr lang="en-US"/>
              <a:t>Handling quality attributes on agile </a:t>
            </a:r>
            <a:r>
              <a:rPr lang="en-US" smtClean="0"/>
              <a:t>projects</a:t>
            </a:r>
            <a:endParaRPr lang="en-US"/>
          </a:p>
          <a:p>
            <a:pPr marL="342900" indent="-342900">
              <a:buFont typeface="+mj-lt"/>
              <a:buAutoNum type="arabicPeriod"/>
            </a:pPr>
            <a:endParaRPr lang="en-US"/>
          </a:p>
        </p:txBody>
      </p:sp>
    </p:spTree>
    <p:extLst>
      <p:ext uri="{BB962C8B-B14F-4D97-AF65-F5344CB8AC3E}">
        <p14:creationId xmlns:p14="http://schemas.microsoft.com/office/powerpoint/2010/main" val="68438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Software quality attributes</a:t>
            </a:r>
            <a:br>
              <a:rPr lang="en-US"/>
            </a:br>
            <a:endParaRPr lang="en-US"/>
          </a:p>
        </p:txBody>
      </p:sp>
      <p:pic>
        <p:nvPicPr>
          <p:cNvPr id="4" name="Picture 3"/>
          <p:cNvPicPr>
            <a:picLocks noChangeAspect="1"/>
          </p:cNvPicPr>
          <p:nvPr/>
        </p:nvPicPr>
        <p:blipFill>
          <a:blip r:embed="rId2"/>
          <a:stretch>
            <a:fillRect/>
          </a:stretch>
        </p:blipFill>
        <p:spPr>
          <a:xfrm>
            <a:off x="635000" y="1371646"/>
            <a:ext cx="7875840" cy="4076654"/>
          </a:xfrm>
          <a:prstGeom prst="rect">
            <a:avLst/>
          </a:prstGeom>
        </p:spPr>
      </p:pic>
    </p:spTree>
    <p:extLst>
      <p:ext uri="{BB962C8B-B14F-4D97-AF65-F5344CB8AC3E}">
        <p14:creationId xmlns:p14="http://schemas.microsoft.com/office/powerpoint/2010/main" val="350967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Exploring quality attributes</a:t>
            </a:r>
          </a:p>
        </p:txBody>
      </p:sp>
      <p:sp>
        <p:nvSpPr>
          <p:cNvPr id="3" name="Content Placeholder 2"/>
          <p:cNvSpPr>
            <a:spLocks noGrp="1"/>
          </p:cNvSpPr>
          <p:nvPr>
            <p:ph idx="1"/>
          </p:nvPr>
        </p:nvSpPr>
        <p:spPr/>
        <p:txBody>
          <a:bodyPr/>
          <a:lstStyle/>
          <a:p>
            <a:r>
              <a:rPr lang="en-US" smtClean="0"/>
              <a:t>Step 1: </a:t>
            </a:r>
            <a:r>
              <a:rPr lang="en-US"/>
              <a:t>Start with a broad taxonomy </a:t>
            </a:r>
            <a:endParaRPr lang="en-US" smtClean="0"/>
          </a:p>
          <a:p>
            <a:r>
              <a:rPr lang="en-US"/>
              <a:t>Step 2: Reduce the </a:t>
            </a:r>
            <a:r>
              <a:rPr lang="en-US" smtClean="0"/>
              <a:t>list</a:t>
            </a:r>
          </a:p>
          <a:p>
            <a:r>
              <a:rPr lang="en-US"/>
              <a:t>Step 3: Prioritize the </a:t>
            </a:r>
            <a:r>
              <a:rPr lang="en-US" smtClean="0"/>
              <a:t>attributes</a:t>
            </a:r>
          </a:p>
          <a:p>
            <a:r>
              <a:rPr lang="en-US"/>
              <a:t>Step 4: Elicit specific expectations for each attribute </a:t>
            </a:r>
            <a:endParaRPr lang="en-US" smtClean="0"/>
          </a:p>
          <a:p>
            <a:r>
              <a:rPr lang="en-US"/>
              <a:t>Step 5: Specify well-structured quality requirements </a:t>
            </a:r>
          </a:p>
          <a:p>
            <a:endParaRPr lang="en-US"/>
          </a:p>
        </p:txBody>
      </p:sp>
    </p:spTree>
    <p:extLst>
      <p:ext uri="{BB962C8B-B14F-4D97-AF65-F5344CB8AC3E}">
        <p14:creationId xmlns:p14="http://schemas.microsoft.com/office/powerpoint/2010/main" val="24512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quality requirements</a:t>
            </a:r>
          </a:p>
        </p:txBody>
      </p:sp>
      <p:sp>
        <p:nvSpPr>
          <p:cNvPr id="3" name="Content Placeholder 2"/>
          <p:cNvSpPr>
            <a:spLocks noGrp="1"/>
          </p:cNvSpPr>
          <p:nvPr>
            <p:ph idx="1"/>
          </p:nvPr>
        </p:nvSpPr>
        <p:spPr/>
        <p:txBody>
          <a:bodyPr/>
          <a:lstStyle/>
          <a:p>
            <a:r>
              <a:rPr lang="en-US"/>
              <a:t>External quality </a:t>
            </a:r>
            <a:r>
              <a:rPr lang="en-US" smtClean="0"/>
              <a:t>attributes</a:t>
            </a:r>
          </a:p>
          <a:p>
            <a:pPr lvl="1"/>
            <a:r>
              <a:rPr lang="en-US"/>
              <a:t>Availability, Installability, Integrity, Interoperability, Performance, Reliability, Robustness, Safety, Security, </a:t>
            </a:r>
            <a:r>
              <a:rPr lang="en-US" smtClean="0"/>
              <a:t>Usability,  </a:t>
            </a:r>
            <a:endParaRPr lang="en-US"/>
          </a:p>
          <a:p>
            <a:r>
              <a:rPr lang="en-US"/>
              <a:t>Internal quality attributes </a:t>
            </a:r>
            <a:endParaRPr lang="en-US" smtClean="0"/>
          </a:p>
          <a:p>
            <a:pPr lvl="1"/>
            <a:r>
              <a:rPr lang="en-US"/>
              <a:t>Efficiency, Modifiability, Portability, Reusability, Scalability, </a:t>
            </a:r>
            <a:r>
              <a:rPr lang="en-US" smtClean="0"/>
              <a:t>Verifiability</a:t>
            </a:r>
            <a:endParaRPr lang="en-US"/>
          </a:p>
        </p:txBody>
      </p:sp>
    </p:spTree>
    <p:extLst>
      <p:ext uri="{BB962C8B-B14F-4D97-AF65-F5344CB8AC3E}">
        <p14:creationId xmlns:p14="http://schemas.microsoft.com/office/powerpoint/2010/main" val="279522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Specifying quality requirements with Planguage</a:t>
            </a:r>
            <a:br>
              <a:rPr lang="en-US"/>
            </a:br>
            <a:endParaRPr lang="en-US"/>
          </a:p>
        </p:txBody>
      </p:sp>
      <p:sp>
        <p:nvSpPr>
          <p:cNvPr id="3" name="Content Placeholder 2"/>
          <p:cNvSpPr>
            <a:spLocks noGrp="1"/>
          </p:cNvSpPr>
          <p:nvPr>
            <p:ph idx="1"/>
          </p:nvPr>
        </p:nvSpPr>
        <p:spPr/>
        <p:txBody>
          <a:bodyPr>
            <a:normAutofit/>
          </a:bodyPr>
          <a:lstStyle/>
          <a:p>
            <a:r>
              <a:rPr lang="en-US"/>
              <a:t>Definition: Planguage, a language with a rich set of keywords that permits precise  statements of quality attributes and other project goals (Simmons 2001). </a:t>
            </a:r>
          </a:p>
          <a:p>
            <a:r>
              <a:rPr lang="en-US"/>
              <a:t>Purpose: address the problem of ambiguous and incomplete nonfunctional </a:t>
            </a:r>
            <a:r>
              <a:rPr lang="en-US" smtClean="0"/>
              <a:t>requirements</a:t>
            </a:r>
          </a:p>
          <a:p>
            <a:r>
              <a:rPr lang="en-US"/>
              <a:t>Example: </a:t>
            </a:r>
            <a:r>
              <a:rPr lang="en-US" smtClean="0"/>
              <a:t>“</a:t>
            </a:r>
            <a:r>
              <a:rPr lang="en-US"/>
              <a:t>At least 95 percent of the time, the  system shall take no more than 8 seconds to display any of the predefined accounting reports.” </a:t>
            </a:r>
          </a:p>
        </p:txBody>
      </p:sp>
    </p:spTree>
    <p:extLst>
      <p:ext uri="{BB962C8B-B14F-4D97-AF65-F5344CB8AC3E}">
        <p14:creationId xmlns:p14="http://schemas.microsoft.com/office/powerpoint/2010/main" val="12422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Specifying quality requirements with Planguage</a:t>
            </a:r>
          </a:p>
        </p:txBody>
      </p:sp>
      <p:sp>
        <p:nvSpPr>
          <p:cNvPr id="3" name="Content Placeholder 2"/>
          <p:cNvSpPr>
            <a:spLocks noGrp="1"/>
          </p:cNvSpPr>
          <p:nvPr>
            <p:ph idx="1"/>
          </p:nvPr>
        </p:nvSpPr>
        <p:spPr>
          <a:xfrm>
            <a:off x="787400" y="1371600"/>
            <a:ext cx="7962900" cy="4991100"/>
          </a:xfrm>
        </p:spPr>
        <p:txBody>
          <a:bodyPr>
            <a:normAutofit fontScale="85000" lnSpcReduction="20000"/>
          </a:bodyPr>
          <a:lstStyle/>
          <a:p>
            <a:r>
              <a:rPr lang="en-US" smtClean="0"/>
              <a:t>TAG </a:t>
            </a:r>
            <a:r>
              <a:rPr lang="en-US"/>
              <a:t>Performance.Report.ResponseTime </a:t>
            </a:r>
            <a:endParaRPr lang="en-US" smtClean="0"/>
          </a:p>
          <a:p>
            <a:r>
              <a:rPr lang="en-US" smtClean="0"/>
              <a:t>AMBITION </a:t>
            </a:r>
            <a:r>
              <a:rPr lang="en-US"/>
              <a:t>Fast response time to generate accounting reports on the base user platform. </a:t>
            </a:r>
            <a:endParaRPr lang="en-US" smtClean="0"/>
          </a:p>
          <a:p>
            <a:r>
              <a:rPr lang="en-US" smtClean="0"/>
              <a:t>SCALE </a:t>
            </a:r>
            <a:r>
              <a:rPr lang="en-US"/>
              <a:t>Seconds of elapsed time between pressing the Enter key or clicking OK to request a report and the beginning of the display of the report</a:t>
            </a:r>
            <a:r>
              <a:rPr lang="en-US" smtClean="0"/>
              <a:t>.</a:t>
            </a:r>
          </a:p>
          <a:p>
            <a:r>
              <a:rPr lang="en-US" smtClean="0"/>
              <a:t>METER </a:t>
            </a:r>
            <a:r>
              <a:rPr lang="en-US"/>
              <a:t>Stopwatch testing performed on 30 test reports that represent a defined usage  operational profile for a field office accountant. </a:t>
            </a:r>
            <a:endParaRPr lang="en-US" smtClean="0"/>
          </a:p>
          <a:p>
            <a:r>
              <a:rPr lang="en-US" smtClean="0"/>
              <a:t>GOAL </a:t>
            </a:r>
            <a:r>
              <a:rPr lang="en-US"/>
              <a:t>No more than 8 seconds for 95 percent of reports. </a:t>
            </a:r>
            <a:r>
              <a:rPr lang="en-US" smtClean="0"/>
              <a:t>-&lt;-Field </a:t>
            </a:r>
            <a:r>
              <a:rPr lang="en-US"/>
              <a:t>Office Manager </a:t>
            </a:r>
          </a:p>
          <a:p>
            <a:r>
              <a:rPr lang="en-US" smtClean="0"/>
              <a:t>STRETCH </a:t>
            </a:r>
            <a:r>
              <a:rPr lang="en-US"/>
              <a:t>No more than 2 seconds for predefined reports, 5 seconds for all </a:t>
            </a:r>
            <a:r>
              <a:rPr lang="en-US" smtClean="0"/>
              <a:t>reports.</a:t>
            </a:r>
          </a:p>
          <a:p>
            <a:r>
              <a:rPr lang="en-US" smtClean="0"/>
              <a:t>WISH </a:t>
            </a:r>
            <a:r>
              <a:rPr lang="en-US"/>
              <a:t>No more than 1.5 seconds for all reports</a:t>
            </a:r>
            <a:r>
              <a:rPr lang="en-US" smtClean="0"/>
              <a:t>.</a:t>
            </a:r>
          </a:p>
          <a:p>
            <a:r>
              <a:rPr lang="en-US"/>
              <a:t>B</a:t>
            </a:r>
            <a:r>
              <a:rPr lang="en-US" smtClean="0"/>
              <a:t>ase </a:t>
            </a:r>
            <a:r>
              <a:rPr lang="en-US"/>
              <a:t>user platform DEFINED Quad-core processor, 8GB RAM, Windows 8, QueryGen 3.3 running, single user, at least 50 percent of system RAM and 70 percent of system CPU capacity free, network connection speed of at least 30 Mbps.</a:t>
            </a:r>
          </a:p>
        </p:txBody>
      </p:sp>
    </p:spTree>
    <p:extLst>
      <p:ext uri="{BB962C8B-B14F-4D97-AF65-F5344CB8AC3E}">
        <p14:creationId xmlns:p14="http://schemas.microsoft.com/office/powerpoint/2010/main" val="94249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Quality attribute trade-offs</a:t>
            </a:r>
            <a:br>
              <a:rPr lang="en-US"/>
            </a:br>
            <a:endParaRPr lang="en-US"/>
          </a:p>
        </p:txBody>
      </p:sp>
      <p:pic>
        <p:nvPicPr>
          <p:cNvPr id="4" name="Picture 3"/>
          <p:cNvPicPr>
            <a:picLocks noChangeAspect="1"/>
          </p:cNvPicPr>
          <p:nvPr/>
        </p:nvPicPr>
        <p:blipFill>
          <a:blip r:embed="rId2"/>
          <a:stretch>
            <a:fillRect/>
          </a:stretch>
        </p:blipFill>
        <p:spPr>
          <a:xfrm>
            <a:off x="1460500" y="1066210"/>
            <a:ext cx="6718300" cy="5234577"/>
          </a:xfrm>
          <a:prstGeom prst="rect">
            <a:avLst/>
          </a:prstGeom>
        </p:spPr>
      </p:pic>
    </p:spTree>
    <p:extLst>
      <p:ext uri="{BB962C8B-B14F-4D97-AF65-F5344CB8AC3E}">
        <p14:creationId xmlns:p14="http://schemas.microsoft.com/office/powerpoint/2010/main" val="1402897586"/>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TotalTime>
  <Words>596</Words>
  <Application>Microsoft Office PowerPoint</Application>
  <PresentationFormat>On-screen Show (4:3)</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Myriad Pro</vt:lpstr>
      <vt:lpstr>Theme2</vt:lpstr>
      <vt:lpstr>Custom Design</vt:lpstr>
      <vt:lpstr>CHAPTER 14 Beyond functionality </vt:lpstr>
      <vt:lpstr>Objectives</vt:lpstr>
      <vt:lpstr> Contents </vt:lpstr>
      <vt:lpstr>Software quality attributes </vt:lpstr>
      <vt:lpstr>Exploring quality attributes</vt:lpstr>
      <vt:lpstr>Defining quality requirements</vt:lpstr>
      <vt:lpstr>Specifying quality requirements with Planguage </vt:lpstr>
      <vt:lpstr>Specifying quality requirements with Planguage</vt:lpstr>
      <vt:lpstr>Quality attribute trade-offs </vt:lpstr>
      <vt:lpstr>Implementing quality attribute requirements </vt:lpstr>
      <vt:lpstr>Constraints</vt:lpstr>
      <vt:lpstr>Handling quality attributes on agile projects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Beyond functionality </dc:title>
  <dc:creator>Huong</dc:creator>
  <cp:lastModifiedBy>Huong</cp:lastModifiedBy>
  <cp:revision>8</cp:revision>
  <dcterms:created xsi:type="dcterms:W3CDTF">2018-04-24T06:53:51Z</dcterms:created>
  <dcterms:modified xsi:type="dcterms:W3CDTF">2018-04-24T06:56:18Z</dcterms:modified>
</cp:coreProperties>
</file>