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1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0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chemeClr val="bg1"/>
                </a:solidFill>
              </a:defRPr>
            </a:lvl1pPr>
          </a:lstStyle>
          <a:p>
            <a:fld id="{7B87E50B-C1D7-4305-8480-F519717731F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35430" y="415492"/>
            <a:ext cx="174171" cy="194108"/>
          </a:xfrm>
          <a:prstGeom prst="rect">
            <a:avLst/>
          </a:prstGeom>
          <a:solidFill>
            <a:srgbClr val="FF5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228600"/>
            <a:ext cx="5638800" cy="457200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rgbClr val="F47206"/>
                </a:solidFill>
                <a:latin typeface="Myriad Pro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7" name="Straight Connector 6"/>
          <p:cNvCxnSpPr/>
          <p:nvPr/>
        </p:nvCxnSpPr>
        <p:spPr>
          <a:xfrm>
            <a:off x="601134" y="997155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E:\Kienlh\2018\Thuong-Hieu\Đại hôi cổ đông\logo-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28" y="194689"/>
            <a:ext cx="2142909" cy="80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5612"/>
            <a:ext cx="9144000" cy="23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2225842" y="0"/>
            <a:ext cx="6811691" cy="997155"/>
          </a:xfrm>
          <a:prstGeom prst="rect">
            <a:avLst/>
          </a:prstGeom>
        </p:spPr>
        <p:txBody>
          <a:bodyPr/>
          <a:lstStyle>
            <a:lvl1pPr algn="ctr" defTabSz="6858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66B2"/>
                </a:solidFill>
                <a:latin typeface="Myriad Pro" pitchFamily="34" charset="0"/>
                <a:ea typeface="+mj-ea"/>
                <a:cs typeface="+mj-cs"/>
              </a:defRPr>
            </a:lvl1pPr>
          </a:lstStyle>
          <a:p>
            <a:r>
              <a:rPr lang="en-US" sz="3200" smtClean="0"/>
              <a:t>Click to edit Master title style</a:t>
            </a:r>
            <a:endParaRPr lang="en-US" sz="3200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30180" y="1191126"/>
            <a:ext cx="7772399" cy="48727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515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14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551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3075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18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64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132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280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4576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657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rgbClr val="F85B14"/>
                </a:solidFill>
              </a:defRPr>
            </a:lvl1pPr>
          </a:lstStyle>
          <a:p>
            <a:fld id="{7B87E50B-C1D7-4305-8480-F519717731F4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52400" y="0"/>
            <a:ext cx="9448800" cy="70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4" y="0"/>
            <a:ext cx="2021977" cy="9906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6770266"/>
            <a:ext cx="9448800" cy="2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225842" y="1"/>
            <a:ext cx="6811691" cy="9144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0180" y="1191126"/>
            <a:ext cx="7772399" cy="51495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87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rgbClr val="F85B14"/>
                </a:solidFill>
              </a:defRPr>
            </a:lvl1pPr>
          </a:lstStyle>
          <a:p>
            <a:fld id="{7B87E50B-C1D7-4305-8480-F519717731F4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52400" y="0"/>
            <a:ext cx="9448800" cy="70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4" y="0"/>
            <a:ext cx="2021977" cy="9906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6770266"/>
            <a:ext cx="9448800" cy="2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25842" y="0"/>
            <a:ext cx="6811691" cy="9144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0180" y="1191125"/>
            <a:ext cx="7772399" cy="512545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292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rgbClr val="F85B14"/>
                </a:solidFill>
              </a:defRPr>
            </a:lvl1pPr>
          </a:lstStyle>
          <a:p>
            <a:fld id="{7B87E50B-C1D7-4305-8480-F519717731F4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52400" y="0"/>
            <a:ext cx="9448800" cy="70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4" y="0"/>
            <a:ext cx="2021977" cy="9906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6770266"/>
            <a:ext cx="9448800" cy="2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33863" y="0"/>
            <a:ext cx="6811691" cy="91440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1" y="1230714"/>
            <a:ext cx="7772399" cy="49570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899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rgbClr val="F85B14"/>
                </a:solidFill>
              </a:defRPr>
            </a:lvl1pPr>
          </a:lstStyle>
          <a:p>
            <a:fld id="{7B87E50B-C1D7-4305-8480-F519717731F4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52400" y="0"/>
            <a:ext cx="9448800" cy="70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4" y="0"/>
            <a:ext cx="2021977" cy="9906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6770266"/>
            <a:ext cx="9448800" cy="2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109854" y="0"/>
            <a:ext cx="6927680" cy="9144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97832" y="1191125"/>
            <a:ext cx="7904747" cy="512545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515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E50B-C1D7-4305-8480-F519717731F4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4" y="0"/>
            <a:ext cx="2021977" cy="9906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5612"/>
            <a:ext cx="9144000" cy="23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25842" y="0"/>
            <a:ext cx="6811691" cy="9144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30180" y="1191126"/>
            <a:ext cx="7772399" cy="470434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841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2262781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4777380"/>
            <a:ext cx="6686549" cy="112628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71210" y="6130437"/>
            <a:ext cx="859712" cy="370396"/>
          </a:xfrm>
          <a:prstGeom prst="rect">
            <a:avLst/>
          </a:prstGeom>
        </p:spPr>
        <p:txBody>
          <a:bodyPr/>
          <a:lstStyle/>
          <a:p>
            <a:fld id="{DAA9C8AC-F33B-46C5-8FD1-A26704BBCE51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1910" y="6135809"/>
            <a:ext cx="571499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4529541"/>
            <a:ext cx="584825" cy="365125"/>
          </a:xfrm>
        </p:spPr>
        <p:txBody>
          <a:bodyPr/>
          <a:lstStyle/>
          <a:p>
            <a:fld id="{7B87E50B-C1D7-4305-8480-F51971773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16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5842" y="10499"/>
            <a:ext cx="6811691" cy="105216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0180" y="1191126"/>
            <a:ext cx="7772399" cy="470434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55042" y="6130437"/>
            <a:ext cx="1347537" cy="370396"/>
          </a:xfrm>
          <a:prstGeom prst="rect">
            <a:avLst/>
          </a:prstGeom>
        </p:spPr>
        <p:txBody>
          <a:bodyPr/>
          <a:lstStyle/>
          <a:p>
            <a:fld id="{DAA9C8AC-F33B-46C5-8FD1-A26704BBCE51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0180" y="6135809"/>
            <a:ext cx="682673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E50B-C1D7-4305-8480-F51971773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97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3273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image" Target="../media/image4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5612"/>
            <a:ext cx="9144000" cy="23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chemeClr val="bg1"/>
                </a:solidFill>
              </a:defRPr>
            </a:lvl1pPr>
          </a:lstStyle>
          <a:p>
            <a:fld id="{7B87E50B-C1D7-4305-8480-F519717731F4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 descr="E:\Kienlh\2018\Thuong-Hieu\Đại hôi cổ đông\logo-en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29" y="42289"/>
            <a:ext cx="2258580" cy="845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2438400" y="301627"/>
            <a:ext cx="6705600" cy="688975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rgbClr val="0066B2"/>
                </a:solidFill>
                <a:latin typeface="Myriad Pro" pitchFamily="34" charset="0"/>
                <a:ea typeface="+mj-ea"/>
                <a:cs typeface="+mj-cs"/>
              </a:defRPr>
            </a:lvl1pPr>
          </a:lstStyle>
          <a:p>
            <a:endParaRPr lang="en-US" sz="27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01134" y="997155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2225842" y="166909"/>
            <a:ext cx="6811691" cy="1326753"/>
          </a:xfrm>
          <a:prstGeom prst="rect">
            <a:avLst/>
          </a:prstGeom>
        </p:spPr>
        <p:txBody>
          <a:bodyPr/>
          <a:lstStyle>
            <a:lvl1pPr algn="ctr" defTabSz="6858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66B2"/>
                </a:solidFill>
                <a:latin typeface="Myriad Pro" pitchFamily="34" charset="0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025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</p:sldLayoutIdLs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spcBef>
          <a:spcPct val="0"/>
        </a:spcBef>
        <a:buNone/>
        <a:defRPr sz="1500" b="1" kern="1200">
          <a:solidFill>
            <a:srgbClr val="0066B2"/>
          </a:solidFill>
          <a:latin typeface="Myriad Pro" pitchFamily="34" charset="0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E:\Kienlh\2018\Thuong-Hieu\Đại hôi cổ đông\logo-en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28" y="184834"/>
            <a:ext cx="2214339" cy="82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6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295400" y="304800"/>
            <a:ext cx="7781904" cy="690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2496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7386" y="1867903"/>
            <a:ext cx="5957313" cy="2237873"/>
          </a:xfrm>
        </p:spPr>
        <p:txBody>
          <a:bodyPr>
            <a:normAutofit/>
          </a:bodyPr>
          <a:lstStyle/>
          <a:p>
            <a:pPr algn="ctr"/>
            <a:r>
              <a:rPr lang="en-US"/>
              <a:t>CHAPTER </a:t>
            </a:r>
            <a:r>
              <a:rPr lang="en-US" smtClean="0"/>
              <a:t>18</a:t>
            </a:r>
            <a:r>
              <a:rPr lang="en-US"/>
              <a:t/>
            </a:r>
            <a:br>
              <a:rPr lang="en-US"/>
            </a:br>
            <a:r>
              <a:rPr lang="en-US"/>
              <a:t>Requirements </a:t>
            </a:r>
            <a:r>
              <a:rPr lang="en-US" smtClean="0"/>
              <a:t>reuse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1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Objectives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900" y="1384300"/>
            <a:ext cx="7874000" cy="4749800"/>
          </a:xfrm>
        </p:spPr>
        <p:txBody>
          <a:bodyPr>
            <a:normAutofit/>
          </a:bodyPr>
          <a:lstStyle/>
          <a:p>
            <a:r>
              <a:rPr lang="en-US"/>
              <a:t>D</a:t>
            </a:r>
            <a:r>
              <a:rPr lang="en-US" smtClean="0"/>
              <a:t>escribes </a:t>
            </a:r>
            <a:r>
              <a:rPr lang="en-US"/>
              <a:t>several kinds of requirements reuse, identifies some classes of  requirements information that have reuse potential in various contexts, and offers suggestions about how to  perform requirements reuse. </a:t>
            </a:r>
            <a:endParaRPr lang="en-US" smtClean="0"/>
          </a:p>
          <a:p>
            <a:r>
              <a:rPr lang="en-US" smtClean="0"/>
              <a:t>It </a:t>
            </a:r>
            <a:r>
              <a:rPr lang="en-US"/>
              <a:t>presents some issues around making requirements reusable. </a:t>
            </a:r>
            <a:endParaRPr lang="en-US" smtClean="0"/>
          </a:p>
          <a:p>
            <a:r>
              <a:rPr lang="en-US" smtClean="0"/>
              <a:t>Concluding </a:t>
            </a:r>
            <a:r>
              <a:rPr lang="en-US"/>
              <a:t>with both barriers to effective reuse and success factors that can help </a:t>
            </a:r>
            <a:r>
              <a:rPr lang="en-US" smtClean="0"/>
              <a:t>organization </a:t>
            </a:r>
            <a:r>
              <a:rPr lang="en-US"/>
              <a:t>better take advantage of its existing body of requirements knowledge.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84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2915" y="-190852"/>
            <a:ext cx="5290886" cy="1032060"/>
          </a:xfrm>
        </p:spPr>
        <p:txBody>
          <a:bodyPr>
            <a:normAutofit fontScale="90000"/>
          </a:bodyPr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Contents</a:t>
            </a:r>
            <a:r>
              <a:rPr lang="en-US" smtClean="0"/>
              <a:t/>
            </a:r>
            <a:br>
              <a:rPr lang="en-US" smtClean="0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7900" y="1270000"/>
            <a:ext cx="7340600" cy="4317999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/>
              <a:t>Why reuse requirements?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Dimensions of requirements </a:t>
            </a:r>
            <a:r>
              <a:rPr lang="en-US" smtClean="0"/>
              <a:t>reuse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Types of requirements information to reuse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Common reuse scenarios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Requirement </a:t>
            </a:r>
            <a:r>
              <a:rPr lang="en-US" smtClean="0"/>
              <a:t>patterns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Tools to facilitate reuse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Making requirements reusable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Requirements reuse barriers and success factors</a:t>
            </a:r>
          </a:p>
          <a:p>
            <a:pPr marL="0" indent="0">
              <a:buNone/>
            </a:pPr>
            <a:endParaRPr lang="en-US"/>
          </a:p>
          <a:p>
            <a:pPr marL="342900" indent="-342900">
              <a:buFont typeface="+mj-lt"/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2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Why reuse requirements?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0" y="1062660"/>
            <a:ext cx="7823200" cy="5452440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Faster </a:t>
            </a:r>
            <a:r>
              <a:rPr lang="en-US"/>
              <a:t>delivery, lower development costs,  consistency both within and across applications, higher team productivity, fewer defects, and reduced rework</a:t>
            </a:r>
            <a:r>
              <a:rPr lang="en-US" smtClean="0"/>
              <a:t>.</a:t>
            </a:r>
          </a:p>
          <a:p>
            <a:r>
              <a:rPr lang="en-US" smtClean="0"/>
              <a:t>Reusing </a:t>
            </a:r>
            <a:r>
              <a:rPr lang="en-US"/>
              <a:t>trusted requirements can save review time, accelerate the approval cycle, and speed up other project activities, such as testing. </a:t>
            </a:r>
            <a:endParaRPr lang="en-US" smtClean="0"/>
          </a:p>
          <a:p>
            <a:r>
              <a:rPr lang="en-US" smtClean="0"/>
              <a:t>Reuse </a:t>
            </a:r>
            <a:r>
              <a:rPr lang="en-US"/>
              <a:t>can improve your ability to estimate implementation effort if you have data available from implementing the same requirements on a previous project</a:t>
            </a:r>
            <a:r>
              <a:rPr lang="en-US" smtClean="0"/>
              <a:t>.</a:t>
            </a:r>
          </a:p>
          <a:p>
            <a:r>
              <a:rPr lang="en-US"/>
              <a:t>From the user’s perspective, requirements reuse can improve functional consistency across related members of a product line or among a set of business </a:t>
            </a:r>
            <a:r>
              <a:rPr lang="en-US" smtClean="0"/>
              <a:t>applications</a:t>
            </a:r>
          </a:p>
          <a:p>
            <a:r>
              <a:rPr lang="en-US" smtClean="0"/>
              <a:t>If the </a:t>
            </a:r>
            <a:r>
              <a:rPr lang="en-US"/>
              <a:t>implementation varies in different environments, the requirements might be the same.  </a:t>
            </a:r>
          </a:p>
        </p:txBody>
      </p:sp>
    </p:spTree>
    <p:extLst>
      <p:ext uri="{BB962C8B-B14F-4D97-AF65-F5344CB8AC3E}">
        <p14:creationId xmlns:p14="http://schemas.microsoft.com/office/powerpoint/2010/main" val="3129290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Dimensions of requirements reuse</a:t>
            </a:r>
            <a:br>
              <a:rPr lang="en-US"/>
            </a:b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1498226"/>
            <a:ext cx="7838113" cy="402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826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Types of requirements information to reuse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738" y="1062660"/>
            <a:ext cx="7966009" cy="381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338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Common reuse scenarios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Software product </a:t>
            </a:r>
            <a:r>
              <a:rPr lang="en-US" smtClean="0"/>
              <a:t>lines</a:t>
            </a:r>
          </a:p>
          <a:p>
            <a:r>
              <a:rPr lang="en-US"/>
              <a:t>Reengineered and replacement systems </a:t>
            </a:r>
            <a:endParaRPr lang="en-US" smtClean="0"/>
          </a:p>
          <a:p>
            <a:r>
              <a:rPr lang="en-US"/>
              <a:t>Other likely reuse opportunities </a:t>
            </a:r>
            <a:endParaRPr lang="en-US" smtClean="0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88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Requirement patterns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 Guidance </a:t>
            </a:r>
            <a:endParaRPr lang="en-US" smtClean="0"/>
          </a:p>
          <a:p>
            <a:r>
              <a:rPr lang="en-US" smtClean="0"/>
              <a:t> Content</a:t>
            </a:r>
          </a:p>
          <a:p>
            <a:r>
              <a:rPr lang="en-US" smtClean="0"/>
              <a:t>Template</a:t>
            </a:r>
          </a:p>
          <a:p>
            <a:r>
              <a:rPr lang="en-US" smtClean="0"/>
              <a:t>Examples</a:t>
            </a:r>
          </a:p>
          <a:p>
            <a:r>
              <a:rPr lang="en-US"/>
              <a:t>Extra requirements </a:t>
            </a:r>
            <a:endParaRPr lang="en-US" smtClean="0"/>
          </a:p>
          <a:p>
            <a:r>
              <a:rPr lang="en-US"/>
              <a:t>Considerations for development and testing </a:t>
            </a:r>
          </a:p>
        </p:txBody>
      </p:sp>
    </p:spTree>
    <p:extLst>
      <p:ext uri="{BB962C8B-B14F-4D97-AF65-F5344CB8AC3E}">
        <p14:creationId xmlns:p14="http://schemas.microsoft.com/office/powerpoint/2010/main" val="1341115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Requirements reuse barriers and success factors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300" y="1155700"/>
            <a:ext cx="7670799" cy="5067300"/>
          </a:xfrm>
        </p:spPr>
        <p:txBody>
          <a:bodyPr>
            <a:normAutofit lnSpcReduction="10000"/>
          </a:bodyPr>
          <a:lstStyle/>
          <a:p>
            <a:r>
              <a:rPr lang="en-US"/>
              <a:t>Reuse </a:t>
            </a:r>
            <a:r>
              <a:rPr lang="en-US" smtClean="0"/>
              <a:t>barriers</a:t>
            </a:r>
          </a:p>
          <a:p>
            <a:pPr lvl="1"/>
            <a:r>
              <a:rPr lang="en-US"/>
              <a:t>Missing or poor requirements </a:t>
            </a:r>
            <a:endParaRPr lang="en-US" smtClean="0"/>
          </a:p>
          <a:p>
            <a:pPr lvl="1"/>
            <a:r>
              <a:rPr lang="en-US"/>
              <a:t>NIH and NAH </a:t>
            </a:r>
            <a:endParaRPr lang="en-US" smtClean="0"/>
          </a:p>
          <a:p>
            <a:pPr lvl="1"/>
            <a:r>
              <a:rPr lang="en-US"/>
              <a:t>Writing </a:t>
            </a:r>
            <a:r>
              <a:rPr lang="en-US" smtClean="0"/>
              <a:t>style</a:t>
            </a:r>
          </a:p>
          <a:p>
            <a:pPr lvl="1"/>
            <a:r>
              <a:rPr lang="en-US"/>
              <a:t>Inconsistent organization </a:t>
            </a:r>
            <a:endParaRPr lang="en-US" smtClean="0"/>
          </a:p>
          <a:p>
            <a:pPr lvl="1"/>
            <a:r>
              <a:rPr lang="en-US"/>
              <a:t>Project type </a:t>
            </a:r>
            <a:endParaRPr lang="en-US" smtClean="0"/>
          </a:p>
          <a:p>
            <a:pPr lvl="1"/>
            <a:r>
              <a:rPr lang="en-US" smtClean="0"/>
              <a:t>Ownership</a:t>
            </a:r>
          </a:p>
          <a:p>
            <a:r>
              <a:rPr lang="en-US"/>
              <a:t>Reuse success factors </a:t>
            </a:r>
            <a:endParaRPr lang="en-US" smtClean="0"/>
          </a:p>
          <a:p>
            <a:pPr lvl="1"/>
            <a:r>
              <a:rPr lang="en-US" smtClean="0"/>
              <a:t>Repository</a:t>
            </a:r>
          </a:p>
          <a:p>
            <a:pPr lvl="1"/>
            <a:r>
              <a:rPr lang="en-US" smtClean="0"/>
              <a:t>Quality</a:t>
            </a:r>
          </a:p>
          <a:p>
            <a:pPr lvl="1"/>
            <a:r>
              <a:rPr lang="en-US" smtClean="0"/>
              <a:t>Interactions</a:t>
            </a:r>
          </a:p>
          <a:p>
            <a:pPr lvl="1"/>
            <a:r>
              <a:rPr lang="en-US" smtClean="0"/>
              <a:t>Terminology</a:t>
            </a:r>
          </a:p>
          <a:p>
            <a:pPr lvl="1"/>
            <a:r>
              <a:rPr lang="en-US"/>
              <a:t>Organizational culture </a:t>
            </a:r>
          </a:p>
        </p:txBody>
      </p:sp>
    </p:spTree>
    <p:extLst>
      <p:ext uri="{BB962C8B-B14F-4D97-AF65-F5344CB8AC3E}">
        <p14:creationId xmlns:p14="http://schemas.microsoft.com/office/powerpoint/2010/main" val="239030179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EB6DEE63-BE41-41AB-9512-0AD4948D9815}" vid="{C06A2116-4534-44AC-A79C-40D866AE0D36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1</TotalTime>
  <Words>287</Words>
  <Application>Microsoft Office PowerPoint</Application>
  <PresentationFormat>On-screen Show (4:3)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Myriad Pro</vt:lpstr>
      <vt:lpstr>Theme2</vt:lpstr>
      <vt:lpstr>Custom Design</vt:lpstr>
      <vt:lpstr>CHAPTER 18 Requirements reuse</vt:lpstr>
      <vt:lpstr>Objectives</vt:lpstr>
      <vt:lpstr> Contents </vt:lpstr>
      <vt:lpstr>Why reuse requirements? </vt:lpstr>
      <vt:lpstr>Dimensions of requirements reuse </vt:lpstr>
      <vt:lpstr>Types of requirements information to reuse</vt:lpstr>
      <vt:lpstr>Common reuse scenarios </vt:lpstr>
      <vt:lpstr>Requirement patterns </vt:lpstr>
      <vt:lpstr>Requirements reuse barriers and success factors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18 Requirements reuse</dc:title>
  <dc:creator>Huong</dc:creator>
  <cp:lastModifiedBy>Huong</cp:lastModifiedBy>
  <cp:revision>9</cp:revision>
  <dcterms:created xsi:type="dcterms:W3CDTF">2018-04-24T07:04:55Z</dcterms:created>
  <dcterms:modified xsi:type="dcterms:W3CDTF">2018-04-24T07:06:36Z</dcterms:modified>
</cp:coreProperties>
</file>