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1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0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chemeClr val="bg1"/>
                </a:solidFill>
              </a:defRPr>
            </a:lvl1pPr>
          </a:lstStyle>
          <a:p>
            <a:fld id="{A2A6FDB9-4B6F-4D79-9BD8-C858ECB1B5D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5430" y="415492"/>
            <a:ext cx="174171" cy="194108"/>
          </a:xfrm>
          <a:prstGeom prst="rect">
            <a:avLst/>
          </a:prstGeom>
          <a:solidFill>
            <a:srgbClr val="FF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5638800" cy="457200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F47206"/>
                </a:solidFill>
                <a:latin typeface="Myriad Pro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" name="Straight Connector 6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28" y="194689"/>
            <a:ext cx="2142909" cy="80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225842" y="0"/>
            <a:ext cx="6811691" cy="997155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r>
              <a:rPr lang="en-US" sz="3200" smtClean="0"/>
              <a:t>Click to edit Master title style</a:t>
            </a:r>
            <a:endParaRPr lang="en-US" sz="32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8727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513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7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11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49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85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93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55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50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878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05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1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A2A6FDB9-4B6F-4D79-9BD8-C858ECB1B5D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25842" y="1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5149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121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A2A6FDB9-4B6F-4D79-9BD8-C858ECB1B5D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25842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0180" y="1191125"/>
            <a:ext cx="7772399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955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A2A6FDB9-4B6F-4D79-9BD8-C858ECB1B5D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33863" y="0"/>
            <a:ext cx="6811691" cy="91440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1" y="1230714"/>
            <a:ext cx="7772399" cy="49570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638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A2A6FDB9-4B6F-4D79-9BD8-C858ECB1B5D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09854" y="0"/>
            <a:ext cx="6927680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97832" y="1191125"/>
            <a:ext cx="7904747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647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FDB9-4B6F-4D79-9BD8-C858ECB1B5DC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25842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07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/>
          <a:lstStyle/>
          <a:p>
            <a:fld id="{8BE6ABD7-054B-4832-BCFF-B9D82358675C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</p:spPr>
        <p:txBody>
          <a:bodyPr/>
          <a:lstStyle/>
          <a:p>
            <a:fld id="{A2A6FDB9-4B6F-4D79-9BD8-C858ECB1B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55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842" y="10499"/>
            <a:ext cx="6811691" cy="105216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55042" y="6130437"/>
            <a:ext cx="1347537" cy="370396"/>
          </a:xfrm>
          <a:prstGeom prst="rect">
            <a:avLst/>
          </a:prstGeom>
        </p:spPr>
        <p:txBody>
          <a:bodyPr/>
          <a:lstStyle/>
          <a:p>
            <a:fld id="{8BE6ABD7-054B-4832-BCFF-B9D82358675C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0180" y="6135809"/>
            <a:ext cx="682673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FDB9-4B6F-4D79-9BD8-C858ECB1B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84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5765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chemeClr val="bg1"/>
                </a:solidFill>
              </a:defRPr>
            </a:lvl1pPr>
          </a:lstStyle>
          <a:p>
            <a:fld id="{A2A6FDB9-4B6F-4D79-9BD8-C858ECB1B5DC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9" y="42289"/>
            <a:ext cx="2258580" cy="84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2438400" y="301627"/>
            <a:ext cx="6705600" cy="68897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sz="27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2225842" y="166909"/>
            <a:ext cx="6811691" cy="1326753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938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1500" b="1" kern="1200">
          <a:solidFill>
            <a:srgbClr val="0066B2"/>
          </a:solidFill>
          <a:latin typeface="Myriad Pro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28" y="184834"/>
            <a:ext cx="2214339" cy="82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6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5400" y="304800"/>
            <a:ext cx="7781904" cy="690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56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7387" y="1867903"/>
            <a:ext cx="4950338" cy="2237873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CHAPTER 19</a:t>
            </a:r>
            <a:br>
              <a:rPr lang="en-US"/>
            </a:br>
            <a:r>
              <a:rPr lang="en-US"/>
              <a:t>Beyond requirements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5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46200"/>
            <a:ext cx="7759700" cy="3773017"/>
          </a:xfrm>
        </p:spPr>
        <p:txBody>
          <a:bodyPr>
            <a:normAutofit/>
          </a:bodyPr>
          <a:lstStyle/>
          <a:p>
            <a:r>
              <a:rPr lang="en-US"/>
              <a:t> </a:t>
            </a:r>
            <a:r>
              <a:rPr lang="en-US" smtClean="0"/>
              <a:t>Exploring some approaches </a:t>
            </a:r>
            <a:r>
              <a:rPr lang="en-US"/>
              <a:t>for bridging the gap between requirements development and a successful product </a:t>
            </a:r>
            <a:r>
              <a:rPr lang="en-US" smtClean="0"/>
              <a:t>release</a:t>
            </a:r>
          </a:p>
          <a:p>
            <a:r>
              <a:rPr lang="en-US" smtClean="0"/>
              <a:t>Student should understand the </a:t>
            </a:r>
            <a:r>
              <a:rPr lang="en-US"/>
              <a:t>influence </a:t>
            </a:r>
            <a:r>
              <a:rPr lang="en-US" smtClean="0"/>
              <a:t>of requirements on project </a:t>
            </a:r>
            <a:r>
              <a:rPr lang="en-US"/>
              <a:t>plans, designs, code, and </a:t>
            </a:r>
            <a:r>
              <a:rPr lang="en-US" smtClean="0"/>
              <a:t>test.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4015" y="-216252"/>
            <a:ext cx="5290886" cy="1032060"/>
          </a:xfrm>
        </p:spPr>
        <p:txBody>
          <a:bodyPr>
            <a:normAutofit fontScale="90000"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Contents</a:t>
            </a: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500" y="1257300"/>
            <a:ext cx="7772400" cy="47243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The effects of requirements on software development </a:t>
            </a:r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Estimating </a:t>
            </a:r>
            <a:r>
              <a:rPr lang="en-US"/>
              <a:t>requirements effort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From requirements to project plans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From requirements to designs and </a:t>
            </a:r>
            <a:r>
              <a:rPr lang="en-US" smtClean="0"/>
              <a:t>code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From requirements to tests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From requirements to success</a:t>
            </a:r>
          </a:p>
          <a:p>
            <a:pPr marL="342900" indent="-34290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The effects of requirements on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software </a:t>
            </a:r>
            <a:r>
              <a:rPr lang="en-US"/>
              <a:t>development </a:t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24" y="1574800"/>
            <a:ext cx="8291837" cy="339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87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Estimating requirements effort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Requirements engineering activity is distributed throughout the project in different ways,  depending on whether the project is following a sequential (waterfall), iterative, or incremental development life </a:t>
            </a:r>
            <a:r>
              <a:rPr lang="en-US" smtClean="0"/>
              <a:t>cycle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60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From requirements </a:t>
            </a:r>
            <a:r>
              <a:rPr lang="en-US" smtClean="0"/>
              <a:t>to</a:t>
            </a:r>
            <a:br>
              <a:rPr lang="en-US" smtClean="0"/>
            </a:br>
            <a:r>
              <a:rPr lang="en-US" smtClean="0"/>
              <a:t> </a:t>
            </a:r>
            <a:r>
              <a:rPr lang="en-US"/>
              <a:t>project plans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899" y="1062660"/>
            <a:ext cx="8440633" cy="5452440"/>
          </a:xfrm>
        </p:spPr>
        <p:txBody>
          <a:bodyPr>
            <a:normAutofit fontScale="92500" lnSpcReduction="10000"/>
          </a:bodyPr>
          <a:lstStyle/>
          <a:p>
            <a:r>
              <a:rPr lang="en-US" b="1"/>
              <a:t>Estimating project size and effort from requirements </a:t>
            </a:r>
            <a:endParaRPr lang="en-US" b="1" smtClean="0"/>
          </a:p>
          <a:p>
            <a:pPr lvl="1"/>
            <a:r>
              <a:rPr lang="en-US"/>
              <a:t> The number of individually testable requirements (Wilson 1995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 Function </a:t>
            </a:r>
            <a:r>
              <a:rPr lang="en-US"/>
              <a:t>points (Jones 1996b; IFPUG 2010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 Story </a:t>
            </a:r>
            <a:r>
              <a:rPr lang="en-US"/>
              <a:t>points (Cohn 2005; McConnell 2006) or use case points (Wiegers 2006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 The </a:t>
            </a:r>
            <a:r>
              <a:rPr lang="en-US"/>
              <a:t>number, type, and complexity of user interface </a:t>
            </a:r>
            <a:r>
              <a:rPr lang="en-US" smtClean="0"/>
              <a:t>elements</a:t>
            </a:r>
          </a:p>
          <a:p>
            <a:pPr lvl="1"/>
            <a:r>
              <a:rPr lang="en-US" smtClean="0"/>
              <a:t> Estimated </a:t>
            </a:r>
            <a:r>
              <a:rPr lang="en-US"/>
              <a:t>lines of code needed to implement specific requirements </a:t>
            </a:r>
            <a:endParaRPr lang="en-US" smtClean="0"/>
          </a:p>
          <a:p>
            <a:r>
              <a:rPr lang="en-US" b="1"/>
              <a:t>Requirements and </a:t>
            </a:r>
            <a:r>
              <a:rPr lang="en-US" b="1" smtClean="0"/>
              <a:t>scheduling</a:t>
            </a:r>
          </a:p>
          <a:p>
            <a:pPr lvl="1"/>
            <a:r>
              <a:rPr lang="en-US"/>
              <a:t> Estimated product size </a:t>
            </a:r>
            <a:endParaRPr lang="en-US" smtClean="0"/>
          </a:p>
          <a:p>
            <a:pPr lvl="1"/>
            <a:r>
              <a:rPr lang="en-US" smtClean="0"/>
              <a:t>Known </a:t>
            </a:r>
            <a:r>
              <a:rPr lang="en-US"/>
              <a:t>productivity of the development team, based on historical </a:t>
            </a:r>
            <a:r>
              <a:rPr lang="en-US" smtClean="0"/>
              <a:t>performance</a:t>
            </a:r>
          </a:p>
          <a:p>
            <a:pPr lvl="1"/>
            <a:r>
              <a:rPr lang="en-US" smtClean="0"/>
              <a:t>A </a:t>
            </a:r>
            <a:r>
              <a:rPr lang="en-US"/>
              <a:t>list of the tasks needed to completely implement and verify a feature or use </a:t>
            </a:r>
            <a:r>
              <a:rPr lang="en-US" smtClean="0"/>
              <a:t>case</a:t>
            </a:r>
          </a:p>
          <a:p>
            <a:pPr lvl="1"/>
            <a:r>
              <a:rPr lang="en-US" smtClean="0"/>
              <a:t>Reasonably </a:t>
            </a:r>
            <a:r>
              <a:rPr lang="en-US"/>
              <a:t>stable requirements, at least for the forthcoming development </a:t>
            </a:r>
            <a:r>
              <a:rPr lang="en-US" smtClean="0"/>
              <a:t>iteration</a:t>
            </a:r>
          </a:p>
          <a:p>
            <a:pPr lvl="1"/>
            <a:r>
              <a:rPr lang="en-US" smtClean="0"/>
              <a:t>Experience</a:t>
            </a:r>
            <a:r>
              <a:rPr lang="en-US"/>
              <a:t>, which helps the project manager adjust for intangible factors and the unique aspects of each project</a:t>
            </a:r>
          </a:p>
        </p:txBody>
      </p:sp>
    </p:spTree>
    <p:extLst>
      <p:ext uri="{BB962C8B-B14F-4D97-AF65-F5344CB8AC3E}">
        <p14:creationId xmlns:p14="http://schemas.microsoft.com/office/powerpoint/2010/main" val="4225321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From requirements to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designs </a:t>
            </a:r>
            <a:r>
              <a:rPr lang="en-US"/>
              <a:t>and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Architecture and allocation </a:t>
            </a:r>
            <a:endParaRPr lang="en-US" smtClean="0"/>
          </a:p>
          <a:p>
            <a:r>
              <a:rPr lang="en-US"/>
              <a:t>Software design </a:t>
            </a:r>
            <a:endParaRPr lang="en-US" smtClean="0"/>
          </a:p>
          <a:p>
            <a:r>
              <a:rPr lang="en-US"/>
              <a:t>User interface design </a:t>
            </a:r>
            <a:endParaRPr lang="en-US" smtClean="0"/>
          </a:p>
          <a:p>
            <a:r>
              <a:rPr lang="en-US" b="1"/>
              <a:t>From requirements to </a:t>
            </a:r>
            <a:r>
              <a:rPr lang="en-US" b="1" smtClean="0"/>
              <a:t>tests</a:t>
            </a:r>
          </a:p>
          <a:p>
            <a:r>
              <a:rPr lang="en-US" b="1"/>
              <a:t>From requirements to success</a:t>
            </a:r>
            <a:br>
              <a:rPr lang="en-US" b="1"/>
            </a:br>
            <a:endParaRPr lang="en-US" b="1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3851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EB6DEE63-BE41-41AB-9512-0AD4948D9815}" vid="{C06A2116-4534-44AC-A79C-40D866AE0D36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</TotalTime>
  <Words>258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Myriad Pro</vt:lpstr>
      <vt:lpstr>Theme2</vt:lpstr>
      <vt:lpstr>Custom Design</vt:lpstr>
      <vt:lpstr>CHAPTER 19 Beyond requirements development</vt:lpstr>
      <vt:lpstr>Objectives</vt:lpstr>
      <vt:lpstr> Contents </vt:lpstr>
      <vt:lpstr>The effects of requirements on  software development  </vt:lpstr>
      <vt:lpstr>Estimating requirements effort </vt:lpstr>
      <vt:lpstr>From requirements to  project plans </vt:lpstr>
      <vt:lpstr>From requirements to  designs and 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19 Beyond requirements development</dc:title>
  <dc:creator>Huong</dc:creator>
  <cp:lastModifiedBy>Huong</cp:lastModifiedBy>
  <cp:revision>5</cp:revision>
  <dcterms:created xsi:type="dcterms:W3CDTF">2018-04-24T07:06:56Z</dcterms:created>
  <dcterms:modified xsi:type="dcterms:W3CDTF">2018-04-24T07:08:29Z</dcterms:modified>
</cp:coreProperties>
</file>