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94BB-A9ED-48FA-8155-1834962EC834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80D1C-340E-4E30-ADB9-C56B4171E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Each of our projects included a few key members of  our user community to provide the requirements. We called these people product champions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8E87D-860B-4D07-AA9C-845386AB8A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B494B9F2-D38E-423F-B02E-76B8EA122A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430" y="415492"/>
            <a:ext cx="174171" cy="194108"/>
          </a:xfrm>
          <a:prstGeom prst="rect">
            <a:avLst/>
          </a:pr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5638800" cy="45720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47206"/>
                </a:solidFill>
                <a:latin typeface="Myriad Pro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8" y="194689"/>
            <a:ext cx="2142909" cy="8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225842" y="0"/>
            <a:ext cx="6811691" cy="997155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r>
              <a:rPr lang="en-US" sz="3200" smtClean="0"/>
              <a:t>Click to edit Master title style</a:t>
            </a:r>
            <a:endParaRPr lang="en-US" sz="32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872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82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4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7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6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0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3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91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0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5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1F5B154-6733-44EE-BCED-0CE01457041A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3AF5079-2E50-44CB-9D8A-981B2820E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8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B494B9F2-D38E-423F-B02E-76B8EA122AC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25842" y="1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5149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7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B494B9F2-D38E-423F-B02E-76B8EA122AC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0180" y="1191125"/>
            <a:ext cx="7772399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6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B494B9F2-D38E-423F-B02E-76B8EA122AC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33863" y="0"/>
            <a:ext cx="6811691" cy="9144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1" y="1230714"/>
            <a:ext cx="7772399" cy="49570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6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rgbClr val="F85B14"/>
                </a:solidFill>
              </a:defRPr>
            </a:lvl1pPr>
          </a:lstStyle>
          <a:p>
            <a:fld id="{B494B9F2-D38E-423F-B02E-76B8EA122AC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52400" y="0"/>
            <a:ext cx="9448800" cy="70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6770266"/>
            <a:ext cx="9448800" cy="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09854" y="0"/>
            <a:ext cx="6927680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7832" y="1191125"/>
            <a:ext cx="7904747" cy="51254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8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B9F2-D38E-423F-B02E-76B8EA122AC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4" y="0"/>
            <a:ext cx="2021977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01134" y="914400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25842" y="0"/>
            <a:ext cx="6811691" cy="9144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92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AFEF2ADC-83A2-49A5-B7FB-A9F39BA1B60F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B494B9F2-D38E-423F-B02E-76B8EA122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10499"/>
            <a:ext cx="6811691" cy="10521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180" y="1191126"/>
            <a:ext cx="7772399" cy="47043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55042" y="6130437"/>
            <a:ext cx="1347537" cy="370396"/>
          </a:xfrm>
          <a:prstGeom prst="rect">
            <a:avLst/>
          </a:prstGeom>
        </p:spPr>
        <p:txBody>
          <a:bodyPr/>
          <a:lstStyle/>
          <a:p>
            <a:fld id="{AFEF2ADC-83A2-49A5-B7FB-A9F39BA1B60F}" type="datetimeFigureOut">
              <a:rPr lang="en-US" smtClean="0"/>
              <a:t>24/04/2018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0180" y="6135809"/>
            <a:ext cx="682673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4B9F2-D38E-423F-B02E-76B8EA122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2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986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2014\FCC\Slide FPT for Global\Line nga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5612"/>
            <a:ext cx="9144000" cy="2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04800" y="6629400"/>
            <a:ext cx="762000" cy="228600"/>
          </a:xfrm>
          <a:prstGeom prst="rect">
            <a:avLst/>
          </a:prstGeom>
        </p:spPr>
        <p:txBody>
          <a:bodyPr/>
          <a:lstStyle>
            <a:lvl1pPr algn="l">
              <a:defRPr sz="825">
                <a:solidFill>
                  <a:schemeClr val="bg1"/>
                </a:solidFill>
              </a:defRPr>
            </a:lvl1pPr>
          </a:lstStyle>
          <a:p>
            <a:fld id="{B494B9F2-D38E-423F-B02E-76B8EA122AC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42289"/>
            <a:ext cx="2258580" cy="84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438400" y="301627"/>
            <a:ext cx="6705600" cy="6889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sz="2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134" y="997155"/>
            <a:ext cx="800946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2225842" y="166909"/>
            <a:ext cx="6811691" cy="1326753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066B2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4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1500" b="1" kern="1200">
          <a:solidFill>
            <a:srgbClr val="0066B2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E:\Kienlh\2018\Thuong-Hieu\Đại hôi cổ đông\logo-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8" y="184834"/>
            <a:ext cx="2214339" cy="82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5400" y="304800"/>
            <a:ext cx="7781904" cy="69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9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59" y="1867903"/>
            <a:ext cx="7438699" cy="22378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CHAPTER </a:t>
            </a:r>
            <a:r>
              <a:rPr lang="en-US" smtClean="0"/>
              <a:t>6</a:t>
            </a:r>
            <a:r>
              <a:rPr lang="en-US"/>
              <a:t/>
            </a:r>
            <a:br>
              <a:rPr lang="en-US"/>
            </a:br>
            <a:r>
              <a:rPr lang="en-US"/>
              <a:t> Finding the voice of the user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442" y="265965"/>
            <a:ext cx="6811691" cy="1052161"/>
          </a:xfrm>
        </p:spPr>
        <p:txBody>
          <a:bodyPr/>
          <a:lstStyle/>
          <a:p>
            <a:r>
              <a:rPr lang="en-US" sz="2400" smtClean="0"/>
              <a:t>Product champion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Definition: product </a:t>
            </a:r>
            <a:r>
              <a:rPr lang="en-US" smtClean="0"/>
              <a:t>champions?</a:t>
            </a:r>
          </a:p>
          <a:p>
            <a:r>
              <a:rPr lang="en-US" smtClean="0"/>
              <a:t>What does the product champion do?</a:t>
            </a:r>
          </a:p>
          <a:p>
            <a:r>
              <a:rPr lang="en-US" smtClean="0"/>
              <a:t>External product champion</a:t>
            </a:r>
          </a:p>
          <a:p>
            <a:r>
              <a:rPr lang="en-US"/>
              <a:t>Product champion </a:t>
            </a:r>
            <a:r>
              <a:rPr lang="en-US" smtClean="0"/>
              <a:t>expectations</a:t>
            </a:r>
          </a:p>
          <a:p>
            <a:r>
              <a:rPr lang="en-US"/>
              <a:t>Multiple product </a:t>
            </a:r>
            <a:r>
              <a:rPr lang="en-US" smtClean="0"/>
              <a:t>champions</a:t>
            </a:r>
          </a:p>
          <a:p>
            <a:r>
              <a:rPr lang="en-US"/>
              <a:t>Selling the product champion </a:t>
            </a:r>
            <a:r>
              <a:rPr lang="en-US" smtClean="0"/>
              <a:t>idea</a:t>
            </a:r>
          </a:p>
          <a:p>
            <a:r>
              <a:rPr lang="en-US"/>
              <a:t>Product champion traps to avoid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9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12" y="172599"/>
            <a:ext cx="6811691" cy="1052161"/>
          </a:xfrm>
        </p:spPr>
        <p:txBody>
          <a:bodyPr>
            <a:normAutofit/>
          </a:bodyPr>
          <a:lstStyle/>
          <a:p>
            <a:r>
              <a:rPr lang="en-US" sz="2700"/>
              <a:t>Product champion expectations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4" y="999454"/>
            <a:ext cx="6435466" cy="2894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2" y="3893967"/>
            <a:ext cx="7147016" cy="24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4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442" y="277199"/>
            <a:ext cx="6811691" cy="1052161"/>
          </a:xfrm>
        </p:spPr>
        <p:txBody>
          <a:bodyPr>
            <a:normAutofit/>
          </a:bodyPr>
          <a:lstStyle/>
          <a:p>
            <a:r>
              <a:rPr lang="en-US" sz="2700"/>
              <a:t>User representation on agile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Product owner</a:t>
            </a:r>
          </a:p>
          <a:p>
            <a:r>
              <a:rPr lang="en-US" smtClean="0"/>
              <a:t>Differentiate between the </a:t>
            </a:r>
            <a:r>
              <a:rPr lang="en-US"/>
              <a:t>product owner and product </a:t>
            </a:r>
            <a:r>
              <a:rPr lang="en-US" smtClean="0"/>
              <a:t>champion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3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642" y="239099"/>
            <a:ext cx="6811691" cy="1052161"/>
          </a:xfrm>
        </p:spPr>
        <p:txBody>
          <a:bodyPr/>
          <a:lstStyle/>
          <a:p>
            <a:r>
              <a:rPr lang="en-US" sz="2400"/>
              <a:t>Resolving conflicting requirements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1" y="1291260"/>
            <a:ext cx="7745658" cy="28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5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742" y="268639"/>
            <a:ext cx="6811691" cy="1052161"/>
          </a:xfrm>
        </p:spPr>
        <p:txBody>
          <a:bodyPr/>
          <a:lstStyle/>
          <a:p>
            <a:r>
              <a:rPr lang="en-US" sz="2700" smtClean="0"/>
              <a:t>Objectives</a:t>
            </a:r>
            <a:endParaRPr lang="en-US" sz="27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3100" y="1320800"/>
            <a:ext cx="7772399" cy="47498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Student should understand that the success </a:t>
            </a:r>
            <a:r>
              <a:rPr lang="en-US"/>
              <a:t>in software  requirements, and hence in software development, depends on getting the voice of the user close to the ear of the </a:t>
            </a:r>
            <a:r>
              <a:rPr lang="en-US"/>
              <a:t>developer. </a:t>
            </a:r>
            <a:endParaRPr lang="en-US"/>
          </a:p>
          <a:p>
            <a:r>
              <a:rPr lang="en-US"/>
              <a:t> Student should enhance step by step to find the voice of the user</a:t>
            </a:r>
          </a:p>
          <a:p>
            <a:r>
              <a:rPr lang="en-US"/>
              <a:t>Student could c</a:t>
            </a:r>
            <a:r>
              <a:rPr lang="en-US"/>
              <a:t>lassify </a:t>
            </a:r>
            <a:r>
              <a:rPr lang="en-US"/>
              <a:t>users </a:t>
            </a:r>
            <a:r>
              <a:rPr lang="en-US"/>
              <a:t>and </a:t>
            </a:r>
            <a:r>
              <a:rPr lang="en-US"/>
              <a:t>try to understand what type of information the users from each department might supply based on their role in the organization and their department’s perspective on the </a:t>
            </a:r>
            <a:r>
              <a:rPr lang="en-US"/>
              <a:t>projects</a:t>
            </a:r>
            <a:endParaRPr lang="en-US"/>
          </a:p>
          <a:p>
            <a:r>
              <a:rPr lang="en-US"/>
              <a:t>Enhance the differences in user representation </a:t>
            </a:r>
            <a:r>
              <a:rPr lang="en-US"/>
              <a:t>on agile projects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942" y="251799"/>
            <a:ext cx="6811691" cy="1052161"/>
          </a:xfrm>
        </p:spPr>
        <p:txBody>
          <a:bodyPr/>
          <a:lstStyle/>
          <a:p>
            <a:r>
              <a:rPr lang="en-US" sz="2700" smtClean="0"/>
              <a:t>Contents</a:t>
            </a:r>
            <a:endParaRPr lang="en-US" sz="27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7600" y="1485900"/>
            <a:ext cx="6896099" cy="45720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User classes</a:t>
            </a:r>
          </a:p>
          <a:p>
            <a:r>
              <a:rPr lang="en-US"/>
              <a:t>User </a:t>
            </a:r>
            <a:r>
              <a:rPr lang="en-US"/>
              <a:t>personas</a:t>
            </a:r>
          </a:p>
          <a:p>
            <a:r>
              <a:rPr lang="en-US"/>
              <a:t>Connecting with user representatives</a:t>
            </a:r>
          </a:p>
          <a:p>
            <a:r>
              <a:rPr lang="en-US"/>
              <a:t>The product champion</a:t>
            </a:r>
          </a:p>
          <a:p>
            <a:r>
              <a:rPr lang="en-US"/>
              <a:t>User representation on agile projects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542" y="251799"/>
            <a:ext cx="6811691" cy="1052161"/>
          </a:xfrm>
        </p:spPr>
        <p:txBody>
          <a:bodyPr>
            <a:normAutofit/>
          </a:bodyPr>
          <a:lstStyle/>
          <a:p>
            <a:r>
              <a:rPr lang="en-US" sz="2700" smtClean="0"/>
              <a:t>Finding </a:t>
            </a:r>
            <a:r>
              <a:rPr lang="en-US" sz="2700"/>
              <a:t>the voice of the </a:t>
            </a:r>
            <a:r>
              <a:rPr lang="en-US" sz="2700" smtClean="0"/>
              <a:t>user</a:t>
            </a:r>
            <a:endParaRPr lang="en-US" sz="2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Steps:</a:t>
            </a:r>
          </a:p>
          <a:p>
            <a:pPr lvl="1"/>
            <a:r>
              <a:rPr lang="en-US"/>
              <a:t>Identify the different classes of users for your </a:t>
            </a:r>
            <a:r>
              <a:rPr lang="en-US"/>
              <a:t>product</a:t>
            </a:r>
          </a:p>
          <a:p>
            <a:pPr lvl="1"/>
            <a:r>
              <a:rPr lang="en-US"/>
              <a:t> Select and work with individuals who represent each user class and other stakeholder </a:t>
            </a:r>
            <a:r>
              <a:rPr lang="en-US"/>
              <a:t>groups</a:t>
            </a:r>
          </a:p>
          <a:p>
            <a:pPr lvl="1"/>
            <a:r>
              <a:rPr lang="en-US"/>
              <a:t>Agree on who the requirements decision makers are for your project.</a:t>
            </a:r>
          </a:p>
        </p:txBody>
      </p:sp>
    </p:spTree>
    <p:extLst>
      <p:ext uri="{BB962C8B-B14F-4D97-AF65-F5344CB8AC3E}">
        <p14:creationId xmlns:p14="http://schemas.microsoft.com/office/powerpoint/2010/main" val="261745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842" y="255939"/>
            <a:ext cx="6811691" cy="1052161"/>
          </a:xfrm>
        </p:spPr>
        <p:txBody>
          <a:bodyPr>
            <a:normAutofit/>
          </a:bodyPr>
          <a:lstStyle/>
          <a:p>
            <a:r>
              <a:rPr lang="en-US" sz="2700"/>
              <a:t> User </a:t>
            </a:r>
            <a:r>
              <a:rPr lang="en-US" sz="2700" smtClean="0"/>
              <a:t>classes: </a:t>
            </a:r>
            <a:r>
              <a:rPr lang="en-US" sz="2700"/>
              <a:t>Classifying users </a:t>
            </a:r>
            <a:br>
              <a:rPr lang="en-US" sz="2700"/>
            </a:br>
            <a:endParaRPr lang="en-US" sz="2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08100"/>
            <a:ext cx="7696200" cy="4787900"/>
          </a:xfrm>
        </p:spPr>
        <p:txBody>
          <a:bodyPr>
            <a:normAutofit lnSpcReduction="10000"/>
          </a:bodyPr>
          <a:lstStyle/>
          <a:p>
            <a:r>
              <a:rPr lang="en-US"/>
              <a:t>Their access privilege or security levels (such as ordinary user, guest user, administrator</a:t>
            </a:r>
            <a:r>
              <a:rPr lang="en-US" smtClean="0"/>
              <a:t>)</a:t>
            </a:r>
          </a:p>
          <a:p>
            <a:r>
              <a:rPr lang="en-US" smtClean="0"/>
              <a:t> The </a:t>
            </a:r>
            <a:r>
              <a:rPr lang="en-US"/>
              <a:t>tasks they perform during their business operations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features they </a:t>
            </a:r>
            <a:r>
              <a:rPr lang="en-US" smtClean="0"/>
              <a:t>use</a:t>
            </a:r>
          </a:p>
          <a:p>
            <a:r>
              <a:rPr lang="en-US" smtClean="0"/>
              <a:t> The </a:t>
            </a:r>
            <a:r>
              <a:rPr lang="en-US"/>
              <a:t>frequency with which they use the product </a:t>
            </a:r>
            <a:endParaRPr lang="en-US" smtClean="0"/>
          </a:p>
          <a:p>
            <a:r>
              <a:rPr lang="en-US" smtClean="0"/>
              <a:t>Their </a:t>
            </a:r>
            <a:r>
              <a:rPr lang="en-US"/>
              <a:t>application domain experience and computer systems </a:t>
            </a:r>
            <a:r>
              <a:rPr lang="en-US" smtClean="0"/>
              <a:t>expertise</a:t>
            </a:r>
          </a:p>
          <a:p>
            <a:r>
              <a:rPr lang="en-US" smtClean="0"/>
              <a:t>The </a:t>
            </a:r>
            <a:r>
              <a:rPr lang="en-US"/>
              <a:t>platforms they will be using (desktop PCs, laptop PCs, tablets, smartphones, specialized devices</a:t>
            </a:r>
            <a:r>
              <a:rPr lang="en-US" smtClean="0"/>
              <a:t>)</a:t>
            </a:r>
          </a:p>
          <a:p>
            <a:r>
              <a:rPr lang="en-US"/>
              <a:t> Their native </a:t>
            </a:r>
            <a:r>
              <a:rPr lang="en-US" smtClean="0"/>
              <a:t>language</a:t>
            </a:r>
          </a:p>
          <a:p>
            <a:r>
              <a:rPr lang="en-US"/>
              <a:t> </a:t>
            </a:r>
            <a:r>
              <a:rPr lang="en-US" smtClean="0"/>
              <a:t>Whether </a:t>
            </a:r>
            <a:r>
              <a:rPr lang="en-US"/>
              <a:t>they will interact with the system directly or indirectly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8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User </a:t>
            </a:r>
            <a:r>
              <a:rPr lang="en-US" sz="2700" smtClean="0"/>
              <a:t>classes: Identifying  </a:t>
            </a:r>
            <a:r>
              <a:rPr lang="en-US" sz="2700"/>
              <a:t>user </a:t>
            </a:r>
            <a:r>
              <a:rPr lang="en-US" sz="2700" smtClean="0"/>
              <a:t>classes for your project</a:t>
            </a:r>
            <a:endParaRPr lang="en-US" sz="2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useful technique for this is a collaboration pattern (Ellen Gottesdiener </a:t>
            </a:r>
            <a:r>
              <a:rPr lang="en-US" smtClean="0"/>
              <a:t>)</a:t>
            </a:r>
          </a:p>
          <a:p>
            <a:r>
              <a:rPr lang="en-US" smtClean="0"/>
              <a:t>The </a:t>
            </a:r>
            <a:r>
              <a:rPr lang="en-US"/>
              <a:t>external entities shown outside your system on a context </a:t>
            </a:r>
            <a:r>
              <a:rPr lang="en-US" smtClean="0"/>
              <a:t>diagram </a:t>
            </a:r>
            <a:r>
              <a:rPr lang="en-US"/>
              <a:t>are  candidates for user </a:t>
            </a:r>
            <a:r>
              <a:rPr lang="en-US" smtClean="0"/>
              <a:t>classes.</a:t>
            </a:r>
          </a:p>
          <a:p>
            <a:r>
              <a:rPr lang="en-US"/>
              <a:t> A corporate organization chart can also help you discover potential users and other stakeholders (Beatty and Chen 2012). </a:t>
            </a:r>
          </a:p>
        </p:txBody>
      </p:sp>
    </p:spTree>
    <p:extLst>
      <p:ext uri="{BB962C8B-B14F-4D97-AF65-F5344CB8AC3E}">
        <p14:creationId xmlns:p14="http://schemas.microsoft.com/office/powerpoint/2010/main" val="109074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442" y="187091"/>
            <a:ext cx="6811691" cy="1052161"/>
          </a:xfrm>
        </p:spPr>
        <p:txBody>
          <a:bodyPr/>
          <a:lstStyle/>
          <a:p>
            <a:r>
              <a:rPr lang="en-US" sz="2700" smtClean="0"/>
              <a:t>User personas</a:t>
            </a:r>
            <a:endParaRPr lang="en-US" sz="2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</a:t>
            </a:r>
            <a:r>
              <a:rPr lang="en-US"/>
              <a:t>persona is a  description of a hypothetical, generic person who serves as a stand-in for a group of users having similar  characteristics and needs. </a:t>
            </a:r>
            <a:endParaRPr lang="en-US" smtClean="0"/>
          </a:p>
          <a:p>
            <a:r>
              <a:rPr lang="en-US" smtClean="0"/>
              <a:t>Using personas understand </a:t>
            </a:r>
            <a:r>
              <a:rPr lang="en-US"/>
              <a:t>the requirements and to design the user experience to best meet the needs of specific user </a:t>
            </a:r>
            <a:r>
              <a:rPr lang="en-US" smtClean="0"/>
              <a:t>communities.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3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542" y="138965"/>
            <a:ext cx="6811691" cy="1052161"/>
          </a:xfrm>
        </p:spPr>
        <p:txBody>
          <a:bodyPr>
            <a:normAutofit/>
          </a:bodyPr>
          <a:lstStyle/>
          <a:p>
            <a:r>
              <a:rPr lang="en-US" sz="2700"/>
              <a:t>Connecting with user representatives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do each </a:t>
            </a:r>
            <a:r>
              <a:rPr lang="en-US"/>
              <a:t>user class needs someone to speak for </a:t>
            </a:r>
            <a:r>
              <a:rPr lang="en-US" smtClean="0"/>
              <a:t>requirements?</a:t>
            </a:r>
          </a:p>
          <a:p>
            <a:r>
              <a:rPr lang="en-US"/>
              <a:t> </a:t>
            </a:r>
            <a:r>
              <a:rPr lang="en-US" smtClean="0"/>
              <a:t>Typical </a:t>
            </a:r>
            <a:r>
              <a:rPr lang="en-US"/>
              <a:t>communication </a:t>
            </a:r>
            <a:r>
              <a:rPr lang="en-US" smtClean="0"/>
              <a:t>pathways between users and developers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798" y="0"/>
            <a:ext cx="6634802" cy="632807"/>
          </a:xfrm>
        </p:spPr>
        <p:txBody>
          <a:bodyPr>
            <a:noAutofit/>
          </a:bodyPr>
          <a:lstStyle/>
          <a:p>
            <a:pPr algn="ctr"/>
            <a:r>
              <a:rPr lang="en-US" sz="2700"/>
              <a:t>Typical communication pathways between users and developers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00" y="1958140"/>
            <a:ext cx="5017247" cy="36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710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B6DEE63-BE41-41AB-9512-0AD4948D9815}" vid="{C06A2116-4534-44AC-A79C-40D866AE0D3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</TotalTime>
  <Words>461</Words>
  <Application>Microsoft Office PowerPoint</Application>
  <PresentationFormat>On-screen Show (4:3)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Myriad Pro</vt:lpstr>
      <vt:lpstr>Wingdings 3</vt:lpstr>
      <vt:lpstr>Theme2</vt:lpstr>
      <vt:lpstr>Custom Design</vt:lpstr>
      <vt:lpstr>CHAPTER 6  Finding the voice of the user</vt:lpstr>
      <vt:lpstr>Objectives</vt:lpstr>
      <vt:lpstr>Contents</vt:lpstr>
      <vt:lpstr>Finding the voice of the user</vt:lpstr>
      <vt:lpstr> User classes: Classifying users  </vt:lpstr>
      <vt:lpstr>User classes: Identifying  user classes for your project</vt:lpstr>
      <vt:lpstr>User personas</vt:lpstr>
      <vt:lpstr>Connecting with user representatives</vt:lpstr>
      <vt:lpstr>Typical communication pathways between users and developers</vt:lpstr>
      <vt:lpstr>Product champion</vt:lpstr>
      <vt:lpstr>Product champion expectations </vt:lpstr>
      <vt:lpstr>User representation on agile projects</vt:lpstr>
      <vt:lpstr>Resolving conflicting 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Finding the voice of the user</dc:title>
  <dc:creator>Huong</dc:creator>
  <cp:lastModifiedBy>Huong</cp:lastModifiedBy>
  <cp:revision>18</cp:revision>
  <dcterms:created xsi:type="dcterms:W3CDTF">2018-04-24T06:15:53Z</dcterms:created>
  <dcterms:modified xsi:type="dcterms:W3CDTF">2018-04-24T06:20:30Z</dcterms:modified>
</cp:coreProperties>
</file>