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notesMasterIdLst>
    <p:notesMasterId r:id="rId3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46361-858A-4B24-A5D9-C90978395CD2}" type="datetimeFigureOut">
              <a:rPr lang="en-US" smtClean="0"/>
              <a:t>24/04/2018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36B4F-85D5-49B9-A901-66D11C64AC27}" type="slidenum">
              <a:rPr lang="en-US" smtClean="0"/>
              <a:t>‹#›</a:t>
            </a:fld>
            <a:endParaRPr lang="en-US"/>
          </a:p>
        </p:txBody>
      </p:sp>
    </p:spTree>
    <p:extLst>
      <p:ext uri="{BB962C8B-B14F-4D97-AF65-F5344CB8AC3E}">
        <p14:creationId xmlns:p14="http://schemas.microsoft.com/office/powerpoint/2010/main" val="3332264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2</a:t>
            </a:fld>
            <a:endParaRPr lang="en-US"/>
          </a:p>
        </p:txBody>
      </p:sp>
    </p:spTree>
    <p:extLst>
      <p:ext uri="{BB962C8B-B14F-4D97-AF65-F5344CB8AC3E}">
        <p14:creationId xmlns:p14="http://schemas.microsoft.com/office/powerpoint/2010/main" val="98763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heart of requirements development is elicitation, the process of identifying the needs and  constraints of the various stakeholders for a software system. Elicitation is not the same as  “gathering requirements.” Nor is it a simple matter of transcribing exactly what users say.  Elicitation is a  collaborative and analytical process that includes activities to collect, discover, extract, and define  requirements. Elicitation is used to discover business, user, functional, and nonfunctional  requirements, along with other types of information. Requirements elicitation is perhaps the most challenging, critical, error-prone, and communication-intensive aspect of software development</a:t>
            </a:r>
          </a:p>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4</a:t>
            </a:fld>
            <a:endParaRPr lang="en-US"/>
          </a:p>
        </p:txBody>
      </p:sp>
    </p:spTree>
    <p:extLst>
      <p:ext uri="{BB962C8B-B14F-4D97-AF65-F5344CB8AC3E}">
        <p14:creationId xmlns:p14="http://schemas.microsoft.com/office/powerpoint/2010/main" val="215369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nSpc>
                <a:spcPct val="100000"/>
              </a:lnSpc>
              <a:buFont typeface="Wingdings" pitchFamily="2" charset="2"/>
              <a:buNone/>
              <a:defRPr/>
            </a:pPr>
            <a:r>
              <a:rPr lang="en-US" altLang="en-US" smtClean="0"/>
              <a:t>May reveal ...</a:t>
            </a:r>
          </a:p>
          <a:p>
            <a:pPr lvl="1">
              <a:defRPr/>
            </a:pPr>
            <a:r>
              <a:rPr lang="en-US" altLang="en-US" sz="2000" smtClean="0">
                <a:effectLst>
                  <a:outerShdw blurRad="38100" dist="38100" dir="2700000" algn="tl">
                    <a:srgbClr val="000000"/>
                  </a:outerShdw>
                </a:effectLst>
              </a:rPr>
              <a:t>tacit knowledge</a:t>
            </a:r>
            <a:r>
              <a:rPr lang="en-US" altLang="en-US" sz="2000" smtClean="0"/>
              <a:t> that would not emerge otherwise</a:t>
            </a:r>
          </a:p>
          <a:p>
            <a:pPr lvl="1">
              <a:spcBef>
                <a:spcPct val="15000"/>
              </a:spcBef>
              <a:buFontTx/>
              <a:buNone/>
              <a:defRPr/>
            </a:pPr>
            <a:r>
              <a:rPr lang="en-US" altLang="en-US" sz="2000" smtClean="0"/>
              <a:t>   e.g. </a:t>
            </a:r>
            <a:r>
              <a:rPr lang="en-US" altLang="en-US" sz="2000" smtClean="0">
                <a:solidFill>
                  <a:srgbClr val="5F5F5F"/>
                </a:solidFill>
              </a:rPr>
              <a:t>ethnographic study of air traffic control </a:t>
            </a:r>
            <a:r>
              <a:rPr lang="en-US" altLang="en-US" sz="2000" smtClean="0">
                <a:solidFill>
                  <a:schemeClr val="tx2"/>
                </a:solidFill>
              </a:rPr>
              <a:t>=&gt;</a:t>
            </a:r>
            <a:r>
              <a:rPr lang="en-US" altLang="en-US" sz="2000" smtClean="0">
                <a:solidFill>
                  <a:srgbClr val="5F5F5F"/>
                </a:solidFill>
              </a:rPr>
              <a:t> implicit mental</a:t>
            </a:r>
          </a:p>
          <a:p>
            <a:pPr lvl="1">
              <a:lnSpc>
                <a:spcPct val="90000"/>
              </a:lnSpc>
              <a:spcBef>
                <a:spcPct val="15000"/>
              </a:spcBef>
              <a:buFontTx/>
              <a:buNone/>
              <a:defRPr/>
            </a:pPr>
            <a:r>
              <a:rPr lang="en-US" altLang="en-US" sz="2000" smtClean="0">
                <a:solidFill>
                  <a:srgbClr val="5F5F5F"/>
                </a:solidFill>
              </a:rPr>
              <a:t>         model of air traffic to be preserved in system-to-be</a:t>
            </a:r>
            <a:r>
              <a:rPr lang="en-US" altLang="en-US" sz="2000" smtClean="0"/>
              <a:t> </a:t>
            </a:r>
          </a:p>
          <a:p>
            <a:pPr lvl="1">
              <a:defRPr/>
            </a:pPr>
            <a:r>
              <a:rPr lang="en-US" altLang="en-US" sz="2000" smtClean="0"/>
              <a:t>hidden problems through tricky ways of doing things</a:t>
            </a:r>
          </a:p>
          <a:p>
            <a:pPr lvl="1">
              <a:lnSpc>
                <a:spcPct val="120000"/>
              </a:lnSpc>
              <a:defRPr/>
            </a:pPr>
            <a:r>
              <a:rPr lang="en-US" altLang="en-US" sz="2000" smtClean="0"/>
              <a:t>culture-specific aspects to be taken into account</a:t>
            </a:r>
          </a:p>
          <a:p>
            <a:pPr>
              <a:lnSpc>
                <a:spcPct val="90000"/>
              </a:lnSpc>
              <a:buFont typeface="Wingdings" pitchFamily="2" charset="2"/>
              <a:buNone/>
              <a:defRPr/>
            </a:pPr>
            <a:r>
              <a:rPr lang="en-US" b="1" smtClean="0">
                <a:solidFill>
                  <a:schemeClr val="tx2"/>
                </a:solidFill>
                <a:latin typeface="Wingdings" pitchFamily="2" charset="2"/>
              </a:rPr>
              <a:t>J</a:t>
            </a:r>
            <a:r>
              <a:rPr lang="en-US" altLang="en-US" smtClean="0"/>
              <a:t>  Contextualization of acquired info</a:t>
            </a:r>
          </a:p>
          <a:p>
            <a:pPr>
              <a:buFont typeface="Wingdings" pitchFamily="2" charset="2"/>
              <a:buNone/>
              <a:defRPr/>
            </a:pPr>
            <a:r>
              <a:rPr lang="en-US" b="1" smtClean="0">
                <a:solidFill>
                  <a:schemeClr val="tx2"/>
                </a:solidFill>
                <a:latin typeface="Wingdings" pitchFamily="2" charset="2"/>
              </a:rPr>
              <a:t>L</a:t>
            </a:r>
            <a:r>
              <a:rPr lang="en-US" b="1" smtClean="0">
                <a:solidFill>
                  <a:schemeClr val="tx2"/>
                </a:solidFill>
              </a:rPr>
              <a:t> </a:t>
            </a:r>
            <a:r>
              <a:rPr lang="en-US" altLang="en-US" smtClean="0"/>
              <a:t>Slow &amp; expensive: to be done over long periods of time, </a:t>
            </a:r>
          </a:p>
          <a:p>
            <a:pPr>
              <a:lnSpc>
                <a:spcPct val="60000"/>
              </a:lnSpc>
              <a:buFont typeface="Wingdings" pitchFamily="2" charset="2"/>
              <a:buNone/>
              <a:defRPr/>
            </a:pPr>
            <a:r>
              <a:rPr lang="en-US" altLang="en-US" smtClean="0"/>
              <a:t>         at different times, under different workload conditions</a:t>
            </a:r>
          </a:p>
          <a:p>
            <a:pPr>
              <a:lnSpc>
                <a:spcPct val="80000"/>
              </a:lnSpc>
              <a:buFont typeface="Wingdings" pitchFamily="2" charset="2"/>
              <a:buNone/>
              <a:defRPr/>
            </a:pPr>
            <a:r>
              <a:rPr lang="en-US" b="1" smtClean="0">
                <a:solidFill>
                  <a:schemeClr val="tx2"/>
                </a:solidFill>
                <a:latin typeface="Wingdings" pitchFamily="2" charset="2"/>
              </a:rPr>
              <a:t>L</a:t>
            </a:r>
            <a:r>
              <a:rPr lang="en-US" b="1" smtClean="0">
                <a:solidFill>
                  <a:schemeClr val="tx2"/>
                </a:solidFill>
              </a:rPr>
              <a:t> </a:t>
            </a:r>
            <a:r>
              <a:rPr lang="en-US" altLang="en-US" smtClean="0"/>
              <a:t>Potentially inaccurate </a:t>
            </a:r>
            <a:r>
              <a:rPr lang="en-US" altLang="en-US" sz="2000" smtClean="0"/>
              <a:t>(people behave differently when observed)</a:t>
            </a:r>
          </a:p>
          <a:p>
            <a:pPr>
              <a:lnSpc>
                <a:spcPct val="80000"/>
              </a:lnSpc>
              <a:buFont typeface="Wingdings" pitchFamily="2" charset="2"/>
              <a:buNone/>
              <a:defRPr/>
            </a:pPr>
            <a:r>
              <a:rPr lang="en-US" b="1" smtClean="0">
                <a:solidFill>
                  <a:schemeClr val="tx2"/>
                </a:solidFill>
                <a:latin typeface="Wingdings" pitchFamily="2" charset="2"/>
              </a:rPr>
              <a:t>L</a:t>
            </a:r>
            <a:r>
              <a:rPr lang="en-US" b="1" smtClean="0">
                <a:solidFill>
                  <a:schemeClr val="tx2"/>
                </a:solidFill>
              </a:rPr>
              <a:t> </a:t>
            </a:r>
            <a:r>
              <a:rPr lang="en-US" altLang="en-US" smtClean="0"/>
              <a:t>Data mining problem, interpretation problem</a:t>
            </a:r>
          </a:p>
          <a:p>
            <a:pPr>
              <a:lnSpc>
                <a:spcPct val="80000"/>
              </a:lnSpc>
              <a:buFont typeface="Wingdings" pitchFamily="2" charset="2"/>
              <a:buNone/>
              <a:defRPr/>
            </a:pPr>
            <a:r>
              <a:rPr lang="en-US" b="1" smtClean="0">
                <a:solidFill>
                  <a:schemeClr val="tx2"/>
                </a:solidFill>
                <a:latin typeface="Wingdings" pitchFamily="2" charset="2"/>
              </a:rPr>
              <a:t>L</a:t>
            </a:r>
            <a:r>
              <a:rPr lang="en-US" b="1" smtClean="0">
                <a:solidFill>
                  <a:schemeClr val="tx2"/>
                </a:solidFill>
              </a:rPr>
              <a:t> </a:t>
            </a:r>
            <a:r>
              <a:rPr lang="en-US" altLang="en-US" smtClean="0"/>
              <a:t>Focus on system-</a:t>
            </a:r>
            <a:r>
              <a:rPr lang="en-US" altLang="en-US" i="1" smtClean="0"/>
              <a:t>as-is</a:t>
            </a:r>
          </a:p>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8</a:t>
            </a:fld>
            <a:endParaRPr lang="en-US"/>
          </a:p>
        </p:txBody>
      </p:sp>
    </p:spTree>
    <p:extLst>
      <p:ext uri="{BB962C8B-B14F-4D97-AF65-F5344CB8AC3E}">
        <p14:creationId xmlns:p14="http://schemas.microsoft.com/office/powerpoint/2010/main" val="60331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11F1AF81-58EC-4A5D-B7A8-BA22FB3AE771}"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2700" smtClean="0"/>
              <a:t>Click to edit Master title style</a:t>
            </a:r>
            <a:endParaRPr lang="en-US" sz="27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35813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50179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76411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410127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71794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084794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941677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001605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02370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8103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3040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11F1AF81-58EC-4A5D-B7A8-BA22FB3AE771}"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2700"/>
            </a:lvl1pPr>
          </a:lstStyle>
          <a:p>
            <a:r>
              <a:rPr lang="en-US" smtClean="0"/>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63879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11F1AF81-58EC-4A5D-B7A8-BA22FB3AE771}"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2700"/>
            </a:lvl1pPr>
          </a:lstStyle>
          <a:p>
            <a:r>
              <a:rPr lang="en-US" smtClean="0"/>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721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11F1AF81-58EC-4A5D-B7A8-BA22FB3AE771}"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2700"/>
            </a:lvl1pPr>
          </a:lstStyle>
          <a:p>
            <a:r>
              <a:rPr lang="en-US" smtClean="0"/>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15870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11F1AF81-58EC-4A5D-B7A8-BA22FB3AE771}"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2700"/>
            </a:lvl1pPr>
          </a:lstStyle>
          <a:p>
            <a:r>
              <a:rPr lang="en-US" smtClean="0"/>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80557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F1AF81-58EC-4A5D-B7A8-BA22FB3AE771}"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2700"/>
            </a:lvl1pPr>
          </a:lstStyle>
          <a:p>
            <a:r>
              <a:rPr lang="en-US" smtClean="0"/>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71021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743F82BD-56B9-43AE-B27A-9C66DE6E017C}" type="datetimeFigureOut">
              <a:rPr lang="en-US" smtClean="0"/>
              <a:t>24/04/2018</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11F1AF81-58EC-4A5D-B7A8-BA22FB3AE771}" type="slidenum">
              <a:rPr lang="en-US" smtClean="0"/>
              <a:t>‹#›</a:t>
            </a:fld>
            <a:endParaRPr lang="en-US"/>
          </a:p>
        </p:txBody>
      </p:sp>
    </p:spTree>
    <p:extLst>
      <p:ext uri="{BB962C8B-B14F-4D97-AF65-F5344CB8AC3E}">
        <p14:creationId xmlns:p14="http://schemas.microsoft.com/office/powerpoint/2010/main" val="9622660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7874" y="136279"/>
            <a:ext cx="6811691" cy="1052161"/>
          </a:xfrm>
          <a:prstGeom prst="rect">
            <a:avLst/>
          </a:prstGeom>
        </p:spPr>
        <p:txBody>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743F82BD-56B9-43AE-B27A-9C66DE6E017C}" type="datetimeFigureOut">
              <a:rPr lang="en-US" smtClean="0"/>
              <a:t>24/04/2018</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1F1AF81-58EC-4A5D-B7A8-BA22FB3AE771}" type="slidenum">
              <a:rPr lang="en-US" smtClean="0"/>
              <a:t>‹#›</a:t>
            </a:fld>
            <a:endParaRPr lang="en-US"/>
          </a:p>
        </p:txBody>
      </p:sp>
    </p:spTree>
    <p:extLst>
      <p:ext uri="{BB962C8B-B14F-4D97-AF65-F5344CB8AC3E}">
        <p14:creationId xmlns:p14="http://schemas.microsoft.com/office/powerpoint/2010/main" val="24493944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2003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11F1AF81-58EC-4A5D-B7A8-BA22FB3AE771}"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3857573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6337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9760" y="1867903"/>
            <a:ext cx="6858000" cy="2237873"/>
          </a:xfrm>
        </p:spPr>
        <p:txBody>
          <a:bodyPr>
            <a:normAutofit/>
          </a:bodyPr>
          <a:lstStyle/>
          <a:p>
            <a:pPr algn="ctr"/>
            <a:r>
              <a:rPr lang="en-US"/>
              <a:t>CHAPTER </a:t>
            </a:r>
            <a:r>
              <a:rPr lang="en-US" smtClean="0"/>
              <a:t>7</a:t>
            </a:r>
            <a:r>
              <a:rPr lang="en-US"/>
              <a:t/>
            </a:r>
            <a:br>
              <a:rPr lang="en-US"/>
            </a:br>
            <a:r>
              <a:rPr lang="en-US"/>
              <a:t> Requirements elicitation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4724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Requirements elicitation techniques:</a:t>
            </a:r>
            <a:br>
              <a:rPr lang="en-US"/>
            </a:br>
            <a:r>
              <a:rPr lang="en-US"/>
              <a:t>Questionnaires</a:t>
            </a:r>
          </a:p>
        </p:txBody>
      </p:sp>
      <p:sp>
        <p:nvSpPr>
          <p:cNvPr id="3" name="Content Placeholder 2"/>
          <p:cNvSpPr>
            <a:spLocks noGrp="1"/>
          </p:cNvSpPr>
          <p:nvPr>
            <p:ph idx="1"/>
          </p:nvPr>
        </p:nvSpPr>
        <p:spPr>
          <a:xfrm>
            <a:off x="787400" y="1384300"/>
            <a:ext cx="7772399" cy="4902200"/>
          </a:xfrm>
        </p:spPr>
        <p:txBody>
          <a:bodyPr>
            <a:normAutofit/>
          </a:bodyPr>
          <a:lstStyle/>
          <a:p>
            <a:pPr>
              <a:spcBef>
                <a:spcPct val="20000"/>
              </a:spcBef>
              <a:defRPr/>
            </a:pPr>
            <a:r>
              <a:rPr lang="en-US"/>
              <a:t>Subject to ...</a:t>
            </a:r>
          </a:p>
          <a:p>
            <a:pPr lvl="1">
              <a:spcBef>
                <a:spcPct val="20000"/>
              </a:spcBef>
              <a:defRPr/>
            </a:pPr>
            <a:r>
              <a:rPr lang="en-US"/>
              <a:t>multiple biases:  recipients, respondents, questions, answers</a:t>
            </a:r>
          </a:p>
          <a:p>
            <a:pPr lvl="1">
              <a:spcBef>
                <a:spcPct val="20000"/>
              </a:spcBef>
              <a:defRPr/>
            </a:pPr>
            <a:r>
              <a:rPr lang="en-US"/>
              <a:t>unreliable info: misinterpretation of questions, of answers, inconsistent answers, ....</a:t>
            </a:r>
          </a:p>
          <a:p>
            <a:pPr>
              <a:lnSpc>
                <a:spcPct val="130000"/>
              </a:lnSpc>
              <a:spcBef>
                <a:spcPct val="20000"/>
              </a:spcBef>
              <a:buFont typeface="Wingdings" pitchFamily="2" charset="2"/>
              <a:buNone/>
              <a:defRPr/>
            </a:pPr>
            <a:r>
              <a:rPr lang="en-US" sz="1950">
                <a:solidFill>
                  <a:schemeClr val="tx2"/>
                </a:solidFill>
              </a:rPr>
              <a:t>=&gt;</a:t>
            </a:r>
            <a:r>
              <a:rPr lang="en-US"/>
              <a:t>  Guidelines for questionnaire design/validation: </a:t>
            </a:r>
          </a:p>
          <a:p>
            <a:pPr lvl="1">
              <a:spcBef>
                <a:spcPct val="10000"/>
              </a:spcBef>
              <a:defRPr/>
            </a:pPr>
            <a:r>
              <a:rPr lang="en-US"/>
              <a:t>Select a representative, statistically significant sample of people;  provide motivation for responding</a:t>
            </a:r>
          </a:p>
          <a:p>
            <a:pPr lvl="1">
              <a:spcBef>
                <a:spcPct val="10000"/>
              </a:spcBef>
              <a:defRPr/>
            </a:pPr>
            <a:r>
              <a:rPr lang="en-US"/>
              <a:t>Check coverage of questions, of possible answers</a:t>
            </a:r>
          </a:p>
          <a:p>
            <a:pPr lvl="1">
              <a:spcBef>
                <a:spcPct val="10000"/>
              </a:spcBef>
              <a:defRPr/>
            </a:pPr>
            <a:r>
              <a:rPr lang="en-US"/>
              <a:t>Make sure questions, answers, formulations are unbiased &amp; unambiguous</a:t>
            </a:r>
          </a:p>
          <a:p>
            <a:pPr lvl="1">
              <a:lnSpc>
                <a:spcPct val="100000"/>
              </a:lnSpc>
              <a:spcBef>
                <a:spcPct val="10000"/>
              </a:spcBef>
              <a:defRPr/>
            </a:pPr>
            <a:r>
              <a:rPr lang="en-US"/>
              <a:t>Add implicitly redundant questions to detect inconsistent answers</a:t>
            </a:r>
          </a:p>
          <a:p>
            <a:pPr lvl="1">
              <a:spcBef>
                <a:spcPct val="10000"/>
              </a:spcBef>
              <a:defRPr/>
            </a:pPr>
            <a:r>
              <a:rPr lang="en-US"/>
              <a:t>Have your questionnaire checked by a third party</a:t>
            </a:r>
          </a:p>
          <a:p>
            <a:endParaRPr lang="en-US"/>
          </a:p>
        </p:txBody>
      </p:sp>
    </p:spTree>
    <p:extLst>
      <p:ext uri="{BB962C8B-B14F-4D97-AF65-F5344CB8AC3E}">
        <p14:creationId xmlns:p14="http://schemas.microsoft.com/office/powerpoint/2010/main" val="287521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interface analysis </a:t>
            </a:r>
          </a:p>
        </p:txBody>
      </p:sp>
      <p:sp>
        <p:nvSpPr>
          <p:cNvPr id="3" name="Content Placeholder 2"/>
          <p:cNvSpPr>
            <a:spLocks noGrp="1"/>
          </p:cNvSpPr>
          <p:nvPr>
            <p:ph idx="1"/>
          </p:nvPr>
        </p:nvSpPr>
        <p:spPr/>
        <p:txBody>
          <a:bodyPr/>
          <a:lstStyle/>
          <a:p>
            <a:r>
              <a:rPr lang="en-US" smtClean="0"/>
              <a:t>Purpose</a:t>
            </a:r>
          </a:p>
          <a:p>
            <a:r>
              <a:rPr lang="en-US" smtClean="0"/>
              <a:t>What it is?</a:t>
            </a:r>
          </a:p>
          <a:p>
            <a:r>
              <a:rPr lang="en-US" smtClean="0"/>
              <a:t>How to process</a:t>
            </a:r>
          </a:p>
          <a:p>
            <a:r>
              <a:rPr lang="en-US" smtClean="0"/>
              <a:t>Practice with student’s assignment</a:t>
            </a:r>
          </a:p>
          <a:p>
            <a:endParaRPr lang="en-US"/>
          </a:p>
        </p:txBody>
      </p:sp>
    </p:spTree>
    <p:extLst>
      <p:ext uri="{BB962C8B-B14F-4D97-AF65-F5344CB8AC3E}">
        <p14:creationId xmlns:p14="http://schemas.microsoft.com/office/powerpoint/2010/main" val="9726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interface analysis</a:t>
            </a:r>
          </a:p>
        </p:txBody>
      </p:sp>
      <p:sp>
        <p:nvSpPr>
          <p:cNvPr id="3" name="Content Placeholder 2"/>
          <p:cNvSpPr>
            <a:spLocks noGrp="1"/>
          </p:cNvSpPr>
          <p:nvPr>
            <p:ph idx="1"/>
          </p:nvPr>
        </p:nvSpPr>
        <p:spPr/>
        <p:txBody>
          <a:bodyPr/>
          <a:lstStyle/>
          <a:p>
            <a:r>
              <a:rPr lang="en-US"/>
              <a:t>Purpose</a:t>
            </a:r>
          </a:p>
          <a:p>
            <a:r>
              <a:rPr lang="en-US"/>
              <a:t>What it is?</a:t>
            </a:r>
          </a:p>
          <a:p>
            <a:r>
              <a:rPr lang="en-US"/>
              <a:t>How to process</a:t>
            </a:r>
          </a:p>
          <a:p>
            <a:r>
              <a:rPr lang="en-US"/>
              <a:t>Practice with student’s assignment</a:t>
            </a:r>
          </a:p>
          <a:p>
            <a:endParaRPr lang="en-US"/>
          </a:p>
        </p:txBody>
      </p:sp>
    </p:spTree>
    <p:extLst>
      <p:ext uri="{BB962C8B-B14F-4D97-AF65-F5344CB8AC3E}">
        <p14:creationId xmlns:p14="http://schemas.microsoft.com/office/powerpoint/2010/main" val="137245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 analysis </a:t>
            </a:r>
          </a:p>
        </p:txBody>
      </p:sp>
      <p:sp>
        <p:nvSpPr>
          <p:cNvPr id="3" name="Content Placeholder 2"/>
          <p:cNvSpPr>
            <a:spLocks noGrp="1"/>
          </p:cNvSpPr>
          <p:nvPr>
            <p:ph idx="1"/>
          </p:nvPr>
        </p:nvSpPr>
        <p:spPr/>
        <p:txBody>
          <a:bodyPr/>
          <a:lstStyle/>
          <a:p>
            <a:r>
              <a:rPr lang="en-US"/>
              <a:t>Purpose</a:t>
            </a:r>
          </a:p>
          <a:p>
            <a:r>
              <a:rPr lang="en-US"/>
              <a:t>What it is?</a:t>
            </a:r>
          </a:p>
          <a:p>
            <a:r>
              <a:rPr lang="en-US"/>
              <a:t>How to process</a:t>
            </a:r>
          </a:p>
          <a:p>
            <a:r>
              <a:rPr lang="en-US"/>
              <a:t>Practice with student’s assignment</a:t>
            </a:r>
          </a:p>
          <a:p>
            <a:endParaRPr lang="en-US"/>
          </a:p>
        </p:txBody>
      </p:sp>
    </p:spTree>
    <p:extLst>
      <p:ext uri="{BB962C8B-B14F-4D97-AF65-F5344CB8AC3E}">
        <p14:creationId xmlns:p14="http://schemas.microsoft.com/office/powerpoint/2010/main" val="69876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Brainstorming </a:t>
            </a:r>
          </a:p>
        </p:txBody>
      </p:sp>
      <p:sp>
        <p:nvSpPr>
          <p:cNvPr id="3" name="Content Placeholder 2"/>
          <p:cNvSpPr>
            <a:spLocks noGrp="1"/>
          </p:cNvSpPr>
          <p:nvPr>
            <p:ph idx="1"/>
          </p:nvPr>
        </p:nvSpPr>
        <p:spPr/>
        <p:txBody>
          <a:bodyPr/>
          <a:lstStyle/>
          <a:p>
            <a:r>
              <a:rPr lang="en-US"/>
              <a:t>Purpose</a:t>
            </a:r>
          </a:p>
          <a:p>
            <a:r>
              <a:rPr lang="en-US"/>
              <a:t>What it is?</a:t>
            </a:r>
          </a:p>
          <a:p>
            <a:r>
              <a:rPr lang="en-US"/>
              <a:t>How to process</a:t>
            </a:r>
          </a:p>
          <a:p>
            <a:r>
              <a:rPr lang="en-US"/>
              <a:t>Practice with student’s assignment</a:t>
            </a:r>
          </a:p>
          <a:p>
            <a:endParaRPr lang="en-US"/>
          </a:p>
        </p:txBody>
      </p:sp>
    </p:spTree>
    <p:extLst>
      <p:ext uri="{BB962C8B-B14F-4D97-AF65-F5344CB8AC3E}">
        <p14:creationId xmlns:p14="http://schemas.microsoft.com/office/powerpoint/2010/main" val="258724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Prototyping</a:t>
            </a:r>
          </a:p>
        </p:txBody>
      </p:sp>
      <p:sp>
        <p:nvSpPr>
          <p:cNvPr id="3" name="Content Placeholder 2"/>
          <p:cNvSpPr>
            <a:spLocks noGrp="1"/>
          </p:cNvSpPr>
          <p:nvPr>
            <p:ph idx="1"/>
          </p:nvPr>
        </p:nvSpPr>
        <p:spPr/>
        <p:txBody>
          <a:bodyPr/>
          <a:lstStyle/>
          <a:p>
            <a:r>
              <a:rPr lang="en-US"/>
              <a:t>Purpose</a:t>
            </a:r>
          </a:p>
          <a:p>
            <a:r>
              <a:rPr lang="en-US"/>
              <a:t>What it is?</a:t>
            </a:r>
          </a:p>
          <a:p>
            <a:r>
              <a:rPr lang="en-US"/>
              <a:t>How to process</a:t>
            </a:r>
          </a:p>
          <a:p>
            <a:r>
              <a:rPr lang="en-US"/>
              <a:t>Practice with student’s assignment</a:t>
            </a:r>
          </a:p>
          <a:p>
            <a:endParaRPr lang="en-US"/>
          </a:p>
        </p:txBody>
      </p:sp>
    </p:spTree>
    <p:extLst>
      <p:ext uri="{BB962C8B-B14F-4D97-AF65-F5344CB8AC3E}">
        <p14:creationId xmlns:p14="http://schemas.microsoft.com/office/powerpoint/2010/main" val="389682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Storyboards </a:t>
            </a:r>
          </a:p>
        </p:txBody>
      </p:sp>
      <p:sp>
        <p:nvSpPr>
          <p:cNvPr id="3" name="Content Placeholder 2"/>
          <p:cNvSpPr>
            <a:spLocks noGrp="1"/>
          </p:cNvSpPr>
          <p:nvPr>
            <p:ph idx="1"/>
          </p:nvPr>
        </p:nvSpPr>
        <p:spPr/>
        <p:txBody>
          <a:bodyPr/>
          <a:lstStyle/>
          <a:p>
            <a:r>
              <a:rPr lang="en-US"/>
              <a:t>Purpose</a:t>
            </a:r>
          </a:p>
          <a:p>
            <a:r>
              <a:rPr lang="en-US"/>
              <a:t>What it is?</a:t>
            </a:r>
          </a:p>
          <a:p>
            <a:r>
              <a:rPr lang="en-US"/>
              <a:t>How to process</a:t>
            </a:r>
          </a:p>
          <a:p>
            <a:r>
              <a:rPr lang="en-US"/>
              <a:t>Practice with student’s assignment</a:t>
            </a:r>
          </a:p>
          <a:p>
            <a:endParaRPr lang="en-US"/>
          </a:p>
        </p:txBody>
      </p:sp>
    </p:spTree>
    <p:extLst>
      <p:ext uri="{BB962C8B-B14F-4D97-AF65-F5344CB8AC3E}">
        <p14:creationId xmlns:p14="http://schemas.microsoft.com/office/powerpoint/2010/main" val="3159525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Planning elicitation on your project</a:t>
            </a:r>
            <a:br>
              <a:rPr lang="en-US"/>
            </a:br>
            <a:endParaRPr lang="en-US"/>
          </a:p>
        </p:txBody>
      </p:sp>
      <p:sp>
        <p:nvSpPr>
          <p:cNvPr id="3" name="Content Placeholder 2"/>
          <p:cNvSpPr>
            <a:spLocks noGrp="1"/>
          </p:cNvSpPr>
          <p:nvPr>
            <p:ph idx="1"/>
          </p:nvPr>
        </p:nvSpPr>
        <p:spPr/>
        <p:txBody>
          <a:bodyPr/>
          <a:lstStyle/>
          <a:p>
            <a:r>
              <a:rPr lang="en-US"/>
              <a:t> Elicitation objectives </a:t>
            </a:r>
            <a:endParaRPr lang="en-US" smtClean="0"/>
          </a:p>
          <a:p>
            <a:r>
              <a:rPr lang="en-US"/>
              <a:t> Elicitation strategy and planned techniques </a:t>
            </a:r>
            <a:endParaRPr lang="en-US" smtClean="0"/>
          </a:p>
          <a:p>
            <a:r>
              <a:rPr lang="en-US"/>
              <a:t> Schedule and resource estimates </a:t>
            </a:r>
            <a:endParaRPr lang="en-US" smtClean="0"/>
          </a:p>
          <a:p>
            <a:r>
              <a:rPr lang="en-US"/>
              <a:t> Documents and systems needed for independent elicitation </a:t>
            </a:r>
            <a:endParaRPr lang="en-US" smtClean="0"/>
          </a:p>
          <a:p>
            <a:r>
              <a:rPr lang="en-US"/>
              <a:t>Expected products of elicitation efforts </a:t>
            </a:r>
            <a:endParaRPr lang="en-US" smtClean="0"/>
          </a:p>
          <a:p>
            <a:r>
              <a:rPr lang="en-US"/>
              <a:t> Elicitation risks </a:t>
            </a:r>
          </a:p>
        </p:txBody>
      </p:sp>
    </p:spTree>
    <p:extLst>
      <p:ext uri="{BB962C8B-B14F-4D97-AF65-F5344CB8AC3E}">
        <p14:creationId xmlns:p14="http://schemas.microsoft.com/office/powerpoint/2010/main" val="348301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Preparing for elicitation</a:t>
            </a:r>
            <a:br>
              <a:rPr lang="en-US"/>
            </a:br>
            <a:endParaRPr lang="en-US"/>
          </a:p>
        </p:txBody>
      </p:sp>
      <p:sp>
        <p:nvSpPr>
          <p:cNvPr id="3" name="Content Placeholder 2"/>
          <p:cNvSpPr>
            <a:spLocks noGrp="1"/>
          </p:cNvSpPr>
          <p:nvPr>
            <p:ph idx="1"/>
          </p:nvPr>
        </p:nvSpPr>
        <p:spPr/>
        <p:txBody>
          <a:bodyPr/>
          <a:lstStyle/>
          <a:p>
            <a:r>
              <a:rPr lang="en-US"/>
              <a:t>Plan session scope and agenda </a:t>
            </a:r>
            <a:endParaRPr lang="en-US" smtClean="0"/>
          </a:p>
          <a:p>
            <a:r>
              <a:rPr lang="en-US"/>
              <a:t>Prepare resources </a:t>
            </a:r>
            <a:endParaRPr lang="en-US" smtClean="0"/>
          </a:p>
          <a:p>
            <a:r>
              <a:rPr lang="en-US"/>
              <a:t>Learn about the stakeholders </a:t>
            </a:r>
            <a:endParaRPr lang="en-US" smtClean="0"/>
          </a:p>
          <a:p>
            <a:r>
              <a:rPr lang="en-US"/>
              <a:t>Prepare questions </a:t>
            </a:r>
            <a:endParaRPr lang="en-US" smtClean="0"/>
          </a:p>
          <a:p>
            <a:r>
              <a:rPr lang="en-US"/>
              <a:t>Prepare straw man models </a:t>
            </a:r>
          </a:p>
        </p:txBody>
      </p:sp>
    </p:spTree>
    <p:extLst>
      <p:ext uri="{BB962C8B-B14F-4D97-AF65-F5344CB8AC3E}">
        <p14:creationId xmlns:p14="http://schemas.microsoft.com/office/powerpoint/2010/main" val="926880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Performing elicitation activities</a:t>
            </a:r>
            <a:br>
              <a:rPr lang="en-US"/>
            </a:br>
            <a:endParaRPr lang="en-US"/>
          </a:p>
        </p:txBody>
      </p:sp>
      <p:sp>
        <p:nvSpPr>
          <p:cNvPr id="3" name="Content Placeholder 2"/>
          <p:cNvSpPr>
            <a:spLocks noGrp="1"/>
          </p:cNvSpPr>
          <p:nvPr>
            <p:ph idx="1"/>
          </p:nvPr>
        </p:nvSpPr>
        <p:spPr/>
        <p:txBody>
          <a:bodyPr/>
          <a:lstStyle/>
          <a:p>
            <a:r>
              <a:rPr lang="en-US"/>
              <a:t>Educate stakeholders </a:t>
            </a:r>
            <a:endParaRPr lang="en-US" smtClean="0"/>
          </a:p>
          <a:p>
            <a:r>
              <a:rPr lang="en-US"/>
              <a:t>Take good notes </a:t>
            </a:r>
            <a:endParaRPr lang="en-US" smtClean="0"/>
          </a:p>
          <a:p>
            <a:r>
              <a:rPr lang="en-US"/>
              <a:t>Exploit the physical space </a:t>
            </a:r>
          </a:p>
        </p:txBody>
      </p:sp>
    </p:spTree>
    <p:extLst>
      <p:ext uri="{BB962C8B-B14F-4D97-AF65-F5344CB8AC3E}">
        <p14:creationId xmlns:p14="http://schemas.microsoft.com/office/powerpoint/2010/main" val="130110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4" name="Content Placeholder 2"/>
          <p:cNvSpPr txBox="1">
            <a:spLocks/>
          </p:cNvSpPr>
          <p:nvPr/>
        </p:nvSpPr>
        <p:spPr>
          <a:xfrm>
            <a:off x="800100" y="990600"/>
            <a:ext cx="7619999" cy="4927600"/>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2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p>
          <a:p>
            <a:r>
              <a:rPr lang="en-US"/>
              <a:t>Student should understand the importance of requirements elicitation in requirement engineering.</a:t>
            </a:r>
          </a:p>
          <a:p>
            <a:r>
              <a:rPr lang="en-US"/>
              <a:t>Student should enhance the list of requirements elicitation techniques and how to use them.</a:t>
            </a:r>
          </a:p>
          <a:p>
            <a:r>
              <a:rPr lang="en-US"/>
              <a:t>Students should understand which techniques work </a:t>
            </a:r>
            <a:r>
              <a:rPr lang="en-US"/>
              <a:t>well? Why? Which ones </a:t>
            </a:r>
            <a:r>
              <a:rPr lang="en-US"/>
              <a:t>do </a:t>
            </a:r>
            <a:r>
              <a:rPr lang="en-US"/>
              <a:t>not work so well? Why not? </a:t>
            </a:r>
            <a:endParaRPr lang="en-US"/>
          </a:p>
          <a:p>
            <a:r>
              <a:rPr lang="en-US"/>
              <a:t>Which techniques that should use in agile projects, other projects.</a:t>
            </a:r>
            <a:endParaRPr lang="en-US"/>
          </a:p>
          <a:p>
            <a:endParaRPr lang="en-US"/>
          </a:p>
          <a:p>
            <a:endParaRPr lang="en-US"/>
          </a:p>
        </p:txBody>
      </p:sp>
    </p:spTree>
    <p:extLst>
      <p:ext uri="{BB962C8B-B14F-4D97-AF65-F5344CB8AC3E}">
        <p14:creationId xmlns:p14="http://schemas.microsoft.com/office/powerpoint/2010/main" val="296015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Following up after elicitation</a:t>
            </a:r>
            <a:br>
              <a:rPr lang="en-US"/>
            </a:br>
            <a:endParaRPr lang="en-US"/>
          </a:p>
        </p:txBody>
      </p:sp>
      <p:sp>
        <p:nvSpPr>
          <p:cNvPr id="3" name="Content Placeholder 2"/>
          <p:cNvSpPr>
            <a:spLocks noGrp="1"/>
          </p:cNvSpPr>
          <p:nvPr>
            <p:ph idx="1"/>
          </p:nvPr>
        </p:nvSpPr>
        <p:spPr/>
        <p:txBody>
          <a:bodyPr/>
          <a:lstStyle/>
          <a:p>
            <a:r>
              <a:rPr lang="en-US"/>
              <a:t>Organizing and sharing the notes </a:t>
            </a:r>
            <a:endParaRPr lang="en-US" smtClean="0"/>
          </a:p>
          <a:p>
            <a:r>
              <a:rPr lang="en-US"/>
              <a:t>Documenting open issues </a:t>
            </a:r>
          </a:p>
        </p:txBody>
      </p:sp>
    </p:spTree>
    <p:extLst>
      <p:ext uri="{BB962C8B-B14F-4D97-AF65-F5344CB8AC3E}">
        <p14:creationId xmlns:p14="http://schemas.microsoft.com/office/powerpoint/2010/main" val="3219947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Classifying customer input</a:t>
            </a:r>
            <a:br>
              <a:rPr lang="en-US"/>
            </a:br>
            <a:endParaRPr lang="en-US"/>
          </a:p>
        </p:txBody>
      </p:sp>
      <p:pic>
        <p:nvPicPr>
          <p:cNvPr id="5" name="Picture 4"/>
          <p:cNvPicPr>
            <a:picLocks noChangeAspect="1"/>
          </p:cNvPicPr>
          <p:nvPr/>
        </p:nvPicPr>
        <p:blipFill>
          <a:blip r:embed="rId2"/>
          <a:stretch>
            <a:fillRect/>
          </a:stretch>
        </p:blipFill>
        <p:spPr>
          <a:xfrm>
            <a:off x="1435100" y="1162226"/>
            <a:ext cx="5568373" cy="4477272"/>
          </a:xfrm>
          <a:prstGeom prst="rect">
            <a:avLst/>
          </a:prstGeom>
        </p:spPr>
      </p:pic>
    </p:spTree>
    <p:extLst>
      <p:ext uri="{BB962C8B-B14F-4D97-AF65-F5344CB8AC3E}">
        <p14:creationId xmlns:p14="http://schemas.microsoft.com/office/powerpoint/2010/main" val="96158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do you know when you’re done?</a:t>
            </a:r>
          </a:p>
        </p:txBody>
      </p:sp>
      <p:sp>
        <p:nvSpPr>
          <p:cNvPr id="3" name="Content Placeholder 2"/>
          <p:cNvSpPr>
            <a:spLocks noGrp="1"/>
          </p:cNvSpPr>
          <p:nvPr>
            <p:ph idx="1"/>
          </p:nvPr>
        </p:nvSpPr>
        <p:spPr>
          <a:xfrm>
            <a:off x="660400" y="1188440"/>
            <a:ext cx="8115300" cy="4844060"/>
          </a:xfrm>
        </p:spPr>
        <p:txBody>
          <a:bodyPr>
            <a:normAutofit/>
          </a:bodyPr>
          <a:lstStyle/>
          <a:p>
            <a:r>
              <a:rPr lang="en-US"/>
              <a:t>No simple signal will indicate when you’ve completed requirements </a:t>
            </a:r>
            <a:r>
              <a:rPr lang="en-US" smtClean="0"/>
              <a:t>elicitation.</a:t>
            </a:r>
          </a:p>
          <a:p>
            <a:r>
              <a:rPr lang="en-US" smtClean="0"/>
              <a:t>Perhaps you are done if:</a:t>
            </a:r>
          </a:p>
          <a:p>
            <a:pPr lvl="1"/>
            <a:r>
              <a:rPr lang="en-US" smtClean="0"/>
              <a:t>The </a:t>
            </a:r>
            <a:r>
              <a:rPr lang="en-US"/>
              <a:t>users can’t think of any more use cases or user stories. Users tend to identify user requirements in sequence of decreasing importance</a:t>
            </a:r>
            <a:r>
              <a:rPr lang="en-US" smtClean="0"/>
              <a:t>.</a:t>
            </a:r>
          </a:p>
          <a:p>
            <a:pPr lvl="1"/>
            <a:r>
              <a:rPr lang="en-US" smtClean="0"/>
              <a:t> Users </a:t>
            </a:r>
            <a:r>
              <a:rPr lang="en-US"/>
              <a:t>propose new scenarios, but they don’t lead to any new functional requirements. A “new” use case might really be an alternative flow for a use case you’ve already captured</a:t>
            </a:r>
            <a:r>
              <a:rPr lang="en-US" smtClean="0"/>
              <a:t>.</a:t>
            </a:r>
          </a:p>
          <a:p>
            <a:pPr lvl="1"/>
            <a:r>
              <a:rPr lang="en-US" smtClean="0"/>
              <a:t> Users </a:t>
            </a:r>
            <a:r>
              <a:rPr lang="en-US"/>
              <a:t>repeat issues they already covered in previous discussions.</a:t>
            </a:r>
          </a:p>
        </p:txBody>
      </p:sp>
    </p:spTree>
    <p:extLst>
      <p:ext uri="{BB962C8B-B14F-4D97-AF65-F5344CB8AC3E}">
        <p14:creationId xmlns:p14="http://schemas.microsoft.com/office/powerpoint/2010/main" val="2203728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do you know when you’re done?</a:t>
            </a:r>
          </a:p>
        </p:txBody>
      </p:sp>
      <p:sp>
        <p:nvSpPr>
          <p:cNvPr id="3" name="Content Placeholder 2"/>
          <p:cNvSpPr>
            <a:spLocks noGrp="1"/>
          </p:cNvSpPr>
          <p:nvPr>
            <p:ph idx="1"/>
          </p:nvPr>
        </p:nvSpPr>
        <p:spPr/>
        <p:txBody>
          <a:bodyPr>
            <a:normAutofit/>
          </a:bodyPr>
          <a:lstStyle/>
          <a:p>
            <a:r>
              <a:rPr lang="en-US"/>
              <a:t>Suggested new features, user requirements, or functional requirements are all deemed to be out of scope</a:t>
            </a:r>
            <a:r>
              <a:rPr lang="en-US" smtClean="0"/>
              <a:t>.</a:t>
            </a:r>
          </a:p>
          <a:p>
            <a:r>
              <a:rPr lang="en-US" smtClean="0"/>
              <a:t>Proposed </a:t>
            </a:r>
            <a:r>
              <a:rPr lang="en-US"/>
              <a:t>new requirements are all low priority</a:t>
            </a:r>
            <a:r>
              <a:rPr lang="en-US" smtClean="0"/>
              <a:t>.</a:t>
            </a:r>
          </a:p>
          <a:p>
            <a:r>
              <a:rPr lang="en-US"/>
              <a:t>T</a:t>
            </a:r>
            <a:r>
              <a:rPr lang="en-US" smtClean="0"/>
              <a:t>he </a:t>
            </a:r>
            <a:r>
              <a:rPr lang="en-US"/>
              <a:t>users are proposing capabilities that might be included “sometime in the lifetime of the product” rather than “in the specific product we’re talking about right now.” </a:t>
            </a:r>
            <a:endParaRPr lang="en-US" smtClean="0"/>
          </a:p>
          <a:p>
            <a:r>
              <a:rPr lang="en-US" smtClean="0"/>
              <a:t>Developers </a:t>
            </a:r>
            <a:r>
              <a:rPr lang="en-US"/>
              <a:t>and testers who review the requirements for an area raise few questions</a:t>
            </a:r>
          </a:p>
        </p:txBody>
      </p:sp>
    </p:spTree>
    <p:extLst>
      <p:ext uri="{BB962C8B-B14F-4D97-AF65-F5344CB8AC3E}">
        <p14:creationId xmlns:p14="http://schemas.microsoft.com/office/powerpoint/2010/main" val="283849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cautions about elicitation</a:t>
            </a:r>
          </a:p>
        </p:txBody>
      </p:sp>
      <p:sp>
        <p:nvSpPr>
          <p:cNvPr id="3" name="Content Placeholder 2"/>
          <p:cNvSpPr>
            <a:spLocks noGrp="1"/>
          </p:cNvSpPr>
          <p:nvPr>
            <p:ph idx="1"/>
          </p:nvPr>
        </p:nvSpPr>
        <p:spPr/>
        <p:txBody>
          <a:bodyPr/>
          <a:lstStyle/>
          <a:p>
            <a:r>
              <a:rPr lang="en-US"/>
              <a:t>Balance stakeholder representation </a:t>
            </a:r>
            <a:endParaRPr lang="en-US" smtClean="0"/>
          </a:p>
          <a:p>
            <a:r>
              <a:rPr lang="en-US"/>
              <a:t>Define scope </a:t>
            </a:r>
            <a:r>
              <a:rPr lang="en-US" smtClean="0"/>
              <a:t>appropriately</a:t>
            </a:r>
          </a:p>
          <a:p>
            <a:r>
              <a:rPr lang="en-US"/>
              <a:t>Avoid the requirements-versus-design argument </a:t>
            </a:r>
            <a:endParaRPr lang="en-US" smtClean="0"/>
          </a:p>
          <a:p>
            <a:r>
              <a:rPr lang="en-US"/>
              <a:t>Research within reason </a:t>
            </a:r>
          </a:p>
        </p:txBody>
      </p:sp>
    </p:spTree>
    <p:extLst>
      <p:ext uri="{BB962C8B-B14F-4D97-AF65-F5344CB8AC3E}">
        <p14:creationId xmlns:p14="http://schemas.microsoft.com/office/powerpoint/2010/main" val="3388992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Assumed and implied requirements</a:t>
            </a:r>
            <a:br>
              <a:rPr lang="en-US"/>
            </a:br>
            <a:endParaRPr lang="en-US"/>
          </a:p>
        </p:txBody>
      </p:sp>
      <p:sp>
        <p:nvSpPr>
          <p:cNvPr id="3" name="Content Placeholder 2"/>
          <p:cNvSpPr>
            <a:spLocks noGrp="1"/>
          </p:cNvSpPr>
          <p:nvPr>
            <p:ph idx="1"/>
          </p:nvPr>
        </p:nvSpPr>
        <p:spPr/>
        <p:txBody>
          <a:bodyPr/>
          <a:lstStyle/>
          <a:p>
            <a:r>
              <a:rPr lang="en-US"/>
              <a:t> Assumed requirements are those that people expect without having explicitly expressed them. What you assume as being obvious might not be the same as assumptions that various  developers make. </a:t>
            </a:r>
            <a:endParaRPr lang="en-US" smtClean="0"/>
          </a:p>
          <a:p>
            <a:r>
              <a:rPr lang="en-US" smtClean="0"/>
              <a:t>Implied </a:t>
            </a:r>
            <a:r>
              <a:rPr lang="en-US"/>
              <a:t>requirements are necessary because of another requirement but aren’t explicitly stated. Developers can’t implement functionality they don’t know about. </a:t>
            </a:r>
          </a:p>
        </p:txBody>
      </p:sp>
    </p:spTree>
    <p:extLst>
      <p:ext uri="{BB962C8B-B14F-4D97-AF65-F5344CB8AC3E}">
        <p14:creationId xmlns:p14="http://schemas.microsoft.com/office/powerpoint/2010/main" val="363803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missing requirements</a:t>
            </a:r>
          </a:p>
        </p:txBody>
      </p:sp>
      <p:sp>
        <p:nvSpPr>
          <p:cNvPr id="3" name="Content Placeholder 2"/>
          <p:cNvSpPr>
            <a:spLocks noGrp="1"/>
          </p:cNvSpPr>
          <p:nvPr>
            <p:ph idx="1"/>
          </p:nvPr>
        </p:nvSpPr>
        <p:spPr>
          <a:xfrm>
            <a:off x="876300" y="1320800"/>
            <a:ext cx="7505699" cy="4622800"/>
          </a:xfrm>
        </p:spPr>
        <p:txBody>
          <a:bodyPr>
            <a:normAutofit/>
          </a:bodyPr>
          <a:lstStyle/>
          <a:p>
            <a:r>
              <a:rPr lang="en-US"/>
              <a:t> Decompose high-level requirements into enough detail to reveal exactly what is being  </a:t>
            </a:r>
            <a:r>
              <a:rPr lang="en-US" smtClean="0"/>
              <a:t>requested</a:t>
            </a:r>
          </a:p>
          <a:p>
            <a:r>
              <a:rPr lang="en-US"/>
              <a:t> Ensure that all user classes have provided </a:t>
            </a:r>
            <a:r>
              <a:rPr lang="en-US" smtClean="0"/>
              <a:t>input</a:t>
            </a:r>
          </a:p>
          <a:p>
            <a:r>
              <a:rPr lang="en-US"/>
              <a:t>Trace system requirements, user requirements, event-response lists, and business rules to their corresponding functional requirements to make sure that all the necessary functionality was derived. </a:t>
            </a:r>
            <a:endParaRPr lang="en-US" smtClean="0"/>
          </a:p>
          <a:p>
            <a:r>
              <a:rPr lang="en-US"/>
              <a:t>Check boundary values for missing </a:t>
            </a:r>
            <a:r>
              <a:rPr lang="en-US" smtClean="0"/>
              <a:t>requirements</a:t>
            </a:r>
          </a:p>
          <a:p>
            <a:r>
              <a:rPr lang="en-US"/>
              <a:t> Represent requirements information in more than one </a:t>
            </a:r>
            <a:r>
              <a:rPr lang="en-US" smtClean="0"/>
              <a:t>way</a:t>
            </a:r>
            <a:endParaRPr lang="en-US" smtClean="0"/>
          </a:p>
        </p:txBody>
      </p:sp>
    </p:spTree>
    <p:extLst>
      <p:ext uri="{BB962C8B-B14F-4D97-AF65-F5344CB8AC3E}">
        <p14:creationId xmlns:p14="http://schemas.microsoft.com/office/powerpoint/2010/main" val="130527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missing requirements</a:t>
            </a:r>
          </a:p>
        </p:txBody>
      </p:sp>
      <p:sp>
        <p:nvSpPr>
          <p:cNvPr id="3" name="Content Placeholder 2"/>
          <p:cNvSpPr>
            <a:spLocks noGrp="1"/>
          </p:cNvSpPr>
          <p:nvPr>
            <p:ph idx="1"/>
          </p:nvPr>
        </p:nvSpPr>
        <p:spPr/>
        <p:txBody>
          <a:bodyPr/>
          <a:lstStyle/>
          <a:p>
            <a:r>
              <a:rPr lang="en-US"/>
              <a:t>Sets of requirements with complex Boolean logic (ANDs, ORs, and NOTs) often are  incomplete</a:t>
            </a:r>
          </a:p>
          <a:p>
            <a:r>
              <a:rPr lang="en-US" smtClean="0"/>
              <a:t>Create </a:t>
            </a:r>
            <a:r>
              <a:rPr lang="en-US"/>
              <a:t>a checklist of common functional areas to consider for your </a:t>
            </a:r>
            <a:r>
              <a:rPr lang="en-US" smtClean="0"/>
              <a:t>projects</a:t>
            </a:r>
          </a:p>
          <a:p>
            <a:r>
              <a:rPr lang="en-US"/>
              <a:t> A data model can reveal missing functionality</a:t>
            </a:r>
          </a:p>
        </p:txBody>
      </p:sp>
    </p:spTree>
    <p:extLst>
      <p:ext uri="{BB962C8B-B14F-4D97-AF65-F5344CB8AC3E}">
        <p14:creationId xmlns:p14="http://schemas.microsoft.com/office/powerpoint/2010/main" val="79414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5" name="Content Placeholder 2"/>
          <p:cNvSpPr txBox="1">
            <a:spLocks/>
          </p:cNvSpPr>
          <p:nvPr/>
        </p:nvSpPr>
        <p:spPr>
          <a:xfrm>
            <a:off x="876300" y="1188440"/>
            <a:ext cx="7353299" cy="4856760"/>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2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Requirements </a:t>
            </a:r>
            <a:r>
              <a:rPr lang="en-US"/>
              <a:t>elicitation overview</a:t>
            </a:r>
          </a:p>
          <a:p>
            <a:r>
              <a:rPr lang="en-US"/>
              <a:t>Requirements elicitation techniques</a:t>
            </a:r>
          </a:p>
          <a:p>
            <a:r>
              <a:rPr lang="en-US"/>
              <a:t>Planning elicitation on your project</a:t>
            </a:r>
          </a:p>
          <a:p>
            <a:r>
              <a:rPr lang="en-US"/>
              <a:t>Preparing for elicitation</a:t>
            </a:r>
          </a:p>
          <a:p>
            <a:r>
              <a:rPr lang="en-US"/>
              <a:t>Performing elicitation activities</a:t>
            </a:r>
          </a:p>
          <a:p>
            <a:r>
              <a:rPr lang="en-US"/>
              <a:t>Following up after </a:t>
            </a:r>
            <a:r>
              <a:rPr lang="en-US"/>
              <a:t>elicitation</a:t>
            </a:r>
          </a:p>
          <a:p>
            <a:r>
              <a:rPr lang="en-US"/>
              <a:t>Classifying customer input</a:t>
            </a:r>
          </a:p>
          <a:p>
            <a:r>
              <a:rPr lang="en-US"/>
              <a:t>Some cautions about elicitation</a:t>
            </a:r>
          </a:p>
          <a:p>
            <a:r>
              <a:rPr lang="en-US"/>
              <a:t>Finding missing requirement</a:t>
            </a:r>
          </a:p>
        </p:txBody>
      </p:sp>
    </p:spTree>
    <p:extLst>
      <p:ext uri="{BB962C8B-B14F-4D97-AF65-F5344CB8AC3E}">
        <p14:creationId xmlns:p14="http://schemas.microsoft.com/office/powerpoint/2010/main" val="227963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Requirements elicitation overview</a:t>
            </a:r>
            <a:br>
              <a:rPr lang="en-US"/>
            </a:br>
            <a:endParaRPr lang="en-US"/>
          </a:p>
        </p:txBody>
      </p:sp>
      <p:pic>
        <p:nvPicPr>
          <p:cNvPr id="4" name="Picture 3"/>
          <p:cNvPicPr>
            <a:picLocks noChangeAspect="1"/>
          </p:cNvPicPr>
          <p:nvPr/>
        </p:nvPicPr>
        <p:blipFill>
          <a:blip r:embed="rId3"/>
          <a:stretch>
            <a:fillRect/>
          </a:stretch>
        </p:blipFill>
        <p:spPr>
          <a:xfrm>
            <a:off x="1295400" y="1125037"/>
            <a:ext cx="6578600" cy="2678135"/>
          </a:xfrm>
          <a:prstGeom prst="rect">
            <a:avLst/>
          </a:prstGeom>
        </p:spPr>
      </p:pic>
      <p:pic>
        <p:nvPicPr>
          <p:cNvPr id="5" name="Picture 4"/>
          <p:cNvPicPr>
            <a:picLocks noChangeAspect="1"/>
          </p:cNvPicPr>
          <p:nvPr/>
        </p:nvPicPr>
        <p:blipFill>
          <a:blip r:embed="rId4"/>
          <a:stretch>
            <a:fillRect/>
          </a:stretch>
        </p:blipFill>
        <p:spPr>
          <a:xfrm>
            <a:off x="966402" y="3987800"/>
            <a:ext cx="7618237" cy="2336800"/>
          </a:xfrm>
          <a:prstGeom prst="rect">
            <a:avLst/>
          </a:prstGeom>
        </p:spPr>
      </p:pic>
    </p:spTree>
    <p:extLst>
      <p:ext uri="{BB962C8B-B14F-4D97-AF65-F5344CB8AC3E}">
        <p14:creationId xmlns:p14="http://schemas.microsoft.com/office/powerpoint/2010/main" val="400982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Requirements elicitation </a:t>
            </a:r>
            <a:r>
              <a:rPr lang="en-US" smtClean="0"/>
              <a:t>techniques:</a:t>
            </a:r>
            <a:r>
              <a:rPr lang="en-US"/>
              <a:t/>
            </a:r>
            <a:br>
              <a:rPr lang="en-US"/>
            </a:br>
            <a:r>
              <a:rPr lang="en-US" smtClean="0"/>
              <a:t>Interviews</a:t>
            </a:r>
            <a:r>
              <a:rPr lang="en-US"/>
              <a:t/>
            </a:r>
            <a:br>
              <a:rPr lang="en-US"/>
            </a:br>
            <a:endParaRPr lang="en-US"/>
          </a:p>
        </p:txBody>
      </p:sp>
      <p:sp>
        <p:nvSpPr>
          <p:cNvPr id="3" name="Content Placeholder 2"/>
          <p:cNvSpPr>
            <a:spLocks noGrp="1"/>
          </p:cNvSpPr>
          <p:nvPr>
            <p:ph idx="1"/>
          </p:nvPr>
        </p:nvSpPr>
        <p:spPr/>
        <p:txBody>
          <a:bodyPr/>
          <a:lstStyle/>
          <a:p>
            <a:r>
              <a:rPr lang="en-US"/>
              <a:t>Establish rapport </a:t>
            </a:r>
            <a:endParaRPr lang="en-US" smtClean="0"/>
          </a:p>
          <a:p>
            <a:r>
              <a:rPr lang="en-US"/>
              <a:t>Stay in scope </a:t>
            </a:r>
            <a:endParaRPr lang="en-US" smtClean="0"/>
          </a:p>
          <a:p>
            <a:r>
              <a:rPr lang="en-US"/>
              <a:t>Prepare questions and straw man models ahead of time </a:t>
            </a:r>
            <a:endParaRPr lang="en-US" smtClean="0"/>
          </a:p>
          <a:p>
            <a:r>
              <a:rPr lang="en-US"/>
              <a:t>Suggest ideas </a:t>
            </a:r>
            <a:endParaRPr lang="en-US" smtClean="0"/>
          </a:p>
          <a:p>
            <a:r>
              <a:rPr lang="en-US"/>
              <a:t>Listen actively </a:t>
            </a:r>
          </a:p>
        </p:txBody>
      </p:sp>
    </p:spTree>
    <p:extLst>
      <p:ext uri="{BB962C8B-B14F-4D97-AF65-F5344CB8AC3E}">
        <p14:creationId xmlns:p14="http://schemas.microsoft.com/office/powerpoint/2010/main" val="24114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Requirements elicitation techniques:</a:t>
            </a:r>
            <a:br>
              <a:rPr lang="en-US"/>
            </a:br>
            <a:r>
              <a:rPr lang="en-US"/>
              <a:t>Workshops</a:t>
            </a:r>
          </a:p>
        </p:txBody>
      </p:sp>
      <p:sp>
        <p:nvSpPr>
          <p:cNvPr id="3" name="Content Placeholder 2"/>
          <p:cNvSpPr>
            <a:spLocks noGrp="1"/>
          </p:cNvSpPr>
          <p:nvPr>
            <p:ph idx="1"/>
          </p:nvPr>
        </p:nvSpPr>
        <p:spPr>
          <a:xfrm>
            <a:off x="1130300" y="1188440"/>
            <a:ext cx="7353300" cy="4622799"/>
          </a:xfrm>
        </p:spPr>
        <p:txBody>
          <a:bodyPr>
            <a:normAutofit/>
          </a:bodyPr>
          <a:lstStyle/>
          <a:p>
            <a:r>
              <a:rPr lang="en-US"/>
              <a:t>Establish and enforce ground rules </a:t>
            </a:r>
            <a:endParaRPr lang="en-US" smtClean="0"/>
          </a:p>
          <a:p>
            <a:r>
              <a:rPr lang="en-US"/>
              <a:t>Fill all of the team roles </a:t>
            </a:r>
            <a:endParaRPr lang="en-US" smtClean="0"/>
          </a:p>
          <a:p>
            <a:r>
              <a:rPr lang="en-US"/>
              <a:t>Plan an agenda </a:t>
            </a:r>
            <a:endParaRPr lang="en-US" smtClean="0"/>
          </a:p>
          <a:p>
            <a:r>
              <a:rPr lang="en-US"/>
              <a:t>Stay in scope </a:t>
            </a:r>
            <a:endParaRPr lang="en-US" smtClean="0"/>
          </a:p>
          <a:p>
            <a:r>
              <a:rPr lang="en-US"/>
              <a:t>Use parking lots to capture items for later consideration </a:t>
            </a:r>
            <a:endParaRPr lang="en-US" smtClean="0"/>
          </a:p>
          <a:p>
            <a:r>
              <a:rPr lang="en-US"/>
              <a:t>Timebox discussions </a:t>
            </a:r>
            <a:endParaRPr lang="en-US" smtClean="0"/>
          </a:p>
          <a:p>
            <a:r>
              <a:rPr lang="en-US"/>
              <a:t>Keep the team small but include the right stakeholders </a:t>
            </a:r>
            <a:endParaRPr lang="en-US" smtClean="0"/>
          </a:p>
          <a:p>
            <a:r>
              <a:rPr lang="en-US"/>
              <a:t>Keep everyone engaged </a:t>
            </a:r>
          </a:p>
        </p:txBody>
      </p:sp>
    </p:spTree>
    <p:extLst>
      <p:ext uri="{BB962C8B-B14F-4D97-AF65-F5344CB8AC3E}">
        <p14:creationId xmlns:p14="http://schemas.microsoft.com/office/powerpoint/2010/main" val="269859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Requirements elicitation techniques:</a:t>
            </a:r>
            <a:br>
              <a:rPr lang="en-US"/>
            </a:br>
            <a:r>
              <a:rPr lang="en-US"/>
              <a:t>Focus groups</a:t>
            </a:r>
          </a:p>
        </p:txBody>
      </p:sp>
      <p:sp>
        <p:nvSpPr>
          <p:cNvPr id="3" name="Content Placeholder 2"/>
          <p:cNvSpPr>
            <a:spLocks noGrp="1"/>
          </p:cNvSpPr>
          <p:nvPr>
            <p:ph idx="1"/>
          </p:nvPr>
        </p:nvSpPr>
        <p:spPr/>
        <p:txBody>
          <a:bodyPr>
            <a:normAutofit/>
          </a:bodyPr>
          <a:lstStyle/>
          <a:p>
            <a:r>
              <a:rPr lang="en-US"/>
              <a:t>A</a:t>
            </a:r>
            <a:r>
              <a:rPr lang="en-US" smtClean="0"/>
              <a:t> </a:t>
            </a:r>
            <a:r>
              <a:rPr lang="en-US"/>
              <a:t>representative group of users who convene in a facilitated elicitation activity to generate input and ideas on a product’s functional and quality requirements</a:t>
            </a:r>
            <a:r>
              <a:rPr lang="en-US" smtClean="0"/>
              <a:t>.</a:t>
            </a:r>
          </a:p>
          <a:p>
            <a:r>
              <a:rPr lang="en-US" smtClean="0"/>
              <a:t> </a:t>
            </a:r>
            <a:r>
              <a:rPr lang="en-US"/>
              <a:t>Focus group sessions must be interactive, allowing all users a chance to voice their thoughts. </a:t>
            </a:r>
            <a:endParaRPr lang="en-US" smtClean="0"/>
          </a:p>
          <a:p>
            <a:r>
              <a:rPr lang="en-US" smtClean="0"/>
              <a:t>Focus </a:t>
            </a:r>
            <a:r>
              <a:rPr lang="en-US"/>
              <a:t>groups are useful for  exploring users’ attitudes, impressions, preferences, and needs </a:t>
            </a:r>
            <a:endParaRPr lang="en-US" smtClean="0"/>
          </a:p>
          <a:p>
            <a:r>
              <a:rPr lang="en-US" smtClean="0"/>
              <a:t>Useful for commercial </a:t>
            </a:r>
            <a:r>
              <a:rPr lang="en-US"/>
              <a:t>products and don’t have ready access to end users within your company.</a:t>
            </a:r>
          </a:p>
        </p:txBody>
      </p:sp>
    </p:spTree>
    <p:extLst>
      <p:ext uri="{BB962C8B-B14F-4D97-AF65-F5344CB8AC3E}">
        <p14:creationId xmlns:p14="http://schemas.microsoft.com/office/powerpoint/2010/main" val="312671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Requirements elicitation techniques:</a:t>
            </a:r>
            <a:br>
              <a:rPr lang="en-US"/>
            </a:br>
            <a:r>
              <a:rPr lang="en-US" smtClean="0"/>
              <a:t>Observations</a:t>
            </a:r>
            <a:endParaRPr lang="en-US"/>
          </a:p>
        </p:txBody>
      </p:sp>
      <p:sp>
        <p:nvSpPr>
          <p:cNvPr id="3" name="Content Placeholder 2"/>
          <p:cNvSpPr>
            <a:spLocks noGrp="1"/>
          </p:cNvSpPr>
          <p:nvPr>
            <p:ph idx="1"/>
          </p:nvPr>
        </p:nvSpPr>
        <p:spPr>
          <a:xfrm>
            <a:off x="800100" y="1188441"/>
            <a:ext cx="7632700" cy="4831360"/>
          </a:xfrm>
        </p:spPr>
        <p:txBody>
          <a:bodyPr>
            <a:normAutofit lnSpcReduction="10000"/>
          </a:bodyPr>
          <a:lstStyle/>
          <a:p>
            <a:pPr>
              <a:defRPr/>
            </a:pPr>
            <a:r>
              <a:rPr lang="en-US"/>
              <a:t>Focus on task elicitation in the system-as-is</a:t>
            </a:r>
          </a:p>
          <a:p>
            <a:pPr>
              <a:defRPr/>
            </a:pPr>
            <a:r>
              <a:rPr lang="en-US"/>
              <a:t>Understanding a task is often easier by observing people performing it (rather than verbal or textual explanation)</a:t>
            </a:r>
          </a:p>
          <a:p>
            <a:pPr lvl="1">
              <a:lnSpc>
                <a:spcPct val="100000"/>
              </a:lnSpc>
              <a:defRPr/>
            </a:pPr>
            <a:r>
              <a:rPr lang="en-US"/>
              <a:t>cf. tying shoelaces</a:t>
            </a:r>
          </a:p>
          <a:p>
            <a:pPr>
              <a:defRPr/>
            </a:pPr>
            <a:r>
              <a:rPr lang="en-US"/>
              <a:t>Passive observation: no interference with task performers</a:t>
            </a:r>
          </a:p>
          <a:p>
            <a:pPr lvl="1">
              <a:defRPr/>
            </a:pPr>
            <a:r>
              <a:rPr lang="en-US"/>
              <a:t>Watch from outside, record (notes, video), edit transcripts, interpret</a:t>
            </a:r>
          </a:p>
          <a:p>
            <a:pPr lvl="1">
              <a:lnSpc>
                <a:spcPct val="100000"/>
              </a:lnSpc>
              <a:defRPr/>
            </a:pPr>
            <a:r>
              <a:rPr lang="en-US">
                <a:solidFill>
                  <a:schemeClr val="tx1"/>
                </a:solidFill>
              </a:rPr>
              <a:t>Protocol analysis: task performers concurrently explain it</a:t>
            </a:r>
          </a:p>
          <a:p>
            <a:pPr lvl="1">
              <a:lnSpc>
                <a:spcPct val="120000"/>
              </a:lnSpc>
              <a:defRPr/>
            </a:pPr>
            <a:r>
              <a:rPr lang="en-US">
                <a:solidFill>
                  <a:schemeClr val="tx1"/>
                </a:solidFill>
              </a:rPr>
              <a:t>Ethnographic studies: over long periods of time, try to discover emergent properties of social group involved</a:t>
            </a:r>
            <a:endParaRPr lang="en-US"/>
          </a:p>
          <a:p>
            <a:pPr lvl="2">
              <a:lnSpc>
                <a:spcPct val="90000"/>
              </a:lnSpc>
              <a:defRPr/>
            </a:pPr>
            <a:r>
              <a:rPr lang="en-US" sz="1650"/>
              <a:t>about task performance </a:t>
            </a:r>
            <a:r>
              <a:rPr lang="en-US" sz="1650">
                <a:solidFill>
                  <a:schemeClr val="tx2"/>
                </a:solidFill>
              </a:rPr>
              <a:t>+</a:t>
            </a:r>
            <a:r>
              <a:rPr lang="en-US" sz="1650"/>
              <a:t> attitudes, reactions, gestures, </a:t>
            </a:r>
            <a:r>
              <a:rPr lang="en-US"/>
              <a:t>...</a:t>
            </a:r>
            <a:endParaRPr lang="en-US" sz="1650"/>
          </a:p>
          <a:p>
            <a:pPr>
              <a:defRPr/>
            </a:pPr>
            <a:r>
              <a:rPr lang="en-US"/>
              <a:t>Active observation: you get involved in the task, even become a team member</a:t>
            </a:r>
          </a:p>
        </p:txBody>
      </p:sp>
    </p:spTree>
    <p:extLst>
      <p:ext uri="{BB962C8B-B14F-4D97-AF65-F5344CB8AC3E}">
        <p14:creationId xmlns:p14="http://schemas.microsoft.com/office/powerpoint/2010/main" val="274092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Requirements elicitation techniques:</a:t>
            </a:r>
            <a:br>
              <a:rPr lang="en-US"/>
            </a:br>
            <a:r>
              <a:rPr lang="en-US" smtClean="0"/>
              <a:t>Questionnaires</a:t>
            </a:r>
            <a:endParaRPr lang="en-US"/>
          </a:p>
        </p:txBody>
      </p:sp>
      <p:sp>
        <p:nvSpPr>
          <p:cNvPr id="3" name="Content Placeholder 2"/>
          <p:cNvSpPr>
            <a:spLocks noGrp="1"/>
          </p:cNvSpPr>
          <p:nvPr>
            <p:ph idx="1"/>
          </p:nvPr>
        </p:nvSpPr>
        <p:spPr>
          <a:xfrm>
            <a:off x="889000" y="1295400"/>
            <a:ext cx="7531099" cy="4953000"/>
          </a:xfrm>
        </p:spPr>
        <p:txBody>
          <a:bodyPr>
            <a:normAutofit/>
          </a:bodyPr>
          <a:lstStyle/>
          <a:p>
            <a:pPr>
              <a:defRPr/>
            </a:pPr>
            <a:r>
              <a:rPr lang="en-US"/>
              <a:t>Submit a list of questions to selected stakeholders, each with a list of possible answers (+ brief context if needed)</a:t>
            </a:r>
          </a:p>
          <a:p>
            <a:pPr lvl="1">
              <a:lnSpc>
                <a:spcPct val="120000"/>
              </a:lnSpc>
              <a:spcBef>
                <a:spcPct val="40000"/>
              </a:spcBef>
              <a:defRPr/>
            </a:pPr>
            <a:r>
              <a:rPr lang="en-US"/>
              <a:t>Multiple choice question: one answer to be selected from answer list</a:t>
            </a:r>
          </a:p>
          <a:p>
            <a:pPr lvl="1">
              <a:spcBef>
                <a:spcPct val="40000"/>
              </a:spcBef>
              <a:defRPr/>
            </a:pPr>
            <a:r>
              <a:rPr lang="en-US"/>
              <a:t>Weighting question: list of statements to be weighted...</a:t>
            </a:r>
          </a:p>
          <a:p>
            <a:pPr lvl="2">
              <a:buFontTx/>
              <a:buChar char="•"/>
              <a:defRPr/>
            </a:pPr>
            <a:r>
              <a:rPr lang="en-US" sz="1650"/>
              <a:t>qualitatively (‘high’, ‘low”, ...),  or</a:t>
            </a:r>
          </a:p>
          <a:p>
            <a:pPr lvl="2">
              <a:buFontTx/>
              <a:buChar char="•"/>
              <a:defRPr/>
            </a:pPr>
            <a:r>
              <a:rPr lang="en-US" sz="1650"/>
              <a:t>quantitatively (percentages) </a:t>
            </a:r>
          </a:p>
          <a:p>
            <a:pPr lvl="2">
              <a:defRPr/>
            </a:pPr>
            <a:r>
              <a:rPr lang="en-US" sz="1650"/>
              <a:t>to express perceived importance, preference, risk</a:t>
            </a:r>
            <a:r>
              <a:rPr lang="en-US"/>
              <a:t> etc.</a:t>
            </a:r>
          </a:p>
          <a:p>
            <a:pPr>
              <a:spcBef>
                <a:spcPct val="60000"/>
              </a:spcBef>
              <a:defRPr/>
            </a:pPr>
            <a:r>
              <a:rPr lang="en-US"/>
              <a:t>Effective for acquiring subjective info quickly, cheaply, remotely from many people</a:t>
            </a:r>
          </a:p>
          <a:p>
            <a:pPr>
              <a:spcBef>
                <a:spcPct val="60000"/>
              </a:spcBef>
              <a:defRPr/>
            </a:pPr>
            <a:r>
              <a:rPr lang="en-US"/>
              <a:t>Helpful for preparing better focussed interviews </a:t>
            </a:r>
            <a:r>
              <a:rPr lang="en-US" sz="1500"/>
              <a:t>(see next)</a:t>
            </a:r>
            <a:endParaRPr lang="en-US"/>
          </a:p>
        </p:txBody>
      </p:sp>
    </p:spTree>
    <p:extLst>
      <p:ext uri="{BB962C8B-B14F-4D97-AF65-F5344CB8AC3E}">
        <p14:creationId xmlns:p14="http://schemas.microsoft.com/office/powerpoint/2010/main" val="2270490422"/>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5</TotalTime>
  <Words>1266</Words>
  <Application>Microsoft Office PowerPoint</Application>
  <PresentationFormat>On-screen Show (4:3)</PresentationFormat>
  <Paragraphs>163</Paragraphs>
  <Slides>27</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Myriad Pro</vt:lpstr>
      <vt:lpstr>Wingdings</vt:lpstr>
      <vt:lpstr>Wingdings 3</vt:lpstr>
      <vt:lpstr>Theme2</vt:lpstr>
      <vt:lpstr>Custom Design</vt:lpstr>
      <vt:lpstr>CHAPTER 7  Requirements elicitation</vt:lpstr>
      <vt:lpstr>Objectives</vt:lpstr>
      <vt:lpstr>Contents</vt:lpstr>
      <vt:lpstr>Requirements elicitation overview </vt:lpstr>
      <vt:lpstr>Requirements elicitation techniques: Interviews </vt:lpstr>
      <vt:lpstr>Requirements elicitation techniques: Workshops</vt:lpstr>
      <vt:lpstr>Requirements elicitation techniques: Focus groups</vt:lpstr>
      <vt:lpstr>Requirements elicitation techniques: Observations</vt:lpstr>
      <vt:lpstr>Requirements elicitation techniques: Questionnaires</vt:lpstr>
      <vt:lpstr>Requirements elicitation techniques: Questionnaires</vt:lpstr>
      <vt:lpstr>System interface analysis </vt:lpstr>
      <vt:lpstr>User interface analysis</vt:lpstr>
      <vt:lpstr>Document analysis </vt:lpstr>
      <vt:lpstr>Brainstorming </vt:lpstr>
      <vt:lpstr>Prototyping</vt:lpstr>
      <vt:lpstr>Storyboards </vt:lpstr>
      <vt:lpstr>Planning elicitation on your project </vt:lpstr>
      <vt:lpstr>Preparing for elicitation </vt:lpstr>
      <vt:lpstr>Performing elicitation activities </vt:lpstr>
      <vt:lpstr>Following up after elicitation </vt:lpstr>
      <vt:lpstr>Classifying customer input </vt:lpstr>
      <vt:lpstr>How do you know when you’re done?</vt:lpstr>
      <vt:lpstr>How do you know when you’re done?</vt:lpstr>
      <vt:lpstr>Some cautions about elicitation</vt:lpstr>
      <vt:lpstr>Assumed and implied requirements </vt:lpstr>
      <vt:lpstr>Finding missing requirements</vt:lpstr>
      <vt:lpstr>Finding missing requirements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Requirements elicitation</dc:title>
  <dc:creator>Huong</dc:creator>
  <cp:lastModifiedBy>Huong</cp:lastModifiedBy>
  <cp:revision>13</cp:revision>
  <dcterms:created xsi:type="dcterms:W3CDTF">2018-04-24T06:21:43Z</dcterms:created>
  <dcterms:modified xsi:type="dcterms:W3CDTF">2018-04-24T06:26:44Z</dcterms:modified>
</cp:coreProperties>
</file>