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5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35C-B332-4622-B6DF-ADA0A4E43012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F210-9368-485F-80EF-65FDB0D1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4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6ECC5-742A-4C7F-A75A-0AD043EE7685}" type="slidenum">
              <a:rPr lang="en-SG" smtClean="0"/>
              <a:pPr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244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30620406-D405-4C29-865D-344805BBB6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700" smtClean="0"/>
              <a:t>Click to edit Master title style</a:t>
            </a:r>
            <a:endParaRPr lang="en-US" sz="27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>
          <a:xfrm>
            <a:off x="1942415" y="6135811"/>
            <a:ext cx="5716488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54FA-43BE-4ED4-9B2D-36C0B8486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7772400" y="6135091"/>
            <a:ext cx="766380" cy="37017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345, Version 9/07</a:t>
            </a:r>
          </a:p>
          <a:p>
            <a:pPr>
              <a:defRPr/>
            </a:pPr>
            <a:r>
              <a:rPr lang="en-US"/>
              <a:t>S. Mitchell</a:t>
            </a:r>
          </a:p>
        </p:txBody>
      </p:sp>
    </p:spTree>
    <p:extLst>
      <p:ext uri="{BB962C8B-B14F-4D97-AF65-F5344CB8AC3E}">
        <p14:creationId xmlns:p14="http://schemas.microsoft.com/office/powerpoint/2010/main" val="159883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12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4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4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80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8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30620406-D405-4C29-865D-344805BBB6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18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8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4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30620406-D405-4C29-865D-344805BBB6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3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30620406-D405-4C29-865D-344805BBB6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9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30620406-D405-4C29-865D-344805BBB6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64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406-D405-4C29-865D-344805BBB6F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3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5C6984AC-58B4-457B-B528-D0E02412A4F0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30620406-D405-4C29-865D-344805BB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5C6984AC-58B4-457B-B528-D0E02412A4F0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406-D405-4C29-865D-344805BB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3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C6984AC-58B4-457B-B528-D0E02412A4F0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0406-D405-4C29-865D-344805BB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30620406-D405-4C29-865D-344805BBB6F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05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8</a:t>
            </a:r>
            <a:br>
              <a:rPr lang="en-US"/>
            </a:br>
            <a:r>
              <a:rPr lang="en-US"/>
              <a:t>Understanding user </a:t>
            </a:r>
            <a:r>
              <a:rPr lang="en-US" smtClean="0"/>
              <a:t>requirements</a:t>
            </a:r>
            <a:r>
              <a:rPr lang="en-US"/>
              <a:t/>
            </a:r>
            <a:br>
              <a:rPr lang="en-US"/>
            </a:br>
            <a:endParaRPr lang="en-US" sz="30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 and usage scenarios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6200"/>
            <a:ext cx="7962899" cy="4445000"/>
          </a:xfrm>
        </p:spPr>
        <p:txBody>
          <a:bodyPr>
            <a:normAutofit/>
          </a:bodyPr>
          <a:lstStyle/>
          <a:p>
            <a:r>
              <a:rPr lang="en-US"/>
              <a:t>Exploring use cases </a:t>
            </a:r>
          </a:p>
          <a:p>
            <a:r>
              <a:rPr lang="en-US" smtClean="0"/>
              <a:t>Validating </a:t>
            </a:r>
            <a:r>
              <a:rPr lang="en-US"/>
              <a:t>use </a:t>
            </a:r>
            <a:r>
              <a:rPr lang="en-US" smtClean="0"/>
              <a:t>cases</a:t>
            </a:r>
          </a:p>
          <a:p>
            <a:r>
              <a:rPr lang="en-US"/>
              <a:t>Use cases and functional requirements </a:t>
            </a:r>
            <a:endParaRPr lang="en-US" smtClean="0"/>
          </a:p>
          <a:p>
            <a:pPr lvl="1"/>
            <a:r>
              <a:rPr lang="en-US"/>
              <a:t>Use cases only </a:t>
            </a:r>
            <a:endParaRPr lang="en-US" smtClean="0"/>
          </a:p>
          <a:p>
            <a:pPr lvl="1"/>
            <a:r>
              <a:rPr lang="en-US"/>
              <a:t>Use cases and functional requirements </a:t>
            </a:r>
            <a:endParaRPr lang="en-US" smtClean="0"/>
          </a:p>
          <a:p>
            <a:r>
              <a:rPr lang="en-US"/>
              <a:t>Functional requirements </a:t>
            </a:r>
            <a:r>
              <a:rPr lang="en-US" smtClean="0"/>
              <a:t>only</a:t>
            </a:r>
          </a:p>
          <a:p>
            <a:r>
              <a:rPr lang="en-US"/>
              <a:t>Use cases and tests </a:t>
            </a:r>
            <a:endParaRPr lang="en-US" smtClean="0"/>
          </a:p>
          <a:p>
            <a:r>
              <a:rPr lang="en-US"/>
              <a:t>Use case traps to avoid </a:t>
            </a:r>
            <a:endParaRPr lang="en-US" smtClean="0"/>
          </a:p>
          <a:p>
            <a:r>
              <a:rPr lang="en-US"/>
              <a:t>Benefits of usage-centric requirements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BCBE90-9A88-4D9C-A9F3-E97715DB3F7B}" type="slidenum">
              <a:rPr lang="en-US">
                <a:latin typeface="Arial Black" panose="020B0A04020102020204" pitchFamily="34" charset="0"/>
              </a:rPr>
              <a:pPr/>
              <a:t>11</a:t>
            </a:fld>
            <a:endParaRPr lang="en-US">
              <a:latin typeface="Arial Black" panose="020B0A04020102020204" pitchFamily="34" charset="0"/>
            </a:endParaRPr>
          </a:p>
        </p:txBody>
      </p:sp>
      <p:graphicFrame>
        <p:nvGraphicFramePr>
          <p:cNvPr id="98306" name="Group 2"/>
          <p:cNvGraphicFramePr>
            <a:graphicFrameLocks noGrp="1"/>
          </p:cNvGraphicFramePr>
          <p:nvPr>
            <p:extLst/>
          </p:nvPr>
        </p:nvGraphicFramePr>
        <p:xfrm>
          <a:off x="1418896" y="1634562"/>
          <a:ext cx="6172200" cy="4023296"/>
        </p:xfrm>
        <a:graphic>
          <a:graphicData uri="http://schemas.openxmlformats.org/drawingml/2006/table">
            <a:tbl>
              <a:tblPr/>
              <a:tblGrid>
                <a:gridCol w="1602581"/>
                <a:gridCol w="711994"/>
                <a:gridCol w="3857625"/>
              </a:tblGrid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Unique use case number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Brief noun-verb phrase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Brief summary of use case major actions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1-5 (1 = lowest priority, 5 = highest priority)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Preconditions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needs to be true before use case “executes”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Postconditions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What will be true after the use case successfully “executes”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 Actor(s)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 actor name(s)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Secondary Actor(s)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Secondary actor name(s)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Trigger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action that causes this use case to begin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Main Scenario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 #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is the “main success scenario” or “happy path.”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Description of steps in successful use case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“execution”</a:t>
                      </a:r>
                      <a:endParaRPr kumimoji="0" lang="en-US" sz="1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This should be in a “system-user-system, etc.” format.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Extensions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Branching Action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 #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Alternative paths that the use case may take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4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 Issues</a:t>
                      </a:r>
                    </a:p>
                  </a:txBody>
                  <a:tcPr marL="68580" marR="68580" marT="34288" marB="342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Issue #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Issues regarding the use case that need resolution</a:t>
                      </a:r>
                    </a:p>
                  </a:txBody>
                  <a:tcPr marL="68580" marR="68580" marT="34288" marB="342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24" name="Text Box 63"/>
          <p:cNvSpPr txBox="1">
            <a:spLocks noChangeArrowheads="1"/>
          </p:cNvSpPr>
          <p:nvPr/>
        </p:nvSpPr>
        <p:spPr bwMode="auto">
          <a:xfrm>
            <a:off x="2857500" y="1143000"/>
            <a:ext cx="388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Use Case Specification Template*</a:t>
            </a:r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2573778" y="5769918"/>
            <a:ext cx="502717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50" dirty="0"/>
              <a:t>*Adapted from A. Cockburn, “Basic Use Case Template”</a:t>
            </a:r>
          </a:p>
        </p:txBody>
      </p:sp>
    </p:spTree>
    <p:extLst>
      <p:ext uri="{BB962C8B-B14F-4D97-AF65-F5344CB8AC3E}">
        <p14:creationId xmlns:p14="http://schemas.microsoft.com/office/powerpoint/2010/main" val="24590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07" name="Group 163"/>
          <p:cNvGraphicFramePr>
            <a:graphicFrameLocks noGrp="1"/>
          </p:cNvGraphicFramePr>
          <p:nvPr>
            <p:ph/>
          </p:nvPr>
        </p:nvGraphicFramePr>
        <p:xfrm>
          <a:off x="1600200" y="2191942"/>
          <a:ext cx="5943600" cy="1934290"/>
        </p:xfrm>
        <a:graphic>
          <a:graphicData uri="http://schemas.openxmlformats.org/drawingml/2006/table">
            <a:tbl>
              <a:tblPr/>
              <a:tblGrid>
                <a:gridCol w="1485900"/>
                <a:gridCol w="4457700"/>
              </a:tblGrid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Withdraw Money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Summary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withdraws money from one of his/her accounts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Priority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4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Preconditions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has logged into ATM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Postconditions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has withdrawn money and received a receipt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 Actor(s)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Bank Customer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Secondary Actor(s)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Customer Accounts Database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6" name="Rectangle 164"/>
          <p:cNvSpPr>
            <a:spLocks noChangeArrowheads="1"/>
          </p:cNvSpPr>
          <p:nvPr/>
        </p:nvSpPr>
        <p:spPr bwMode="auto">
          <a:xfrm>
            <a:off x="2249743" y="1052736"/>
            <a:ext cx="4527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Use Case Specification Template Example</a:t>
            </a:r>
          </a:p>
        </p:txBody>
      </p:sp>
      <p:sp>
        <p:nvSpPr>
          <p:cNvPr id="16417" name="Text Box 165"/>
          <p:cNvSpPr txBox="1">
            <a:spLocks noChangeArrowheads="1"/>
          </p:cNvSpPr>
          <p:nvPr/>
        </p:nvSpPr>
        <p:spPr bwMode="auto">
          <a:xfrm>
            <a:off x="5943600" y="4514851"/>
            <a:ext cx="12001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350"/>
              <a:t>Continued …</a:t>
            </a:r>
          </a:p>
        </p:txBody>
      </p:sp>
    </p:spTree>
    <p:extLst>
      <p:ext uri="{BB962C8B-B14F-4D97-AF65-F5344CB8AC3E}">
        <p14:creationId xmlns:p14="http://schemas.microsoft.com/office/powerpoint/2010/main" val="8474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4D81E-CD34-40BB-B7D5-2F6D47A4663A}" type="slidenum">
              <a:rPr lang="en-US">
                <a:latin typeface="Arial Black" panose="020B0A04020102020204" pitchFamily="34" charset="0"/>
              </a:rPr>
              <a:pPr/>
              <a:t>13</a:t>
            </a:fld>
            <a:endParaRPr lang="en-US">
              <a:latin typeface="Arial Black" panose="020B0A04020102020204" pitchFamily="34" charset="0"/>
            </a:endParaRPr>
          </a:p>
        </p:txBody>
      </p:sp>
      <p:graphicFrame>
        <p:nvGraphicFramePr>
          <p:cNvPr id="86174" name="Group 158"/>
          <p:cNvGraphicFramePr>
            <a:graphicFrameLocks noGrp="1"/>
          </p:cNvGraphicFramePr>
          <p:nvPr/>
        </p:nvGraphicFramePr>
        <p:xfrm>
          <a:off x="1543050" y="1193006"/>
          <a:ext cx="6115051" cy="4674634"/>
        </p:xfrm>
        <a:graphic>
          <a:graphicData uri="http://schemas.openxmlformats.org/drawingml/2006/table">
            <a:tbl>
              <a:tblPr/>
              <a:tblGrid>
                <a:gridCol w="1528763"/>
                <a:gridCol w="528638"/>
                <a:gridCol w="4057650"/>
              </a:tblGrid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Trigger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has chosen to withdraw money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Main Scenario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displays account types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chooses account type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asks for amount to withdraw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enters amount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debits user’s account and dispenses money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removes money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prints and dispenses receipt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removes receipt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displays closing message and dispenses user’s ATM card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User removes card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displays welcome message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Extensions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Step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Branching 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notifies user that account funds are insufficient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gives current account balance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vi-VN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System exits option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 Issues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Should the system ask if the user wants to see the balance?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88" name="Rectangle 52"/>
          <p:cNvSpPr>
            <a:spLocks noChangeArrowheads="1"/>
          </p:cNvSpPr>
          <p:nvPr/>
        </p:nvSpPr>
        <p:spPr bwMode="auto">
          <a:xfrm>
            <a:off x="2421732" y="3292078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vi-VN" sz="1350"/>
          </a:p>
        </p:txBody>
      </p:sp>
    </p:spTree>
    <p:extLst>
      <p:ext uri="{BB962C8B-B14F-4D97-AF65-F5344CB8AC3E}">
        <p14:creationId xmlns:p14="http://schemas.microsoft.com/office/powerpoint/2010/main" val="18430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270000"/>
            <a:ext cx="7696200" cy="4521200"/>
          </a:xfrm>
        </p:spPr>
        <p:txBody>
          <a:bodyPr>
            <a:normAutofit/>
          </a:bodyPr>
          <a:lstStyle/>
          <a:p>
            <a:r>
              <a:rPr lang="en-US" smtClean="0"/>
              <a:t>Understand two </a:t>
            </a:r>
            <a:r>
              <a:rPr lang="en-US"/>
              <a:t>of the most commonly employed techniques for exploring user requirements: use cases and </a:t>
            </a:r>
            <a:r>
              <a:rPr lang="en-US" smtClean="0"/>
              <a:t>user stories</a:t>
            </a:r>
          </a:p>
          <a:p>
            <a:r>
              <a:rPr lang="en-US"/>
              <a:t>Student could </a:t>
            </a:r>
            <a:r>
              <a:rPr lang="en-US" smtClean="0"/>
              <a:t>address </a:t>
            </a:r>
            <a:r>
              <a:rPr lang="en-US"/>
              <a:t>all the </a:t>
            </a:r>
            <a:r>
              <a:rPr lang="en-US" smtClean="0"/>
              <a:t>functional requirements of a project by use case diagram and use case specification.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715" y="0"/>
            <a:ext cx="5290886" cy="1032060"/>
          </a:xfrm>
        </p:spPr>
        <p:txBody>
          <a:bodyPr>
            <a:noAutofit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447800"/>
            <a:ext cx="6870700" cy="42418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Use cases and user </a:t>
            </a:r>
            <a:r>
              <a:rPr lang="en-US" smtClean="0"/>
              <a:t>stories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The use case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Use cases and usage scenarios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Identifying use </a:t>
            </a:r>
            <a:r>
              <a:rPr lang="en-US" smtClean="0"/>
              <a:t>cases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Exploring use cases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Validating use cases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Use cases and functional requirements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Use case traps to avoid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Benefits of usage-centric requirements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215900"/>
            <a:ext cx="6811691" cy="1052161"/>
          </a:xfrm>
        </p:spPr>
        <p:txBody>
          <a:bodyPr/>
          <a:lstStyle/>
          <a:p>
            <a:r>
              <a:rPr lang="en-US"/>
              <a:t>Use cases and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384300"/>
            <a:ext cx="7365999" cy="4635500"/>
          </a:xfrm>
        </p:spPr>
        <p:txBody>
          <a:bodyPr>
            <a:normAutofit/>
          </a:bodyPr>
          <a:lstStyle/>
          <a:p>
            <a:r>
              <a:rPr lang="en-US"/>
              <a:t>A use case describes a sequence of interactions between a system and an external actor that results in the actor being able to achieve some outcome of </a:t>
            </a:r>
            <a:r>
              <a:rPr lang="en-US" smtClean="0"/>
              <a:t>value</a:t>
            </a:r>
          </a:p>
          <a:p>
            <a:r>
              <a:rPr lang="en-US"/>
              <a:t>The names of use cases are always written in the form of a verb followed by an object. </a:t>
            </a:r>
            <a:endParaRPr lang="en-US" smtClean="0"/>
          </a:p>
          <a:p>
            <a:r>
              <a:rPr lang="en-US" smtClean="0"/>
              <a:t>Select </a:t>
            </a:r>
            <a:r>
              <a:rPr lang="en-US"/>
              <a:t>strong, descriptive names to make it evident from the name that the use case will deliver something valuable for some </a:t>
            </a:r>
            <a:r>
              <a:rPr lang="en-US" smtClean="0"/>
              <a:t>user</a:t>
            </a:r>
          </a:p>
          <a:p>
            <a:r>
              <a:rPr lang="en-US"/>
              <a:t>Users and actors </a:t>
            </a:r>
          </a:p>
        </p:txBody>
      </p:sp>
    </p:spTree>
    <p:extLst>
      <p:ext uri="{BB962C8B-B14F-4D97-AF65-F5344CB8AC3E}">
        <p14:creationId xmlns:p14="http://schemas.microsoft.com/office/powerpoint/2010/main" val="30230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use case approach</a:t>
            </a:r>
            <a:br>
              <a:rPr lang="en-US"/>
            </a:br>
            <a:endParaRPr lang="en-US"/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062660"/>
            <a:ext cx="7442200" cy="344618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Questions to consider</a:t>
            </a:r>
          </a:p>
          <a:p>
            <a:pPr lvl="1"/>
            <a:r>
              <a:rPr lang="en-US" dirty="0"/>
              <a:t>What will the actor use the system for?</a:t>
            </a:r>
          </a:p>
          <a:p>
            <a:pPr lvl="1"/>
            <a:r>
              <a:rPr lang="en-US" dirty="0"/>
              <a:t>Will the actor create, store, change, remove, or read data in the system?</a:t>
            </a:r>
          </a:p>
          <a:p>
            <a:pPr lvl="1"/>
            <a:r>
              <a:rPr lang="en-US" dirty="0"/>
              <a:t>Will the actor need to inform the system about external events or changes?</a:t>
            </a:r>
          </a:p>
          <a:p>
            <a:pPr lvl="1"/>
            <a:r>
              <a:rPr lang="en-US" dirty="0"/>
              <a:t>Will the actor need to be informed about certain occurrences in the system?</a:t>
            </a:r>
          </a:p>
          <a:p>
            <a:r>
              <a:rPr lang="en-US" dirty="0"/>
              <a:t>Provide a brief description that elaborates the intent of the use case</a:t>
            </a:r>
          </a:p>
        </p:txBody>
      </p:sp>
      <p:sp>
        <p:nvSpPr>
          <p:cNvPr id="931844" name="Text Box 4"/>
          <p:cNvSpPr txBox="1">
            <a:spLocks noChangeArrowheads="1"/>
          </p:cNvSpPr>
          <p:nvPr/>
        </p:nvSpPr>
        <p:spPr bwMode="auto">
          <a:xfrm>
            <a:off x="812800" y="4652684"/>
            <a:ext cx="7607300" cy="120032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/>
              <a:t>Program Vacation Setting</a:t>
            </a:r>
          </a:p>
          <a:p>
            <a:r>
              <a:rPr lang="en-US"/>
              <a:t>Actor(s): Homeowner/programmer</a:t>
            </a:r>
          </a:p>
          <a:p>
            <a:r>
              <a:rPr lang="en-US"/>
              <a:t>Description: Homeowner/programmer sets lighting and alarm options for an extended stay away from home</a:t>
            </a:r>
          </a:p>
        </p:txBody>
      </p:sp>
    </p:spTree>
    <p:extLst>
      <p:ext uri="{BB962C8B-B14F-4D97-AF65-F5344CB8AC3E}">
        <p14:creationId xmlns:p14="http://schemas.microsoft.com/office/powerpoint/2010/main" val="274820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the Use Cases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358315" cy="4756151"/>
          </a:xfrm>
        </p:spPr>
        <p:txBody>
          <a:bodyPr>
            <a:normAutofit/>
          </a:bodyPr>
          <a:lstStyle/>
          <a:p>
            <a:r>
              <a:rPr lang="en-US" dirty="0"/>
              <a:t>Outline all the basic flows first</a:t>
            </a:r>
          </a:p>
          <a:p>
            <a:pPr lvl="1"/>
            <a:r>
              <a:rPr lang="en-US" dirty="0"/>
              <a:t>Basic flow is the most common path</a:t>
            </a:r>
          </a:p>
          <a:p>
            <a:pPr lvl="1"/>
            <a:r>
              <a:rPr lang="en-US" dirty="0"/>
              <a:t>What event starts the use case?</a:t>
            </a:r>
          </a:p>
          <a:p>
            <a:pPr lvl="1"/>
            <a:r>
              <a:rPr lang="en-US" dirty="0"/>
              <a:t>How does the use case end?</a:t>
            </a:r>
          </a:p>
          <a:p>
            <a:pPr lvl="1"/>
            <a:r>
              <a:rPr lang="en-US" dirty="0"/>
              <a:t>How does the use case repeat some behavior?</a:t>
            </a:r>
          </a:p>
          <a:p>
            <a:r>
              <a:rPr lang="en-US" dirty="0"/>
              <a:t>Outline alternate flows</a:t>
            </a:r>
          </a:p>
          <a:p>
            <a:pPr lvl="1"/>
            <a:r>
              <a:rPr lang="en-US" dirty="0"/>
              <a:t>Are there optional situations?</a:t>
            </a:r>
          </a:p>
          <a:p>
            <a:pPr lvl="1"/>
            <a:r>
              <a:rPr lang="en-US" dirty="0"/>
              <a:t>What odd cases might happen?</a:t>
            </a:r>
          </a:p>
          <a:p>
            <a:pPr lvl="1"/>
            <a:r>
              <a:rPr lang="en-US" dirty="0"/>
              <a:t>What variants might happen?</a:t>
            </a:r>
          </a:p>
          <a:p>
            <a:pPr lvl="1"/>
            <a:r>
              <a:rPr lang="en-US" dirty="0"/>
              <a:t>What may go wrong?</a:t>
            </a:r>
          </a:p>
          <a:p>
            <a:pPr lvl="1"/>
            <a:r>
              <a:rPr lang="en-US" dirty="0"/>
              <a:t>What may not happen?</a:t>
            </a:r>
          </a:p>
          <a:p>
            <a:pPr lvl="1"/>
            <a:r>
              <a:rPr lang="en-US" dirty="0"/>
              <a:t>What kind of resources can be blocked?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5543550"/>
            <a:ext cx="1600200" cy="342900"/>
          </a:xfrm>
          <a:prstGeom prst="rect">
            <a:avLst/>
          </a:prstGeom>
        </p:spPr>
        <p:txBody>
          <a:bodyPr/>
          <a:lstStyle/>
          <a:p>
            <a:fld id="{6FD0A879-B934-40F7-BFDA-D5265170CF3E}" type="slidenum">
              <a:rPr lang="ar-SA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Anatomy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1193800"/>
            <a:ext cx="7658100" cy="50673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Mandatory elements</a:t>
            </a:r>
          </a:p>
          <a:p>
            <a:pPr lvl="1"/>
            <a:r>
              <a:rPr lang="en-US" dirty="0"/>
              <a:t>Name – Unique and descriptive</a:t>
            </a:r>
          </a:p>
          <a:p>
            <a:pPr lvl="1"/>
            <a:r>
              <a:rPr lang="en-US" dirty="0"/>
              <a:t>Brief description – Paragraph describing purpose</a:t>
            </a:r>
          </a:p>
          <a:p>
            <a:pPr lvl="1"/>
            <a:r>
              <a:rPr lang="en-US" dirty="0"/>
              <a:t>Actors – List all actors that interact with this use case</a:t>
            </a:r>
          </a:p>
          <a:p>
            <a:pPr lvl="1"/>
            <a:r>
              <a:rPr lang="en-US" dirty="0"/>
              <a:t>Flow of events – Basic flow and Alternate flows</a:t>
            </a:r>
          </a:p>
          <a:p>
            <a:r>
              <a:rPr lang="en-US" sz="1800" dirty="0"/>
              <a:t>Optional elements</a:t>
            </a:r>
          </a:p>
          <a:p>
            <a:pPr lvl="1"/>
            <a:r>
              <a:rPr lang="en-US" dirty="0"/>
              <a:t>Pre-conditions – conditions that must be present in order for a use case to start</a:t>
            </a:r>
          </a:p>
          <a:p>
            <a:pPr lvl="1"/>
            <a:r>
              <a:rPr lang="en-US" dirty="0"/>
              <a:t>Post-condition – state of the system after a use case has run its course</a:t>
            </a:r>
          </a:p>
          <a:p>
            <a:pPr lvl="1"/>
            <a:r>
              <a:rPr lang="en-US" dirty="0"/>
              <a:t>System or subsystem – level of use case. System causes multiple subsystems to interact</a:t>
            </a:r>
          </a:p>
          <a:p>
            <a:pPr lvl="1"/>
            <a:r>
              <a:rPr lang="en-US" dirty="0"/>
              <a:t>Other stakeholder – non users</a:t>
            </a:r>
          </a:p>
          <a:p>
            <a:pPr lvl="1"/>
            <a:r>
              <a:rPr lang="en-US" dirty="0"/>
              <a:t>Special requirements – performance or throughput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5543550"/>
            <a:ext cx="1600200" cy="342900"/>
          </a:xfrm>
          <a:prstGeom prst="rect">
            <a:avLst/>
          </a:prstGeom>
        </p:spPr>
        <p:txBody>
          <a:bodyPr/>
          <a:lstStyle/>
          <a:p>
            <a:fld id="{0A2B221C-1816-4947-8BE0-36AED515167C}" type="slidenum">
              <a:rPr lang="ar-SA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Actors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1295401"/>
            <a:ext cx="8077200" cy="3292944"/>
          </a:xfrm>
        </p:spPr>
        <p:txBody>
          <a:bodyPr>
            <a:noAutofit/>
          </a:bodyPr>
          <a:lstStyle/>
          <a:p>
            <a:r>
              <a:rPr lang="en-US" dirty="0"/>
              <a:t>An actor is someone or something that interacts with the system</a:t>
            </a:r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Homeowners are actors on HOLIS system</a:t>
            </a:r>
          </a:p>
          <a:p>
            <a:pPr lvl="1"/>
            <a:r>
              <a:rPr lang="en-US" dirty="0"/>
              <a:t>Authors are actors on a word processing system</a:t>
            </a:r>
          </a:p>
          <a:p>
            <a:r>
              <a:rPr lang="en-US" dirty="0"/>
              <a:t>Other systems or applications</a:t>
            </a:r>
          </a:p>
          <a:p>
            <a:pPr lvl="1"/>
            <a:r>
              <a:rPr lang="en-US" dirty="0"/>
              <a:t>HOLIS Control Switch is an actor on the HOLIS Central Control Unit</a:t>
            </a:r>
          </a:p>
          <a:p>
            <a:r>
              <a:rPr lang="en-US" dirty="0"/>
              <a:t>A device</a:t>
            </a:r>
          </a:p>
          <a:p>
            <a:pPr lvl="1"/>
            <a:r>
              <a:rPr lang="en-US" dirty="0"/>
              <a:t>Lights</a:t>
            </a:r>
          </a:p>
          <a:p>
            <a:pPr lvl="1"/>
            <a:r>
              <a:rPr lang="en-US" dirty="0"/>
              <a:t>Printer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57900" y="5543550"/>
            <a:ext cx="1600200" cy="342900"/>
          </a:xfrm>
          <a:prstGeom prst="rect">
            <a:avLst/>
          </a:prstGeom>
        </p:spPr>
        <p:txBody>
          <a:bodyPr/>
          <a:lstStyle/>
          <a:p>
            <a:fld id="{096800C5-A7E5-4E51-96B1-3D550F8954CD}" type="slidenum">
              <a:rPr lang="ar-SA"/>
              <a:pPr/>
              <a:t>8</a:t>
            </a:fld>
            <a:endParaRPr lang="en-US"/>
          </a:p>
        </p:txBody>
      </p:sp>
      <p:sp>
        <p:nvSpPr>
          <p:cNvPr id="927748" name="AutoShape 4"/>
          <p:cNvSpPr>
            <a:spLocks noChangeArrowheads="1"/>
          </p:cNvSpPr>
          <p:nvPr/>
        </p:nvSpPr>
        <p:spPr bwMode="auto">
          <a:xfrm>
            <a:off x="6443664" y="4448175"/>
            <a:ext cx="97631" cy="123825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749" name="Line 5"/>
          <p:cNvSpPr>
            <a:spLocks noChangeShapeType="1"/>
          </p:cNvSpPr>
          <p:nvPr/>
        </p:nvSpPr>
        <p:spPr bwMode="auto">
          <a:xfrm flipV="1">
            <a:off x="6388894" y="4668441"/>
            <a:ext cx="2393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750" name="Line 6"/>
          <p:cNvSpPr>
            <a:spLocks noChangeShapeType="1"/>
          </p:cNvSpPr>
          <p:nvPr/>
        </p:nvSpPr>
        <p:spPr bwMode="auto">
          <a:xfrm>
            <a:off x="6497241" y="4564857"/>
            <a:ext cx="0" cy="2274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751" name="Line 7"/>
          <p:cNvSpPr>
            <a:spLocks noChangeShapeType="1"/>
          </p:cNvSpPr>
          <p:nvPr/>
        </p:nvSpPr>
        <p:spPr bwMode="auto">
          <a:xfrm flipH="1">
            <a:off x="6367463" y="4792266"/>
            <a:ext cx="125016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752" name="Line 8"/>
          <p:cNvSpPr>
            <a:spLocks noChangeShapeType="1"/>
          </p:cNvSpPr>
          <p:nvPr/>
        </p:nvSpPr>
        <p:spPr bwMode="auto">
          <a:xfrm>
            <a:off x="6492478" y="4799410"/>
            <a:ext cx="157163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27753" name="Text Box 9"/>
          <p:cNvSpPr txBox="1">
            <a:spLocks noChangeArrowheads="1"/>
          </p:cNvSpPr>
          <p:nvPr/>
        </p:nvSpPr>
        <p:spPr bwMode="auto">
          <a:xfrm>
            <a:off x="6258235" y="5100963"/>
            <a:ext cx="56611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350"/>
              <a:t>Actor</a:t>
            </a:r>
            <a:endParaRPr lang="en-US" sz="1350" u="sng"/>
          </a:p>
        </p:txBody>
      </p:sp>
    </p:spTree>
    <p:extLst>
      <p:ext uri="{BB962C8B-B14F-4D97-AF65-F5344CB8AC3E}">
        <p14:creationId xmlns:p14="http://schemas.microsoft.com/office/powerpoint/2010/main" val="176385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 and usage scenarios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case labeling convention </a:t>
            </a:r>
          </a:p>
          <a:p>
            <a:r>
              <a:rPr lang="en-US" smtClean="0"/>
              <a:t>Preconditions </a:t>
            </a:r>
            <a:r>
              <a:rPr lang="en-US"/>
              <a:t>and postconditions </a:t>
            </a:r>
            <a:endParaRPr lang="en-US" smtClean="0"/>
          </a:p>
          <a:p>
            <a:r>
              <a:rPr lang="en-US"/>
              <a:t>Normal flows, alternative flows, and exceptions </a:t>
            </a:r>
            <a:endParaRPr lang="en-US" smtClean="0"/>
          </a:p>
          <a:p>
            <a:r>
              <a:rPr lang="en-US"/>
              <a:t>Dressing the use cases </a:t>
            </a:r>
            <a:endParaRPr lang="en-US" smtClean="0"/>
          </a:p>
          <a:p>
            <a:r>
              <a:rPr lang="en-US"/>
              <a:t>Extend and include </a:t>
            </a:r>
            <a:endParaRPr lang="en-US" smtClean="0"/>
          </a:p>
          <a:p>
            <a:r>
              <a:rPr lang="en-US"/>
              <a:t>Aligning preconditions and postconditions </a:t>
            </a:r>
            <a:endParaRPr lang="en-US" smtClean="0"/>
          </a:p>
          <a:p>
            <a:r>
              <a:rPr lang="en-US"/>
              <a:t>Use cases and business rules </a:t>
            </a:r>
          </a:p>
        </p:txBody>
      </p:sp>
    </p:spTree>
    <p:extLst>
      <p:ext uri="{BB962C8B-B14F-4D97-AF65-F5344CB8AC3E}">
        <p14:creationId xmlns:p14="http://schemas.microsoft.com/office/powerpoint/2010/main" val="21670789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7</TotalTime>
  <Words>877</Words>
  <Application>Microsoft Office PowerPoint</Application>
  <PresentationFormat>On-screen Show (4:3)</PresentationFormat>
  <Paragraphs>183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Myriad Pro</vt:lpstr>
      <vt:lpstr>Tahoma</vt:lpstr>
      <vt:lpstr>Wingdings</vt:lpstr>
      <vt:lpstr>Theme2</vt:lpstr>
      <vt:lpstr>Custom Design</vt:lpstr>
      <vt:lpstr>CHAPTER 8 Understanding user requirements </vt:lpstr>
      <vt:lpstr>Objectives</vt:lpstr>
      <vt:lpstr> Contents </vt:lpstr>
      <vt:lpstr>Use cases and user stories</vt:lpstr>
      <vt:lpstr>The use case approach </vt:lpstr>
      <vt:lpstr>Outline the Use Cases</vt:lpstr>
      <vt:lpstr>Use Case Anatomy</vt:lpstr>
      <vt:lpstr>Actors</vt:lpstr>
      <vt:lpstr>Use cases and usage scenarios </vt:lpstr>
      <vt:lpstr>Use cases and usage scenarios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Understanding user requirements </dc:title>
  <dc:creator>Huong</dc:creator>
  <cp:lastModifiedBy>Huong</cp:lastModifiedBy>
  <cp:revision>12</cp:revision>
  <dcterms:created xsi:type="dcterms:W3CDTF">2018-04-24T06:27:33Z</dcterms:created>
  <dcterms:modified xsi:type="dcterms:W3CDTF">2018-04-24T06:35:07Z</dcterms:modified>
</cp:coreProperties>
</file>