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1" r:id="rId2"/>
  </p:sldMasterIdLst>
  <p:sldIdLst>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EE5B584F-FA6A-4E27-A027-687BABB9FCF7}"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smtClean="0"/>
              <a:t>CLICK TO EDIT MASTER TITLE STYLE</a:t>
            </a:r>
            <a:endParaRPr lang="en-US" dirty="0"/>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30342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70340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105384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673195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672112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52450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563713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078487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52893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653122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5005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EE5B584F-FA6A-4E27-A027-687BABB9FCF7}"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smtClean="0"/>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66451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EE5B584F-FA6A-4E27-A027-687BABB9FCF7}"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53051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EE5B584F-FA6A-4E27-A027-687BABB9FCF7}"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99934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EE5B584F-FA6A-4E27-A027-687BABB9FCF7}"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72577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5B584F-FA6A-4E27-A027-687BABB9FCF7}"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37716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AA3CE9E7-19CC-4B04-B416-9E5AAFADB8F2}" type="datetimeFigureOut">
              <a:rPr lang="en-US" smtClean="0"/>
              <a:t>24/04/2018</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EE5B584F-FA6A-4E27-A027-687BABB9FCF7}" type="slidenum">
              <a:rPr lang="en-US" smtClean="0"/>
              <a:t>‹#›</a:t>
            </a:fld>
            <a:endParaRPr lang="en-US"/>
          </a:p>
        </p:txBody>
      </p:sp>
    </p:spTree>
    <p:extLst>
      <p:ext uri="{BB962C8B-B14F-4D97-AF65-F5344CB8AC3E}">
        <p14:creationId xmlns:p14="http://schemas.microsoft.com/office/powerpoint/2010/main" val="3743430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AA3CE9E7-19CC-4B04-B416-9E5AAFADB8F2}" type="datetimeFigureOut">
              <a:rPr lang="en-US" smtClean="0"/>
              <a:t>24/04/2018</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E5B584F-FA6A-4E27-A027-687BABB9FCF7}" type="slidenum">
              <a:rPr lang="en-US" smtClean="0"/>
              <a:t>‹#›</a:t>
            </a:fld>
            <a:endParaRPr lang="en-US"/>
          </a:p>
        </p:txBody>
      </p:sp>
    </p:spTree>
    <p:extLst>
      <p:ext uri="{BB962C8B-B14F-4D97-AF65-F5344CB8AC3E}">
        <p14:creationId xmlns:p14="http://schemas.microsoft.com/office/powerpoint/2010/main" val="3252530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7811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EE5B584F-FA6A-4E27-A027-687BABB9FCF7}"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22343831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iming>
    <p:tnLst>
      <p:par>
        <p:cTn id="1" dur="indefinite" restart="never" nodeType="tmRoot"/>
      </p:par>
    </p:tnLst>
  </p:timing>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0515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7386" y="1867903"/>
            <a:ext cx="5817613" cy="2237873"/>
          </a:xfrm>
        </p:spPr>
        <p:txBody>
          <a:bodyPr>
            <a:normAutofit/>
          </a:bodyPr>
          <a:lstStyle/>
          <a:p>
            <a:pPr algn="ctr"/>
            <a:r>
              <a:rPr lang="en-US"/>
              <a:t>CHAPTER </a:t>
            </a:r>
            <a:r>
              <a:rPr lang="en-US" smtClean="0"/>
              <a:t>9</a:t>
            </a:r>
            <a:r>
              <a:rPr lang="en-US"/>
              <a:t/>
            </a:r>
            <a:br>
              <a:rPr lang="en-US"/>
            </a:br>
            <a:r>
              <a:rPr lang="en-US"/>
              <a:t>Playing by the rules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6557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Tying everything together</a:t>
            </a:r>
          </a:p>
        </p:txBody>
      </p:sp>
      <p:sp>
        <p:nvSpPr>
          <p:cNvPr id="3" name="Content Placeholder 2"/>
          <p:cNvSpPr>
            <a:spLocks noGrp="1"/>
          </p:cNvSpPr>
          <p:nvPr>
            <p:ph idx="1"/>
          </p:nvPr>
        </p:nvSpPr>
        <p:spPr>
          <a:xfrm>
            <a:off x="584200" y="1062660"/>
            <a:ext cx="8064500" cy="5147640"/>
          </a:xfrm>
        </p:spPr>
        <p:txBody>
          <a:bodyPr>
            <a:normAutofit fontScale="92500" lnSpcReduction="10000"/>
          </a:bodyPr>
          <a:lstStyle/>
          <a:p>
            <a:r>
              <a:rPr lang="en-US"/>
              <a:t>To prevent redundancy, don’t duplicate rules from your business rules catalog in the requirements documentation. </a:t>
            </a:r>
            <a:endParaRPr lang="en-US" smtClean="0"/>
          </a:p>
          <a:p>
            <a:r>
              <a:rPr lang="en-US" smtClean="0"/>
              <a:t>Instead</a:t>
            </a:r>
            <a:r>
              <a:rPr lang="en-US"/>
              <a:t>, refer back to specific rules as being the source of certain functionality or algorithms. </a:t>
            </a:r>
            <a:endParaRPr lang="en-US" smtClean="0"/>
          </a:p>
          <a:p>
            <a:r>
              <a:rPr lang="en-US" smtClean="0"/>
              <a:t>You </a:t>
            </a:r>
            <a:r>
              <a:rPr lang="en-US"/>
              <a:t>can define the links between a functional requirement and its parent business rules in several </a:t>
            </a:r>
            <a:r>
              <a:rPr lang="en-US" smtClean="0"/>
              <a:t>ways-</a:t>
            </a:r>
          </a:p>
          <a:p>
            <a:pPr lvl="1"/>
            <a:r>
              <a:rPr lang="en-US"/>
              <a:t>If you are using a requirements management tool, create a requirement attribute called “Origin” and indicate the rules as being the origin of derived functional requirements</a:t>
            </a:r>
            <a:r>
              <a:rPr lang="en-US" smtClean="0"/>
              <a:t>.</a:t>
            </a:r>
          </a:p>
          <a:p>
            <a:pPr lvl="1"/>
            <a:r>
              <a:rPr lang="en-US" smtClean="0"/>
              <a:t>Define </a:t>
            </a:r>
            <a:r>
              <a:rPr lang="en-US"/>
              <a:t>traceability links between functional requirements and the connected business rules in a requirements traceability matrix or a requirements mapping </a:t>
            </a:r>
            <a:r>
              <a:rPr lang="en-US" smtClean="0"/>
              <a:t>matrix</a:t>
            </a:r>
          </a:p>
          <a:p>
            <a:pPr lvl="1"/>
            <a:r>
              <a:rPr lang="en-US" smtClean="0"/>
              <a:t>If </a:t>
            </a:r>
            <a:r>
              <a:rPr lang="en-US"/>
              <a:t>the business rules and requirements are stored in word processing or spreadsheet files, define hyperlinks from business rule ID references in the requirements back to the descriptions of the business rules stored elsewhere. Be aware that hyperlinks are prone to breaking if the location of the rules collection changes.</a:t>
            </a:r>
          </a:p>
        </p:txBody>
      </p:sp>
    </p:spTree>
    <p:extLst>
      <p:ext uri="{BB962C8B-B14F-4D97-AF65-F5344CB8AC3E}">
        <p14:creationId xmlns:p14="http://schemas.microsoft.com/office/powerpoint/2010/main" val="225181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a:p>
        </p:txBody>
      </p:sp>
      <p:sp>
        <p:nvSpPr>
          <p:cNvPr id="3" name="Content Placeholder 2"/>
          <p:cNvSpPr>
            <a:spLocks noGrp="1"/>
          </p:cNvSpPr>
          <p:nvPr>
            <p:ph idx="1"/>
          </p:nvPr>
        </p:nvSpPr>
        <p:spPr>
          <a:xfrm>
            <a:off x="812800" y="1282700"/>
            <a:ext cx="7861299" cy="4838700"/>
          </a:xfrm>
        </p:spPr>
        <p:txBody>
          <a:bodyPr>
            <a:normAutofit/>
          </a:bodyPr>
          <a:lstStyle/>
          <a:p>
            <a:r>
              <a:rPr lang="en-US" smtClean="0"/>
              <a:t>After finish this chapter, student should understand the influence of business rule on many type of software requirements</a:t>
            </a:r>
          </a:p>
          <a:p>
            <a:r>
              <a:rPr lang="en-US" smtClean="0"/>
              <a:t>Student could </a:t>
            </a:r>
            <a:r>
              <a:rPr lang="en-US"/>
              <a:t>identify at least one of each business rule type from the taxonomy in Figure 9-1 for </a:t>
            </a:r>
            <a:r>
              <a:rPr lang="en-US" smtClean="0"/>
              <a:t>student’s project</a:t>
            </a:r>
            <a:endParaRPr lang="en-US"/>
          </a:p>
          <a:p>
            <a:r>
              <a:rPr lang="en-US" smtClean="0"/>
              <a:t>Set </a:t>
            </a:r>
            <a:r>
              <a:rPr lang="en-US"/>
              <a:t>up a traceability matrix to indicate which functional requirements enforce each  business rule </a:t>
            </a:r>
            <a:r>
              <a:rPr lang="en-US" smtClean="0"/>
              <a:t>that student identified</a:t>
            </a:r>
            <a:r>
              <a:rPr lang="en-US"/>
              <a:t>. </a:t>
            </a:r>
            <a:endParaRPr lang="en-US" smtClean="0"/>
          </a:p>
          <a:p>
            <a:r>
              <a:rPr lang="en-US" smtClean="0"/>
              <a:t>Identify </a:t>
            </a:r>
            <a:r>
              <a:rPr lang="en-US"/>
              <a:t>the rationale behind each </a:t>
            </a:r>
            <a:r>
              <a:rPr lang="en-US" smtClean="0"/>
              <a:t>functional </a:t>
            </a:r>
            <a:r>
              <a:rPr lang="en-US"/>
              <a:t>requirements to discover other,  implicit business rules</a:t>
            </a:r>
          </a:p>
        </p:txBody>
      </p:sp>
    </p:spTree>
    <p:extLst>
      <p:ext uri="{BB962C8B-B14F-4D97-AF65-F5344CB8AC3E}">
        <p14:creationId xmlns:p14="http://schemas.microsoft.com/office/powerpoint/2010/main" val="600820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715" y="-165452"/>
            <a:ext cx="5290886" cy="1032060"/>
          </a:xfrm>
        </p:spPr>
        <p:txBody>
          <a:bodyPr>
            <a:normAutofit fontScale="90000"/>
          </a:bodyPr>
          <a:lstStyle/>
          <a:p>
            <a:r>
              <a:rPr lang="en-US" smtClean="0"/>
              <a:t/>
            </a:r>
            <a:br>
              <a:rPr lang="en-US" smtClean="0"/>
            </a:br>
            <a:r>
              <a:rPr lang="en-US" smtClean="0"/>
              <a:t>Contents</a:t>
            </a:r>
            <a:r>
              <a:rPr lang="en-US" smtClean="0"/>
              <a:t/>
            </a:r>
            <a:br>
              <a:rPr lang="en-US" smtClean="0"/>
            </a:br>
            <a:endParaRPr lang="en-US"/>
          </a:p>
        </p:txBody>
      </p:sp>
      <p:sp>
        <p:nvSpPr>
          <p:cNvPr id="3" name="Content Placeholder 2"/>
          <p:cNvSpPr>
            <a:spLocks noGrp="1"/>
          </p:cNvSpPr>
          <p:nvPr>
            <p:ph idx="1"/>
          </p:nvPr>
        </p:nvSpPr>
        <p:spPr>
          <a:xfrm>
            <a:off x="1117600" y="1397000"/>
            <a:ext cx="7137400" cy="4483099"/>
          </a:xfrm>
        </p:spPr>
        <p:txBody>
          <a:bodyPr/>
          <a:lstStyle/>
          <a:p>
            <a:pPr marL="342900" indent="-342900">
              <a:buFont typeface="+mj-lt"/>
              <a:buAutoNum type="arabicPeriod"/>
            </a:pPr>
            <a:r>
              <a:rPr lang="en-US"/>
              <a:t>A business rules </a:t>
            </a:r>
            <a:r>
              <a:rPr lang="en-US" smtClean="0"/>
              <a:t>taxonomy</a:t>
            </a:r>
          </a:p>
          <a:p>
            <a:pPr marL="342900" indent="-342900">
              <a:buFont typeface="+mj-lt"/>
              <a:buAutoNum type="arabicPeriod"/>
            </a:pPr>
            <a:r>
              <a:rPr lang="en-US"/>
              <a:t>Documenting business rules</a:t>
            </a:r>
          </a:p>
          <a:p>
            <a:pPr marL="342900" indent="-342900">
              <a:buFont typeface="+mj-lt"/>
              <a:buAutoNum type="arabicPeriod"/>
            </a:pPr>
            <a:r>
              <a:rPr lang="en-US"/>
              <a:t>Discovering business rules</a:t>
            </a:r>
          </a:p>
          <a:p>
            <a:pPr marL="342900" indent="-342900">
              <a:buFont typeface="+mj-lt"/>
              <a:buAutoNum type="arabicPeriod"/>
            </a:pPr>
            <a:r>
              <a:rPr lang="en-US"/>
              <a:t>Business rules and requirements</a:t>
            </a:r>
          </a:p>
          <a:p>
            <a:pPr marL="342900" indent="-342900">
              <a:buFont typeface="+mj-lt"/>
              <a:buAutoNum type="arabicPeriod"/>
            </a:pPr>
            <a:r>
              <a:rPr lang="en-US"/>
              <a:t>Tying everything together</a:t>
            </a:r>
          </a:p>
          <a:p>
            <a:pPr marL="342900" indent="-342900">
              <a:buFont typeface="+mj-lt"/>
              <a:buAutoNum type="arabicPeriod"/>
            </a:pPr>
            <a:endParaRPr lang="en-US" smtClean="0"/>
          </a:p>
          <a:p>
            <a:pPr marL="342900" indent="-342900">
              <a:buFont typeface="+mj-lt"/>
              <a:buAutoNum type="arabicPeriod"/>
            </a:pPr>
            <a:endParaRPr lang="en-US"/>
          </a:p>
        </p:txBody>
      </p:sp>
    </p:spTree>
    <p:extLst>
      <p:ext uri="{BB962C8B-B14F-4D97-AF65-F5344CB8AC3E}">
        <p14:creationId xmlns:p14="http://schemas.microsoft.com/office/powerpoint/2010/main" val="3092141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rules overview</a:t>
            </a:r>
            <a:endParaRPr lang="en-US"/>
          </a:p>
        </p:txBody>
      </p:sp>
      <p:pic>
        <p:nvPicPr>
          <p:cNvPr id="4" name="Content Placeholder 3"/>
          <p:cNvPicPr>
            <a:picLocks noGrp="1" noChangeAspect="1"/>
          </p:cNvPicPr>
          <p:nvPr>
            <p:ph idx="1"/>
          </p:nvPr>
        </p:nvPicPr>
        <p:blipFill>
          <a:blip r:embed="rId2"/>
          <a:stretch>
            <a:fillRect/>
          </a:stretch>
        </p:blipFill>
        <p:spPr>
          <a:xfrm>
            <a:off x="947166" y="1524000"/>
            <a:ext cx="7354949" cy="3493303"/>
          </a:xfrm>
          <a:prstGeom prst="rect">
            <a:avLst/>
          </a:prstGeom>
        </p:spPr>
      </p:pic>
    </p:spTree>
    <p:extLst>
      <p:ext uri="{BB962C8B-B14F-4D97-AF65-F5344CB8AC3E}">
        <p14:creationId xmlns:p14="http://schemas.microsoft.com/office/powerpoint/2010/main" val="338004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 business rules taxonomy</a:t>
            </a:r>
            <a:br>
              <a:rPr lang="en-US"/>
            </a:br>
            <a:endParaRPr lang="en-US"/>
          </a:p>
        </p:txBody>
      </p:sp>
      <p:sp>
        <p:nvSpPr>
          <p:cNvPr id="3" name="Content Placeholder 2"/>
          <p:cNvSpPr>
            <a:spLocks noGrp="1"/>
          </p:cNvSpPr>
          <p:nvPr>
            <p:ph idx="1"/>
          </p:nvPr>
        </p:nvSpPr>
        <p:spPr>
          <a:xfrm>
            <a:off x="990600" y="1193801"/>
            <a:ext cx="7315199" cy="2552566"/>
          </a:xfrm>
        </p:spPr>
        <p:txBody>
          <a:bodyPr>
            <a:normAutofit/>
          </a:bodyPr>
          <a:lstStyle/>
          <a:p>
            <a:r>
              <a:rPr lang="en-US" smtClean="0"/>
              <a:t>Definition:</a:t>
            </a:r>
          </a:p>
          <a:p>
            <a:pPr lvl="1"/>
            <a:r>
              <a:rPr lang="en-US"/>
              <a:t>From the business </a:t>
            </a:r>
            <a:r>
              <a:rPr lang="en-US" smtClean="0"/>
              <a:t>perspective</a:t>
            </a:r>
          </a:p>
          <a:p>
            <a:pPr lvl="1"/>
            <a:r>
              <a:rPr lang="en-US"/>
              <a:t>From the information system </a:t>
            </a:r>
            <a:r>
              <a:rPr lang="en-US" smtClean="0"/>
              <a:t>perspective</a:t>
            </a:r>
          </a:p>
          <a:p>
            <a:r>
              <a:rPr lang="en-US"/>
              <a:t>Atomic business </a:t>
            </a:r>
            <a:r>
              <a:rPr lang="en-US" smtClean="0"/>
              <a:t>rules</a:t>
            </a:r>
          </a:p>
          <a:p>
            <a:r>
              <a:rPr lang="en-US" smtClean="0"/>
              <a:t>A simple business rule taxonomy</a:t>
            </a:r>
            <a:endParaRPr lang="en-US"/>
          </a:p>
        </p:txBody>
      </p:sp>
      <p:pic>
        <p:nvPicPr>
          <p:cNvPr id="4" name="Picture 3"/>
          <p:cNvPicPr>
            <a:picLocks noChangeAspect="1"/>
          </p:cNvPicPr>
          <p:nvPr/>
        </p:nvPicPr>
        <p:blipFill>
          <a:blip r:embed="rId2"/>
          <a:stretch>
            <a:fillRect/>
          </a:stretch>
        </p:blipFill>
        <p:spPr>
          <a:xfrm>
            <a:off x="885202" y="3945462"/>
            <a:ext cx="7560297" cy="1727718"/>
          </a:xfrm>
          <a:prstGeom prst="rect">
            <a:avLst/>
          </a:prstGeom>
        </p:spPr>
      </p:pic>
    </p:spTree>
    <p:extLst>
      <p:ext uri="{BB962C8B-B14F-4D97-AF65-F5344CB8AC3E}">
        <p14:creationId xmlns:p14="http://schemas.microsoft.com/office/powerpoint/2010/main" val="369811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Documenting business rules</a:t>
            </a:r>
          </a:p>
        </p:txBody>
      </p:sp>
      <p:pic>
        <p:nvPicPr>
          <p:cNvPr id="4" name="Picture 3"/>
          <p:cNvPicPr>
            <a:picLocks noChangeAspect="1"/>
          </p:cNvPicPr>
          <p:nvPr/>
        </p:nvPicPr>
        <p:blipFill>
          <a:blip r:embed="rId2"/>
          <a:stretch>
            <a:fillRect/>
          </a:stretch>
        </p:blipFill>
        <p:spPr>
          <a:xfrm>
            <a:off x="912411" y="1600200"/>
            <a:ext cx="7699171" cy="2882900"/>
          </a:xfrm>
          <a:prstGeom prst="rect">
            <a:avLst/>
          </a:prstGeom>
        </p:spPr>
      </p:pic>
    </p:spTree>
    <p:extLst>
      <p:ext uri="{BB962C8B-B14F-4D97-AF65-F5344CB8AC3E}">
        <p14:creationId xmlns:p14="http://schemas.microsoft.com/office/powerpoint/2010/main" val="179792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624" y="159636"/>
            <a:ext cx="5666874" cy="632807"/>
          </a:xfrm>
        </p:spPr>
        <p:txBody>
          <a:bodyPr>
            <a:normAutofit fontScale="90000"/>
          </a:bodyPr>
          <a:lstStyle/>
          <a:p>
            <a:r>
              <a:rPr lang="en-US"/>
              <a:t>Discovering business rules</a:t>
            </a:r>
          </a:p>
        </p:txBody>
      </p:sp>
      <p:sp>
        <p:nvSpPr>
          <p:cNvPr id="3" name="Content Placeholder 2"/>
          <p:cNvSpPr>
            <a:spLocks noGrp="1"/>
          </p:cNvSpPr>
          <p:nvPr>
            <p:ph idx="1"/>
          </p:nvPr>
        </p:nvSpPr>
        <p:spPr>
          <a:xfrm>
            <a:off x="596900" y="1028700"/>
            <a:ext cx="8153400" cy="5092699"/>
          </a:xfrm>
        </p:spPr>
        <p:txBody>
          <a:bodyPr>
            <a:noAutofit/>
          </a:bodyPr>
          <a:lstStyle/>
          <a:p>
            <a:r>
              <a:rPr lang="en-US" sz="2000"/>
              <a:t>“Common knowledge” from the organization, often collected from individuals who have worked with the business for a long time and know the details of how it operates</a:t>
            </a:r>
            <a:r>
              <a:rPr lang="en-US" sz="2000"/>
              <a:t>.</a:t>
            </a:r>
          </a:p>
          <a:p>
            <a:r>
              <a:rPr lang="en-US" sz="2000"/>
              <a:t>Legacy </a:t>
            </a:r>
            <a:r>
              <a:rPr lang="en-US" sz="2000"/>
              <a:t>systems that embed business rules in their requirements and code. This requires  reverse-engineering the rationale behind the requirements or code to understand the  pertinent rules. This sometimes yields incomplete knowledge about the business rules. </a:t>
            </a:r>
            <a:endParaRPr lang="en-US" sz="2000"/>
          </a:p>
          <a:p>
            <a:r>
              <a:rPr lang="en-US" sz="2000"/>
              <a:t>Business </a:t>
            </a:r>
            <a:r>
              <a:rPr lang="en-US" sz="2000"/>
              <a:t>process modeling, which leads the analyst to look for rules that can affect each  process step: constraints, triggering events, computational rules, and relevant facts. </a:t>
            </a:r>
            <a:endParaRPr lang="en-US" sz="2000"/>
          </a:p>
          <a:p>
            <a:r>
              <a:rPr lang="en-US" sz="2000"/>
              <a:t>Analysis </a:t>
            </a:r>
            <a:r>
              <a:rPr lang="en-US" sz="2000"/>
              <a:t>of existing documentation, including requirements specifications from earlier projects, regulations, industry standards, corporate policy documents, contracts, and business plans</a:t>
            </a:r>
            <a:r>
              <a:rPr lang="en-US" sz="2000"/>
              <a:t>.</a:t>
            </a:r>
          </a:p>
          <a:p>
            <a:r>
              <a:rPr lang="en-US" sz="2000"/>
              <a:t> Analysis </a:t>
            </a:r>
            <a:r>
              <a:rPr lang="en-US" sz="2000"/>
              <a:t>of data, such as the various states that a data object can have and the conditions  under which a user or a system event can change the object’s state. </a:t>
            </a:r>
            <a:endParaRPr lang="en-US" sz="2000"/>
          </a:p>
          <a:p>
            <a:r>
              <a:rPr lang="en-US" sz="2000"/>
              <a:t>Compliance </a:t>
            </a:r>
            <a:r>
              <a:rPr lang="en-US" sz="2000"/>
              <a:t>departments in companies building systems subject to regulation. </a:t>
            </a:r>
          </a:p>
        </p:txBody>
      </p:sp>
    </p:spTree>
    <p:extLst>
      <p:ext uri="{BB962C8B-B14F-4D97-AF65-F5344CB8AC3E}">
        <p14:creationId xmlns:p14="http://schemas.microsoft.com/office/powerpoint/2010/main" val="1464304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Discovering business rules</a:t>
            </a:r>
            <a:br>
              <a:rPr lang="en-US"/>
            </a:br>
            <a:endParaRPr lang="en-US"/>
          </a:p>
        </p:txBody>
      </p:sp>
      <p:pic>
        <p:nvPicPr>
          <p:cNvPr id="4" name="Picture 3"/>
          <p:cNvPicPr>
            <a:picLocks noChangeAspect="1"/>
          </p:cNvPicPr>
          <p:nvPr/>
        </p:nvPicPr>
        <p:blipFill>
          <a:blip r:embed="rId2"/>
          <a:stretch>
            <a:fillRect/>
          </a:stretch>
        </p:blipFill>
        <p:spPr>
          <a:xfrm>
            <a:off x="945381" y="1062660"/>
            <a:ext cx="7093719" cy="4931168"/>
          </a:xfrm>
          <a:prstGeom prst="rect">
            <a:avLst/>
          </a:prstGeom>
        </p:spPr>
      </p:pic>
    </p:spTree>
    <p:extLst>
      <p:ext uri="{BB962C8B-B14F-4D97-AF65-F5344CB8AC3E}">
        <p14:creationId xmlns:p14="http://schemas.microsoft.com/office/powerpoint/2010/main" val="123184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Business rules and requirements</a:t>
            </a:r>
            <a:br>
              <a:rPr lang="en-US"/>
            </a:br>
            <a:endParaRPr lang="en-US"/>
          </a:p>
        </p:txBody>
      </p:sp>
      <p:sp>
        <p:nvSpPr>
          <p:cNvPr id="3" name="Content Placeholder 2"/>
          <p:cNvSpPr>
            <a:spLocks noGrp="1"/>
          </p:cNvSpPr>
          <p:nvPr>
            <p:ph idx="1"/>
          </p:nvPr>
        </p:nvSpPr>
        <p:spPr/>
        <p:txBody>
          <a:bodyPr>
            <a:normAutofit/>
          </a:bodyPr>
          <a:lstStyle/>
          <a:p>
            <a:r>
              <a:rPr lang="en-US"/>
              <a:t>After identifying and documenting business rules, determine which ones must be implemented in the software</a:t>
            </a:r>
            <a:r>
              <a:rPr lang="en-US" smtClean="0"/>
              <a:t>.</a:t>
            </a:r>
          </a:p>
          <a:p>
            <a:r>
              <a:rPr lang="en-US" smtClean="0"/>
              <a:t> </a:t>
            </a:r>
            <a:r>
              <a:rPr lang="en-US"/>
              <a:t>Business rules and their corresponding functional requirements sometimes look a lot alike. However, the rules are external statements of policy that must be enforced in software, thereby  driving system functionality. </a:t>
            </a:r>
            <a:endParaRPr lang="en-US" smtClean="0"/>
          </a:p>
          <a:p>
            <a:r>
              <a:rPr lang="en-US" smtClean="0"/>
              <a:t>Every </a:t>
            </a:r>
            <a:r>
              <a:rPr lang="en-US"/>
              <a:t>BA must decide which rules pertain to his application, which ones must be enforced in the software, and how to enforce </a:t>
            </a:r>
            <a:r>
              <a:rPr lang="en-US" smtClean="0"/>
              <a:t>them.</a:t>
            </a:r>
            <a:endParaRPr lang="en-US"/>
          </a:p>
        </p:txBody>
      </p:sp>
    </p:spTree>
    <p:extLst>
      <p:ext uri="{BB962C8B-B14F-4D97-AF65-F5344CB8AC3E}">
        <p14:creationId xmlns:p14="http://schemas.microsoft.com/office/powerpoint/2010/main" val="3954692958"/>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TotalTime>
  <Words>536</Words>
  <Application>Microsoft Office PowerPoint</Application>
  <PresentationFormat>On-screen Show (4:3)</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Myriad Pro</vt:lpstr>
      <vt:lpstr>Theme2</vt:lpstr>
      <vt:lpstr>Custom Design</vt:lpstr>
      <vt:lpstr>CHAPTER 9 Playing by the rules</vt:lpstr>
      <vt:lpstr>Objectives</vt:lpstr>
      <vt:lpstr> Contents </vt:lpstr>
      <vt:lpstr>Business rules overview</vt:lpstr>
      <vt:lpstr>A business rules taxonomy </vt:lpstr>
      <vt:lpstr>Documenting business rules</vt:lpstr>
      <vt:lpstr>Discovering business rules</vt:lpstr>
      <vt:lpstr>Discovering business rules </vt:lpstr>
      <vt:lpstr>Business rules and requirements </vt:lpstr>
      <vt:lpstr>Tying everything together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Huong</dc:creator>
  <cp:lastModifiedBy>Huong</cp:lastModifiedBy>
  <cp:revision>12</cp:revision>
  <dcterms:created xsi:type="dcterms:W3CDTF">2018-04-24T06:36:01Z</dcterms:created>
  <dcterms:modified xsi:type="dcterms:W3CDTF">2018-04-24T06:38:43Z</dcterms:modified>
</cp:coreProperties>
</file>