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F8823-BEE8-49D6-AE7C-644654359F61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DC7A-6230-4540-8CD2-5B87F251F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Count the effort devoted to the following activities as requirements management effort: </a:t>
            </a:r>
          </a:p>
          <a:p>
            <a:pPr lvl="1"/>
            <a:r>
              <a:rPr lang="en-US" sz="2400" smtClean="0"/>
              <a:t>Configuring a requirements management tool for your project </a:t>
            </a:r>
          </a:p>
          <a:p>
            <a:pPr lvl="1"/>
            <a:r>
              <a:rPr lang="en-US" sz="2400" smtClean="0"/>
              <a:t>Submitting requirements changes and proposing new requirements </a:t>
            </a:r>
          </a:p>
          <a:p>
            <a:pPr lvl="1"/>
            <a:r>
              <a:rPr lang="en-US" sz="2400" smtClean="0"/>
              <a:t>Evaluating proposed changes, including performing impact analysis and making decisions </a:t>
            </a:r>
          </a:p>
          <a:p>
            <a:pPr lvl="1"/>
            <a:r>
              <a:rPr lang="en-US" sz="2400" smtClean="0"/>
              <a:t>Updating the requirements repository</a:t>
            </a:r>
          </a:p>
          <a:p>
            <a:pPr lvl="1"/>
            <a:r>
              <a:rPr lang="en-US" sz="2400" smtClean="0"/>
              <a:t>Communicating requirements changes to affected stakeholders </a:t>
            </a:r>
          </a:p>
          <a:p>
            <a:pPr lvl="1"/>
            <a:r>
              <a:rPr lang="en-US" sz="2400" smtClean="0"/>
              <a:t>Tracking and reporting requirements status </a:t>
            </a:r>
          </a:p>
          <a:p>
            <a:pPr lvl="1"/>
            <a:r>
              <a:rPr lang="en-US" sz="2400" smtClean="0"/>
              <a:t>Creating requirements trace information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FDC7A-6230-4540-8CD2-5B87F251F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ED8C4DA6-F45C-4AB2-BD90-BFEB4CE0BE7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6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1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3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9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6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ED8C4DA6-F45C-4AB2-BD90-BFEB4CE0BE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4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ED8C4DA6-F45C-4AB2-BD90-BFEB4CE0BE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8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ED8C4DA6-F45C-4AB2-BD90-BFEB4CE0BE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6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ED8C4DA6-F45C-4AB2-BD90-BFEB4CE0BE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3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DA6-F45C-4AB2-BD90-BFEB4CE0BE7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8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02FB8F59-A6A0-4E44-B345-907FA4DB8E3B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ED8C4DA6-F45C-4AB2-BD90-BFEB4CE0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02FB8F59-A6A0-4E44-B345-907FA4DB8E3B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DA6-F45C-4AB2-BD90-BFEB4CE0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367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ED8C4DA6-F45C-4AB2-BD90-BFEB4CE0BE7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2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38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7903"/>
            <a:ext cx="8928099" cy="2237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27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Requirements </a:t>
            </a:r>
            <a:r>
              <a:rPr lang="en-US"/>
              <a:t>management practices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Managing requirements 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agile </a:t>
            </a:r>
            <a:r>
              <a:rPr lang="en-US"/>
              <a:t>projects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Agile projects accommodate change by building the product through a series of development iterations and managing a dynamic product backlog of work remaining to be done</a:t>
            </a:r>
          </a:p>
        </p:txBody>
      </p:sp>
    </p:spTree>
    <p:extLst>
      <p:ext uri="{BB962C8B-B14F-4D97-AF65-F5344CB8AC3E}">
        <p14:creationId xmlns:p14="http://schemas.microsoft.com/office/powerpoint/2010/main" val="81338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320800"/>
            <a:ext cx="7772400" cy="4711700"/>
          </a:xfrm>
        </p:spPr>
        <p:txBody>
          <a:bodyPr>
            <a:normAutofit/>
          </a:bodyPr>
          <a:lstStyle/>
          <a:p>
            <a:r>
              <a:rPr lang="en-US" smtClean="0"/>
              <a:t>Addresses </a:t>
            </a:r>
            <a:r>
              <a:rPr lang="en-US"/>
              <a:t>some principles and practices of requirements </a:t>
            </a:r>
            <a:r>
              <a:rPr lang="en-US" smtClean="0"/>
              <a:t>management. </a:t>
            </a:r>
          </a:p>
          <a:p>
            <a:r>
              <a:rPr lang="en-US" smtClean="0"/>
              <a:t>Student should enhance that effective management and communication among </a:t>
            </a:r>
            <a:r>
              <a:rPr lang="en-US"/>
              <a:t>the project </a:t>
            </a:r>
            <a:r>
              <a:rPr lang="en-US" smtClean="0"/>
              <a:t>participants take an important role in </a:t>
            </a:r>
            <a:r>
              <a:rPr lang="en-US"/>
              <a:t>having great </a:t>
            </a:r>
            <a:r>
              <a:rPr lang="en-US" smtClean="0"/>
              <a:t>requirements.</a:t>
            </a:r>
          </a:p>
          <a:p>
            <a:r>
              <a:rPr lang="en-US" smtClean="0"/>
              <a:t>Student should only understand basic concepts.  The more detail of every process will be clarified in the next chapters.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615" y="-190852"/>
            <a:ext cx="529088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626" y="2183733"/>
            <a:ext cx="5290886" cy="30437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5500" y="1320800"/>
            <a:ext cx="7404100" cy="4610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Requirements management process </a:t>
            </a:r>
          </a:p>
          <a:p>
            <a:r>
              <a:rPr lang="en-US"/>
              <a:t>Requirement attributes </a:t>
            </a:r>
          </a:p>
          <a:p>
            <a:r>
              <a:rPr lang="en-US"/>
              <a:t>Tracking requirements status</a:t>
            </a:r>
          </a:p>
          <a:p>
            <a:r>
              <a:rPr lang="en-US"/>
              <a:t>Resolving requirements issues</a:t>
            </a:r>
          </a:p>
          <a:p>
            <a:r>
              <a:rPr lang="en-US"/>
              <a:t>Common types of requirements issues </a:t>
            </a:r>
          </a:p>
          <a:p>
            <a:r>
              <a:rPr lang="en-US"/>
              <a:t>Measuring requirements effort</a:t>
            </a:r>
          </a:p>
          <a:p>
            <a:r>
              <a:rPr lang="en-US"/>
              <a:t>Managing requirements on agile projects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 management process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0970"/>
            <a:ext cx="7264400" cy="47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 attributes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270000"/>
            <a:ext cx="7340600" cy="45847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Date the requirement was </a:t>
            </a:r>
            <a:r>
              <a:rPr lang="en-US" smtClean="0"/>
              <a:t>created</a:t>
            </a:r>
          </a:p>
          <a:p>
            <a:r>
              <a:rPr lang="en-US" smtClean="0"/>
              <a:t> Current </a:t>
            </a:r>
            <a:r>
              <a:rPr lang="en-US"/>
              <a:t>version number of the </a:t>
            </a:r>
            <a:r>
              <a:rPr lang="en-US" smtClean="0"/>
              <a:t>requirement</a:t>
            </a:r>
          </a:p>
          <a:p>
            <a:r>
              <a:rPr lang="en-US" smtClean="0"/>
              <a:t> Author </a:t>
            </a:r>
            <a:r>
              <a:rPr lang="en-US"/>
              <a:t>who wrote the </a:t>
            </a:r>
            <a:r>
              <a:rPr lang="en-US" smtClean="0"/>
              <a:t>requirement</a:t>
            </a:r>
          </a:p>
          <a:p>
            <a:r>
              <a:rPr lang="en-US" smtClean="0"/>
              <a:t> Priority </a:t>
            </a:r>
          </a:p>
          <a:p>
            <a:r>
              <a:rPr lang="en-US" smtClean="0"/>
              <a:t>Status</a:t>
            </a:r>
          </a:p>
          <a:p>
            <a:r>
              <a:rPr lang="en-US" smtClean="0"/>
              <a:t>Origin </a:t>
            </a:r>
            <a:r>
              <a:rPr lang="en-US"/>
              <a:t>or source of the </a:t>
            </a:r>
            <a:r>
              <a:rPr lang="en-US" smtClean="0"/>
              <a:t>requirement</a:t>
            </a:r>
          </a:p>
          <a:p>
            <a:r>
              <a:rPr lang="en-US" smtClean="0"/>
              <a:t> Rationale </a:t>
            </a:r>
            <a:r>
              <a:rPr lang="en-US"/>
              <a:t>behind the </a:t>
            </a:r>
            <a:r>
              <a:rPr lang="en-US" smtClean="0"/>
              <a:t>requirement</a:t>
            </a:r>
          </a:p>
          <a:p>
            <a:r>
              <a:rPr lang="en-US" smtClean="0"/>
              <a:t> Release </a:t>
            </a:r>
            <a:r>
              <a:rPr lang="en-US"/>
              <a:t>number or iteration to which the requirement is allocated </a:t>
            </a:r>
            <a:endParaRPr lang="en-US" smtClean="0"/>
          </a:p>
          <a:p>
            <a:r>
              <a:rPr lang="en-US" smtClean="0"/>
              <a:t>Stakeholder </a:t>
            </a:r>
            <a:r>
              <a:rPr lang="en-US"/>
              <a:t>to contact with questions or to make decisions about proposed </a:t>
            </a:r>
            <a:r>
              <a:rPr lang="en-US" smtClean="0"/>
              <a:t>changes</a:t>
            </a:r>
          </a:p>
          <a:p>
            <a:r>
              <a:rPr lang="en-US" smtClean="0"/>
              <a:t>Validation </a:t>
            </a:r>
            <a:r>
              <a:rPr lang="en-US"/>
              <a:t>method to be used or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393504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Tracking requirements 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215495"/>
            <a:ext cx="7647980" cy="48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3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Resolving requirements issues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282700"/>
            <a:ext cx="7619999" cy="4432300"/>
          </a:xfrm>
        </p:spPr>
        <p:txBody>
          <a:bodyPr>
            <a:normAutofit/>
          </a:bodyPr>
          <a:lstStyle/>
          <a:p>
            <a:r>
              <a:rPr lang="en-US" b="1" smtClean="0"/>
              <a:t>Benefits:</a:t>
            </a:r>
          </a:p>
          <a:p>
            <a:pPr lvl="1"/>
            <a:r>
              <a:rPr lang="en-US"/>
              <a:t>Issues from multiple requirements reviews are collected so that no issue ever gets lost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The </a:t>
            </a:r>
            <a:r>
              <a:rPr lang="en-US"/>
              <a:t>project manager can easily see the current status of all issues. </a:t>
            </a:r>
          </a:p>
          <a:p>
            <a:pPr lvl="1"/>
            <a:r>
              <a:rPr lang="en-US" smtClean="0"/>
              <a:t>A </a:t>
            </a:r>
            <a:r>
              <a:rPr lang="en-US"/>
              <a:t>single owner can be assigned to each issue. </a:t>
            </a:r>
          </a:p>
          <a:p>
            <a:pPr lvl="1"/>
            <a:r>
              <a:rPr lang="en-US" smtClean="0"/>
              <a:t>The </a:t>
            </a:r>
            <a:r>
              <a:rPr lang="en-US"/>
              <a:t>history of discussion around an issue can be retained. </a:t>
            </a:r>
          </a:p>
          <a:p>
            <a:pPr lvl="1"/>
            <a:r>
              <a:rPr lang="en-US" smtClean="0"/>
              <a:t>The </a:t>
            </a:r>
            <a:r>
              <a:rPr lang="en-US"/>
              <a:t>team can begin development earlier with a known set of open issues rather than having to wait until the SRS is complete. </a:t>
            </a:r>
          </a:p>
        </p:txBody>
      </p:sp>
    </p:spTree>
    <p:extLst>
      <p:ext uri="{BB962C8B-B14F-4D97-AF65-F5344CB8AC3E}">
        <p14:creationId xmlns:p14="http://schemas.microsoft.com/office/powerpoint/2010/main" val="161952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types </a:t>
            </a:r>
            <a:r>
              <a:rPr lang="en-US" smtClean="0"/>
              <a:t>of</a:t>
            </a:r>
            <a:br>
              <a:rPr lang="en-US" smtClean="0"/>
            </a:br>
            <a:r>
              <a:rPr lang="en-US" smtClean="0"/>
              <a:t> </a:t>
            </a:r>
            <a:r>
              <a:rPr lang="en-US"/>
              <a:t>requirements issues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22" y="1447800"/>
            <a:ext cx="795399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542" y="150199"/>
            <a:ext cx="6811691" cy="1052161"/>
          </a:xfrm>
        </p:spPr>
        <p:txBody>
          <a:bodyPr>
            <a:normAutofit fontScale="90000"/>
          </a:bodyPr>
          <a:lstStyle/>
          <a:p>
            <a:r>
              <a:rPr lang="en-US"/>
              <a:t>Measuring requirements effort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202360"/>
            <a:ext cx="7861300" cy="4701150"/>
          </a:xfrm>
        </p:spPr>
        <p:txBody>
          <a:bodyPr>
            <a:noAutofit/>
          </a:bodyPr>
          <a:lstStyle/>
          <a:p>
            <a:r>
              <a:rPr lang="en-US"/>
              <a:t>Planning requirements-related activities for the </a:t>
            </a:r>
            <a:r>
              <a:rPr lang="en-US" smtClean="0"/>
              <a:t>project</a:t>
            </a:r>
          </a:p>
          <a:p>
            <a:r>
              <a:rPr lang="en-US" smtClean="0"/>
              <a:t> Holding </a:t>
            </a:r>
            <a:r>
              <a:rPr lang="en-US"/>
              <a:t>workshops and interviews, analyzing documents, and performing other elicitation </a:t>
            </a:r>
            <a:r>
              <a:rPr lang="en-US" smtClean="0"/>
              <a:t>activities</a:t>
            </a:r>
          </a:p>
          <a:p>
            <a:r>
              <a:rPr lang="en-US" smtClean="0"/>
              <a:t> </a:t>
            </a:r>
            <a:r>
              <a:rPr lang="en-US"/>
              <a:t>Writing requirements specifications, creating analysis models, and prioritizing </a:t>
            </a:r>
            <a:r>
              <a:rPr lang="en-US" smtClean="0"/>
              <a:t>requirements</a:t>
            </a:r>
          </a:p>
          <a:p>
            <a:r>
              <a:rPr lang="en-US" smtClean="0"/>
              <a:t> Creating </a:t>
            </a:r>
            <a:r>
              <a:rPr lang="en-US"/>
              <a:t>and evaluating prototypes intended to assist with requirements </a:t>
            </a:r>
            <a:r>
              <a:rPr lang="en-US" smtClean="0"/>
              <a:t>development</a:t>
            </a:r>
          </a:p>
          <a:p>
            <a:r>
              <a:rPr lang="en-US" smtClean="0"/>
              <a:t>Reviewing </a:t>
            </a:r>
            <a:r>
              <a:rPr lang="en-US"/>
              <a:t>requirements and performing other validation </a:t>
            </a:r>
            <a:r>
              <a:rPr lang="en-US" smtClean="0"/>
              <a:t>activities</a:t>
            </a:r>
          </a:p>
          <a:p>
            <a:r>
              <a:rPr lang="en-US"/>
              <a:t>Count the effort devoted to the following activities as requirements management effort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71906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</TotalTime>
  <Words>384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Myriad Pro</vt:lpstr>
      <vt:lpstr>Wingdings 3</vt:lpstr>
      <vt:lpstr>Theme2</vt:lpstr>
      <vt:lpstr>Custom Design</vt:lpstr>
      <vt:lpstr>Chapter 27  Requirements management practices</vt:lpstr>
      <vt:lpstr>Objectives</vt:lpstr>
      <vt:lpstr> Contents </vt:lpstr>
      <vt:lpstr>Requirements management process </vt:lpstr>
      <vt:lpstr>Requirement attributes </vt:lpstr>
      <vt:lpstr>Tracking requirements status</vt:lpstr>
      <vt:lpstr>Resolving requirements issues </vt:lpstr>
      <vt:lpstr>Common types of  requirements issues </vt:lpstr>
      <vt:lpstr>Measuring requirements effort </vt:lpstr>
      <vt:lpstr>Managing requirements on  agile projects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27 Requirements management practices</dc:title>
  <dc:creator>Huong</dc:creator>
  <cp:lastModifiedBy>Huong</cp:lastModifiedBy>
  <cp:revision>13</cp:revision>
  <dcterms:created xsi:type="dcterms:W3CDTF">2018-04-24T07:12:27Z</dcterms:created>
  <dcterms:modified xsi:type="dcterms:W3CDTF">2018-04-24T07:30:26Z</dcterms:modified>
</cp:coreProperties>
</file>