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1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0D23FC21-E7DC-4DF1-B3E1-5F06F8EB35A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5430" y="415492"/>
            <a:ext cx="174171" cy="194108"/>
          </a:xfrm>
          <a:prstGeom prst="rect">
            <a:avLst/>
          </a:pr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5638800" cy="457200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F47206"/>
                </a:solidFill>
                <a:latin typeface="Myriad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Connector 6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8" y="194689"/>
            <a:ext cx="2142909" cy="8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225842" y="0"/>
            <a:ext cx="6811691" cy="997155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r>
              <a:rPr lang="en-US" sz="3200" smtClean="0"/>
              <a:t>Click to edit Master title style</a:t>
            </a:r>
            <a:endParaRPr lang="en-US" sz="32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872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746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97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73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92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32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88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49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24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705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0D23FC21-E7DC-4DF1-B3E1-5F06F8EB35A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25842" y="1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5149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0D23FC21-E7DC-4DF1-B3E1-5F06F8EB35A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0180" y="1191125"/>
            <a:ext cx="7772399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56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0D23FC21-E7DC-4DF1-B3E1-5F06F8EB35A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33863" y="0"/>
            <a:ext cx="6811691" cy="9144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1" y="1230714"/>
            <a:ext cx="7772399" cy="49570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3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0D23FC21-E7DC-4DF1-B3E1-5F06F8EB35A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09854" y="0"/>
            <a:ext cx="6927680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7832" y="1191125"/>
            <a:ext cx="7904747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33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FC21-E7DC-4DF1-B3E1-5F06F8EB35A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546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8ADC183D-4DDE-4842-8B51-26EA751A0A49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0D23FC21-E7DC-4DF1-B3E1-5F06F8EB3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96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842" y="10499"/>
            <a:ext cx="6811691" cy="105216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55042" y="6130437"/>
            <a:ext cx="1347537" cy="370396"/>
          </a:xfrm>
          <a:prstGeom prst="rect">
            <a:avLst/>
          </a:prstGeom>
        </p:spPr>
        <p:txBody>
          <a:bodyPr/>
          <a:lstStyle/>
          <a:p>
            <a:fld id="{8ADC183D-4DDE-4842-8B51-26EA751A0A49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0180" y="6135809"/>
            <a:ext cx="682673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FC21-E7DC-4DF1-B3E1-5F06F8EB3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37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5038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0D23FC21-E7DC-4DF1-B3E1-5F06F8EB35A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42289"/>
            <a:ext cx="2258580" cy="8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438400" y="301627"/>
            <a:ext cx="6705600" cy="68897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7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2225842" y="166909"/>
            <a:ext cx="6811691" cy="1326753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7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1500" b="1" kern="1200">
          <a:solidFill>
            <a:srgbClr val="0066B2"/>
          </a:solidFill>
          <a:latin typeface="Myriad Pro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8" y="184834"/>
            <a:ext cx="2214339" cy="82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5400" y="304800"/>
            <a:ext cx="7781904" cy="69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28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0" y="1867903"/>
            <a:ext cx="7391399" cy="2237873"/>
          </a:xfrm>
        </p:spPr>
        <p:txBody>
          <a:bodyPr>
            <a:normAutofit/>
          </a:bodyPr>
          <a:lstStyle/>
          <a:p>
            <a:pPr algn="ctr"/>
            <a:r>
              <a:rPr lang="en-US"/>
              <a:t>Chapter 28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Change </a:t>
            </a:r>
            <a:r>
              <a:rPr lang="en-US"/>
              <a:t>happens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7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Measuring change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82700"/>
            <a:ext cx="7848599" cy="4889499"/>
          </a:xfrm>
        </p:spPr>
        <p:txBody>
          <a:bodyPr>
            <a:normAutofit/>
          </a:bodyPr>
          <a:lstStyle/>
          <a:p>
            <a:r>
              <a:rPr lang="en-US" smtClean="0"/>
              <a:t>Tracking </a:t>
            </a:r>
            <a:r>
              <a:rPr lang="en-US"/>
              <a:t>the following aspects of your requirements change </a:t>
            </a:r>
            <a:r>
              <a:rPr lang="en-US" smtClean="0"/>
              <a:t>activity:</a:t>
            </a:r>
          </a:p>
          <a:p>
            <a:pPr lvl="1"/>
            <a:r>
              <a:rPr lang="en-US" smtClean="0"/>
              <a:t>The </a:t>
            </a:r>
            <a:r>
              <a:rPr lang="en-US"/>
              <a:t>total number of change requests received, currently open, and </a:t>
            </a:r>
            <a:r>
              <a:rPr lang="en-US" smtClean="0"/>
              <a:t>closed</a:t>
            </a:r>
          </a:p>
          <a:p>
            <a:pPr lvl="1"/>
            <a:r>
              <a:rPr lang="en-US" smtClean="0"/>
              <a:t>The </a:t>
            </a:r>
            <a:r>
              <a:rPr lang="en-US"/>
              <a:t>cumulative number of added, deleted, and modified </a:t>
            </a:r>
            <a:r>
              <a:rPr lang="en-US" smtClean="0"/>
              <a:t>requirements</a:t>
            </a:r>
          </a:p>
          <a:p>
            <a:pPr lvl="1"/>
            <a:r>
              <a:rPr lang="en-US" smtClean="0"/>
              <a:t>The </a:t>
            </a:r>
            <a:r>
              <a:rPr lang="en-US"/>
              <a:t>number of requests that originated from each change origin </a:t>
            </a:r>
          </a:p>
          <a:p>
            <a:pPr lvl="1"/>
            <a:r>
              <a:rPr lang="en-US" smtClean="0"/>
              <a:t>The </a:t>
            </a:r>
            <a:r>
              <a:rPr lang="en-US"/>
              <a:t>number of changes received against each requirement since it was baselined </a:t>
            </a:r>
          </a:p>
          <a:p>
            <a:pPr lvl="1"/>
            <a:r>
              <a:rPr lang="en-US" smtClean="0"/>
              <a:t>The </a:t>
            </a:r>
            <a:r>
              <a:rPr lang="en-US"/>
              <a:t>total effort devoted to processing and implementing change requests</a:t>
            </a:r>
          </a:p>
        </p:txBody>
      </p:sp>
    </p:spTree>
    <p:extLst>
      <p:ext uri="{BB962C8B-B14F-4D97-AF65-F5344CB8AC3E}">
        <p14:creationId xmlns:p14="http://schemas.microsoft.com/office/powerpoint/2010/main" val="3621836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Change impact analysis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Impact analysis </a:t>
            </a:r>
            <a:r>
              <a:rPr lang="en-US" smtClean="0"/>
              <a:t>procedure</a:t>
            </a:r>
          </a:p>
          <a:p>
            <a:r>
              <a:rPr lang="en-US"/>
              <a:t>Impact analysis template</a:t>
            </a:r>
          </a:p>
        </p:txBody>
      </p:sp>
    </p:spTree>
    <p:extLst>
      <p:ext uri="{BB962C8B-B14F-4D97-AF65-F5344CB8AC3E}">
        <p14:creationId xmlns:p14="http://schemas.microsoft.com/office/powerpoint/2010/main" val="1725339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Change management on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agile </a:t>
            </a:r>
            <a:r>
              <a:rPr lang="en-US"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1900"/>
            <a:ext cx="7632700" cy="2108279"/>
          </a:xfrm>
        </p:spPr>
        <p:txBody>
          <a:bodyPr>
            <a:normAutofit/>
          </a:bodyPr>
          <a:lstStyle/>
          <a:p>
            <a:r>
              <a:rPr lang="en-US" smtClean="0"/>
              <a:t>One </a:t>
            </a:r>
            <a:r>
              <a:rPr lang="en-US"/>
              <a:t>of the 12 principles of agile software development is “Welcome changing requirements, even late in development. Agile processes harness change for the customer’s competitive </a:t>
            </a:r>
            <a:r>
              <a:rPr lang="en-US" smtClean="0"/>
              <a:t>advantage”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3032930"/>
            <a:ext cx="6223000" cy="322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4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Exploring the </a:t>
            </a:r>
            <a:r>
              <a:rPr lang="en-US"/>
              <a:t>formal change control practices and how agile projects incorporate </a:t>
            </a:r>
            <a:r>
              <a:rPr lang="en-US" smtClean="0"/>
              <a:t>changes.</a:t>
            </a:r>
          </a:p>
          <a:p>
            <a:r>
              <a:rPr lang="en-US" smtClean="0"/>
              <a:t>Student should enhance why we need to manage changes, what they have to do when change happens.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0" y="1384300"/>
            <a:ext cx="7823199" cy="43434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Why manage changes</a:t>
            </a:r>
            <a:r>
              <a:rPr lang="en-US" smtClean="0"/>
              <a:t>?</a:t>
            </a:r>
          </a:p>
          <a:p>
            <a:r>
              <a:rPr lang="en-US"/>
              <a:t>Change control </a:t>
            </a:r>
            <a:r>
              <a:rPr lang="en-US" smtClean="0"/>
              <a:t>policy</a:t>
            </a:r>
          </a:p>
          <a:p>
            <a:r>
              <a:rPr lang="en-US"/>
              <a:t>Basic concepts of the change control </a:t>
            </a:r>
            <a:r>
              <a:rPr lang="en-US" smtClean="0"/>
              <a:t>process</a:t>
            </a:r>
          </a:p>
          <a:p>
            <a:r>
              <a:rPr lang="en-US"/>
              <a:t>A change control process </a:t>
            </a:r>
            <a:r>
              <a:rPr lang="en-US" smtClean="0"/>
              <a:t>description</a:t>
            </a:r>
          </a:p>
          <a:p>
            <a:r>
              <a:rPr lang="en-US"/>
              <a:t>The change control </a:t>
            </a:r>
            <a:r>
              <a:rPr lang="en-US" smtClean="0"/>
              <a:t>board</a:t>
            </a:r>
          </a:p>
          <a:p>
            <a:r>
              <a:rPr lang="en-US"/>
              <a:t>Change control </a:t>
            </a:r>
            <a:r>
              <a:rPr lang="en-US" smtClean="0"/>
              <a:t>tools</a:t>
            </a:r>
          </a:p>
          <a:p>
            <a:r>
              <a:rPr lang="en-US"/>
              <a:t>Measuring change </a:t>
            </a:r>
            <a:r>
              <a:rPr lang="en-US" smtClean="0"/>
              <a:t>activity</a:t>
            </a:r>
          </a:p>
          <a:p>
            <a:r>
              <a:rPr lang="en-US"/>
              <a:t>Change impact </a:t>
            </a:r>
            <a:r>
              <a:rPr lang="en-US" smtClean="0"/>
              <a:t>analysis</a:t>
            </a:r>
          </a:p>
          <a:p>
            <a:r>
              <a:rPr lang="en-US"/>
              <a:t>Change management on agile projects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6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Why manage changes?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Proposed requirements changes are thoughtfully evaluated before being committed to. </a:t>
            </a:r>
            <a:endParaRPr lang="en-US" smtClean="0"/>
          </a:p>
          <a:p>
            <a:r>
              <a:rPr lang="en-US" smtClean="0"/>
              <a:t>Appropriate </a:t>
            </a:r>
            <a:r>
              <a:rPr lang="en-US"/>
              <a:t>individuals make informed business decisions about requested changes</a:t>
            </a:r>
            <a:r>
              <a:rPr lang="en-US" smtClean="0"/>
              <a:t>.</a:t>
            </a:r>
          </a:p>
          <a:p>
            <a:r>
              <a:rPr lang="en-US"/>
              <a:t> Change activity is made visible to affected stakeholders. </a:t>
            </a:r>
          </a:p>
          <a:p>
            <a:r>
              <a:rPr lang="en-US" smtClean="0"/>
              <a:t>Approved </a:t>
            </a:r>
            <a:r>
              <a:rPr lang="en-US"/>
              <a:t>changes are communicated to all affected participants. </a:t>
            </a:r>
          </a:p>
          <a:p>
            <a:r>
              <a:rPr lang="en-US" smtClean="0"/>
              <a:t>The </a:t>
            </a:r>
            <a:r>
              <a:rPr lang="en-US"/>
              <a:t>project incorporates requirements changes in a consistent and effective fashion. </a:t>
            </a:r>
          </a:p>
        </p:txBody>
      </p:sp>
    </p:spTree>
    <p:extLst>
      <p:ext uri="{BB962C8B-B14F-4D97-AF65-F5344CB8AC3E}">
        <p14:creationId xmlns:p14="http://schemas.microsoft.com/office/powerpoint/2010/main" val="3714674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Change control policy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270000"/>
            <a:ext cx="7467599" cy="47879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 All changes must follow the process. If a change request is not submitted in accordance with this process, it will not be considered</a:t>
            </a:r>
            <a:r>
              <a:rPr lang="en-US" smtClean="0"/>
              <a:t>.</a:t>
            </a:r>
          </a:p>
          <a:p>
            <a:r>
              <a:rPr lang="en-US" smtClean="0"/>
              <a:t> No </a:t>
            </a:r>
            <a:r>
              <a:rPr lang="en-US"/>
              <a:t>design or implementation work other than feasibility exploration will be performed on unapproved changes. </a:t>
            </a:r>
          </a:p>
          <a:p>
            <a:r>
              <a:rPr lang="en-US" smtClean="0"/>
              <a:t>Simply </a:t>
            </a:r>
            <a:r>
              <a:rPr lang="en-US"/>
              <a:t>requesting a change does not guarantee that it will be made. The project’s change control board (CCB) will decide which changes to implement. </a:t>
            </a:r>
          </a:p>
          <a:p>
            <a:r>
              <a:rPr lang="en-US" smtClean="0"/>
              <a:t>The </a:t>
            </a:r>
            <a:r>
              <a:rPr lang="en-US"/>
              <a:t>contents of the change database must be visible to all project stakeholders. </a:t>
            </a:r>
          </a:p>
          <a:p>
            <a:r>
              <a:rPr lang="en-US" smtClean="0"/>
              <a:t>Impact </a:t>
            </a:r>
            <a:r>
              <a:rPr lang="en-US"/>
              <a:t>analysis must be performed for every change. </a:t>
            </a:r>
            <a:endParaRPr lang="en-US" smtClean="0"/>
          </a:p>
          <a:p>
            <a:r>
              <a:rPr lang="en-US" smtClean="0"/>
              <a:t>Every </a:t>
            </a:r>
            <a:r>
              <a:rPr lang="en-US"/>
              <a:t>incorporated change must be traceable to an approved change request. </a:t>
            </a:r>
          </a:p>
          <a:p>
            <a:r>
              <a:rPr lang="en-US" smtClean="0"/>
              <a:t>The </a:t>
            </a:r>
            <a:r>
              <a:rPr lang="en-US"/>
              <a:t>rationale behind every approval or rejection of a change request must be recorded. </a:t>
            </a:r>
          </a:p>
        </p:txBody>
      </p:sp>
    </p:spTree>
    <p:extLst>
      <p:ext uri="{BB962C8B-B14F-4D97-AF65-F5344CB8AC3E}">
        <p14:creationId xmlns:p14="http://schemas.microsoft.com/office/powerpoint/2010/main" val="60537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 change control process description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Entry criteria, the conditions that must be satisfied before the process execution can </a:t>
            </a:r>
            <a:r>
              <a:rPr lang="en-US" smtClean="0"/>
              <a:t>begin</a:t>
            </a:r>
          </a:p>
          <a:p>
            <a:r>
              <a:rPr lang="en-US" smtClean="0"/>
              <a:t>The </a:t>
            </a:r>
            <a:r>
              <a:rPr lang="en-US"/>
              <a:t>various tasks involved in the process, the project role responsible for each task, and other participants in the task </a:t>
            </a:r>
          </a:p>
          <a:p>
            <a:r>
              <a:rPr lang="en-US" smtClean="0"/>
              <a:t>Steps </a:t>
            </a:r>
            <a:r>
              <a:rPr lang="en-US"/>
              <a:t>to verify that the tasks were completed correctly </a:t>
            </a:r>
          </a:p>
          <a:p>
            <a:r>
              <a:rPr lang="en-US" smtClean="0"/>
              <a:t>Exit </a:t>
            </a:r>
            <a:r>
              <a:rPr lang="en-US"/>
              <a:t>criteria, the conditions that indicate when the process is successfully completed </a:t>
            </a:r>
          </a:p>
        </p:txBody>
      </p:sp>
    </p:spTree>
    <p:extLst>
      <p:ext uri="{BB962C8B-B14F-4D97-AF65-F5344CB8AC3E}">
        <p14:creationId xmlns:p14="http://schemas.microsoft.com/office/powerpoint/2010/main" val="3152552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 change control process description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29" y="1320800"/>
            <a:ext cx="7051271" cy="434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9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change control board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900" y="1371600"/>
            <a:ext cx="7619999" cy="4470400"/>
          </a:xfrm>
        </p:spPr>
        <p:txBody>
          <a:bodyPr>
            <a:normAutofit lnSpcReduction="10000"/>
          </a:bodyPr>
          <a:lstStyle/>
          <a:p>
            <a:r>
              <a:rPr lang="en-US"/>
              <a:t>CCB </a:t>
            </a:r>
            <a:r>
              <a:rPr lang="en-US" smtClean="0"/>
              <a:t>composition</a:t>
            </a:r>
          </a:p>
          <a:p>
            <a:pPr lvl="1"/>
            <a:r>
              <a:rPr lang="en-US"/>
              <a:t> Project or program </a:t>
            </a:r>
            <a:r>
              <a:rPr lang="en-US" smtClean="0"/>
              <a:t>management</a:t>
            </a:r>
          </a:p>
          <a:p>
            <a:pPr lvl="1"/>
            <a:r>
              <a:rPr lang="en-US" smtClean="0"/>
              <a:t> Business </a:t>
            </a:r>
            <a:r>
              <a:rPr lang="en-US"/>
              <a:t>analysis or product </a:t>
            </a:r>
            <a:r>
              <a:rPr lang="en-US" smtClean="0"/>
              <a:t>management</a:t>
            </a:r>
          </a:p>
          <a:p>
            <a:pPr lvl="1"/>
            <a:r>
              <a:rPr lang="en-US" smtClean="0"/>
              <a:t>Development</a:t>
            </a:r>
          </a:p>
          <a:p>
            <a:pPr lvl="1"/>
            <a:r>
              <a:rPr lang="en-US" smtClean="0"/>
              <a:t>Testing </a:t>
            </a:r>
            <a:r>
              <a:rPr lang="en-US"/>
              <a:t>or quality </a:t>
            </a:r>
            <a:r>
              <a:rPr lang="en-US" smtClean="0"/>
              <a:t>assurance</a:t>
            </a:r>
          </a:p>
          <a:p>
            <a:pPr lvl="1"/>
            <a:r>
              <a:rPr lang="en-US" smtClean="0"/>
              <a:t>Marketing</a:t>
            </a:r>
            <a:r>
              <a:rPr lang="en-US"/>
              <a:t>, the business for which the application is being built, or customer representatives </a:t>
            </a:r>
          </a:p>
          <a:p>
            <a:pPr lvl="1"/>
            <a:r>
              <a:rPr lang="en-US" smtClean="0"/>
              <a:t>Technical </a:t>
            </a:r>
            <a:r>
              <a:rPr lang="en-US"/>
              <a:t>support or help desk </a:t>
            </a:r>
            <a:endParaRPr lang="en-US" smtClean="0"/>
          </a:p>
          <a:p>
            <a:r>
              <a:rPr lang="en-US"/>
              <a:t>CCB </a:t>
            </a:r>
            <a:r>
              <a:rPr lang="en-US" smtClean="0"/>
              <a:t>charter</a:t>
            </a:r>
          </a:p>
          <a:p>
            <a:pPr lvl="1"/>
            <a:r>
              <a:rPr lang="en-US"/>
              <a:t>Making decisions </a:t>
            </a:r>
            <a:endParaRPr lang="en-US" smtClean="0"/>
          </a:p>
          <a:p>
            <a:pPr lvl="1"/>
            <a:r>
              <a:rPr lang="en-US"/>
              <a:t>Communicating </a:t>
            </a:r>
            <a:r>
              <a:rPr lang="en-US" smtClean="0"/>
              <a:t>status</a:t>
            </a:r>
          </a:p>
          <a:p>
            <a:r>
              <a:rPr lang="en-US" smtClean="0"/>
              <a:t>Renegotiating </a:t>
            </a:r>
            <a:r>
              <a:rPr lang="en-US"/>
              <a:t>commitments</a:t>
            </a:r>
          </a:p>
        </p:txBody>
      </p:sp>
    </p:spTree>
    <p:extLst>
      <p:ext uri="{BB962C8B-B14F-4D97-AF65-F5344CB8AC3E}">
        <p14:creationId xmlns:p14="http://schemas.microsoft.com/office/powerpoint/2010/main" val="1219436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control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0800"/>
            <a:ext cx="7556499" cy="4864100"/>
          </a:xfrm>
        </p:spPr>
        <p:txBody>
          <a:bodyPr>
            <a:normAutofit/>
          </a:bodyPr>
          <a:lstStyle/>
          <a:p>
            <a:r>
              <a:rPr lang="en-US"/>
              <a:t> To support your change process, look for a tool that: </a:t>
            </a:r>
            <a:endParaRPr lang="en-US" smtClean="0"/>
          </a:p>
          <a:p>
            <a:pPr lvl="1"/>
            <a:r>
              <a:rPr lang="en-US"/>
              <a:t> Allows you to define the attributes that constitute a change request. </a:t>
            </a:r>
            <a:endParaRPr lang="en-US" smtClean="0"/>
          </a:p>
          <a:p>
            <a:pPr lvl="1"/>
            <a:r>
              <a:rPr lang="en-US" smtClean="0"/>
              <a:t>Allows </a:t>
            </a:r>
            <a:r>
              <a:rPr lang="en-US"/>
              <a:t>you to implement a change request life cycle with multiple change request </a:t>
            </a:r>
            <a:r>
              <a:rPr lang="en-US" smtClean="0"/>
              <a:t>statuses.</a:t>
            </a:r>
          </a:p>
          <a:p>
            <a:pPr lvl="1"/>
            <a:r>
              <a:rPr lang="en-US" smtClean="0"/>
              <a:t>Enforces </a:t>
            </a:r>
            <a:r>
              <a:rPr lang="en-US"/>
              <a:t>the state-transition model so that only authorized users can make specific status changes. </a:t>
            </a:r>
            <a:endParaRPr lang="en-US" smtClean="0"/>
          </a:p>
          <a:p>
            <a:pPr lvl="1"/>
            <a:r>
              <a:rPr lang="en-US" smtClean="0"/>
              <a:t>Records </a:t>
            </a:r>
            <a:r>
              <a:rPr lang="en-US"/>
              <a:t>the date of each status change and the identity of the person who made it. </a:t>
            </a:r>
          </a:p>
          <a:p>
            <a:pPr lvl="1"/>
            <a:r>
              <a:rPr lang="en-US" smtClean="0"/>
              <a:t>Provides </a:t>
            </a:r>
            <a:r>
              <a:rPr lang="en-US"/>
              <a:t>customizable, automatic email notification when an Originator submits a new request or when a request’s status is updated. </a:t>
            </a:r>
          </a:p>
          <a:p>
            <a:pPr lvl="1"/>
            <a:r>
              <a:rPr lang="en-US" smtClean="0"/>
              <a:t>Produces </a:t>
            </a:r>
            <a:r>
              <a:rPr lang="en-US"/>
              <a:t>both standard and custom reports and charts. </a:t>
            </a:r>
          </a:p>
        </p:txBody>
      </p:sp>
    </p:spTree>
    <p:extLst>
      <p:ext uri="{BB962C8B-B14F-4D97-AF65-F5344CB8AC3E}">
        <p14:creationId xmlns:p14="http://schemas.microsoft.com/office/powerpoint/2010/main" val="176895014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EB6DEE63-BE41-41AB-9512-0AD4948D9815}" vid="{C06A2116-4534-44AC-A79C-40D866AE0D36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2</TotalTime>
  <Words>590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Myriad Pro</vt:lpstr>
      <vt:lpstr>Theme2</vt:lpstr>
      <vt:lpstr>Custom Design</vt:lpstr>
      <vt:lpstr>Chapter 28  Change happens</vt:lpstr>
      <vt:lpstr>Objectives</vt:lpstr>
      <vt:lpstr>Contents</vt:lpstr>
      <vt:lpstr>Why manage changes? </vt:lpstr>
      <vt:lpstr>Change control policy </vt:lpstr>
      <vt:lpstr>A change control process description </vt:lpstr>
      <vt:lpstr>A change control process description</vt:lpstr>
      <vt:lpstr>The change control board </vt:lpstr>
      <vt:lpstr>Change control tools</vt:lpstr>
      <vt:lpstr>Measuring change activity</vt:lpstr>
      <vt:lpstr>Change impact analysis </vt:lpstr>
      <vt:lpstr>Change management on  agile projects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28  Change happens</dc:title>
  <dc:creator>Huong</dc:creator>
  <cp:lastModifiedBy>Huong</cp:lastModifiedBy>
  <cp:revision>12</cp:revision>
  <dcterms:created xsi:type="dcterms:W3CDTF">2018-04-24T07:13:06Z</dcterms:created>
  <dcterms:modified xsi:type="dcterms:W3CDTF">2018-04-24T07:38:08Z</dcterms:modified>
</cp:coreProperties>
</file>