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6" r:id="rId2"/>
  </p:sldMasterIdLst>
  <p:notesMasterIdLst>
    <p:notesMasterId r:id="rId23"/>
  </p:notesMasterIdLst>
  <p:sldIdLst>
    <p:sldId id="257" r:id="rId3"/>
    <p:sldId id="258" r:id="rId4"/>
    <p:sldId id="259" r:id="rId5"/>
    <p:sldId id="260" r:id="rId6"/>
    <p:sldId id="261" r:id="rId7"/>
    <p:sldId id="269" r:id="rId8"/>
    <p:sldId id="270" r:id="rId9"/>
    <p:sldId id="262" r:id="rId10"/>
    <p:sldId id="263" r:id="rId11"/>
    <p:sldId id="264" r:id="rId12"/>
    <p:sldId id="265" r:id="rId13"/>
    <p:sldId id="266" r:id="rId14"/>
    <p:sldId id="271" r:id="rId15"/>
    <p:sldId id="272" r:id="rId16"/>
    <p:sldId id="273" r:id="rId17"/>
    <p:sldId id="274" r:id="rId18"/>
    <p:sldId id="275" r:id="rId19"/>
    <p:sldId id="276" r:id="rId20"/>
    <p:sldId id="267"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6038" autoAdjust="0"/>
  </p:normalViewPr>
  <p:slideViewPr>
    <p:cSldViewPr snapToGrid="0">
      <p:cViewPr varScale="1">
        <p:scale>
          <a:sx n="74" d="100"/>
          <a:sy n="74" d="100"/>
        </p:scale>
        <p:origin x="16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CFB79-D300-4D62-B1BB-417A70210E0C}" type="datetimeFigureOut">
              <a:rPr lang="en-US" smtClean="0"/>
              <a:t>16/9/2020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28F83-BFBF-48E5-9812-FA471493D536}" type="slidenum">
              <a:rPr lang="en-US" smtClean="0"/>
              <a:t>‹#›</a:t>
            </a:fld>
            <a:endParaRPr lang="en-US"/>
          </a:p>
        </p:txBody>
      </p:sp>
    </p:spTree>
    <p:extLst>
      <p:ext uri="{BB962C8B-B14F-4D97-AF65-F5344CB8AC3E}">
        <p14:creationId xmlns:p14="http://schemas.microsoft.com/office/powerpoint/2010/main" val="139276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CFBB0B-C735-424C-9268-2C95A4A80A0D}" type="slidenum">
              <a:rPr lang="en-US" b="0" smtClean="0"/>
              <a:pPr/>
              <a:t>4</a:t>
            </a:fld>
            <a:endParaRPr lang="en-US" b="0"/>
          </a:p>
        </p:txBody>
      </p:sp>
    </p:spTree>
    <p:extLst>
      <p:ext uri="{BB962C8B-B14F-4D97-AF65-F5344CB8AC3E}">
        <p14:creationId xmlns:p14="http://schemas.microsoft.com/office/powerpoint/2010/main" val="300603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sngStrike" dirty="0"/>
              <a:t>Day-boarder management system in elementary school</a:t>
            </a:r>
          </a:p>
          <a:p>
            <a:endParaRPr lang="en-US" dirty="0"/>
          </a:p>
        </p:txBody>
      </p:sp>
      <p:sp>
        <p:nvSpPr>
          <p:cNvPr id="4" name="Slide Number Placeholder 3"/>
          <p:cNvSpPr>
            <a:spLocks noGrp="1"/>
          </p:cNvSpPr>
          <p:nvPr>
            <p:ph type="sldNum" sz="quarter" idx="10"/>
          </p:nvPr>
        </p:nvSpPr>
        <p:spPr/>
        <p:txBody>
          <a:bodyPr/>
          <a:lstStyle/>
          <a:p>
            <a:fld id="{EDD28F83-BFBF-48E5-9812-FA471493D536}" type="slidenum">
              <a:rPr lang="en-US" smtClean="0"/>
              <a:t>7</a:t>
            </a:fld>
            <a:endParaRPr lang="en-US"/>
          </a:p>
        </p:txBody>
      </p:sp>
    </p:spTree>
    <p:extLst>
      <p:ext uri="{BB962C8B-B14F-4D97-AF65-F5344CB8AC3E}">
        <p14:creationId xmlns:p14="http://schemas.microsoft.com/office/powerpoint/2010/main" val="303548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Working with three levels</a:t>
            </a:r>
          </a:p>
        </p:txBody>
      </p:sp>
      <p:sp>
        <p:nvSpPr>
          <p:cNvPr id="4" name="Slide Number Placeholder 3"/>
          <p:cNvSpPr>
            <a:spLocks noGrp="1"/>
          </p:cNvSpPr>
          <p:nvPr>
            <p:ph type="sldNum" sz="quarter" idx="10"/>
          </p:nvPr>
        </p:nvSpPr>
        <p:spPr/>
        <p:txBody>
          <a:bodyPr/>
          <a:lstStyle/>
          <a:p>
            <a:fld id="{D6D8E87D-860B-4D07-AA9C-845386AB8A4E}" type="slidenum">
              <a:rPr lang="en-US" smtClean="0"/>
              <a:t>10</a:t>
            </a:fld>
            <a:endParaRPr lang="en-US"/>
          </a:p>
        </p:txBody>
      </p:sp>
    </p:spTree>
    <p:extLst>
      <p:ext uri="{BB962C8B-B14F-4D97-AF65-F5344CB8AC3E}">
        <p14:creationId xmlns:p14="http://schemas.microsoft.com/office/powerpoint/2010/main" val="72674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explain more detail about every type of requirements</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11</a:t>
            </a:fld>
            <a:endParaRPr lang="en-US"/>
          </a:p>
        </p:txBody>
      </p:sp>
    </p:spTree>
    <p:extLst>
      <p:ext uri="{BB962C8B-B14F-4D97-AF65-F5344CB8AC3E}">
        <p14:creationId xmlns:p14="http://schemas.microsoft.com/office/powerpoint/2010/main" val="341496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Teacher should</a:t>
            </a:r>
            <a:r>
              <a:rPr lang="en-US" baseline="0"/>
              <a:t> e</a:t>
            </a:r>
            <a:r>
              <a:rPr lang="en-US"/>
              <a:t>xplain every</a:t>
            </a:r>
            <a:r>
              <a:rPr lang="en-US" baseline="0"/>
              <a:t> step</a:t>
            </a:r>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12</a:t>
            </a:fld>
            <a:endParaRPr lang="en-US"/>
          </a:p>
        </p:txBody>
      </p:sp>
    </p:spTree>
    <p:extLst>
      <p:ext uri="{BB962C8B-B14F-4D97-AF65-F5344CB8AC3E}">
        <p14:creationId xmlns:p14="http://schemas.microsoft.com/office/powerpoint/2010/main" val="372167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Gold plating takes place when a developer adds functionality that wasn’t in the requirements  specification (or was deemed out of scope) but which the developer believes “the users are just going to love</a:t>
            </a:r>
          </a:p>
          <a:p>
            <a:pPr marL="0" marR="0" indent="0" algn="l" defTabSz="914400" rtl="0" eaLnBrk="1" fontAlgn="auto" latinLnBrk="0" hangingPunct="1">
              <a:lnSpc>
                <a:spcPct val="100000"/>
              </a:lnSpc>
              <a:spcBef>
                <a:spcPts val="0"/>
              </a:spcBef>
              <a:spcAft>
                <a:spcPts val="0"/>
              </a:spcAft>
              <a:buClrTx/>
              <a:buSzTx/>
              <a:buFontTx/>
              <a:buNone/>
              <a:tabLst/>
              <a:defRPr/>
            </a:pPr>
            <a:r>
              <a:rPr lang="en-US"/>
              <a:t>Overlooked stakeholders </a:t>
            </a:r>
          </a:p>
          <a:p>
            <a:r>
              <a:rPr lang="en-US"/>
              <a:t>Most products have several groups of users who might use different subsets of features, have  different frequencies of use, or have varying levels of experience. If you don’t identify the  important user classes for your product early on, some user needs won’t be met</a:t>
            </a:r>
          </a:p>
        </p:txBody>
      </p:sp>
      <p:sp>
        <p:nvSpPr>
          <p:cNvPr id="4" name="Slide Number Placeholder 3"/>
          <p:cNvSpPr>
            <a:spLocks noGrp="1"/>
          </p:cNvSpPr>
          <p:nvPr>
            <p:ph type="sldNum" sz="quarter" idx="10"/>
          </p:nvPr>
        </p:nvSpPr>
        <p:spPr/>
        <p:txBody>
          <a:bodyPr/>
          <a:lstStyle/>
          <a:p>
            <a:fld id="{EDD28F83-BFBF-48E5-9812-FA471493D536}" type="slidenum">
              <a:rPr lang="en-US" smtClean="0"/>
              <a:t>19</a:t>
            </a:fld>
            <a:endParaRPr lang="en-US"/>
          </a:p>
        </p:txBody>
      </p:sp>
    </p:spTree>
    <p:extLst>
      <p:ext uri="{BB962C8B-B14F-4D97-AF65-F5344CB8AC3E}">
        <p14:creationId xmlns:p14="http://schemas.microsoft.com/office/powerpoint/2010/main" val="122870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Creep: </a:t>
            </a:r>
            <a:r>
              <a:rPr lang="en-US" sz="1200" b="0" i="0" kern="1200">
                <a:solidFill>
                  <a:schemeClr val="tx1"/>
                </a:solidFill>
                <a:effectLst/>
                <a:latin typeface="+mn-lt"/>
                <a:ea typeface="+mn-ea"/>
                <a:cs typeface="+mn-cs"/>
              </a:rPr>
              <a:t>to move slowly, quietly and carefully, because you do not want to be seen or heard</a:t>
            </a:r>
            <a:endParaRPr lang="en-US"/>
          </a:p>
        </p:txBody>
      </p:sp>
      <p:sp>
        <p:nvSpPr>
          <p:cNvPr id="4" name="Slide Number Placeholder 3"/>
          <p:cNvSpPr>
            <a:spLocks noGrp="1"/>
          </p:cNvSpPr>
          <p:nvPr>
            <p:ph type="sldNum" sz="quarter" idx="10"/>
          </p:nvPr>
        </p:nvSpPr>
        <p:spPr/>
        <p:txBody>
          <a:bodyPr/>
          <a:lstStyle/>
          <a:p>
            <a:fld id="{EDD28F83-BFBF-48E5-9812-FA471493D536}" type="slidenum">
              <a:rPr lang="en-US" smtClean="0"/>
              <a:t>20</a:t>
            </a:fld>
            <a:endParaRPr lang="en-US"/>
          </a:p>
        </p:txBody>
      </p:sp>
    </p:spTree>
    <p:extLst>
      <p:ext uri="{BB962C8B-B14F-4D97-AF65-F5344CB8AC3E}">
        <p14:creationId xmlns:p14="http://schemas.microsoft.com/office/powerpoint/2010/main" val="2811556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D57F1E4F-1CFF-5643-939E-217C01CDF565}" type="slidenum">
              <a:rPr lang="en-US" smtClean="0"/>
              <a:pPr/>
              <a:t>‹#›</a:t>
            </a:fld>
            <a:endParaRPr lang="en-US" dirty="0"/>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userDrawn="1"/>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15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8228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14642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60307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514437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0545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1896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847061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38403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20097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16/9/2020</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03036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34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99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674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D57F1E4F-1CFF-5643-939E-217C01CDF565}" type="slidenum">
              <a:rPr lang="en-US" smtClean="0"/>
              <a:pPr/>
              <a:t>‹#›</a:t>
            </a:fld>
            <a:endParaRPr lang="en-US" dirty="0"/>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58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5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B61BEF0D-F0BB-DE4B-95CE-6DB70DBA9567}" type="datetimeFigureOut">
              <a:rPr lang="en-US" dirty="0"/>
              <a:pPr/>
              <a:t>16/9/2020</a:t>
            </a:fld>
            <a:endParaRPr lang="en-US" dirty="0"/>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398860" y="4529541"/>
            <a:ext cx="584825"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184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B61BEF0D-F0BB-DE4B-95CE-6DB70DBA9567}" type="datetimeFigureOut">
              <a:rPr lang="en-US" dirty="0"/>
              <a:pPr/>
              <a:t>16/9/2020</a:t>
            </a:fld>
            <a:endParaRPr lang="en-US" dirty="0"/>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62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4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D57F1E4F-1CFF-5643-939E-217C01CDF565}" type="slidenum">
              <a:rPr lang="en-US" smtClean="0"/>
              <a:pPr/>
              <a:t>‹#›</a:t>
            </a:fld>
            <a:endParaRPr lang="en-US" dirty="0"/>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userDrawn="1"/>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userDrawn="1"/>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2608113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81030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7387" y="1867903"/>
            <a:ext cx="4950338" cy="2237873"/>
          </a:xfrm>
        </p:spPr>
        <p:txBody>
          <a:bodyPr>
            <a:normAutofit fontScale="90000"/>
          </a:bodyPr>
          <a:lstStyle/>
          <a:p>
            <a:pPr algn="ctr"/>
            <a:r>
              <a:rPr lang="en-US"/>
              <a:t>CHAPTER 1</a:t>
            </a:r>
            <a:br>
              <a:rPr lang="en-US"/>
            </a:br>
            <a:r>
              <a:rPr lang="en-US"/>
              <a:t>The essential of software requirement </a:t>
            </a: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745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 The participation of stakeholders in requirements development</a:t>
            </a:r>
          </a:p>
        </p:txBody>
      </p:sp>
      <p:pic>
        <p:nvPicPr>
          <p:cNvPr id="4" name="Picture 3"/>
          <p:cNvPicPr>
            <a:picLocks noChangeAspect="1"/>
          </p:cNvPicPr>
          <p:nvPr/>
        </p:nvPicPr>
        <p:blipFill>
          <a:blip r:embed="rId3"/>
          <a:stretch>
            <a:fillRect/>
          </a:stretch>
        </p:blipFill>
        <p:spPr>
          <a:xfrm>
            <a:off x="2452342" y="1207169"/>
            <a:ext cx="3876268" cy="5384929"/>
          </a:xfrm>
          <a:prstGeom prst="rect">
            <a:avLst/>
          </a:prstGeom>
        </p:spPr>
      </p:pic>
    </p:spTree>
    <p:extLst>
      <p:ext uri="{BB962C8B-B14F-4D97-AF65-F5344CB8AC3E}">
        <p14:creationId xmlns:p14="http://schemas.microsoft.com/office/powerpoint/2010/main" val="319940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864" y="-108284"/>
            <a:ext cx="7184670" cy="950495"/>
          </a:xfrm>
        </p:spPr>
        <p:txBody>
          <a:bodyPr/>
          <a:lstStyle/>
          <a:p>
            <a:r>
              <a:rPr lang="en-US"/>
              <a:t>Product vs. project requirements </a:t>
            </a:r>
          </a:p>
        </p:txBody>
      </p:sp>
      <p:sp>
        <p:nvSpPr>
          <p:cNvPr id="3" name="Content Placeholder 2"/>
          <p:cNvSpPr>
            <a:spLocks noGrp="1"/>
          </p:cNvSpPr>
          <p:nvPr>
            <p:ph idx="1"/>
          </p:nvPr>
        </p:nvSpPr>
        <p:spPr>
          <a:xfrm>
            <a:off x="782053" y="1323474"/>
            <a:ext cx="7724273" cy="4740441"/>
          </a:xfrm>
        </p:spPr>
        <p:txBody>
          <a:bodyPr/>
          <a:lstStyle/>
          <a:p>
            <a:r>
              <a:rPr lang="en-US"/>
              <a:t> Product requirements:</a:t>
            </a:r>
          </a:p>
          <a:p>
            <a:pPr lvl="1"/>
            <a:r>
              <a:rPr lang="en-US"/>
              <a:t> properties of a software system to be built</a:t>
            </a:r>
          </a:p>
          <a:p>
            <a:r>
              <a:rPr lang="en-US"/>
              <a:t>Projects requirements:</a:t>
            </a:r>
          </a:p>
          <a:p>
            <a:pPr lvl="1"/>
            <a:r>
              <a:rPr lang="en-US"/>
              <a:t>do have other expectations and deliverables that are not a part of the software the team implements, but that are necessary to the successful completion of the project as a whole</a:t>
            </a:r>
          </a:p>
        </p:txBody>
      </p:sp>
    </p:spTree>
    <p:extLst>
      <p:ext uri="{BB962C8B-B14F-4D97-AF65-F5344CB8AC3E}">
        <p14:creationId xmlns:p14="http://schemas.microsoft.com/office/powerpoint/2010/main" val="425853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Requirements development and management</a:t>
            </a:r>
          </a:p>
        </p:txBody>
      </p:sp>
      <p:pic>
        <p:nvPicPr>
          <p:cNvPr id="4" name="Picture 3"/>
          <p:cNvPicPr>
            <a:picLocks noChangeAspect="1"/>
          </p:cNvPicPr>
          <p:nvPr/>
        </p:nvPicPr>
        <p:blipFill>
          <a:blip r:embed="rId3"/>
          <a:stretch>
            <a:fillRect/>
          </a:stretch>
        </p:blipFill>
        <p:spPr>
          <a:xfrm>
            <a:off x="404609" y="1576136"/>
            <a:ext cx="7788896" cy="3936025"/>
          </a:xfrm>
          <a:prstGeom prst="rect">
            <a:avLst/>
          </a:prstGeom>
        </p:spPr>
      </p:pic>
    </p:spTree>
    <p:extLst>
      <p:ext uri="{BB962C8B-B14F-4D97-AF65-F5344CB8AC3E}">
        <p14:creationId xmlns:p14="http://schemas.microsoft.com/office/powerpoint/2010/main" val="204196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Elicitation</a:t>
            </a:r>
          </a:p>
        </p:txBody>
      </p:sp>
      <p:sp>
        <p:nvSpPr>
          <p:cNvPr id="3" name="Content Placeholder 2"/>
          <p:cNvSpPr>
            <a:spLocks noGrp="1"/>
          </p:cNvSpPr>
          <p:nvPr>
            <p:ph idx="1"/>
          </p:nvPr>
        </p:nvSpPr>
        <p:spPr/>
        <p:txBody>
          <a:bodyPr/>
          <a:lstStyle/>
          <a:p>
            <a:r>
              <a:rPr lang="en-US"/>
              <a:t> Identifying the product’s expected user classes and other stakeholders. </a:t>
            </a:r>
          </a:p>
          <a:p>
            <a:r>
              <a:rPr lang="en-US"/>
              <a:t>Understanding user tasks and goals and the business objectives with which those tasks align. </a:t>
            </a:r>
          </a:p>
          <a:p>
            <a:r>
              <a:rPr lang="en-US"/>
              <a:t>Learning about the environment in which the new product will be used. </a:t>
            </a:r>
          </a:p>
          <a:p>
            <a:r>
              <a:rPr lang="en-US"/>
              <a:t>Working with individuals who represent each user class to understand their functionality needs and their quality expectations.</a:t>
            </a:r>
          </a:p>
          <a:p>
            <a:endParaRPr lang="en-US"/>
          </a:p>
        </p:txBody>
      </p:sp>
    </p:spTree>
    <p:extLst>
      <p:ext uri="{BB962C8B-B14F-4D97-AF65-F5344CB8AC3E}">
        <p14:creationId xmlns:p14="http://schemas.microsoft.com/office/powerpoint/2010/main" val="323765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p>
        </p:txBody>
      </p:sp>
      <p:sp>
        <p:nvSpPr>
          <p:cNvPr id="3" name="Content Placeholder 2"/>
          <p:cNvSpPr>
            <a:spLocks noGrp="1"/>
          </p:cNvSpPr>
          <p:nvPr>
            <p:ph idx="1"/>
          </p:nvPr>
        </p:nvSpPr>
        <p:spPr>
          <a:xfrm>
            <a:off x="804780" y="1062660"/>
            <a:ext cx="8110620" cy="4704348"/>
          </a:xfrm>
        </p:spPr>
        <p:txBody>
          <a:bodyPr/>
          <a:lstStyle/>
          <a:p>
            <a:r>
              <a:rPr lang="en-US"/>
              <a:t> Analyzing the information received from users to distinguish their task goals from functional requirements, quality expectations, business rules, suggested solutions, and other information</a:t>
            </a:r>
          </a:p>
          <a:p>
            <a:r>
              <a:rPr lang="en-US"/>
              <a:t> Decomposing high-level requirements into an appropriate level of detail </a:t>
            </a:r>
          </a:p>
          <a:p>
            <a:r>
              <a:rPr lang="en-US"/>
              <a:t>Deriving functional requirements from other requirements information </a:t>
            </a:r>
          </a:p>
          <a:p>
            <a:r>
              <a:rPr lang="en-US"/>
              <a:t>Understanding the relative importance of quality attributes</a:t>
            </a:r>
          </a:p>
          <a:p>
            <a:r>
              <a:rPr lang="en-US"/>
              <a:t>Allocating requirements to software components defined in the system architecture</a:t>
            </a:r>
          </a:p>
          <a:p>
            <a:r>
              <a:rPr lang="en-US"/>
              <a:t>Negotiating implementation priorities</a:t>
            </a:r>
          </a:p>
          <a:p>
            <a:r>
              <a:rPr lang="en-US"/>
              <a:t>Identifying gaps in requirements or unnecessary requirements as they relate to the defined scope</a:t>
            </a:r>
          </a:p>
        </p:txBody>
      </p:sp>
    </p:spTree>
    <p:extLst>
      <p:ext uri="{BB962C8B-B14F-4D97-AF65-F5344CB8AC3E}">
        <p14:creationId xmlns:p14="http://schemas.microsoft.com/office/powerpoint/2010/main" val="175471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Specification</a:t>
            </a:r>
          </a:p>
        </p:txBody>
      </p:sp>
      <p:sp>
        <p:nvSpPr>
          <p:cNvPr id="3" name="Content Placeholder 2"/>
          <p:cNvSpPr>
            <a:spLocks noGrp="1"/>
          </p:cNvSpPr>
          <p:nvPr>
            <p:ph idx="1"/>
          </p:nvPr>
        </p:nvSpPr>
        <p:spPr/>
        <p:txBody>
          <a:bodyPr/>
          <a:lstStyle/>
          <a:p>
            <a:r>
              <a:rPr lang="en-US"/>
              <a:t>Translating the collected user needs into written requirements and diagrams suitable for  comprehension, review, and use by their intended audiences.</a:t>
            </a:r>
          </a:p>
          <a:p>
            <a:endParaRPr lang="en-US"/>
          </a:p>
        </p:txBody>
      </p:sp>
    </p:spTree>
    <p:extLst>
      <p:ext uri="{BB962C8B-B14F-4D97-AF65-F5344CB8AC3E}">
        <p14:creationId xmlns:p14="http://schemas.microsoft.com/office/powerpoint/2010/main" val="23402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Validation</a:t>
            </a:r>
          </a:p>
        </p:txBody>
      </p:sp>
      <p:sp>
        <p:nvSpPr>
          <p:cNvPr id="3" name="Content Placeholder 2"/>
          <p:cNvSpPr>
            <a:spLocks noGrp="1"/>
          </p:cNvSpPr>
          <p:nvPr>
            <p:ph idx="1"/>
          </p:nvPr>
        </p:nvSpPr>
        <p:spPr/>
        <p:txBody>
          <a:bodyPr/>
          <a:lstStyle/>
          <a:p>
            <a:r>
              <a:rPr lang="en-US"/>
              <a:t>Reviewing the documented requirements to correct any problems before the development group accepts them. </a:t>
            </a:r>
          </a:p>
          <a:p>
            <a:r>
              <a:rPr lang="en-US"/>
              <a:t>Developing acceptance tests and criteria to confirm that a product based on the requirements would meet customer needs and achieve the business objectives. </a:t>
            </a:r>
          </a:p>
          <a:p>
            <a:endParaRPr lang="en-US"/>
          </a:p>
        </p:txBody>
      </p:sp>
    </p:spTree>
    <p:extLst>
      <p:ext uri="{BB962C8B-B14F-4D97-AF65-F5344CB8AC3E}">
        <p14:creationId xmlns:p14="http://schemas.microsoft.com/office/powerpoint/2010/main" val="163191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 management</a:t>
            </a:r>
          </a:p>
        </p:txBody>
      </p:sp>
      <p:sp>
        <p:nvSpPr>
          <p:cNvPr id="3" name="Content Placeholder 2"/>
          <p:cNvSpPr>
            <a:spLocks noGrp="1"/>
          </p:cNvSpPr>
          <p:nvPr>
            <p:ph idx="1"/>
          </p:nvPr>
        </p:nvSpPr>
        <p:spPr>
          <a:xfrm>
            <a:off x="830180" y="1062660"/>
            <a:ext cx="8313820" cy="4704348"/>
          </a:xfrm>
        </p:spPr>
        <p:txBody>
          <a:bodyPr/>
          <a:lstStyle/>
          <a:p>
            <a:r>
              <a:rPr lang="en-US" sz="2200">
                <a:solidFill>
                  <a:srgbClr val="FF0000"/>
                </a:solidFill>
              </a:rPr>
              <a:t>Defining the requirements baseline</a:t>
            </a:r>
            <a:r>
              <a:rPr lang="en-US" sz="2200"/>
              <a:t>, a snapshot in time that represents an agreed-upon, reviewed, and approved set of functional and nonfunctional requirements, often for a specific product release or development iteration </a:t>
            </a:r>
          </a:p>
          <a:p>
            <a:r>
              <a:rPr lang="en-US" sz="2200">
                <a:solidFill>
                  <a:srgbClr val="FF0000"/>
                </a:solidFill>
              </a:rPr>
              <a:t>Evaluating the impact of proposed requirements changes </a:t>
            </a:r>
            <a:r>
              <a:rPr lang="en-US" sz="2200"/>
              <a:t>and incorporating approved changes into the project in a controlled way</a:t>
            </a:r>
          </a:p>
          <a:p>
            <a:r>
              <a:rPr lang="en-US" sz="2200"/>
              <a:t>Keeping project plans current with the requirements as they evolve</a:t>
            </a:r>
          </a:p>
          <a:p>
            <a:r>
              <a:rPr lang="en-US" sz="2200"/>
              <a:t>Negotiating new commitments based on the estimated impact of requirements changes</a:t>
            </a:r>
          </a:p>
          <a:p>
            <a:r>
              <a:rPr lang="en-US" sz="2200"/>
              <a:t>Defining the relationships and dependencies that exist between requirements </a:t>
            </a:r>
          </a:p>
          <a:p>
            <a:r>
              <a:rPr lang="en-US" sz="2200"/>
              <a:t>Tracing individual requirements to their corresponding designs, source code, and tests </a:t>
            </a:r>
          </a:p>
          <a:p>
            <a:r>
              <a:rPr lang="en-US" sz="2200"/>
              <a:t>Tracking requirements status and change activity throughout the project </a:t>
            </a:r>
          </a:p>
        </p:txBody>
      </p:sp>
    </p:spTree>
    <p:extLst>
      <p:ext uri="{BB962C8B-B14F-4D97-AF65-F5344CB8AC3E}">
        <p14:creationId xmlns:p14="http://schemas.microsoft.com/office/powerpoint/2010/main" val="268686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542" y="-63500"/>
            <a:ext cx="6811691" cy="1052161"/>
          </a:xfrm>
        </p:spPr>
        <p:txBody>
          <a:bodyPr/>
          <a:lstStyle/>
          <a:p>
            <a:r>
              <a:rPr lang="en-US"/>
              <a:t>Requirements management</a:t>
            </a:r>
            <a:br>
              <a:rPr lang="en-US"/>
            </a:br>
            <a:r>
              <a:rPr lang="en-US"/>
              <a:t>&amp; requirements development</a:t>
            </a:r>
          </a:p>
        </p:txBody>
      </p:sp>
      <p:pic>
        <p:nvPicPr>
          <p:cNvPr id="4" name="Picture 3"/>
          <p:cNvPicPr>
            <a:picLocks noChangeAspect="1"/>
          </p:cNvPicPr>
          <p:nvPr/>
        </p:nvPicPr>
        <p:blipFill>
          <a:blip r:embed="rId2"/>
          <a:stretch>
            <a:fillRect/>
          </a:stretch>
        </p:blipFill>
        <p:spPr>
          <a:xfrm>
            <a:off x="741362" y="1285874"/>
            <a:ext cx="7823035" cy="4975225"/>
          </a:xfrm>
          <a:prstGeom prst="rect">
            <a:avLst/>
          </a:prstGeom>
        </p:spPr>
      </p:pic>
    </p:spTree>
    <p:extLst>
      <p:ext uri="{BB962C8B-B14F-4D97-AF65-F5344CB8AC3E}">
        <p14:creationId xmlns:p14="http://schemas.microsoft.com/office/powerpoint/2010/main" val="384595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When bad requirements happen to good people</a:t>
            </a:r>
            <a:br>
              <a:rPr lang="en-US"/>
            </a:br>
            <a:endParaRPr lang="en-US"/>
          </a:p>
        </p:txBody>
      </p:sp>
      <p:sp>
        <p:nvSpPr>
          <p:cNvPr id="3" name="Content Placeholder 2"/>
          <p:cNvSpPr>
            <a:spLocks noGrp="1"/>
          </p:cNvSpPr>
          <p:nvPr>
            <p:ph idx="1"/>
          </p:nvPr>
        </p:nvSpPr>
        <p:spPr>
          <a:xfrm>
            <a:off x="998622" y="1447800"/>
            <a:ext cx="7772399" cy="4704348"/>
          </a:xfrm>
        </p:spPr>
        <p:txBody>
          <a:bodyPr/>
          <a:lstStyle/>
          <a:p>
            <a:r>
              <a:rPr lang="en-US"/>
              <a:t>Insufficient user involvement </a:t>
            </a:r>
          </a:p>
          <a:p>
            <a:r>
              <a:rPr lang="en-US"/>
              <a:t>Inaccurate planning </a:t>
            </a:r>
          </a:p>
          <a:p>
            <a:r>
              <a:rPr lang="en-US"/>
              <a:t>Creeping user requirements </a:t>
            </a:r>
          </a:p>
          <a:p>
            <a:r>
              <a:rPr lang="en-US"/>
              <a:t>Ambiguous requirements </a:t>
            </a:r>
          </a:p>
          <a:p>
            <a:r>
              <a:rPr lang="en-US"/>
              <a:t>Gold plating </a:t>
            </a:r>
          </a:p>
          <a:p>
            <a:r>
              <a:rPr lang="en-US"/>
              <a:t>Overlooked stakeholders </a:t>
            </a:r>
          </a:p>
        </p:txBody>
      </p:sp>
    </p:spTree>
    <p:extLst>
      <p:ext uri="{BB962C8B-B14F-4D97-AF65-F5344CB8AC3E}">
        <p14:creationId xmlns:p14="http://schemas.microsoft.com/office/powerpoint/2010/main" val="107276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idx="1"/>
          </p:nvPr>
        </p:nvSpPr>
        <p:spPr>
          <a:xfrm>
            <a:off x="986589" y="1395663"/>
            <a:ext cx="7641870" cy="4668253"/>
          </a:xfrm>
        </p:spPr>
        <p:txBody>
          <a:bodyPr/>
          <a:lstStyle/>
          <a:p>
            <a:r>
              <a:rPr lang="en-US"/>
              <a:t>Understand some key terms used in the software requirements domain. </a:t>
            </a:r>
          </a:p>
          <a:p>
            <a:r>
              <a:rPr lang="en-US"/>
              <a:t>Distinguish product requirements from project requirements. </a:t>
            </a:r>
          </a:p>
          <a:p>
            <a:r>
              <a:rPr lang="en-US"/>
              <a:t>Distinguish requirements development from requirements management. </a:t>
            </a:r>
          </a:p>
          <a:p>
            <a:r>
              <a:rPr lang="en-US"/>
              <a:t>Be alert to several requirements-related problems that can arise</a:t>
            </a:r>
          </a:p>
        </p:txBody>
      </p:sp>
    </p:spTree>
    <p:extLst>
      <p:ext uri="{BB962C8B-B14F-4D97-AF65-F5344CB8AC3E}">
        <p14:creationId xmlns:p14="http://schemas.microsoft.com/office/powerpoint/2010/main" val="364329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Benefits from a high-quality requirements process</a:t>
            </a:r>
          </a:p>
        </p:txBody>
      </p:sp>
      <p:sp>
        <p:nvSpPr>
          <p:cNvPr id="3" name="Content Placeholder 2"/>
          <p:cNvSpPr>
            <a:spLocks noGrp="1"/>
          </p:cNvSpPr>
          <p:nvPr>
            <p:ph idx="1"/>
          </p:nvPr>
        </p:nvSpPr>
        <p:spPr>
          <a:xfrm>
            <a:off x="781385" y="1489241"/>
            <a:ext cx="7918115" cy="4704348"/>
          </a:xfrm>
        </p:spPr>
        <p:txBody>
          <a:bodyPr>
            <a:normAutofit/>
          </a:bodyPr>
          <a:lstStyle/>
          <a:p>
            <a:r>
              <a:rPr lang="en-US"/>
              <a:t>Fewer defects in requirements and in the delivered product.</a:t>
            </a:r>
          </a:p>
          <a:p>
            <a:r>
              <a:rPr lang="en-US"/>
              <a:t>Reduced development rework.</a:t>
            </a:r>
          </a:p>
          <a:p>
            <a:r>
              <a:rPr lang="en-US"/>
              <a:t>Faster development and delivery.</a:t>
            </a:r>
          </a:p>
          <a:p>
            <a:r>
              <a:rPr lang="en-US"/>
              <a:t>Fewer unnecessary and unused features</a:t>
            </a:r>
          </a:p>
          <a:p>
            <a:r>
              <a:rPr lang="en-US"/>
              <a:t>Lower enhancement costs</a:t>
            </a:r>
          </a:p>
          <a:p>
            <a:r>
              <a:rPr lang="en-US"/>
              <a:t>Fewer miscommunications. </a:t>
            </a:r>
          </a:p>
          <a:p>
            <a:r>
              <a:rPr lang="en-US"/>
              <a:t>Reduced scope creep.</a:t>
            </a:r>
          </a:p>
          <a:p>
            <a:r>
              <a:rPr lang="en-US"/>
              <a:t>Reduced project chaos.</a:t>
            </a:r>
          </a:p>
          <a:p>
            <a:r>
              <a:rPr lang="en-US"/>
              <a:t>Higher customer and team member satisfaction.</a:t>
            </a:r>
          </a:p>
          <a:p>
            <a:r>
              <a:rPr lang="en-US"/>
              <a:t>Products that do what they’re supposed to do.</a:t>
            </a:r>
          </a:p>
        </p:txBody>
      </p:sp>
    </p:spTree>
    <p:extLst>
      <p:ext uri="{BB962C8B-B14F-4D97-AF65-F5344CB8AC3E}">
        <p14:creationId xmlns:p14="http://schemas.microsoft.com/office/powerpoint/2010/main" val="191140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756" y="-132348"/>
            <a:ext cx="6289506" cy="1032060"/>
          </a:xfrm>
        </p:spPr>
        <p:txBody>
          <a:bodyPr>
            <a:normAutofit fontScale="90000"/>
          </a:bodyPr>
          <a:lstStyle/>
          <a:p>
            <a:br>
              <a:rPr lang="en-US"/>
            </a:br>
            <a:r>
              <a:rPr lang="en-US"/>
              <a:t>Contents</a:t>
            </a:r>
            <a:br>
              <a:rPr lang="en-US"/>
            </a:br>
            <a:endParaRPr lang="en-US"/>
          </a:p>
        </p:txBody>
      </p:sp>
      <p:sp>
        <p:nvSpPr>
          <p:cNvPr id="3" name="Content Placeholder 2"/>
          <p:cNvSpPr>
            <a:spLocks noGrp="1"/>
          </p:cNvSpPr>
          <p:nvPr>
            <p:ph idx="1"/>
          </p:nvPr>
        </p:nvSpPr>
        <p:spPr>
          <a:xfrm>
            <a:off x="866273" y="1359568"/>
            <a:ext cx="7615989" cy="4800599"/>
          </a:xfrm>
        </p:spPr>
        <p:txBody>
          <a:bodyPr/>
          <a:lstStyle/>
          <a:p>
            <a:pPr marL="342900" indent="-342900">
              <a:buFont typeface="+mj-lt"/>
              <a:buAutoNum type="arabicPeriod"/>
            </a:pPr>
            <a:r>
              <a:rPr lang="en-US"/>
              <a:t>Why is requirement engineering?</a:t>
            </a:r>
          </a:p>
          <a:p>
            <a:pPr marL="342900" indent="-342900">
              <a:buFont typeface="+mj-lt"/>
              <a:buAutoNum type="arabicPeriod"/>
            </a:pPr>
            <a:r>
              <a:rPr lang="en-US"/>
              <a:t>Software requirements defined </a:t>
            </a:r>
          </a:p>
          <a:p>
            <a:pPr marL="342900" indent="-342900">
              <a:buFont typeface="+mj-lt"/>
              <a:buAutoNum type="arabicPeriod"/>
            </a:pPr>
            <a:r>
              <a:rPr lang="en-US"/>
              <a:t>Requirements development and management </a:t>
            </a:r>
          </a:p>
          <a:p>
            <a:pPr marL="342900" indent="-342900">
              <a:buFont typeface="+mj-lt"/>
              <a:buAutoNum type="arabicPeriod"/>
            </a:pPr>
            <a:r>
              <a:rPr lang="en-US"/>
              <a:t>When bad requirements happen to good people</a:t>
            </a:r>
          </a:p>
          <a:p>
            <a:pPr marL="342900" indent="-342900">
              <a:buFont typeface="+mj-lt"/>
              <a:buAutoNum type="arabicPeriod"/>
            </a:pPr>
            <a:r>
              <a:rPr lang="en-US"/>
              <a:t>Benefits from a high-quality requirements process</a:t>
            </a:r>
          </a:p>
        </p:txBody>
      </p:sp>
    </p:spTree>
    <p:extLst>
      <p:ext uri="{BB962C8B-B14F-4D97-AF65-F5344CB8AC3E}">
        <p14:creationId xmlns:p14="http://schemas.microsoft.com/office/powerpoint/2010/main" val="206765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a:xfrm>
            <a:off x="2229738" y="26568"/>
            <a:ext cx="5982890" cy="422672"/>
          </a:xfrm>
        </p:spPr>
        <p:txBody>
          <a:bodyPr>
            <a:normAutofit fontScale="90000"/>
          </a:bodyPr>
          <a:lstStyle/>
          <a:p>
            <a:pPr algn="ctr"/>
            <a:r>
              <a:rPr lang="en-US"/>
              <a:t>Why is requirement engineering?</a:t>
            </a:r>
          </a:p>
        </p:txBody>
      </p:sp>
      <p:sp>
        <p:nvSpPr>
          <p:cNvPr id="8195" name="Rectangle 37"/>
          <p:cNvSpPr txBox="1">
            <a:spLocks noChangeArrowheads="1"/>
          </p:cNvSpPr>
          <p:nvPr/>
        </p:nvSpPr>
        <p:spPr bwMode="auto">
          <a:xfrm>
            <a:off x="1769500" y="1743261"/>
            <a:ext cx="3282554"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pPr>
            <a:r>
              <a:rPr lang="en-CA" sz="1500" b="1">
                <a:latin typeface="Calibri" panose="020F0502020204030204" pitchFamily="34" charset="0"/>
                <a:ea typeface="Tahoma" panose="020B0604030504040204" pitchFamily="34" charset="0"/>
                <a:cs typeface="Calibri" panose="020F0502020204030204" pitchFamily="34" charset="0"/>
              </a:rPr>
              <a:t>Distribution of Defects</a:t>
            </a:r>
          </a:p>
        </p:txBody>
      </p:sp>
      <p:sp>
        <p:nvSpPr>
          <p:cNvPr id="8196" name="Rectangle 38"/>
          <p:cNvSpPr txBox="1">
            <a:spLocks noChangeArrowheads="1"/>
          </p:cNvSpPr>
          <p:nvPr/>
        </p:nvSpPr>
        <p:spPr bwMode="auto">
          <a:xfrm>
            <a:off x="5337646" y="1792046"/>
            <a:ext cx="33909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620713" indent="-228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858838" indent="-228600">
              <a:spcBef>
                <a:spcPct val="20000"/>
              </a:spcBef>
              <a:buClr>
                <a:schemeClr val="tx1"/>
              </a:buClr>
              <a:buChar char="•"/>
              <a:defRPr sz="2400">
                <a:solidFill>
                  <a:schemeClr val="tx1"/>
                </a:solidFill>
                <a:latin typeface="Arial" panose="020B0604020202020204" pitchFamily="34" charset="0"/>
              </a:defRPr>
            </a:lvl3pPr>
            <a:lvl4pPr marL="1143000" indent="-228600">
              <a:spcBef>
                <a:spcPct val="20000"/>
              </a:spcBef>
              <a:buChar char="–"/>
              <a:defRPr sz="2000">
                <a:solidFill>
                  <a:schemeClr val="tx1"/>
                </a:solidFill>
                <a:latin typeface="Arial" panose="020B0604020202020204" pitchFamily="34" charset="0"/>
              </a:defRPr>
            </a:lvl4pPr>
            <a:lvl5pPr marL="1371600" indent="-228600">
              <a:spcBef>
                <a:spcPct val="20000"/>
              </a:spcBef>
              <a:buChar char="»"/>
              <a:defRPr sz="2000">
                <a:solidFill>
                  <a:schemeClr val="tx1"/>
                </a:solidFill>
                <a:latin typeface="Arial" panose="020B0604020202020204" pitchFamily="34" charset="0"/>
              </a:defRPr>
            </a:lvl5pPr>
            <a:lvl6pPr marL="18288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2860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27432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2004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300"/>
              </a:spcBef>
              <a:buClr>
                <a:schemeClr val="accent1"/>
              </a:buClr>
              <a:buSzPct val="68000"/>
              <a:buFont typeface="Wingdings 3" panose="05040102010807070707" pitchFamily="18" charset="2"/>
              <a:buChar char=""/>
            </a:pPr>
            <a:r>
              <a:rPr lang="en-CA" sz="1350" b="1"/>
              <a:t>Distribution of Effort to Fix Defects</a:t>
            </a:r>
          </a:p>
        </p:txBody>
      </p:sp>
      <p:grpSp>
        <p:nvGrpSpPr>
          <p:cNvPr id="8197" name="Group 39"/>
          <p:cNvGrpSpPr>
            <a:grpSpLocks/>
          </p:cNvGrpSpPr>
          <p:nvPr/>
        </p:nvGrpSpPr>
        <p:grpSpPr bwMode="auto">
          <a:xfrm>
            <a:off x="1679520" y="2761713"/>
            <a:ext cx="3155292" cy="2521125"/>
            <a:chOff x="611" y="1820"/>
            <a:chExt cx="2138" cy="1708"/>
          </a:xfrm>
        </p:grpSpPr>
        <p:grpSp>
          <p:nvGrpSpPr>
            <p:cNvPr id="8213" name="Group 6"/>
            <p:cNvGrpSpPr>
              <a:grpSpLocks/>
            </p:cNvGrpSpPr>
            <p:nvPr/>
          </p:nvGrpSpPr>
          <p:grpSpPr bwMode="auto">
            <a:xfrm>
              <a:off x="624" y="2147"/>
              <a:ext cx="2125" cy="1069"/>
              <a:chOff x="863" y="1569"/>
              <a:chExt cx="2774" cy="971"/>
            </a:xfrm>
          </p:grpSpPr>
          <p:sp>
            <p:nvSpPr>
              <p:cNvPr id="8218" name="Freeform 7"/>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19" name="Freeform 8"/>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20" name="Freeform 9"/>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21" name="Freeform 10"/>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22" name="Freeform 11"/>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03" h="575">
                    <a:moveTo>
                      <a:pt x="703" y="0"/>
                    </a:moveTo>
                    <a:lnTo>
                      <a:pt x="703" y="6"/>
                    </a:lnTo>
                    <a:lnTo>
                      <a:pt x="697" y="18"/>
                    </a:lnTo>
                    <a:lnTo>
                      <a:pt x="697" y="24"/>
                    </a:lnTo>
                    <a:lnTo>
                      <a:pt x="691" y="36"/>
                    </a:lnTo>
                    <a:lnTo>
                      <a:pt x="691" y="42"/>
                    </a:lnTo>
                    <a:lnTo>
                      <a:pt x="685" y="48"/>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85" y="353"/>
                    </a:lnTo>
                    <a:lnTo>
                      <a:pt x="691" y="347"/>
                    </a:lnTo>
                    <a:lnTo>
                      <a:pt x="691" y="341"/>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3" name="Freeform 12"/>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24" name="Freeform 13"/>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11" y="108"/>
                    </a:lnTo>
                    <a:lnTo>
                      <a:pt x="1111" y="120"/>
                    </a:lnTo>
                    <a:lnTo>
                      <a:pt x="1111" y="126"/>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25" name="Freeform 14"/>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18"/>
                    </a:lnTo>
                    <a:lnTo>
                      <a:pt x="0" y="6"/>
                    </a:lnTo>
                    <a:lnTo>
                      <a:pt x="0" y="0"/>
                    </a:lnTo>
                    <a:lnTo>
                      <a:pt x="0" y="305"/>
                    </a:lnTo>
                    <a:lnTo>
                      <a:pt x="0" y="311"/>
                    </a:lnTo>
                    <a:lnTo>
                      <a:pt x="0" y="323"/>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26" name="Freeform 15"/>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14" name="Rectangle 16"/>
            <p:cNvSpPr>
              <a:spLocks noChangeArrowheads="1"/>
            </p:cNvSpPr>
            <p:nvPr/>
          </p:nvSpPr>
          <p:spPr bwMode="auto">
            <a:xfrm>
              <a:off x="1790" y="1820"/>
              <a:ext cx="28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7%</a:t>
              </a:r>
            </a:p>
          </p:txBody>
        </p:sp>
        <p:sp>
          <p:nvSpPr>
            <p:cNvPr id="8215" name="Rectangle 17"/>
            <p:cNvSpPr>
              <a:spLocks noChangeArrowheads="1"/>
            </p:cNvSpPr>
            <p:nvPr/>
          </p:nvSpPr>
          <p:spPr bwMode="auto">
            <a:xfrm>
              <a:off x="2379" y="1992"/>
              <a:ext cx="29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10%</a:t>
              </a:r>
            </a:p>
          </p:txBody>
        </p:sp>
        <p:sp>
          <p:nvSpPr>
            <p:cNvPr id="8216" name="Rectangle 18"/>
            <p:cNvSpPr>
              <a:spLocks noChangeArrowheads="1"/>
            </p:cNvSpPr>
            <p:nvPr/>
          </p:nvSpPr>
          <p:spPr bwMode="auto">
            <a:xfrm>
              <a:off x="2272" y="3247"/>
              <a:ext cx="36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27%</a:t>
              </a:r>
            </a:p>
          </p:txBody>
        </p:sp>
        <p:sp>
          <p:nvSpPr>
            <p:cNvPr id="8217" name="Rectangle 19"/>
            <p:cNvSpPr>
              <a:spLocks noChangeArrowheads="1"/>
            </p:cNvSpPr>
            <p:nvPr/>
          </p:nvSpPr>
          <p:spPr bwMode="auto">
            <a:xfrm>
              <a:off x="611" y="1944"/>
              <a:ext cx="7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56%</a:t>
              </a:r>
              <a:endParaRPr lang="en-US" sz="2700">
                <a:latin typeface="Futura Lt BT"/>
              </a:endParaRPr>
            </a:p>
          </p:txBody>
        </p:sp>
      </p:grpSp>
      <p:grpSp>
        <p:nvGrpSpPr>
          <p:cNvPr id="8198" name="Group 40"/>
          <p:cNvGrpSpPr>
            <a:grpSpLocks/>
          </p:cNvGrpSpPr>
          <p:nvPr/>
        </p:nvGrpSpPr>
        <p:grpSpPr bwMode="auto">
          <a:xfrm>
            <a:off x="5371252" y="2791421"/>
            <a:ext cx="3297135" cy="2237184"/>
            <a:chOff x="3385" y="1776"/>
            <a:chExt cx="2112" cy="1433"/>
          </a:xfrm>
        </p:grpSpPr>
        <p:grpSp>
          <p:nvGrpSpPr>
            <p:cNvPr id="8200" name="Group 20"/>
            <p:cNvGrpSpPr>
              <a:grpSpLocks/>
            </p:cNvGrpSpPr>
            <p:nvPr/>
          </p:nvGrpSpPr>
          <p:grpSpPr bwMode="auto">
            <a:xfrm>
              <a:off x="3428" y="2097"/>
              <a:ext cx="2059" cy="1112"/>
              <a:chOff x="3043" y="1724"/>
              <a:chExt cx="2486" cy="1031"/>
            </a:xfrm>
          </p:grpSpPr>
          <p:sp>
            <p:nvSpPr>
              <p:cNvPr id="8205" name="Freeform 21"/>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sz="1350"/>
              </a:p>
            </p:txBody>
          </p:sp>
          <p:sp>
            <p:nvSpPr>
              <p:cNvPr id="8206" name="Freeform 22"/>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sz="1350"/>
              </a:p>
            </p:txBody>
          </p:sp>
          <p:sp>
            <p:nvSpPr>
              <p:cNvPr id="8207" name="Freeform 23"/>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sz="1350"/>
              </a:p>
            </p:txBody>
          </p:sp>
          <p:sp>
            <p:nvSpPr>
              <p:cNvPr id="8208" name="Freeform 24"/>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sz="1350"/>
              </a:p>
            </p:txBody>
          </p:sp>
          <p:sp>
            <p:nvSpPr>
              <p:cNvPr id="8209" name="Freeform 25"/>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sz="1350"/>
              </a:p>
            </p:txBody>
          </p:sp>
          <p:sp>
            <p:nvSpPr>
              <p:cNvPr id="8210" name="Freeform 26"/>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sz="1350"/>
              </a:p>
            </p:txBody>
          </p:sp>
          <p:sp>
            <p:nvSpPr>
              <p:cNvPr id="8211" name="Freeform 27"/>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sz="1350"/>
              </a:p>
            </p:txBody>
          </p:sp>
          <p:sp>
            <p:nvSpPr>
              <p:cNvPr id="8212" name="Freeform 28"/>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sz="1350"/>
              </a:p>
            </p:txBody>
          </p:sp>
        </p:grpSp>
        <p:sp>
          <p:nvSpPr>
            <p:cNvPr id="8201" name="Rectangle 29"/>
            <p:cNvSpPr>
              <a:spLocks noChangeArrowheads="1"/>
            </p:cNvSpPr>
            <p:nvPr/>
          </p:nvSpPr>
          <p:spPr bwMode="auto">
            <a:xfrm>
              <a:off x="4301" y="1776"/>
              <a:ext cx="26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Code</a:t>
              </a:r>
            </a:p>
            <a:p>
              <a:pPr algn="ctr">
                <a:spcBef>
                  <a:spcPct val="0"/>
                </a:spcBef>
                <a:buClrTx/>
                <a:buFontTx/>
                <a:buNone/>
              </a:pPr>
              <a:r>
                <a:rPr lang="en-US" sz="1350">
                  <a:solidFill>
                    <a:srgbClr val="000000"/>
                  </a:solidFill>
                  <a:latin typeface="Futura Lt BT"/>
                </a:rPr>
                <a:t>1%</a:t>
              </a:r>
            </a:p>
          </p:txBody>
        </p:sp>
        <p:sp>
          <p:nvSpPr>
            <p:cNvPr id="8202" name="Rectangle 30"/>
            <p:cNvSpPr>
              <a:spLocks noChangeArrowheads="1"/>
            </p:cNvSpPr>
            <p:nvPr/>
          </p:nvSpPr>
          <p:spPr bwMode="auto">
            <a:xfrm>
              <a:off x="4627" y="1835"/>
              <a:ext cx="27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Other</a:t>
              </a:r>
            </a:p>
            <a:p>
              <a:pPr algn="ctr">
                <a:spcBef>
                  <a:spcPct val="0"/>
                </a:spcBef>
                <a:buClrTx/>
                <a:buFontTx/>
                <a:buNone/>
              </a:pPr>
              <a:r>
                <a:rPr lang="en-US" sz="1350">
                  <a:solidFill>
                    <a:srgbClr val="000000"/>
                  </a:solidFill>
                  <a:latin typeface="Futura Lt BT"/>
                </a:rPr>
                <a:t>4%</a:t>
              </a:r>
            </a:p>
          </p:txBody>
        </p:sp>
        <p:sp>
          <p:nvSpPr>
            <p:cNvPr id="8203" name="Rectangle 31"/>
            <p:cNvSpPr>
              <a:spLocks noChangeArrowheads="1"/>
            </p:cNvSpPr>
            <p:nvPr/>
          </p:nvSpPr>
          <p:spPr bwMode="auto">
            <a:xfrm>
              <a:off x="5152" y="1876"/>
              <a:ext cx="34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Design</a:t>
              </a:r>
            </a:p>
            <a:p>
              <a:pPr algn="ctr">
                <a:spcBef>
                  <a:spcPct val="0"/>
                </a:spcBef>
                <a:buClrTx/>
                <a:buFontTx/>
                <a:buNone/>
              </a:pPr>
              <a:r>
                <a:rPr lang="en-US" sz="1350">
                  <a:solidFill>
                    <a:srgbClr val="000000"/>
                  </a:solidFill>
                  <a:latin typeface="Futura Lt BT"/>
                </a:rPr>
                <a:t>13%</a:t>
              </a:r>
            </a:p>
          </p:txBody>
        </p:sp>
        <p:sp>
          <p:nvSpPr>
            <p:cNvPr id="8204" name="Rectangle 32"/>
            <p:cNvSpPr>
              <a:spLocks noChangeArrowheads="1"/>
            </p:cNvSpPr>
            <p:nvPr/>
          </p:nvSpPr>
          <p:spPr bwMode="auto">
            <a:xfrm>
              <a:off x="3385" y="1989"/>
              <a:ext cx="69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sz="1350">
                  <a:solidFill>
                    <a:srgbClr val="000000"/>
                  </a:solidFill>
                  <a:latin typeface="Futura Lt BT"/>
                </a:rPr>
                <a:t>Requirements</a:t>
              </a:r>
            </a:p>
            <a:p>
              <a:pPr algn="ctr">
                <a:spcBef>
                  <a:spcPct val="0"/>
                </a:spcBef>
                <a:buClrTx/>
                <a:buFontTx/>
                <a:buNone/>
              </a:pPr>
              <a:r>
                <a:rPr lang="en-US" sz="1350">
                  <a:solidFill>
                    <a:srgbClr val="000000"/>
                  </a:solidFill>
                  <a:latin typeface="Futura Lt BT"/>
                </a:rPr>
                <a:t>82%</a:t>
              </a:r>
            </a:p>
          </p:txBody>
        </p:sp>
      </p:grpSp>
      <p:sp>
        <p:nvSpPr>
          <p:cNvPr id="8199" name="Text Box 36"/>
          <p:cNvSpPr txBox="1">
            <a:spLocks noChangeArrowheads="1"/>
          </p:cNvSpPr>
          <p:nvPr/>
        </p:nvSpPr>
        <p:spPr bwMode="auto">
          <a:xfrm>
            <a:off x="1231107" y="5422106"/>
            <a:ext cx="1544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br>
              <a:rPr lang="en-CA" sz="900">
                <a:latin typeface="Times New Roman" panose="02020603050405020304" pitchFamily="18" charset="0"/>
              </a:rPr>
            </a:br>
            <a:r>
              <a:rPr lang="en-CA" sz="900">
                <a:latin typeface="Times New Roman" panose="02020603050405020304" pitchFamily="18" charset="0"/>
              </a:rPr>
              <a:t> Source: Martin &amp; Leffinwell</a:t>
            </a:r>
          </a:p>
        </p:txBody>
      </p:sp>
    </p:spTree>
    <p:extLst>
      <p:ext uri="{BB962C8B-B14F-4D97-AF65-F5344CB8AC3E}">
        <p14:creationId xmlns:p14="http://schemas.microsoft.com/office/powerpoint/2010/main" val="68927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792" y="-72189"/>
            <a:ext cx="6292513" cy="1237395"/>
          </a:xfrm>
        </p:spPr>
        <p:txBody>
          <a:bodyPr/>
          <a:lstStyle/>
          <a:p>
            <a:r>
              <a:rPr lang="en-US"/>
              <a:t>Software requirements defined</a:t>
            </a:r>
          </a:p>
        </p:txBody>
      </p:sp>
      <p:sp>
        <p:nvSpPr>
          <p:cNvPr id="3" name="Content Placeholder 2"/>
          <p:cNvSpPr>
            <a:spLocks noGrp="1"/>
          </p:cNvSpPr>
          <p:nvPr>
            <p:ph idx="1"/>
          </p:nvPr>
        </p:nvSpPr>
        <p:spPr>
          <a:xfrm>
            <a:off x="685800" y="1624263"/>
            <a:ext cx="8013032" cy="4920916"/>
          </a:xfrm>
        </p:spPr>
        <p:txBody>
          <a:bodyPr/>
          <a:lstStyle/>
          <a:p>
            <a:r>
              <a:rPr lang="en-US"/>
              <a:t> Brian Lawrence: “anything that drives design choices” (</a:t>
            </a:r>
            <a:r>
              <a:rPr lang="en-US" i="1"/>
              <a:t>Lawrence 1997</a:t>
            </a:r>
            <a:r>
              <a:rPr lang="en-US"/>
              <a:t>)</a:t>
            </a:r>
          </a:p>
          <a:p>
            <a:endParaRPr lang="en-US"/>
          </a:p>
          <a:p>
            <a:pPr algn="just"/>
            <a:r>
              <a:rPr lang="en-US"/>
              <a:t>“</a:t>
            </a:r>
            <a:r>
              <a:rPr lang="en-US" b="1"/>
              <a:t>Requirements are a specification of what should be implemented. They are descriptions of how the system should behave, or of a system property or attribute. They may be a constraint on the development process of the system</a:t>
            </a:r>
            <a:r>
              <a:rPr lang="en-US"/>
              <a:t>”  </a:t>
            </a:r>
            <a:r>
              <a:rPr lang="en-US" i="1"/>
              <a:t>Ian Sommerville and Pete Sawyer (1997)</a:t>
            </a:r>
          </a:p>
        </p:txBody>
      </p:sp>
    </p:spTree>
    <p:extLst>
      <p:ext uri="{BB962C8B-B14F-4D97-AF65-F5344CB8AC3E}">
        <p14:creationId xmlns:p14="http://schemas.microsoft.com/office/powerpoint/2010/main" val="396997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003487" y="-153987"/>
            <a:ext cx="8653463" cy="762000"/>
          </a:xfrm>
        </p:spPr>
        <p:txBody>
          <a:bodyPr/>
          <a:lstStyle/>
          <a:p>
            <a:pPr algn="ctr">
              <a:lnSpc>
                <a:spcPct val="110000"/>
              </a:lnSpc>
            </a:pPr>
            <a:r>
              <a:rPr kumimoji="0" lang="en-US" dirty="0"/>
              <a:t>The scope of RE:  </a:t>
            </a:r>
            <a:br>
              <a:rPr kumimoji="0" lang="en-US" dirty="0"/>
            </a:br>
            <a:r>
              <a:rPr kumimoji="0" lang="en-US" dirty="0"/>
              <a:t>the </a:t>
            </a:r>
            <a:r>
              <a:rPr kumimoji="0" lang="en-US" sz="2400" i="1" dirty="0"/>
              <a:t>WHY</a:t>
            </a:r>
            <a:r>
              <a:rPr kumimoji="0" lang="en-US" sz="2400" dirty="0"/>
              <a:t>, </a:t>
            </a:r>
            <a:r>
              <a:rPr kumimoji="0" lang="en-US" sz="2400" i="1" dirty="0"/>
              <a:t>WHAT</a:t>
            </a:r>
            <a:r>
              <a:rPr kumimoji="0" lang="en-US" sz="2400" dirty="0"/>
              <a:t>, </a:t>
            </a:r>
            <a:r>
              <a:rPr kumimoji="0" lang="en-US" sz="2400" i="1" dirty="0"/>
              <a:t>WHO</a:t>
            </a:r>
            <a:r>
              <a:rPr kumimoji="0" lang="en-US" dirty="0"/>
              <a:t>  dimensions</a:t>
            </a:r>
            <a:endParaRPr kumimoji="0" lang="fr-FR" altLang="en-US" dirty="0"/>
          </a:p>
        </p:txBody>
      </p:sp>
      <p:grpSp>
        <p:nvGrpSpPr>
          <p:cNvPr id="23555" name="Group 172"/>
          <p:cNvGrpSpPr>
            <a:grpSpLocks/>
          </p:cNvGrpSpPr>
          <p:nvPr/>
        </p:nvGrpSpPr>
        <p:grpSpPr bwMode="auto">
          <a:xfrm>
            <a:off x="4191000" y="2120900"/>
            <a:ext cx="2057400" cy="609600"/>
            <a:chOff x="2640" y="1134"/>
            <a:chExt cx="1296" cy="384"/>
          </a:xfrm>
        </p:grpSpPr>
        <p:sp>
          <p:nvSpPr>
            <p:cNvPr id="1389570" name="Freeform 2"/>
            <p:cNvSpPr>
              <a:spLocks/>
            </p:cNvSpPr>
            <p:nvPr/>
          </p:nvSpPr>
          <p:spPr bwMode="auto">
            <a:xfrm>
              <a:off x="2640" y="1134"/>
              <a:ext cx="1296" cy="384"/>
            </a:xfrm>
            <a:custGeom>
              <a:avLst/>
              <a:gdLst/>
              <a:ahLst/>
              <a:cxnLst>
                <a:cxn ang="0">
                  <a:pos x="70" y="281"/>
                </a:cxn>
                <a:cxn ang="0">
                  <a:pos x="164" y="219"/>
                </a:cxn>
                <a:cxn ang="0">
                  <a:pos x="405" y="102"/>
                </a:cxn>
                <a:cxn ang="0">
                  <a:pos x="569" y="78"/>
                </a:cxn>
                <a:cxn ang="0">
                  <a:pos x="1224" y="109"/>
                </a:cxn>
                <a:cxn ang="0">
                  <a:pos x="1403" y="164"/>
                </a:cxn>
                <a:cxn ang="0">
                  <a:pos x="1504" y="203"/>
                </a:cxn>
                <a:cxn ang="0">
                  <a:pos x="1535" y="219"/>
                </a:cxn>
                <a:cxn ang="0">
                  <a:pos x="1699" y="70"/>
                </a:cxn>
                <a:cxn ang="0">
                  <a:pos x="1808" y="24"/>
                </a:cxn>
                <a:cxn ang="0">
                  <a:pos x="1972" y="0"/>
                </a:cxn>
                <a:cxn ang="0">
                  <a:pos x="2509" y="24"/>
                </a:cxn>
                <a:cxn ang="0">
                  <a:pos x="2821" y="78"/>
                </a:cxn>
                <a:cxn ang="0">
                  <a:pos x="2922" y="109"/>
                </a:cxn>
                <a:cxn ang="0">
                  <a:pos x="2992" y="148"/>
                </a:cxn>
                <a:cxn ang="0">
                  <a:pos x="3031" y="195"/>
                </a:cxn>
                <a:cxn ang="0">
                  <a:pos x="3086" y="242"/>
                </a:cxn>
                <a:cxn ang="0">
                  <a:pos x="3125" y="195"/>
                </a:cxn>
                <a:cxn ang="0">
                  <a:pos x="3374" y="109"/>
                </a:cxn>
                <a:cxn ang="0">
                  <a:pos x="3966" y="148"/>
                </a:cxn>
                <a:cxn ang="0">
                  <a:pos x="4076" y="172"/>
                </a:cxn>
                <a:cxn ang="0">
                  <a:pos x="4146" y="226"/>
                </a:cxn>
                <a:cxn ang="0">
                  <a:pos x="4278" y="304"/>
                </a:cxn>
                <a:cxn ang="0">
                  <a:pos x="4364" y="413"/>
                </a:cxn>
                <a:cxn ang="0">
                  <a:pos x="4356" y="515"/>
                </a:cxn>
                <a:cxn ang="0">
                  <a:pos x="4208" y="819"/>
                </a:cxn>
                <a:cxn ang="0">
                  <a:pos x="4099" y="865"/>
                </a:cxn>
                <a:cxn ang="0">
                  <a:pos x="3951" y="881"/>
                </a:cxn>
                <a:cxn ang="0">
                  <a:pos x="3499" y="850"/>
                </a:cxn>
                <a:cxn ang="0">
                  <a:pos x="3296" y="819"/>
                </a:cxn>
                <a:cxn ang="0">
                  <a:pos x="3133" y="780"/>
                </a:cxn>
                <a:cxn ang="0">
                  <a:pos x="3094" y="756"/>
                </a:cxn>
                <a:cxn ang="0">
                  <a:pos x="2813" y="865"/>
                </a:cxn>
                <a:cxn ang="0">
                  <a:pos x="2611" y="897"/>
                </a:cxn>
                <a:cxn ang="0">
                  <a:pos x="2057" y="873"/>
                </a:cxn>
                <a:cxn ang="0">
                  <a:pos x="1722" y="780"/>
                </a:cxn>
                <a:cxn ang="0">
                  <a:pos x="1707" y="756"/>
                </a:cxn>
                <a:cxn ang="0">
                  <a:pos x="1730" y="764"/>
                </a:cxn>
                <a:cxn ang="0">
                  <a:pos x="1699" y="787"/>
                </a:cxn>
                <a:cxn ang="0">
                  <a:pos x="1629" y="834"/>
                </a:cxn>
                <a:cxn ang="0">
                  <a:pos x="1364" y="889"/>
                </a:cxn>
                <a:cxn ang="0">
                  <a:pos x="1029" y="858"/>
                </a:cxn>
                <a:cxn ang="0">
                  <a:pos x="857" y="819"/>
                </a:cxn>
                <a:cxn ang="0">
                  <a:pos x="499" y="725"/>
                </a:cxn>
                <a:cxn ang="0">
                  <a:pos x="382" y="686"/>
                </a:cxn>
                <a:cxn ang="0">
                  <a:pos x="304" y="663"/>
                </a:cxn>
                <a:cxn ang="0">
                  <a:pos x="203" y="608"/>
                </a:cxn>
                <a:cxn ang="0">
                  <a:pos x="47" y="561"/>
                </a:cxn>
                <a:cxn ang="0">
                  <a:pos x="0" y="460"/>
                </a:cxn>
                <a:cxn ang="0">
                  <a:pos x="8" y="343"/>
                </a:cxn>
                <a:cxn ang="0">
                  <a:pos x="70" y="304"/>
                </a:cxn>
                <a:cxn ang="0">
                  <a:pos x="70" y="281"/>
                </a:cxn>
              </a:cxnLst>
              <a:rect l="0" t="0" r="r" b="b"/>
              <a:pathLst>
                <a:path w="4364" h="897">
                  <a:moveTo>
                    <a:pt x="70" y="281"/>
                  </a:moveTo>
                  <a:cubicBezTo>
                    <a:pt x="93" y="248"/>
                    <a:pt x="130" y="241"/>
                    <a:pt x="164" y="219"/>
                  </a:cubicBezTo>
                  <a:cubicBezTo>
                    <a:pt x="239" y="172"/>
                    <a:pt x="319" y="126"/>
                    <a:pt x="405" y="102"/>
                  </a:cubicBezTo>
                  <a:cubicBezTo>
                    <a:pt x="458" y="87"/>
                    <a:pt x="569" y="78"/>
                    <a:pt x="569" y="78"/>
                  </a:cubicBezTo>
                  <a:cubicBezTo>
                    <a:pt x="803" y="82"/>
                    <a:pt x="1003" y="76"/>
                    <a:pt x="1224" y="109"/>
                  </a:cubicBezTo>
                  <a:cubicBezTo>
                    <a:pt x="1283" y="134"/>
                    <a:pt x="1344" y="141"/>
                    <a:pt x="1403" y="164"/>
                  </a:cubicBezTo>
                  <a:cubicBezTo>
                    <a:pt x="1437" y="177"/>
                    <a:pt x="1470" y="191"/>
                    <a:pt x="1504" y="203"/>
                  </a:cubicBezTo>
                  <a:cubicBezTo>
                    <a:pt x="1554" y="221"/>
                    <a:pt x="1510" y="219"/>
                    <a:pt x="1535" y="219"/>
                  </a:cubicBezTo>
                  <a:cubicBezTo>
                    <a:pt x="1579" y="131"/>
                    <a:pt x="1616" y="111"/>
                    <a:pt x="1699" y="70"/>
                  </a:cubicBezTo>
                  <a:cubicBezTo>
                    <a:pt x="1737" y="51"/>
                    <a:pt x="1766" y="35"/>
                    <a:pt x="1808" y="24"/>
                  </a:cubicBezTo>
                  <a:cubicBezTo>
                    <a:pt x="1861" y="10"/>
                    <a:pt x="1972" y="0"/>
                    <a:pt x="1972" y="0"/>
                  </a:cubicBezTo>
                  <a:cubicBezTo>
                    <a:pt x="2170" y="4"/>
                    <a:pt x="2325" y="5"/>
                    <a:pt x="2509" y="24"/>
                  </a:cubicBezTo>
                  <a:cubicBezTo>
                    <a:pt x="2609" y="50"/>
                    <a:pt x="2718" y="65"/>
                    <a:pt x="2821" y="78"/>
                  </a:cubicBezTo>
                  <a:cubicBezTo>
                    <a:pt x="2855" y="90"/>
                    <a:pt x="2887" y="101"/>
                    <a:pt x="2922" y="109"/>
                  </a:cubicBezTo>
                  <a:cubicBezTo>
                    <a:pt x="2945" y="124"/>
                    <a:pt x="2971" y="131"/>
                    <a:pt x="2992" y="148"/>
                  </a:cubicBezTo>
                  <a:cubicBezTo>
                    <a:pt x="3032" y="181"/>
                    <a:pt x="3002" y="161"/>
                    <a:pt x="3031" y="195"/>
                  </a:cubicBezTo>
                  <a:cubicBezTo>
                    <a:pt x="3048" y="215"/>
                    <a:pt x="3068" y="224"/>
                    <a:pt x="3086" y="242"/>
                  </a:cubicBezTo>
                  <a:cubicBezTo>
                    <a:pt x="3100" y="228"/>
                    <a:pt x="3111" y="209"/>
                    <a:pt x="3125" y="195"/>
                  </a:cubicBezTo>
                  <a:cubicBezTo>
                    <a:pt x="3178" y="142"/>
                    <a:pt x="3302" y="120"/>
                    <a:pt x="3374" y="109"/>
                  </a:cubicBezTo>
                  <a:cubicBezTo>
                    <a:pt x="3572" y="117"/>
                    <a:pt x="3769" y="128"/>
                    <a:pt x="3966" y="148"/>
                  </a:cubicBezTo>
                  <a:cubicBezTo>
                    <a:pt x="4000" y="155"/>
                    <a:pt x="4045" y="155"/>
                    <a:pt x="4076" y="172"/>
                  </a:cubicBezTo>
                  <a:cubicBezTo>
                    <a:pt x="4137" y="206"/>
                    <a:pt x="4105" y="192"/>
                    <a:pt x="4146" y="226"/>
                  </a:cubicBezTo>
                  <a:cubicBezTo>
                    <a:pt x="4185" y="259"/>
                    <a:pt x="4234" y="279"/>
                    <a:pt x="4278" y="304"/>
                  </a:cubicBezTo>
                  <a:cubicBezTo>
                    <a:pt x="4315" y="329"/>
                    <a:pt x="4349" y="370"/>
                    <a:pt x="4364" y="413"/>
                  </a:cubicBezTo>
                  <a:cubicBezTo>
                    <a:pt x="4356" y="535"/>
                    <a:pt x="4356" y="569"/>
                    <a:pt x="4356" y="515"/>
                  </a:cubicBezTo>
                  <a:cubicBezTo>
                    <a:pt x="4334" y="663"/>
                    <a:pt x="4316" y="711"/>
                    <a:pt x="4208" y="819"/>
                  </a:cubicBezTo>
                  <a:cubicBezTo>
                    <a:pt x="4188" y="839"/>
                    <a:pt x="4128" y="856"/>
                    <a:pt x="4099" y="865"/>
                  </a:cubicBezTo>
                  <a:cubicBezTo>
                    <a:pt x="4085" y="870"/>
                    <a:pt x="3953" y="881"/>
                    <a:pt x="3951" y="881"/>
                  </a:cubicBezTo>
                  <a:cubicBezTo>
                    <a:pt x="3799" y="875"/>
                    <a:pt x="3650" y="861"/>
                    <a:pt x="3499" y="850"/>
                  </a:cubicBezTo>
                  <a:cubicBezTo>
                    <a:pt x="3432" y="839"/>
                    <a:pt x="3364" y="828"/>
                    <a:pt x="3296" y="819"/>
                  </a:cubicBezTo>
                  <a:cubicBezTo>
                    <a:pt x="3242" y="805"/>
                    <a:pt x="3188" y="792"/>
                    <a:pt x="3133" y="780"/>
                  </a:cubicBezTo>
                  <a:cubicBezTo>
                    <a:pt x="3097" y="772"/>
                    <a:pt x="3106" y="781"/>
                    <a:pt x="3094" y="756"/>
                  </a:cubicBezTo>
                  <a:cubicBezTo>
                    <a:pt x="3012" y="819"/>
                    <a:pt x="2915" y="852"/>
                    <a:pt x="2813" y="865"/>
                  </a:cubicBezTo>
                  <a:cubicBezTo>
                    <a:pt x="2753" y="886"/>
                    <a:pt x="2675" y="889"/>
                    <a:pt x="2611" y="897"/>
                  </a:cubicBezTo>
                  <a:cubicBezTo>
                    <a:pt x="2404" y="893"/>
                    <a:pt x="2248" y="889"/>
                    <a:pt x="2057" y="873"/>
                  </a:cubicBezTo>
                  <a:cubicBezTo>
                    <a:pt x="1945" y="844"/>
                    <a:pt x="1833" y="812"/>
                    <a:pt x="1722" y="780"/>
                  </a:cubicBezTo>
                  <a:cubicBezTo>
                    <a:pt x="1717" y="772"/>
                    <a:pt x="1707" y="756"/>
                    <a:pt x="1707" y="756"/>
                  </a:cubicBezTo>
                  <a:cubicBezTo>
                    <a:pt x="1715" y="759"/>
                    <a:pt x="1732" y="756"/>
                    <a:pt x="1730" y="764"/>
                  </a:cubicBezTo>
                  <a:cubicBezTo>
                    <a:pt x="1727" y="776"/>
                    <a:pt x="1710" y="780"/>
                    <a:pt x="1699" y="787"/>
                  </a:cubicBezTo>
                  <a:cubicBezTo>
                    <a:pt x="1676" y="803"/>
                    <a:pt x="1654" y="821"/>
                    <a:pt x="1629" y="834"/>
                  </a:cubicBezTo>
                  <a:cubicBezTo>
                    <a:pt x="1541" y="879"/>
                    <a:pt x="1463" y="882"/>
                    <a:pt x="1364" y="889"/>
                  </a:cubicBezTo>
                  <a:cubicBezTo>
                    <a:pt x="1250" y="883"/>
                    <a:pt x="1142" y="873"/>
                    <a:pt x="1029" y="858"/>
                  </a:cubicBezTo>
                  <a:cubicBezTo>
                    <a:pt x="974" y="840"/>
                    <a:pt x="914" y="834"/>
                    <a:pt x="857" y="819"/>
                  </a:cubicBezTo>
                  <a:cubicBezTo>
                    <a:pt x="737" y="788"/>
                    <a:pt x="619" y="756"/>
                    <a:pt x="499" y="725"/>
                  </a:cubicBezTo>
                  <a:cubicBezTo>
                    <a:pt x="459" y="715"/>
                    <a:pt x="421" y="698"/>
                    <a:pt x="382" y="686"/>
                  </a:cubicBezTo>
                  <a:cubicBezTo>
                    <a:pt x="357" y="679"/>
                    <a:pt x="327" y="675"/>
                    <a:pt x="304" y="663"/>
                  </a:cubicBezTo>
                  <a:cubicBezTo>
                    <a:pt x="269" y="645"/>
                    <a:pt x="240" y="622"/>
                    <a:pt x="203" y="608"/>
                  </a:cubicBezTo>
                  <a:cubicBezTo>
                    <a:pt x="153" y="589"/>
                    <a:pt x="98" y="579"/>
                    <a:pt x="47" y="561"/>
                  </a:cubicBezTo>
                  <a:cubicBezTo>
                    <a:pt x="19" y="519"/>
                    <a:pt x="15" y="505"/>
                    <a:pt x="0" y="460"/>
                  </a:cubicBezTo>
                  <a:cubicBezTo>
                    <a:pt x="3" y="421"/>
                    <a:pt x="2" y="382"/>
                    <a:pt x="8" y="343"/>
                  </a:cubicBezTo>
                  <a:cubicBezTo>
                    <a:pt x="12" y="319"/>
                    <a:pt x="70" y="304"/>
                    <a:pt x="70" y="304"/>
                  </a:cubicBezTo>
                  <a:cubicBezTo>
                    <a:pt x="89" y="277"/>
                    <a:pt x="95" y="281"/>
                    <a:pt x="70" y="281"/>
                  </a:cubicBezTo>
                  <a:close/>
                </a:path>
              </a:pathLst>
            </a:custGeom>
            <a:solidFill>
              <a:srgbClr val="C5C3F1"/>
            </a:solidFill>
            <a:ln w="12700" cap="sq" cmpd="sng">
              <a:solidFill>
                <a:schemeClr val="bg2"/>
              </a:solidFill>
              <a:prstDash val="solid"/>
              <a:round/>
              <a:headEnd/>
              <a:tailEn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572" name="Text Box 4"/>
            <p:cNvSpPr txBox="1">
              <a:spLocks noChangeArrowheads="1"/>
            </p:cNvSpPr>
            <p:nvPr/>
          </p:nvSpPr>
          <p:spPr bwMode="auto">
            <a:xfrm>
              <a:off x="2822" y="1240"/>
              <a:ext cx="938" cy="227"/>
            </a:xfrm>
            <a:prstGeom prst="rect">
              <a:avLst/>
            </a:prstGeom>
            <a:noFill/>
            <a:ln w="12700" cap="sq">
              <a:noFill/>
              <a:miter lim="800000"/>
              <a:headEnd/>
              <a:tailEnd/>
            </a:ln>
            <a:effectLst/>
          </p:spPr>
          <p:txBody>
            <a:bodyPr wrap="none">
              <a:spAutoFit/>
            </a:bodyPr>
            <a:lstStyle/>
            <a:p>
              <a:pPr algn="ctr">
                <a:lnSpc>
                  <a:spcPct val="80000"/>
                </a:lnSpc>
                <a:spcBef>
                  <a:spcPts val="1200"/>
                </a:spcBef>
                <a:defRPr/>
              </a:pPr>
              <a:r>
                <a:rPr lang="fr-FR" sz="2200" i="0">
                  <a:solidFill>
                    <a:schemeClr val="tx1"/>
                  </a:solidFill>
                  <a:latin typeface="Arial" pitchFamily="34" charset="0"/>
                </a:rPr>
                <a:t>Objectives</a:t>
              </a:r>
              <a:endParaRPr lang="fr-FR" i="0">
                <a:solidFill>
                  <a:srgbClr val="FFCC00"/>
                </a:solidFill>
                <a:effectLst>
                  <a:outerShdw blurRad="38100" dist="38100" dir="2700000" algn="tl">
                    <a:srgbClr val="000000"/>
                  </a:outerShdw>
                </a:effectLst>
                <a:latin typeface="Arial" pitchFamily="34" charset="0"/>
              </a:endParaRPr>
            </a:p>
          </p:txBody>
        </p:sp>
      </p:grpSp>
      <p:sp>
        <p:nvSpPr>
          <p:cNvPr id="1389573" name="Text Box 5"/>
          <p:cNvSpPr txBox="1">
            <a:spLocks noChangeArrowheads="1"/>
          </p:cNvSpPr>
          <p:nvPr/>
        </p:nvSpPr>
        <p:spPr bwMode="auto">
          <a:xfrm>
            <a:off x="6705600" y="2044700"/>
            <a:ext cx="2286000" cy="762000"/>
          </a:xfrm>
          <a:prstGeom prst="rect">
            <a:avLst/>
          </a:prstGeom>
          <a:noFill/>
          <a:ln w="12700" cap="sq">
            <a:noFill/>
            <a:miter lim="800000"/>
            <a:headEnd/>
            <a:tailEnd/>
          </a:ln>
          <a:effectLst/>
        </p:spPr>
        <p:txBody>
          <a:bodyPr>
            <a:spAutoFit/>
          </a:bodyPr>
          <a:lstStyle/>
          <a:p>
            <a:pPr algn="ctr">
              <a:defRPr/>
            </a:pPr>
            <a:r>
              <a:rPr lang="fr-FR" sz="2200" i="0">
                <a:solidFill>
                  <a:srgbClr val="CC00FF"/>
                </a:solidFill>
                <a:effectLst>
                  <a:outerShdw blurRad="38100" dist="38100" dir="2700000" algn="tl">
                    <a:srgbClr val="000000"/>
                  </a:outerShdw>
                </a:effectLst>
                <a:latin typeface="Comic Sans MS" pitchFamily="66" charset="0"/>
              </a:rPr>
              <a:t>WHY</a:t>
            </a:r>
            <a:r>
              <a:rPr lang="fr-FR" sz="2200" i="0">
                <a:solidFill>
                  <a:srgbClr val="CC00FF"/>
                </a:solidFill>
                <a:latin typeface="Comic Sans MS" pitchFamily="66" charset="0"/>
              </a:rPr>
              <a:t> </a:t>
            </a:r>
          </a:p>
          <a:p>
            <a:pPr algn="ctr">
              <a:defRPr/>
            </a:pPr>
            <a:r>
              <a:rPr lang="fr-FR" sz="2200" i="0">
                <a:solidFill>
                  <a:srgbClr val="CC00FF"/>
                </a:solidFill>
                <a:latin typeface="Comic Sans MS" pitchFamily="66" charset="0"/>
              </a:rPr>
              <a:t>a new system?</a:t>
            </a:r>
            <a:endParaRPr lang="fr-FR" sz="2800" i="0">
              <a:solidFill>
                <a:srgbClr val="CC00FF"/>
              </a:solidFill>
              <a:effectLst>
                <a:outerShdw blurRad="38100" dist="38100" dir="2700000" algn="tl">
                  <a:srgbClr val="000000"/>
                </a:outerShdw>
              </a:effectLst>
              <a:latin typeface="Helvetica" charset="0"/>
            </a:endParaRPr>
          </a:p>
        </p:txBody>
      </p:sp>
      <p:sp>
        <p:nvSpPr>
          <p:cNvPr id="1389574" name="Text Box 6"/>
          <p:cNvSpPr txBox="1">
            <a:spLocks noChangeArrowheads="1"/>
          </p:cNvSpPr>
          <p:nvPr/>
        </p:nvSpPr>
        <p:spPr bwMode="auto">
          <a:xfrm>
            <a:off x="7010400" y="3644900"/>
            <a:ext cx="1752600" cy="762000"/>
          </a:xfrm>
          <a:prstGeom prst="rect">
            <a:avLst/>
          </a:prstGeom>
          <a:noFill/>
          <a:ln w="12700" cap="sq">
            <a:noFill/>
            <a:miter lim="800000"/>
            <a:headEnd/>
            <a:tailEnd/>
          </a:ln>
          <a:effectLst/>
        </p:spPr>
        <p:txBody>
          <a:bodyPr>
            <a:spAutoFit/>
          </a:bodyPr>
          <a:lstStyle/>
          <a:p>
            <a:pPr algn="ctr">
              <a:defRPr/>
            </a:pPr>
            <a:r>
              <a:rPr lang="fr-FR" sz="2200" i="0">
                <a:solidFill>
                  <a:srgbClr val="CC00FF"/>
                </a:solidFill>
                <a:effectLst>
                  <a:outerShdw blurRad="38100" dist="38100" dir="2700000" algn="tl">
                    <a:srgbClr val="000000"/>
                  </a:outerShdw>
                </a:effectLst>
                <a:latin typeface="Comic Sans MS" pitchFamily="66" charset="0"/>
              </a:rPr>
              <a:t>WHAT</a:t>
            </a:r>
            <a:r>
              <a:rPr lang="fr-FR" sz="2200" i="0">
                <a:solidFill>
                  <a:srgbClr val="CC00FF"/>
                </a:solidFill>
                <a:latin typeface="Comic Sans MS" pitchFamily="66" charset="0"/>
              </a:rPr>
              <a:t> </a:t>
            </a:r>
          </a:p>
          <a:p>
            <a:pPr algn="ctr">
              <a:defRPr/>
            </a:pPr>
            <a:r>
              <a:rPr lang="fr-FR" sz="2200" i="0">
                <a:solidFill>
                  <a:srgbClr val="CC00FF"/>
                </a:solidFill>
                <a:latin typeface="Comic Sans MS" pitchFamily="66" charset="0"/>
              </a:rPr>
              <a:t>services?</a:t>
            </a:r>
            <a:endParaRPr lang="fr-FR" sz="2800" i="0">
              <a:solidFill>
                <a:schemeClr val="tx1"/>
              </a:solidFill>
              <a:effectLst>
                <a:outerShdw blurRad="38100" dist="38100" dir="2700000" algn="tl">
                  <a:srgbClr val="000000"/>
                </a:outerShdw>
              </a:effectLst>
              <a:latin typeface="Arial Black" pitchFamily="34" charset="0"/>
            </a:endParaRPr>
          </a:p>
        </p:txBody>
      </p:sp>
      <p:sp>
        <p:nvSpPr>
          <p:cNvPr id="1389575" name="Text Box 7"/>
          <p:cNvSpPr txBox="1">
            <a:spLocks noChangeArrowheads="1"/>
          </p:cNvSpPr>
          <p:nvPr/>
        </p:nvSpPr>
        <p:spPr bwMode="auto">
          <a:xfrm>
            <a:off x="6848475" y="4968875"/>
            <a:ext cx="2066925" cy="1431925"/>
          </a:xfrm>
          <a:prstGeom prst="rect">
            <a:avLst/>
          </a:prstGeom>
          <a:noFill/>
          <a:ln w="12700" cap="sq">
            <a:noFill/>
            <a:miter lim="800000"/>
            <a:headEnd/>
            <a:tailEnd/>
          </a:ln>
          <a:effectLst/>
        </p:spPr>
        <p:txBody>
          <a:bodyPr>
            <a:spAutoFit/>
          </a:bodyPr>
          <a:lstStyle/>
          <a:p>
            <a:pPr algn="ctr">
              <a:defRPr/>
            </a:pPr>
            <a:r>
              <a:rPr lang="fr-FR" sz="2200" i="0">
                <a:solidFill>
                  <a:srgbClr val="CC00FF"/>
                </a:solidFill>
                <a:effectLst>
                  <a:outerShdw blurRad="38100" dist="38100" dir="2700000" algn="tl">
                    <a:srgbClr val="000000"/>
                  </a:outerShdw>
                </a:effectLst>
                <a:latin typeface="Comic Sans MS" pitchFamily="66" charset="0"/>
              </a:rPr>
              <a:t>WHO</a:t>
            </a:r>
            <a:r>
              <a:rPr lang="fr-FR" sz="2200" i="0">
                <a:solidFill>
                  <a:srgbClr val="CC00FF"/>
                </a:solidFill>
                <a:latin typeface="Comic Sans MS" pitchFamily="66" charset="0"/>
              </a:rPr>
              <a:t> </a:t>
            </a:r>
          </a:p>
          <a:p>
            <a:pPr algn="ctr">
              <a:defRPr/>
            </a:pPr>
            <a:r>
              <a:rPr lang="fr-FR" sz="2200" i="0">
                <a:solidFill>
                  <a:srgbClr val="CC00FF"/>
                </a:solidFill>
                <a:latin typeface="Comic Sans MS" pitchFamily="66" charset="0"/>
              </a:rPr>
              <a:t>will be responsible</a:t>
            </a:r>
          </a:p>
          <a:p>
            <a:pPr algn="ctr">
              <a:defRPr/>
            </a:pPr>
            <a:r>
              <a:rPr lang="fr-FR" sz="2200" i="0">
                <a:solidFill>
                  <a:srgbClr val="CC00FF"/>
                </a:solidFill>
                <a:latin typeface="Comic Sans MS" pitchFamily="66" charset="0"/>
              </a:rPr>
              <a:t>for what ?</a:t>
            </a:r>
            <a:endParaRPr lang="fr-FR" i="0">
              <a:solidFill>
                <a:schemeClr val="hlink"/>
              </a:solidFill>
              <a:effectLst>
                <a:outerShdw blurRad="38100" dist="38100" dir="2700000" algn="tl">
                  <a:srgbClr val="000000"/>
                </a:outerShdw>
              </a:effectLst>
              <a:latin typeface="Helvetica" charset="0"/>
            </a:endParaRPr>
          </a:p>
        </p:txBody>
      </p:sp>
      <p:sp>
        <p:nvSpPr>
          <p:cNvPr id="1389576" name="Text Box 8"/>
          <p:cNvSpPr txBox="1">
            <a:spLocks noChangeArrowheads="1"/>
          </p:cNvSpPr>
          <p:nvPr/>
        </p:nvSpPr>
        <p:spPr bwMode="auto">
          <a:xfrm>
            <a:off x="5210175" y="2882900"/>
            <a:ext cx="976313" cy="427038"/>
          </a:xfrm>
          <a:prstGeom prst="rect">
            <a:avLst/>
          </a:prstGeom>
          <a:noFill/>
          <a:ln w="12700" cap="sq">
            <a:noFill/>
            <a:miter lim="800000"/>
            <a:headEnd/>
            <a:tailEnd/>
          </a:ln>
          <a:effectLst/>
        </p:spPr>
        <p:txBody>
          <a:bodyPr wrap="none">
            <a:spAutoFit/>
          </a:bodyPr>
          <a:lstStyle/>
          <a:p>
            <a:pPr>
              <a:spcBef>
                <a:spcPts val="1200"/>
              </a:spcBef>
              <a:defRPr/>
            </a:pPr>
            <a:r>
              <a:rPr lang="fr-FR" sz="2200">
                <a:solidFill>
                  <a:srgbClr val="009999"/>
                </a:solidFill>
                <a:latin typeface="Helvetica" charset="0"/>
              </a:rPr>
              <a:t>satisfy</a:t>
            </a:r>
            <a:endParaRPr lang="fr-FR" sz="2800" i="0">
              <a:solidFill>
                <a:srgbClr val="009999"/>
              </a:solidFill>
              <a:effectLst>
                <a:outerShdw blurRad="38100" dist="38100" dir="2700000" algn="tl">
                  <a:srgbClr val="000000"/>
                </a:outerShdw>
              </a:effectLst>
              <a:latin typeface="Arial Black" pitchFamily="34" charset="0"/>
            </a:endParaRPr>
          </a:p>
        </p:txBody>
      </p:sp>
      <p:sp>
        <p:nvSpPr>
          <p:cNvPr id="23560" name="Text Box 9"/>
          <p:cNvSpPr txBox="1">
            <a:spLocks noChangeArrowheads="1"/>
          </p:cNvSpPr>
          <p:nvPr/>
        </p:nvSpPr>
        <p:spPr bwMode="auto">
          <a:xfrm>
            <a:off x="1907704" y="4892676"/>
            <a:ext cx="2054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lnSpc>
                <a:spcPct val="110000"/>
              </a:lnSpc>
              <a:spcBef>
                <a:spcPct val="40000"/>
              </a:spcBef>
              <a:buClr>
                <a:schemeClr val="tx2"/>
              </a:buClr>
              <a:buSzPct val="70000"/>
              <a:buFont typeface="Wingdings" panose="05000000000000000000" pitchFamily="2" charset="2"/>
              <a:buChar char="u"/>
              <a:defRPr kumimoji="1" sz="2200">
                <a:solidFill>
                  <a:schemeClr val="tx1"/>
                </a:solidFill>
                <a:latin typeface="Comic Sans MS" panose="030F0702030302020204" pitchFamily="66" charset="0"/>
              </a:defRPr>
            </a:lvl1pPr>
            <a:lvl2pPr marL="742950" indent="-285750">
              <a:lnSpc>
                <a:spcPct val="110000"/>
              </a:lnSpc>
              <a:spcBef>
                <a:spcPct val="25000"/>
              </a:spcBef>
              <a:buClr>
                <a:schemeClr val="tx2"/>
              </a:buClr>
              <a:buChar char="–"/>
              <a:defRPr kumimoji="1" sz="2200">
                <a:solidFill>
                  <a:srgbClr val="009999"/>
                </a:solidFill>
                <a:latin typeface="Comic Sans MS" panose="030F0702030302020204" pitchFamily="66" charset="0"/>
              </a:defRPr>
            </a:lvl2pPr>
            <a:lvl3pPr marL="1143000" indent="-228600">
              <a:lnSpc>
                <a:spcPct val="110000"/>
              </a:lnSpc>
              <a:spcBef>
                <a:spcPct val="25000"/>
              </a:spcBef>
              <a:defRPr kumimoji="1" sz="2000">
                <a:solidFill>
                  <a:srgbClr val="009999"/>
                </a:solidFill>
                <a:latin typeface="Comic Sans MS" panose="030F0702030302020204" pitchFamily="66" charset="0"/>
              </a:defRPr>
            </a:lvl3pPr>
            <a:lvl4pPr marL="1600200" indent="-228600">
              <a:spcBef>
                <a:spcPct val="20000"/>
              </a:spcBef>
              <a:defRPr kumimoji="1" sz="2400">
                <a:solidFill>
                  <a:srgbClr val="FBD9DC"/>
                </a:solidFill>
                <a:latin typeface="Arial Black" panose="020B0A04020102020204" pitchFamily="34" charset="0"/>
              </a:defRPr>
            </a:lvl4pPr>
            <a:lvl5pPr marL="2057400" indent="-228600">
              <a:spcBef>
                <a:spcPct val="20000"/>
              </a:spcBef>
              <a:defRPr kumimoji="1" sz="2000">
                <a:solidFill>
                  <a:srgbClr val="009999"/>
                </a:solidFill>
                <a:latin typeface="Comic Sans MS" panose="030F0702030302020204" pitchFamily="66" charset="0"/>
              </a:defRPr>
            </a:lvl5pPr>
            <a:lvl6pPr marL="2514600" indent="-228600" eaLnBrk="0" fontAlgn="base" hangingPunct="0">
              <a:spcBef>
                <a:spcPct val="20000"/>
              </a:spcBef>
              <a:spcAft>
                <a:spcPct val="0"/>
              </a:spcAft>
              <a:defRPr kumimoji="1" sz="2000">
                <a:solidFill>
                  <a:srgbClr val="009999"/>
                </a:solidFill>
                <a:latin typeface="Comic Sans MS" panose="030F0702030302020204" pitchFamily="66" charset="0"/>
              </a:defRPr>
            </a:lvl6pPr>
            <a:lvl7pPr marL="2971800" indent="-228600" eaLnBrk="0" fontAlgn="base" hangingPunct="0">
              <a:spcBef>
                <a:spcPct val="20000"/>
              </a:spcBef>
              <a:spcAft>
                <a:spcPct val="0"/>
              </a:spcAft>
              <a:defRPr kumimoji="1" sz="2000">
                <a:solidFill>
                  <a:srgbClr val="009999"/>
                </a:solidFill>
                <a:latin typeface="Comic Sans MS" panose="030F0702030302020204" pitchFamily="66" charset="0"/>
              </a:defRPr>
            </a:lvl7pPr>
            <a:lvl8pPr marL="3429000" indent="-228600" eaLnBrk="0" fontAlgn="base" hangingPunct="0">
              <a:spcBef>
                <a:spcPct val="20000"/>
              </a:spcBef>
              <a:spcAft>
                <a:spcPct val="0"/>
              </a:spcAft>
              <a:defRPr kumimoji="1" sz="2000">
                <a:solidFill>
                  <a:srgbClr val="009999"/>
                </a:solidFill>
                <a:latin typeface="Comic Sans MS" panose="030F0702030302020204" pitchFamily="66" charset="0"/>
              </a:defRPr>
            </a:lvl8pPr>
            <a:lvl9pPr marL="3886200" indent="-228600" eaLnBrk="0" fontAlgn="base" hangingPunct="0">
              <a:spcBef>
                <a:spcPct val="20000"/>
              </a:spcBef>
              <a:spcAft>
                <a:spcPct val="0"/>
              </a:spcAft>
              <a:defRPr kumimoji="1" sz="2000">
                <a:solidFill>
                  <a:srgbClr val="009999"/>
                </a:solidFill>
                <a:latin typeface="Comic Sans MS" panose="030F0702030302020204" pitchFamily="66" charset="0"/>
              </a:defRPr>
            </a:lvl9pPr>
          </a:lstStyle>
          <a:p>
            <a:pPr algn="r">
              <a:lnSpc>
                <a:spcPct val="80000"/>
              </a:lnSpc>
              <a:spcBef>
                <a:spcPts val="700"/>
              </a:spcBef>
              <a:buClrTx/>
              <a:buSzTx/>
              <a:buFontTx/>
              <a:buNone/>
            </a:pPr>
            <a:r>
              <a:rPr lang="fr-FR" dirty="0" err="1">
                <a:solidFill>
                  <a:srgbClr val="009999"/>
                </a:solidFill>
                <a:latin typeface="Helvetica" panose="020B0604020202020204" pitchFamily="34" charset="0"/>
              </a:rPr>
              <a:t>assignment</a:t>
            </a:r>
            <a:endParaRPr lang="fr-FR" b="1" dirty="0">
              <a:solidFill>
                <a:schemeClr val="accent2"/>
              </a:solidFill>
              <a:latin typeface="Helvetica" panose="020B0604020202020204" pitchFamily="34" charset="0"/>
            </a:endParaRPr>
          </a:p>
        </p:txBody>
      </p:sp>
      <p:grpSp>
        <p:nvGrpSpPr>
          <p:cNvPr id="23561" name="Group 168"/>
          <p:cNvGrpSpPr>
            <a:grpSpLocks/>
          </p:cNvGrpSpPr>
          <p:nvPr/>
        </p:nvGrpSpPr>
        <p:grpSpPr bwMode="auto">
          <a:xfrm>
            <a:off x="3505200" y="3340100"/>
            <a:ext cx="3810000" cy="1524000"/>
            <a:chOff x="2949" y="2076"/>
            <a:chExt cx="2358" cy="839"/>
          </a:xfrm>
        </p:grpSpPr>
        <p:sp>
          <p:nvSpPr>
            <p:cNvPr id="1389665" name="Freeform 97"/>
            <p:cNvSpPr>
              <a:spLocks/>
            </p:cNvSpPr>
            <p:nvPr/>
          </p:nvSpPr>
          <p:spPr bwMode="auto">
            <a:xfrm>
              <a:off x="3111" y="2120"/>
              <a:ext cx="2196" cy="795"/>
            </a:xfrm>
            <a:custGeom>
              <a:avLst/>
              <a:gdLst/>
              <a:ahLst/>
              <a:cxnLst>
                <a:cxn ang="0">
                  <a:pos x="716" y="113"/>
                </a:cxn>
                <a:cxn ang="0">
                  <a:pos x="807" y="108"/>
                </a:cxn>
                <a:cxn ang="0">
                  <a:pos x="903" y="113"/>
                </a:cxn>
                <a:cxn ang="0">
                  <a:pos x="985" y="123"/>
                </a:cxn>
                <a:cxn ang="0">
                  <a:pos x="1069" y="128"/>
                </a:cxn>
                <a:cxn ang="0">
                  <a:pos x="1151" y="128"/>
                </a:cxn>
                <a:cxn ang="0">
                  <a:pos x="1231" y="121"/>
                </a:cxn>
                <a:cxn ang="0">
                  <a:pos x="1311" y="106"/>
                </a:cxn>
                <a:cxn ang="0">
                  <a:pos x="1431" y="75"/>
                </a:cxn>
                <a:cxn ang="0">
                  <a:pos x="1576" y="41"/>
                </a:cxn>
                <a:cxn ang="0">
                  <a:pos x="1723" y="14"/>
                </a:cxn>
                <a:cxn ang="0">
                  <a:pos x="1872" y="1"/>
                </a:cxn>
                <a:cxn ang="0">
                  <a:pos x="2019" y="2"/>
                </a:cxn>
                <a:cxn ang="0">
                  <a:pos x="2145" y="24"/>
                </a:cxn>
                <a:cxn ang="0">
                  <a:pos x="2192" y="80"/>
                </a:cxn>
                <a:cxn ang="0">
                  <a:pos x="2185" y="149"/>
                </a:cxn>
                <a:cxn ang="0">
                  <a:pos x="2139" y="184"/>
                </a:cxn>
                <a:cxn ang="0">
                  <a:pos x="2064" y="192"/>
                </a:cxn>
                <a:cxn ang="0">
                  <a:pos x="1977" y="186"/>
                </a:cxn>
                <a:cxn ang="0">
                  <a:pos x="1893" y="180"/>
                </a:cxn>
                <a:cxn ang="0">
                  <a:pos x="1832" y="188"/>
                </a:cxn>
                <a:cxn ang="0">
                  <a:pos x="1801" y="279"/>
                </a:cxn>
                <a:cxn ang="0">
                  <a:pos x="1801" y="462"/>
                </a:cxn>
                <a:cxn ang="0">
                  <a:pos x="1824" y="720"/>
                </a:cxn>
                <a:cxn ang="0">
                  <a:pos x="1845" y="1056"/>
                </a:cxn>
                <a:cxn ang="0">
                  <a:pos x="1870" y="1313"/>
                </a:cxn>
                <a:cxn ang="0">
                  <a:pos x="1847" y="1389"/>
                </a:cxn>
                <a:cxn ang="0">
                  <a:pos x="1782" y="1444"/>
                </a:cxn>
                <a:cxn ang="0">
                  <a:pos x="1696" y="1467"/>
                </a:cxn>
                <a:cxn ang="0">
                  <a:pos x="1610" y="1482"/>
                </a:cxn>
                <a:cxn ang="0">
                  <a:pos x="1524" y="1494"/>
                </a:cxn>
                <a:cxn ang="0">
                  <a:pos x="1437" y="1504"/>
                </a:cxn>
                <a:cxn ang="0">
                  <a:pos x="1347" y="1513"/>
                </a:cxn>
                <a:cxn ang="0">
                  <a:pos x="1246" y="1526"/>
                </a:cxn>
                <a:cxn ang="0">
                  <a:pos x="1126" y="1541"/>
                </a:cxn>
                <a:cxn ang="0">
                  <a:pos x="1007" y="1555"/>
                </a:cxn>
                <a:cxn ang="0">
                  <a:pos x="889" y="1567"/>
                </a:cxn>
                <a:cxn ang="0">
                  <a:pos x="773" y="1574"/>
                </a:cxn>
                <a:cxn ang="0">
                  <a:pos x="653" y="1578"/>
                </a:cxn>
                <a:cxn ang="0">
                  <a:pos x="540" y="1582"/>
                </a:cxn>
                <a:cxn ang="0">
                  <a:pos x="426" y="1587"/>
                </a:cxn>
                <a:cxn ang="0">
                  <a:pos x="313" y="1590"/>
                </a:cxn>
                <a:cxn ang="0">
                  <a:pos x="202" y="1584"/>
                </a:cxn>
                <a:cxn ang="0">
                  <a:pos x="96" y="1564"/>
                </a:cxn>
                <a:cxn ang="0">
                  <a:pos x="12" y="1513"/>
                </a:cxn>
                <a:cxn ang="0">
                  <a:pos x="8" y="1424"/>
                </a:cxn>
                <a:cxn ang="0">
                  <a:pos x="76" y="1354"/>
                </a:cxn>
                <a:cxn ang="0">
                  <a:pos x="174" y="1348"/>
                </a:cxn>
                <a:cxn ang="0">
                  <a:pos x="288" y="1365"/>
                </a:cxn>
                <a:cxn ang="0">
                  <a:pos x="435" y="1285"/>
                </a:cxn>
                <a:cxn ang="0">
                  <a:pos x="483" y="1014"/>
                </a:cxn>
                <a:cxn ang="0">
                  <a:pos x="426" y="734"/>
                </a:cxn>
                <a:cxn ang="0">
                  <a:pos x="408" y="493"/>
                </a:cxn>
                <a:cxn ang="0">
                  <a:pos x="441" y="310"/>
                </a:cxn>
                <a:cxn ang="0">
                  <a:pos x="492" y="223"/>
                </a:cxn>
                <a:cxn ang="0">
                  <a:pos x="572" y="147"/>
                </a:cxn>
                <a:cxn ang="0">
                  <a:pos x="628" y="118"/>
                </a:cxn>
              </a:cxnLst>
              <a:rect l="0" t="0" r="r" b="b"/>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66" name="Freeform 98"/>
            <p:cNvSpPr>
              <a:spLocks/>
            </p:cNvSpPr>
            <p:nvPr/>
          </p:nvSpPr>
          <p:spPr bwMode="auto">
            <a:xfrm>
              <a:off x="2959" y="2080"/>
              <a:ext cx="2193" cy="794"/>
            </a:xfrm>
            <a:custGeom>
              <a:avLst/>
              <a:gdLst/>
              <a:ahLst/>
              <a:cxnLst>
                <a:cxn ang="0">
                  <a:pos x="713" y="115"/>
                </a:cxn>
                <a:cxn ang="0">
                  <a:pos x="805" y="109"/>
                </a:cxn>
                <a:cxn ang="0">
                  <a:pos x="900" y="115"/>
                </a:cxn>
                <a:cxn ang="0">
                  <a:pos x="982" y="124"/>
                </a:cxn>
                <a:cxn ang="0">
                  <a:pos x="1066" y="129"/>
                </a:cxn>
                <a:cxn ang="0">
                  <a:pos x="1148" y="129"/>
                </a:cxn>
                <a:cxn ang="0">
                  <a:pos x="1230" y="122"/>
                </a:cxn>
                <a:cxn ang="0">
                  <a:pos x="1310" y="108"/>
                </a:cxn>
                <a:cxn ang="0">
                  <a:pos x="1430" y="76"/>
                </a:cxn>
                <a:cxn ang="0">
                  <a:pos x="1573" y="42"/>
                </a:cxn>
                <a:cxn ang="0">
                  <a:pos x="1720" y="16"/>
                </a:cxn>
                <a:cxn ang="0">
                  <a:pos x="1869" y="1"/>
                </a:cxn>
                <a:cxn ang="0">
                  <a:pos x="2016" y="3"/>
                </a:cxn>
                <a:cxn ang="0">
                  <a:pos x="2142" y="25"/>
                </a:cxn>
                <a:cxn ang="0">
                  <a:pos x="2190" y="81"/>
                </a:cxn>
                <a:cxn ang="0">
                  <a:pos x="2182" y="150"/>
                </a:cxn>
                <a:cxn ang="0">
                  <a:pos x="2136" y="186"/>
                </a:cxn>
                <a:cxn ang="0">
                  <a:pos x="2062" y="192"/>
                </a:cxn>
                <a:cxn ang="0">
                  <a:pos x="1974" y="187"/>
                </a:cxn>
                <a:cxn ang="0">
                  <a:pos x="1890" y="181"/>
                </a:cxn>
                <a:cxn ang="0">
                  <a:pos x="1829" y="189"/>
                </a:cxn>
                <a:cxn ang="0">
                  <a:pos x="1799" y="280"/>
                </a:cxn>
                <a:cxn ang="0">
                  <a:pos x="1799" y="463"/>
                </a:cxn>
                <a:cxn ang="0">
                  <a:pos x="1821" y="723"/>
                </a:cxn>
                <a:cxn ang="0">
                  <a:pos x="1842" y="1058"/>
                </a:cxn>
                <a:cxn ang="0">
                  <a:pos x="1867" y="1314"/>
                </a:cxn>
                <a:cxn ang="0">
                  <a:pos x="1844" y="1389"/>
                </a:cxn>
                <a:cxn ang="0">
                  <a:pos x="1779" y="1446"/>
                </a:cxn>
                <a:cxn ang="0">
                  <a:pos x="1694" y="1468"/>
                </a:cxn>
                <a:cxn ang="0">
                  <a:pos x="1608" y="1483"/>
                </a:cxn>
                <a:cxn ang="0">
                  <a:pos x="1522" y="1494"/>
                </a:cxn>
                <a:cxn ang="0">
                  <a:pos x="1434" y="1505"/>
                </a:cxn>
                <a:cxn ang="0">
                  <a:pos x="1345" y="1514"/>
                </a:cxn>
                <a:cxn ang="0">
                  <a:pos x="1243" y="1527"/>
                </a:cxn>
                <a:cxn ang="0">
                  <a:pos x="1125" y="1542"/>
                </a:cxn>
                <a:cxn ang="0">
                  <a:pos x="1007" y="1555"/>
                </a:cxn>
                <a:cxn ang="0">
                  <a:pos x="889" y="1567"/>
                </a:cxn>
                <a:cxn ang="0">
                  <a:pos x="770" y="1575"/>
                </a:cxn>
                <a:cxn ang="0">
                  <a:pos x="650" y="1579"/>
                </a:cxn>
                <a:cxn ang="0">
                  <a:pos x="538" y="1583"/>
                </a:cxn>
                <a:cxn ang="0">
                  <a:pos x="423" y="1589"/>
                </a:cxn>
                <a:cxn ang="0">
                  <a:pos x="310" y="1590"/>
                </a:cxn>
                <a:cxn ang="0">
                  <a:pos x="200" y="1584"/>
                </a:cxn>
                <a:cxn ang="0">
                  <a:pos x="93" y="1564"/>
                </a:cxn>
                <a:cxn ang="0">
                  <a:pos x="11" y="1514"/>
                </a:cxn>
                <a:cxn ang="0">
                  <a:pos x="5" y="1424"/>
                </a:cxn>
                <a:cxn ang="0">
                  <a:pos x="74" y="1354"/>
                </a:cxn>
                <a:cxn ang="0">
                  <a:pos x="171" y="1349"/>
                </a:cxn>
                <a:cxn ang="0">
                  <a:pos x="286" y="1367"/>
                </a:cxn>
                <a:cxn ang="0">
                  <a:pos x="433" y="1286"/>
                </a:cxn>
                <a:cxn ang="0">
                  <a:pos x="480" y="1016"/>
                </a:cxn>
                <a:cxn ang="0">
                  <a:pos x="423" y="736"/>
                </a:cxn>
                <a:cxn ang="0">
                  <a:pos x="406" y="494"/>
                </a:cxn>
                <a:cxn ang="0">
                  <a:pos x="440" y="312"/>
                </a:cxn>
                <a:cxn ang="0">
                  <a:pos x="490" y="225"/>
                </a:cxn>
                <a:cxn ang="0">
                  <a:pos x="570" y="148"/>
                </a:cxn>
                <a:cxn ang="0">
                  <a:pos x="625" y="118"/>
                </a:cxn>
              </a:cxnLst>
              <a:rect l="0" t="0" r="r" b="b"/>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67" name="Freeform 99"/>
            <p:cNvSpPr>
              <a:spLocks/>
            </p:cNvSpPr>
            <p:nvPr/>
          </p:nvSpPr>
          <p:spPr bwMode="auto">
            <a:xfrm>
              <a:off x="3611" y="2131"/>
              <a:ext cx="250" cy="12"/>
            </a:xfrm>
            <a:custGeom>
              <a:avLst/>
              <a:gdLst/>
              <a:ahLst/>
              <a:cxnLst>
                <a:cxn ang="0">
                  <a:pos x="250" y="5"/>
                </a:cxn>
                <a:cxn ang="0">
                  <a:pos x="250" y="5"/>
                </a:cxn>
                <a:cxn ang="0">
                  <a:pos x="216" y="1"/>
                </a:cxn>
                <a:cxn ang="0">
                  <a:pos x="185" y="0"/>
                </a:cxn>
                <a:cxn ang="0">
                  <a:pos x="153" y="0"/>
                </a:cxn>
                <a:cxn ang="0">
                  <a:pos x="122" y="0"/>
                </a:cxn>
                <a:cxn ang="0">
                  <a:pos x="92" y="2"/>
                </a:cxn>
                <a:cxn ang="0">
                  <a:pos x="61" y="5"/>
                </a:cxn>
                <a:cxn ang="0">
                  <a:pos x="31" y="8"/>
                </a:cxn>
                <a:cxn ang="0">
                  <a:pos x="0" y="10"/>
                </a:cxn>
                <a:cxn ang="0">
                  <a:pos x="0" y="23"/>
                </a:cxn>
                <a:cxn ang="0">
                  <a:pos x="31" y="21"/>
                </a:cxn>
                <a:cxn ang="0">
                  <a:pos x="61" y="18"/>
                </a:cxn>
                <a:cxn ang="0">
                  <a:pos x="92" y="15"/>
                </a:cxn>
                <a:cxn ang="0">
                  <a:pos x="122" y="13"/>
                </a:cxn>
                <a:cxn ang="0">
                  <a:pos x="153" y="13"/>
                </a:cxn>
                <a:cxn ang="0">
                  <a:pos x="185" y="13"/>
                </a:cxn>
                <a:cxn ang="0">
                  <a:pos x="216" y="14"/>
                </a:cxn>
                <a:cxn ang="0">
                  <a:pos x="246" y="18"/>
                </a:cxn>
                <a:cxn ang="0">
                  <a:pos x="246" y="18"/>
                </a:cxn>
                <a:cxn ang="0">
                  <a:pos x="250" y="5"/>
                </a:cxn>
              </a:cxnLst>
              <a:rect l="0" t="0" r="r" b="b"/>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46" y="18"/>
                  </a:lnTo>
                  <a:lnTo>
                    <a:pt x="250" y="5"/>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68" name="Freeform 100"/>
            <p:cNvSpPr>
              <a:spLocks/>
            </p:cNvSpPr>
            <p:nvPr/>
          </p:nvSpPr>
          <p:spPr bwMode="auto">
            <a:xfrm>
              <a:off x="3857" y="2127"/>
              <a:ext cx="443" cy="21"/>
            </a:xfrm>
            <a:custGeom>
              <a:avLst/>
              <a:gdLst/>
              <a:ahLst/>
              <a:cxnLst>
                <a:cxn ang="0">
                  <a:pos x="435" y="0"/>
                </a:cxn>
                <a:cxn ang="0">
                  <a:pos x="435" y="0"/>
                </a:cxn>
                <a:cxn ang="0">
                  <a:pos x="410" y="7"/>
                </a:cxn>
                <a:cxn ang="0">
                  <a:pos x="384" y="13"/>
                </a:cxn>
                <a:cxn ang="0">
                  <a:pos x="357" y="17"/>
                </a:cxn>
                <a:cxn ang="0">
                  <a:pos x="330" y="21"/>
                </a:cxn>
                <a:cxn ang="0">
                  <a:pos x="305" y="25"/>
                </a:cxn>
                <a:cxn ang="0">
                  <a:pos x="279" y="26"/>
                </a:cxn>
                <a:cxn ang="0">
                  <a:pos x="250" y="27"/>
                </a:cxn>
                <a:cxn ang="0">
                  <a:pos x="223" y="29"/>
                </a:cxn>
                <a:cxn ang="0">
                  <a:pos x="197" y="29"/>
                </a:cxn>
                <a:cxn ang="0">
                  <a:pos x="168" y="27"/>
                </a:cxn>
                <a:cxn ang="0">
                  <a:pos x="141" y="26"/>
                </a:cxn>
                <a:cxn ang="0">
                  <a:pos x="113" y="25"/>
                </a:cxn>
                <a:cxn ang="0">
                  <a:pos x="84" y="22"/>
                </a:cxn>
                <a:cxn ang="0">
                  <a:pos x="57" y="20"/>
                </a:cxn>
                <a:cxn ang="0">
                  <a:pos x="29" y="17"/>
                </a:cxn>
                <a:cxn ang="0">
                  <a:pos x="4" y="13"/>
                </a:cxn>
                <a:cxn ang="0">
                  <a:pos x="0" y="26"/>
                </a:cxn>
                <a:cxn ang="0">
                  <a:pos x="29" y="30"/>
                </a:cxn>
                <a:cxn ang="0">
                  <a:pos x="57" y="33"/>
                </a:cxn>
                <a:cxn ang="0">
                  <a:pos x="84" y="35"/>
                </a:cxn>
                <a:cxn ang="0">
                  <a:pos x="113" y="38"/>
                </a:cxn>
                <a:cxn ang="0">
                  <a:pos x="141" y="39"/>
                </a:cxn>
                <a:cxn ang="0">
                  <a:pos x="168" y="40"/>
                </a:cxn>
                <a:cxn ang="0">
                  <a:pos x="197" y="42"/>
                </a:cxn>
                <a:cxn ang="0">
                  <a:pos x="223" y="42"/>
                </a:cxn>
                <a:cxn ang="0">
                  <a:pos x="250" y="40"/>
                </a:cxn>
                <a:cxn ang="0">
                  <a:pos x="279" y="39"/>
                </a:cxn>
                <a:cxn ang="0">
                  <a:pos x="305" y="38"/>
                </a:cxn>
                <a:cxn ang="0">
                  <a:pos x="334" y="34"/>
                </a:cxn>
                <a:cxn ang="0">
                  <a:pos x="361" y="30"/>
                </a:cxn>
                <a:cxn ang="0">
                  <a:pos x="387" y="26"/>
                </a:cxn>
                <a:cxn ang="0">
                  <a:pos x="414" y="20"/>
                </a:cxn>
                <a:cxn ang="0">
                  <a:pos x="443" y="13"/>
                </a:cxn>
                <a:cxn ang="0">
                  <a:pos x="443" y="13"/>
                </a:cxn>
                <a:cxn ang="0">
                  <a:pos x="435" y="0"/>
                </a:cxn>
              </a:cxnLst>
              <a:rect l="0" t="0" r="r" b="b"/>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43" y="13"/>
                  </a:lnTo>
                  <a:lnTo>
                    <a:pt x="435" y="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69" name="Freeform 101"/>
            <p:cNvSpPr>
              <a:spLocks/>
            </p:cNvSpPr>
            <p:nvPr/>
          </p:nvSpPr>
          <p:spPr bwMode="auto">
            <a:xfrm>
              <a:off x="4292" y="2076"/>
              <a:ext cx="782" cy="58"/>
            </a:xfrm>
            <a:custGeom>
              <a:avLst/>
              <a:gdLst/>
              <a:ahLst/>
              <a:cxnLst>
                <a:cxn ang="0">
                  <a:pos x="782" y="15"/>
                </a:cxn>
                <a:cxn ang="0">
                  <a:pos x="782" y="15"/>
                </a:cxn>
                <a:cxn ang="0">
                  <a:pos x="735" y="7"/>
                </a:cxn>
                <a:cxn ang="0">
                  <a:pos x="683" y="2"/>
                </a:cxn>
                <a:cxn ang="0">
                  <a:pos x="633" y="0"/>
                </a:cxn>
                <a:cxn ang="0">
                  <a:pos x="586" y="0"/>
                </a:cxn>
                <a:cxn ang="0">
                  <a:pos x="536" y="1"/>
                </a:cxn>
                <a:cxn ang="0">
                  <a:pos x="487" y="4"/>
                </a:cxn>
                <a:cxn ang="0">
                  <a:pos x="437" y="9"/>
                </a:cxn>
                <a:cxn ang="0">
                  <a:pos x="385" y="15"/>
                </a:cxn>
                <a:cxn ang="0">
                  <a:pos x="338" y="23"/>
                </a:cxn>
                <a:cxn ang="0">
                  <a:pos x="288" y="31"/>
                </a:cxn>
                <a:cxn ang="0">
                  <a:pos x="239" y="41"/>
                </a:cxn>
                <a:cxn ang="0">
                  <a:pos x="191" y="52"/>
                </a:cxn>
                <a:cxn ang="0">
                  <a:pos x="143" y="63"/>
                </a:cxn>
                <a:cxn ang="0">
                  <a:pos x="95" y="75"/>
                </a:cxn>
                <a:cxn ang="0">
                  <a:pos x="46" y="88"/>
                </a:cxn>
                <a:cxn ang="0">
                  <a:pos x="0" y="101"/>
                </a:cxn>
                <a:cxn ang="0">
                  <a:pos x="8" y="114"/>
                </a:cxn>
                <a:cxn ang="0">
                  <a:pos x="53" y="101"/>
                </a:cxn>
                <a:cxn ang="0">
                  <a:pos x="99" y="88"/>
                </a:cxn>
                <a:cxn ang="0">
                  <a:pos x="147" y="76"/>
                </a:cxn>
                <a:cxn ang="0">
                  <a:pos x="195" y="65"/>
                </a:cxn>
                <a:cxn ang="0">
                  <a:pos x="242" y="54"/>
                </a:cxn>
                <a:cxn ang="0">
                  <a:pos x="292" y="44"/>
                </a:cxn>
                <a:cxn ang="0">
                  <a:pos x="342" y="36"/>
                </a:cxn>
                <a:cxn ang="0">
                  <a:pos x="389" y="28"/>
                </a:cxn>
                <a:cxn ang="0">
                  <a:pos x="437" y="22"/>
                </a:cxn>
                <a:cxn ang="0">
                  <a:pos x="487" y="17"/>
                </a:cxn>
                <a:cxn ang="0">
                  <a:pos x="536" y="14"/>
                </a:cxn>
                <a:cxn ang="0">
                  <a:pos x="586" y="13"/>
                </a:cxn>
                <a:cxn ang="0">
                  <a:pos x="633" y="13"/>
                </a:cxn>
                <a:cxn ang="0">
                  <a:pos x="683" y="15"/>
                </a:cxn>
                <a:cxn ang="0">
                  <a:pos x="731" y="20"/>
                </a:cxn>
                <a:cxn ang="0">
                  <a:pos x="778" y="28"/>
                </a:cxn>
                <a:cxn ang="0">
                  <a:pos x="778" y="28"/>
                </a:cxn>
                <a:cxn ang="0">
                  <a:pos x="782" y="15"/>
                </a:cxn>
              </a:cxnLst>
              <a:rect l="0" t="0" r="r" b="b"/>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78" y="28"/>
                  </a:lnTo>
                  <a:lnTo>
                    <a:pt x="782" y="15"/>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0" name="Freeform 102"/>
            <p:cNvSpPr>
              <a:spLocks/>
            </p:cNvSpPr>
            <p:nvPr/>
          </p:nvSpPr>
          <p:spPr bwMode="auto">
            <a:xfrm>
              <a:off x="5070" y="2084"/>
              <a:ext cx="84" cy="82"/>
            </a:xfrm>
            <a:custGeom>
              <a:avLst/>
              <a:gdLst/>
              <a:ahLst/>
              <a:cxnLst>
                <a:cxn ang="0">
                  <a:pos x="65" y="164"/>
                </a:cxn>
                <a:cxn ang="0">
                  <a:pos x="65" y="164"/>
                </a:cxn>
                <a:cxn ang="0">
                  <a:pos x="81" y="142"/>
                </a:cxn>
                <a:cxn ang="0">
                  <a:pos x="90" y="119"/>
                </a:cxn>
                <a:cxn ang="0">
                  <a:pos x="92" y="95"/>
                </a:cxn>
                <a:cxn ang="0">
                  <a:pos x="88" y="70"/>
                </a:cxn>
                <a:cxn ang="0">
                  <a:pos x="77" y="47"/>
                </a:cxn>
                <a:cxn ang="0">
                  <a:pos x="60" y="28"/>
                </a:cxn>
                <a:cxn ang="0">
                  <a:pos x="37" y="11"/>
                </a:cxn>
                <a:cxn ang="0">
                  <a:pos x="4" y="0"/>
                </a:cxn>
                <a:cxn ang="0">
                  <a:pos x="0" y="13"/>
                </a:cxn>
                <a:cxn ang="0">
                  <a:pos x="25" y="21"/>
                </a:cxn>
                <a:cxn ang="0">
                  <a:pos x="44" y="35"/>
                </a:cxn>
                <a:cxn ang="0">
                  <a:pos x="58" y="52"/>
                </a:cxn>
                <a:cxn ang="0">
                  <a:pos x="69" y="73"/>
                </a:cxn>
                <a:cxn ang="0">
                  <a:pos x="73" y="95"/>
                </a:cxn>
                <a:cxn ang="0">
                  <a:pos x="71" y="119"/>
                </a:cxn>
                <a:cxn ang="0">
                  <a:pos x="61" y="139"/>
                </a:cxn>
                <a:cxn ang="0">
                  <a:pos x="50" y="156"/>
                </a:cxn>
                <a:cxn ang="0">
                  <a:pos x="50" y="156"/>
                </a:cxn>
                <a:cxn ang="0">
                  <a:pos x="65" y="164"/>
                </a:cxn>
              </a:cxnLst>
              <a:rect l="0" t="0" r="r" b="b"/>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50" y="156"/>
                  </a:lnTo>
                  <a:lnTo>
                    <a:pt x="65" y="164"/>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1" name="Freeform 103"/>
            <p:cNvSpPr>
              <a:spLocks/>
            </p:cNvSpPr>
            <p:nvPr/>
          </p:nvSpPr>
          <p:spPr bwMode="auto">
            <a:xfrm>
              <a:off x="4761" y="2162"/>
              <a:ext cx="374" cy="20"/>
            </a:xfrm>
            <a:custGeom>
              <a:avLst/>
              <a:gdLst/>
              <a:ahLst/>
              <a:cxnLst>
                <a:cxn ang="0">
                  <a:pos x="19" y="40"/>
                </a:cxn>
                <a:cxn ang="0">
                  <a:pos x="19" y="40"/>
                </a:cxn>
                <a:cxn ang="0">
                  <a:pos x="23" y="34"/>
                </a:cxn>
                <a:cxn ang="0">
                  <a:pos x="31" y="29"/>
                </a:cxn>
                <a:cxn ang="0">
                  <a:pos x="46" y="25"/>
                </a:cxn>
                <a:cxn ang="0">
                  <a:pos x="63" y="24"/>
                </a:cxn>
                <a:cxn ang="0">
                  <a:pos x="88" y="22"/>
                </a:cxn>
                <a:cxn ang="0">
                  <a:pos x="113" y="24"/>
                </a:cxn>
                <a:cxn ang="0">
                  <a:pos x="142" y="26"/>
                </a:cxn>
                <a:cxn ang="0">
                  <a:pos x="172" y="29"/>
                </a:cxn>
                <a:cxn ang="0">
                  <a:pos x="201" y="30"/>
                </a:cxn>
                <a:cxn ang="0">
                  <a:pos x="231" y="33"/>
                </a:cxn>
                <a:cxn ang="0">
                  <a:pos x="260" y="34"/>
                </a:cxn>
                <a:cxn ang="0">
                  <a:pos x="287" y="34"/>
                </a:cxn>
                <a:cxn ang="0">
                  <a:pos x="313" y="31"/>
                </a:cxn>
                <a:cxn ang="0">
                  <a:pos x="336" y="27"/>
                </a:cxn>
                <a:cxn ang="0">
                  <a:pos x="359" y="20"/>
                </a:cxn>
                <a:cxn ang="0">
                  <a:pos x="374" y="8"/>
                </a:cxn>
                <a:cxn ang="0">
                  <a:pos x="359" y="0"/>
                </a:cxn>
                <a:cxn ang="0">
                  <a:pos x="348" y="9"/>
                </a:cxn>
                <a:cxn ang="0">
                  <a:pos x="332" y="14"/>
                </a:cxn>
                <a:cxn ang="0">
                  <a:pos x="309" y="18"/>
                </a:cxn>
                <a:cxn ang="0">
                  <a:pos x="287" y="21"/>
                </a:cxn>
                <a:cxn ang="0">
                  <a:pos x="260" y="21"/>
                </a:cxn>
                <a:cxn ang="0">
                  <a:pos x="231" y="20"/>
                </a:cxn>
                <a:cxn ang="0">
                  <a:pos x="201" y="17"/>
                </a:cxn>
                <a:cxn ang="0">
                  <a:pos x="172" y="16"/>
                </a:cxn>
                <a:cxn ang="0">
                  <a:pos x="142" y="13"/>
                </a:cxn>
                <a:cxn ang="0">
                  <a:pos x="113" y="11"/>
                </a:cxn>
                <a:cxn ang="0">
                  <a:pos x="88" y="9"/>
                </a:cxn>
                <a:cxn ang="0">
                  <a:pos x="63" y="11"/>
                </a:cxn>
                <a:cxn ang="0">
                  <a:pos x="42" y="12"/>
                </a:cxn>
                <a:cxn ang="0">
                  <a:pos x="23" y="18"/>
                </a:cxn>
                <a:cxn ang="0">
                  <a:pos x="8" y="26"/>
                </a:cxn>
                <a:cxn ang="0">
                  <a:pos x="0" y="40"/>
                </a:cxn>
                <a:cxn ang="0">
                  <a:pos x="0" y="40"/>
                </a:cxn>
                <a:cxn ang="0">
                  <a:pos x="19" y="40"/>
                </a:cxn>
              </a:cxnLst>
              <a:rect l="0" t="0" r="r" b="b"/>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0" y="40"/>
                  </a:lnTo>
                  <a:lnTo>
                    <a:pt x="19" y="4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2" name="Freeform 104"/>
            <p:cNvSpPr>
              <a:spLocks/>
            </p:cNvSpPr>
            <p:nvPr/>
          </p:nvSpPr>
          <p:spPr bwMode="auto">
            <a:xfrm>
              <a:off x="4746" y="2182"/>
              <a:ext cx="34" cy="129"/>
            </a:xfrm>
            <a:custGeom>
              <a:avLst/>
              <a:gdLst/>
              <a:ahLst/>
              <a:cxnLst>
                <a:cxn ang="0">
                  <a:pos x="21" y="258"/>
                </a:cxn>
                <a:cxn ang="0">
                  <a:pos x="21" y="258"/>
                </a:cxn>
                <a:cxn ang="0">
                  <a:pos x="19" y="207"/>
                </a:cxn>
                <a:cxn ang="0">
                  <a:pos x="19" y="145"/>
                </a:cxn>
                <a:cxn ang="0">
                  <a:pos x="21" y="75"/>
                </a:cxn>
                <a:cxn ang="0">
                  <a:pos x="34" y="0"/>
                </a:cxn>
                <a:cxn ang="0">
                  <a:pos x="15" y="0"/>
                </a:cxn>
                <a:cxn ang="0">
                  <a:pos x="2" y="75"/>
                </a:cxn>
                <a:cxn ang="0">
                  <a:pos x="0" y="145"/>
                </a:cxn>
                <a:cxn ang="0">
                  <a:pos x="0" y="207"/>
                </a:cxn>
                <a:cxn ang="0">
                  <a:pos x="2" y="258"/>
                </a:cxn>
                <a:cxn ang="0">
                  <a:pos x="2" y="258"/>
                </a:cxn>
                <a:cxn ang="0">
                  <a:pos x="21" y="258"/>
                </a:cxn>
              </a:cxnLst>
              <a:rect l="0" t="0" r="r" b="b"/>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 y="258"/>
                  </a:lnTo>
                  <a:lnTo>
                    <a:pt x="21" y="258"/>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3" name="Freeform 105"/>
            <p:cNvSpPr>
              <a:spLocks/>
            </p:cNvSpPr>
            <p:nvPr/>
          </p:nvSpPr>
          <p:spPr bwMode="auto">
            <a:xfrm>
              <a:off x="4748" y="2311"/>
              <a:ext cx="59" cy="199"/>
            </a:xfrm>
            <a:custGeom>
              <a:avLst/>
              <a:gdLst/>
              <a:ahLst/>
              <a:cxnLst>
                <a:cxn ang="0">
                  <a:pos x="59" y="399"/>
                </a:cxn>
                <a:cxn ang="0">
                  <a:pos x="59" y="399"/>
                </a:cxn>
                <a:cxn ang="0">
                  <a:pos x="42" y="260"/>
                </a:cxn>
                <a:cxn ang="0">
                  <a:pos x="31" y="173"/>
                </a:cxn>
                <a:cxn ang="0">
                  <a:pos x="23" y="100"/>
                </a:cxn>
                <a:cxn ang="0">
                  <a:pos x="19" y="0"/>
                </a:cxn>
                <a:cxn ang="0">
                  <a:pos x="0" y="0"/>
                </a:cxn>
                <a:cxn ang="0">
                  <a:pos x="4" y="100"/>
                </a:cxn>
                <a:cxn ang="0">
                  <a:pos x="11" y="173"/>
                </a:cxn>
                <a:cxn ang="0">
                  <a:pos x="23" y="260"/>
                </a:cxn>
                <a:cxn ang="0">
                  <a:pos x="40" y="399"/>
                </a:cxn>
                <a:cxn ang="0">
                  <a:pos x="40" y="399"/>
                </a:cxn>
                <a:cxn ang="0">
                  <a:pos x="59" y="399"/>
                </a:cxn>
              </a:cxnLst>
              <a:rect l="0" t="0" r="r" b="b"/>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40" y="399"/>
                  </a:lnTo>
                  <a:lnTo>
                    <a:pt x="59" y="399"/>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4" name="Freeform 106"/>
            <p:cNvSpPr>
              <a:spLocks/>
            </p:cNvSpPr>
            <p:nvPr/>
          </p:nvSpPr>
          <p:spPr bwMode="auto">
            <a:xfrm>
              <a:off x="4788" y="2510"/>
              <a:ext cx="46" cy="211"/>
            </a:xfrm>
            <a:custGeom>
              <a:avLst/>
              <a:gdLst/>
              <a:ahLst/>
              <a:cxnLst>
                <a:cxn ang="0">
                  <a:pos x="46" y="427"/>
                </a:cxn>
                <a:cxn ang="0">
                  <a:pos x="46" y="427"/>
                </a:cxn>
                <a:cxn ang="0">
                  <a:pos x="27" y="300"/>
                </a:cxn>
                <a:cxn ang="0">
                  <a:pos x="23" y="196"/>
                </a:cxn>
                <a:cxn ang="0">
                  <a:pos x="25" y="100"/>
                </a:cxn>
                <a:cxn ang="0">
                  <a:pos x="19" y="0"/>
                </a:cxn>
                <a:cxn ang="0">
                  <a:pos x="0" y="0"/>
                </a:cxn>
                <a:cxn ang="0">
                  <a:pos x="6" y="100"/>
                </a:cxn>
                <a:cxn ang="0">
                  <a:pos x="4" y="196"/>
                </a:cxn>
                <a:cxn ang="0">
                  <a:pos x="8" y="300"/>
                </a:cxn>
                <a:cxn ang="0">
                  <a:pos x="27" y="427"/>
                </a:cxn>
                <a:cxn ang="0">
                  <a:pos x="27" y="427"/>
                </a:cxn>
                <a:cxn ang="0">
                  <a:pos x="46" y="427"/>
                </a:cxn>
              </a:cxnLst>
              <a:rect l="0" t="0" r="r" b="b"/>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27" y="427"/>
                  </a:lnTo>
                  <a:lnTo>
                    <a:pt x="46" y="427"/>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5" name="Freeform 107"/>
            <p:cNvSpPr>
              <a:spLocks/>
            </p:cNvSpPr>
            <p:nvPr/>
          </p:nvSpPr>
          <p:spPr bwMode="auto">
            <a:xfrm>
              <a:off x="4706" y="2724"/>
              <a:ext cx="140" cy="87"/>
            </a:xfrm>
            <a:custGeom>
              <a:avLst/>
              <a:gdLst/>
              <a:ahLst/>
              <a:cxnLst>
                <a:cxn ang="0">
                  <a:pos x="4" y="174"/>
                </a:cxn>
                <a:cxn ang="0">
                  <a:pos x="4" y="174"/>
                </a:cxn>
                <a:cxn ang="0">
                  <a:pos x="38" y="162"/>
                </a:cxn>
                <a:cxn ang="0">
                  <a:pos x="65" y="146"/>
                </a:cxn>
                <a:cxn ang="0">
                  <a:pos x="88" y="126"/>
                </a:cxn>
                <a:cxn ang="0">
                  <a:pos x="107" y="103"/>
                </a:cxn>
                <a:cxn ang="0">
                  <a:pos x="120" y="77"/>
                </a:cxn>
                <a:cxn ang="0">
                  <a:pos x="128" y="51"/>
                </a:cxn>
                <a:cxn ang="0">
                  <a:pos x="130" y="25"/>
                </a:cxn>
                <a:cxn ang="0">
                  <a:pos x="128" y="0"/>
                </a:cxn>
                <a:cxn ang="0">
                  <a:pos x="109" y="0"/>
                </a:cxn>
                <a:cxn ang="0">
                  <a:pos x="111" y="25"/>
                </a:cxn>
                <a:cxn ang="0">
                  <a:pos x="109" y="51"/>
                </a:cxn>
                <a:cxn ang="0">
                  <a:pos x="101" y="74"/>
                </a:cxn>
                <a:cxn ang="0">
                  <a:pos x="88" y="97"/>
                </a:cxn>
                <a:cxn ang="0">
                  <a:pos x="73" y="121"/>
                </a:cxn>
                <a:cxn ang="0">
                  <a:pos x="53" y="138"/>
                </a:cxn>
                <a:cxn ang="0">
                  <a:pos x="27" y="152"/>
                </a:cxn>
                <a:cxn ang="0">
                  <a:pos x="0" y="161"/>
                </a:cxn>
                <a:cxn ang="0">
                  <a:pos x="0" y="161"/>
                </a:cxn>
                <a:cxn ang="0">
                  <a:pos x="4" y="174"/>
                </a:cxn>
              </a:cxnLst>
              <a:rect l="0" t="0" r="r" b="b"/>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0" y="161"/>
                  </a:lnTo>
                  <a:lnTo>
                    <a:pt x="4" y="174"/>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6" name="Freeform 108"/>
            <p:cNvSpPr>
              <a:spLocks/>
            </p:cNvSpPr>
            <p:nvPr/>
          </p:nvSpPr>
          <p:spPr bwMode="auto">
            <a:xfrm>
              <a:off x="4241" y="2805"/>
              <a:ext cx="469" cy="39"/>
            </a:xfrm>
            <a:custGeom>
              <a:avLst/>
              <a:gdLst/>
              <a:ahLst/>
              <a:cxnLst>
                <a:cxn ang="0">
                  <a:pos x="3" y="78"/>
                </a:cxn>
                <a:cxn ang="0">
                  <a:pos x="3" y="78"/>
                </a:cxn>
                <a:cxn ang="0">
                  <a:pos x="34" y="74"/>
                </a:cxn>
                <a:cxn ang="0">
                  <a:pos x="63" y="70"/>
                </a:cxn>
                <a:cxn ang="0">
                  <a:pos x="91" y="68"/>
                </a:cxn>
                <a:cxn ang="0">
                  <a:pos x="122" y="64"/>
                </a:cxn>
                <a:cxn ang="0">
                  <a:pos x="152" y="61"/>
                </a:cxn>
                <a:cxn ang="0">
                  <a:pos x="183" y="57"/>
                </a:cxn>
                <a:cxn ang="0">
                  <a:pos x="211" y="53"/>
                </a:cxn>
                <a:cxn ang="0">
                  <a:pos x="240" y="51"/>
                </a:cxn>
                <a:cxn ang="0">
                  <a:pos x="270" y="47"/>
                </a:cxn>
                <a:cxn ang="0">
                  <a:pos x="299" y="43"/>
                </a:cxn>
                <a:cxn ang="0">
                  <a:pos x="328" y="39"/>
                </a:cxn>
                <a:cxn ang="0">
                  <a:pos x="356" y="35"/>
                </a:cxn>
                <a:cxn ang="0">
                  <a:pos x="385" y="30"/>
                </a:cxn>
                <a:cxn ang="0">
                  <a:pos x="414" y="25"/>
                </a:cxn>
                <a:cxn ang="0">
                  <a:pos x="442" y="20"/>
                </a:cxn>
                <a:cxn ang="0">
                  <a:pos x="469" y="13"/>
                </a:cxn>
                <a:cxn ang="0">
                  <a:pos x="465" y="0"/>
                </a:cxn>
                <a:cxn ang="0">
                  <a:pos x="438" y="7"/>
                </a:cxn>
                <a:cxn ang="0">
                  <a:pos x="410" y="12"/>
                </a:cxn>
                <a:cxn ang="0">
                  <a:pos x="381" y="17"/>
                </a:cxn>
                <a:cxn ang="0">
                  <a:pos x="353" y="22"/>
                </a:cxn>
                <a:cxn ang="0">
                  <a:pos x="324" y="26"/>
                </a:cxn>
                <a:cxn ang="0">
                  <a:pos x="295" y="30"/>
                </a:cxn>
                <a:cxn ang="0">
                  <a:pos x="267" y="34"/>
                </a:cxn>
                <a:cxn ang="0">
                  <a:pos x="240" y="38"/>
                </a:cxn>
                <a:cxn ang="0">
                  <a:pos x="211" y="40"/>
                </a:cxn>
                <a:cxn ang="0">
                  <a:pos x="179" y="44"/>
                </a:cxn>
                <a:cxn ang="0">
                  <a:pos x="152" y="48"/>
                </a:cxn>
                <a:cxn ang="0">
                  <a:pos x="122" y="51"/>
                </a:cxn>
                <a:cxn ang="0">
                  <a:pos x="91" y="55"/>
                </a:cxn>
                <a:cxn ang="0">
                  <a:pos x="63" y="57"/>
                </a:cxn>
                <a:cxn ang="0">
                  <a:pos x="30" y="61"/>
                </a:cxn>
                <a:cxn ang="0">
                  <a:pos x="0" y="65"/>
                </a:cxn>
                <a:cxn ang="0">
                  <a:pos x="0" y="65"/>
                </a:cxn>
                <a:cxn ang="0">
                  <a:pos x="3" y="78"/>
                </a:cxn>
              </a:cxnLst>
              <a:rect l="0" t="0" r="r" b="b"/>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0" y="65"/>
                  </a:lnTo>
                  <a:lnTo>
                    <a:pt x="3" y="78"/>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7" name="Freeform 109"/>
            <p:cNvSpPr>
              <a:spLocks/>
            </p:cNvSpPr>
            <p:nvPr/>
          </p:nvSpPr>
          <p:spPr bwMode="auto">
            <a:xfrm>
              <a:off x="3609" y="2837"/>
              <a:ext cx="635" cy="35"/>
            </a:xfrm>
            <a:custGeom>
              <a:avLst/>
              <a:gdLst/>
              <a:ahLst/>
              <a:cxnLst>
                <a:cxn ang="0">
                  <a:pos x="0" y="70"/>
                </a:cxn>
                <a:cxn ang="0">
                  <a:pos x="0" y="70"/>
                </a:cxn>
                <a:cxn ang="0">
                  <a:pos x="40" y="70"/>
                </a:cxn>
                <a:cxn ang="0">
                  <a:pos x="80" y="69"/>
                </a:cxn>
                <a:cxn ang="0">
                  <a:pos x="120" y="66"/>
                </a:cxn>
                <a:cxn ang="0">
                  <a:pos x="158" y="65"/>
                </a:cxn>
                <a:cxn ang="0">
                  <a:pos x="198" y="62"/>
                </a:cxn>
                <a:cxn ang="0">
                  <a:pos x="239" y="59"/>
                </a:cxn>
                <a:cxn ang="0">
                  <a:pos x="277" y="55"/>
                </a:cxn>
                <a:cxn ang="0">
                  <a:pos x="317" y="51"/>
                </a:cxn>
                <a:cxn ang="0">
                  <a:pos x="357" y="47"/>
                </a:cxn>
                <a:cxn ang="0">
                  <a:pos x="395" y="43"/>
                </a:cxn>
                <a:cxn ang="0">
                  <a:pos x="435" y="38"/>
                </a:cxn>
                <a:cxn ang="0">
                  <a:pos x="475" y="34"/>
                </a:cxn>
                <a:cxn ang="0">
                  <a:pos x="515" y="29"/>
                </a:cxn>
                <a:cxn ang="0">
                  <a:pos x="555" y="23"/>
                </a:cxn>
                <a:cxn ang="0">
                  <a:pos x="595" y="18"/>
                </a:cxn>
                <a:cxn ang="0">
                  <a:pos x="635" y="13"/>
                </a:cxn>
                <a:cxn ang="0">
                  <a:pos x="632" y="0"/>
                </a:cxn>
                <a:cxn ang="0">
                  <a:pos x="591" y="5"/>
                </a:cxn>
                <a:cxn ang="0">
                  <a:pos x="551" y="10"/>
                </a:cxn>
                <a:cxn ang="0">
                  <a:pos x="511" y="16"/>
                </a:cxn>
                <a:cxn ang="0">
                  <a:pos x="475" y="21"/>
                </a:cxn>
                <a:cxn ang="0">
                  <a:pos x="435" y="25"/>
                </a:cxn>
                <a:cxn ang="0">
                  <a:pos x="395" y="30"/>
                </a:cxn>
                <a:cxn ang="0">
                  <a:pos x="357" y="34"/>
                </a:cxn>
                <a:cxn ang="0">
                  <a:pos x="317" y="38"/>
                </a:cxn>
                <a:cxn ang="0">
                  <a:pos x="277" y="42"/>
                </a:cxn>
                <a:cxn ang="0">
                  <a:pos x="239" y="46"/>
                </a:cxn>
                <a:cxn ang="0">
                  <a:pos x="198" y="49"/>
                </a:cxn>
                <a:cxn ang="0">
                  <a:pos x="158" y="52"/>
                </a:cxn>
                <a:cxn ang="0">
                  <a:pos x="120" y="53"/>
                </a:cxn>
                <a:cxn ang="0">
                  <a:pos x="80" y="56"/>
                </a:cxn>
                <a:cxn ang="0">
                  <a:pos x="40" y="57"/>
                </a:cxn>
                <a:cxn ang="0">
                  <a:pos x="0" y="57"/>
                </a:cxn>
                <a:cxn ang="0">
                  <a:pos x="0" y="57"/>
                </a:cxn>
                <a:cxn ang="0">
                  <a:pos x="0" y="70"/>
                </a:cxn>
              </a:cxnLst>
              <a:rect l="0" t="0" r="r" b="b"/>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57"/>
                  </a:lnTo>
                  <a:lnTo>
                    <a:pt x="0" y="7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8" name="Freeform 110"/>
            <p:cNvSpPr>
              <a:spLocks/>
            </p:cNvSpPr>
            <p:nvPr/>
          </p:nvSpPr>
          <p:spPr bwMode="auto">
            <a:xfrm>
              <a:off x="3014" y="2854"/>
              <a:ext cx="595" cy="24"/>
            </a:xfrm>
            <a:custGeom>
              <a:avLst/>
              <a:gdLst/>
              <a:ahLst/>
              <a:cxnLst>
                <a:cxn ang="0">
                  <a:pos x="0" y="10"/>
                </a:cxn>
                <a:cxn ang="0">
                  <a:pos x="0" y="10"/>
                </a:cxn>
                <a:cxn ang="0">
                  <a:pos x="34" y="22"/>
                </a:cxn>
                <a:cxn ang="0">
                  <a:pos x="70" y="31"/>
                </a:cxn>
                <a:cxn ang="0">
                  <a:pos x="107" y="38"/>
                </a:cxn>
                <a:cxn ang="0">
                  <a:pos x="145" y="41"/>
                </a:cxn>
                <a:cxn ang="0">
                  <a:pos x="181" y="45"/>
                </a:cxn>
                <a:cxn ang="0">
                  <a:pos x="217" y="48"/>
                </a:cxn>
                <a:cxn ang="0">
                  <a:pos x="255" y="48"/>
                </a:cxn>
                <a:cxn ang="0">
                  <a:pos x="294" y="48"/>
                </a:cxn>
                <a:cxn ang="0">
                  <a:pos x="330" y="48"/>
                </a:cxn>
                <a:cxn ang="0">
                  <a:pos x="368" y="47"/>
                </a:cxn>
                <a:cxn ang="0">
                  <a:pos x="406" y="44"/>
                </a:cxn>
                <a:cxn ang="0">
                  <a:pos x="444" y="43"/>
                </a:cxn>
                <a:cxn ang="0">
                  <a:pos x="483" y="40"/>
                </a:cxn>
                <a:cxn ang="0">
                  <a:pos x="521" y="39"/>
                </a:cxn>
                <a:cxn ang="0">
                  <a:pos x="557" y="38"/>
                </a:cxn>
                <a:cxn ang="0">
                  <a:pos x="595" y="36"/>
                </a:cxn>
                <a:cxn ang="0">
                  <a:pos x="595" y="23"/>
                </a:cxn>
                <a:cxn ang="0">
                  <a:pos x="557" y="25"/>
                </a:cxn>
                <a:cxn ang="0">
                  <a:pos x="521" y="26"/>
                </a:cxn>
                <a:cxn ang="0">
                  <a:pos x="483" y="27"/>
                </a:cxn>
                <a:cxn ang="0">
                  <a:pos x="444" y="30"/>
                </a:cxn>
                <a:cxn ang="0">
                  <a:pos x="406" y="31"/>
                </a:cxn>
                <a:cxn ang="0">
                  <a:pos x="368" y="34"/>
                </a:cxn>
                <a:cxn ang="0">
                  <a:pos x="330" y="35"/>
                </a:cxn>
                <a:cxn ang="0">
                  <a:pos x="294" y="35"/>
                </a:cxn>
                <a:cxn ang="0">
                  <a:pos x="255" y="35"/>
                </a:cxn>
                <a:cxn ang="0">
                  <a:pos x="217" y="35"/>
                </a:cxn>
                <a:cxn ang="0">
                  <a:pos x="181" y="32"/>
                </a:cxn>
                <a:cxn ang="0">
                  <a:pos x="145" y="28"/>
                </a:cxn>
                <a:cxn ang="0">
                  <a:pos x="111" y="25"/>
                </a:cxn>
                <a:cxn ang="0">
                  <a:pos x="74" y="18"/>
                </a:cxn>
                <a:cxn ang="0">
                  <a:pos x="42" y="9"/>
                </a:cxn>
                <a:cxn ang="0">
                  <a:pos x="7" y="0"/>
                </a:cxn>
                <a:cxn ang="0">
                  <a:pos x="7" y="0"/>
                </a:cxn>
                <a:cxn ang="0">
                  <a:pos x="0" y="10"/>
                </a:cxn>
              </a:cxnLst>
              <a:rect l="0" t="0" r="r" b="b"/>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7" y="0"/>
                  </a:lnTo>
                  <a:lnTo>
                    <a:pt x="0" y="1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79" name="Freeform 111"/>
            <p:cNvSpPr>
              <a:spLocks/>
            </p:cNvSpPr>
            <p:nvPr/>
          </p:nvSpPr>
          <p:spPr bwMode="auto">
            <a:xfrm>
              <a:off x="2949" y="2754"/>
              <a:ext cx="88" cy="105"/>
            </a:xfrm>
            <a:custGeom>
              <a:avLst/>
              <a:gdLst/>
              <a:ahLst/>
              <a:cxnLst>
                <a:cxn ang="0">
                  <a:pos x="80" y="0"/>
                </a:cxn>
                <a:cxn ang="0">
                  <a:pos x="80" y="0"/>
                </a:cxn>
                <a:cxn ang="0">
                  <a:pos x="46" y="18"/>
                </a:cxn>
                <a:cxn ang="0">
                  <a:pos x="23" y="44"/>
                </a:cxn>
                <a:cxn ang="0">
                  <a:pos x="6" y="74"/>
                </a:cxn>
                <a:cxn ang="0">
                  <a:pos x="0" y="106"/>
                </a:cxn>
                <a:cxn ang="0">
                  <a:pos x="0" y="138"/>
                </a:cxn>
                <a:cxn ang="0">
                  <a:pos x="11" y="167"/>
                </a:cxn>
                <a:cxn ang="0">
                  <a:pos x="32" y="193"/>
                </a:cxn>
                <a:cxn ang="0">
                  <a:pos x="65" y="210"/>
                </a:cxn>
                <a:cxn ang="0">
                  <a:pos x="72" y="200"/>
                </a:cxn>
                <a:cxn ang="0">
                  <a:pos x="48" y="186"/>
                </a:cxn>
                <a:cxn ang="0">
                  <a:pos x="31" y="162"/>
                </a:cxn>
                <a:cxn ang="0">
                  <a:pos x="19" y="138"/>
                </a:cxn>
                <a:cxn ang="0">
                  <a:pos x="19" y="106"/>
                </a:cxn>
                <a:cxn ang="0">
                  <a:pos x="25" y="76"/>
                </a:cxn>
                <a:cxn ang="0">
                  <a:pos x="38" y="49"/>
                </a:cxn>
                <a:cxn ang="0">
                  <a:pos x="61" y="26"/>
                </a:cxn>
                <a:cxn ang="0">
                  <a:pos x="88" y="10"/>
                </a:cxn>
                <a:cxn ang="0">
                  <a:pos x="88" y="10"/>
                </a:cxn>
                <a:cxn ang="0">
                  <a:pos x="80" y="0"/>
                </a:cxn>
              </a:cxnLst>
              <a:rect l="0" t="0" r="r" b="b"/>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8" y="10"/>
                  </a:lnTo>
                  <a:lnTo>
                    <a:pt x="80" y="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0" name="Freeform 112"/>
            <p:cNvSpPr>
              <a:spLocks/>
            </p:cNvSpPr>
            <p:nvPr/>
          </p:nvSpPr>
          <p:spPr bwMode="auto">
            <a:xfrm>
              <a:off x="3029" y="2749"/>
              <a:ext cx="309" cy="19"/>
            </a:xfrm>
            <a:custGeom>
              <a:avLst/>
              <a:gdLst/>
              <a:ahLst/>
              <a:cxnLst>
                <a:cxn ang="0">
                  <a:pos x="286" y="26"/>
                </a:cxn>
                <a:cxn ang="0">
                  <a:pos x="294" y="23"/>
                </a:cxn>
                <a:cxn ang="0">
                  <a:pos x="256" y="24"/>
                </a:cxn>
                <a:cxn ang="0">
                  <a:pos x="216" y="20"/>
                </a:cxn>
                <a:cxn ang="0">
                  <a:pos x="178" y="15"/>
                </a:cxn>
                <a:cxn ang="0">
                  <a:pos x="139" y="9"/>
                </a:cxn>
                <a:cxn ang="0">
                  <a:pos x="103" y="2"/>
                </a:cxn>
                <a:cxn ang="0">
                  <a:pos x="67" y="0"/>
                </a:cxn>
                <a:cxn ang="0">
                  <a:pos x="34" y="1"/>
                </a:cxn>
                <a:cxn ang="0">
                  <a:pos x="0" y="9"/>
                </a:cxn>
                <a:cxn ang="0">
                  <a:pos x="8" y="19"/>
                </a:cxn>
                <a:cxn ang="0">
                  <a:pos x="34" y="14"/>
                </a:cxn>
                <a:cxn ang="0">
                  <a:pos x="67" y="13"/>
                </a:cxn>
                <a:cxn ang="0">
                  <a:pos x="99" y="15"/>
                </a:cxn>
                <a:cxn ang="0">
                  <a:pos x="136" y="22"/>
                </a:cxn>
                <a:cxn ang="0">
                  <a:pos x="174" y="28"/>
                </a:cxn>
                <a:cxn ang="0">
                  <a:pos x="216" y="33"/>
                </a:cxn>
                <a:cxn ang="0">
                  <a:pos x="256" y="37"/>
                </a:cxn>
                <a:cxn ang="0">
                  <a:pos x="294" y="36"/>
                </a:cxn>
                <a:cxn ang="0">
                  <a:pos x="302" y="33"/>
                </a:cxn>
                <a:cxn ang="0">
                  <a:pos x="294" y="36"/>
                </a:cxn>
                <a:cxn ang="0">
                  <a:pos x="300" y="36"/>
                </a:cxn>
                <a:cxn ang="0">
                  <a:pos x="302" y="33"/>
                </a:cxn>
                <a:cxn ang="0">
                  <a:pos x="286" y="26"/>
                </a:cxn>
              </a:cxnLst>
              <a:rect l="0" t="0" r="r" b="b"/>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1" name="Freeform 113"/>
            <p:cNvSpPr>
              <a:spLocks/>
            </p:cNvSpPr>
            <p:nvPr/>
          </p:nvSpPr>
          <p:spPr bwMode="auto">
            <a:xfrm>
              <a:off x="3315" y="2402"/>
              <a:ext cx="138" cy="364"/>
            </a:xfrm>
            <a:custGeom>
              <a:avLst/>
              <a:gdLst/>
              <a:ahLst/>
              <a:cxnLst>
                <a:cxn ang="0">
                  <a:pos x="42" y="0"/>
                </a:cxn>
                <a:cxn ang="0">
                  <a:pos x="42" y="0"/>
                </a:cxn>
                <a:cxn ang="0">
                  <a:pos x="58" y="91"/>
                </a:cxn>
                <a:cxn ang="0">
                  <a:pos x="79" y="183"/>
                </a:cxn>
                <a:cxn ang="0">
                  <a:pos x="99" y="276"/>
                </a:cxn>
                <a:cxn ang="0">
                  <a:pos x="115" y="371"/>
                </a:cxn>
                <a:cxn ang="0">
                  <a:pos x="119" y="463"/>
                </a:cxn>
                <a:cxn ang="0">
                  <a:pos x="105" y="553"/>
                </a:cxn>
                <a:cxn ang="0">
                  <a:pos x="67" y="639"/>
                </a:cxn>
                <a:cxn ang="0">
                  <a:pos x="0" y="721"/>
                </a:cxn>
                <a:cxn ang="0">
                  <a:pos x="16" y="728"/>
                </a:cxn>
                <a:cxn ang="0">
                  <a:pos x="86" y="644"/>
                </a:cxn>
                <a:cxn ang="0">
                  <a:pos x="124" y="556"/>
                </a:cxn>
                <a:cxn ang="0">
                  <a:pos x="138" y="463"/>
                </a:cxn>
                <a:cxn ang="0">
                  <a:pos x="134" y="371"/>
                </a:cxn>
                <a:cxn ang="0">
                  <a:pos x="119" y="276"/>
                </a:cxn>
                <a:cxn ang="0">
                  <a:pos x="98" y="183"/>
                </a:cxn>
                <a:cxn ang="0">
                  <a:pos x="77" y="91"/>
                </a:cxn>
                <a:cxn ang="0">
                  <a:pos x="61" y="0"/>
                </a:cxn>
                <a:cxn ang="0">
                  <a:pos x="61" y="0"/>
                </a:cxn>
                <a:cxn ang="0">
                  <a:pos x="42" y="0"/>
                </a:cxn>
              </a:cxnLst>
              <a:rect l="0" t="0" r="r" b="b"/>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61" y="0"/>
                  </a:lnTo>
                  <a:lnTo>
                    <a:pt x="42" y="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2" name="Freeform 114"/>
            <p:cNvSpPr>
              <a:spLocks/>
            </p:cNvSpPr>
            <p:nvPr/>
          </p:nvSpPr>
          <p:spPr bwMode="auto">
            <a:xfrm>
              <a:off x="3353" y="2251"/>
              <a:ext cx="46" cy="151"/>
            </a:xfrm>
            <a:custGeom>
              <a:avLst/>
              <a:gdLst/>
              <a:ahLst/>
              <a:cxnLst>
                <a:cxn ang="0">
                  <a:pos x="27" y="0"/>
                </a:cxn>
                <a:cxn ang="0">
                  <a:pos x="27" y="0"/>
                </a:cxn>
                <a:cxn ang="0">
                  <a:pos x="12" y="77"/>
                </a:cxn>
                <a:cxn ang="0">
                  <a:pos x="2" y="151"/>
                </a:cxn>
                <a:cxn ang="0">
                  <a:pos x="0" y="226"/>
                </a:cxn>
                <a:cxn ang="0">
                  <a:pos x="4" y="302"/>
                </a:cxn>
                <a:cxn ang="0">
                  <a:pos x="23" y="302"/>
                </a:cxn>
                <a:cxn ang="0">
                  <a:pos x="20" y="226"/>
                </a:cxn>
                <a:cxn ang="0">
                  <a:pos x="21" y="151"/>
                </a:cxn>
                <a:cxn ang="0">
                  <a:pos x="31" y="77"/>
                </a:cxn>
                <a:cxn ang="0">
                  <a:pos x="46" y="0"/>
                </a:cxn>
                <a:cxn ang="0">
                  <a:pos x="46" y="0"/>
                </a:cxn>
                <a:cxn ang="0">
                  <a:pos x="27" y="0"/>
                </a:cxn>
              </a:cxnLst>
              <a:rect l="0" t="0" r="r" b="b"/>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46" y="0"/>
                  </a:lnTo>
                  <a:lnTo>
                    <a:pt x="27" y="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3" name="Freeform 115"/>
            <p:cNvSpPr>
              <a:spLocks/>
            </p:cNvSpPr>
            <p:nvPr/>
          </p:nvSpPr>
          <p:spPr bwMode="auto">
            <a:xfrm>
              <a:off x="3380" y="2139"/>
              <a:ext cx="187" cy="112"/>
            </a:xfrm>
            <a:custGeom>
              <a:avLst/>
              <a:gdLst/>
              <a:ahLst/>
              <a:cxnLst>
                <a:cxn ang="0">
                  <a:pos x="172" y="0"/>
                </a:cxn>
                <a:cxn ang="0">
                  <a:pos x="172" y="0"/>
                </a:cxn>
                <a:cxn ang="0">
                  <a:pos x="141" y="24"/>
                </a:cxn>
                <a:cxn ang="0">
                  <a:pos x="113" y="49"/>
                </a:cxn>
                <a:cxn ang="0">
                  <a:pos x="86" y="74"/>
                </a:cxn>
                <a:cxn ang="0">
                  <a:pos x="61" y="102"/>
                </a:cxn>
                <a:cxn ang="0">
                  <a:pos x="40" y="130"/>
                </a:cxn>
                <a:cxn ang="0">
                  <a:pos x="23" y="160"/>
                </a:cxn>
                <a:cxn ang="0">
                  <a:pos x="10" y="191"/>
                </a:cxn>
                <a:cxn ang="0">
                  <a:pos x="0" y="223"/>
                </a:cxn>
                <a:cxn ang="0">
                  <a:pos x="19" y="223"/>
                </a:cxn>
                <a:cxn ang="0">
                  <a:pos x="29" y="193"/>
                </a:cxn>
                <a:cxn ang="0">
                  <a:pos x="42" y="162"/>
                </a:cxn>
                <a:cxn ang="0">
                  <a:pos x="59" y="135"/>
                </a:cxn>
                <a:cxn ang="0">
                  <a:pos x="76" y="108"/>
                </a:cxn>
                <a:cxn ang="0">
                  <a:pos x="101" y="82"/>
                </a:cxn>
                <a:cxn ang="0">
                  <a:pos x="128" y="57"/>
                </a:cxn>
                <a:cxn ang="0">
                  <a:pos x="157" y="32"/>
                </a:cxn>
                <a:cxn ang="0">
                  <a:pos x="187" y="8"/>
                </a:cxn>
                <a:cxn ang="0">
                  <a:pos x="187" y="8"/>
                </a:cxn>
                <a:cxn ang="0">
                  <a:pos x="172" y="0"/>
                </a:cxn>
              </a:cxnLst>
              <a:rect l="0" t="0" r="r" b="b"/>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87" y="8"/>
                  </a:lnTo>
                  <a:lnTo>
                    <a:pt x="172" y="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4" name="Freeform 116"/>
            <p:cNvSpPr>
              <a:spLocks/>
            </p:cNvSpPr>
            <p:nvPr/>
          </p:nvSpPr>
          <p:spPr bwMode="auto">
            <a:xfrm>
              <a:off x="3552" y="2135"/>
              <a:ext cx="59" cy="8"/>
            </a:xfrm>
            <a:custGeom>
              <a:avLst/>
              <a:gdLst/>
              <a:ahLst/>
              <a:cxnLst>
                <a:cxn ang="0">
                  <a:pos x="59" y="1"/>
                </a:cxn>
                <a:cxn ang="0">
                  <a:pos x="59" y="1"/>
                </a:cxn>
                <a:cxn ang="0">
                  <a:pos x="46" y="1"/>
                </a:cxn>
                <a:cxn ang="0">
                  <a:pos x="32" y="0"/>
                </a:cxn>
                <a:cxn ang="0">
                  <a:pos x="17" y="1"/>
                </a:cxn>
                <a:cxn ang="0">
                  <a:pos x="0" y="8"/>
                </a:cxn>
                <a:cxn ang="0">
                  <a:pos x="15" y="16"/>
                </a:cxn>
                <a:cxn ang="0">
                  <a:pos x="21" y="14"/>
                </a:cxn>
                <a:cxn ang="0">
                  <a:pos x="32" y="13"/>
                </a:cxn>
                <a:cxn ang="0">
                  <a:pos x="46" y="14"/>
                </a:cxn>
                <a:cxn ang="0">
                  <a:pos x="59" y="14"/>
                </a:cxn>
                <a:cxn ang="0">
                  <a:pos x="59" y="14"/>
                </a:cxn>
                <a:cxn ang="0">
                  <a:pos x="59" y="1"/>
                </a:cxn>
              </a:cxnLst>
              <a:rect l="0" t="0" r="r" b="b"/>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4"/>
                  </a:lnTo>
                  <a:lnTo>
                    <a:pt x="59" y="1"/>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5" name="Freeform 117"/>
            <p:cNvSpPr>
              <a:spLocks/>
            </p:cNvSpPr>
            <p:nvPr/>
          </p:nvSpPr>
          <p:spPr bwMode="auto">
            <a:xfrm>
              <a:off x="4599" y="2688"/>
              <a:ext cx="140" cy="119"/>
            </a:xfrm>
            <a:custGeom>
              <a:avLst/>
              <a:gdLst/>
              <a:ahLst/>
              <a:cxnLst>
                <a:cxn ang="0">
                  <a:pos x="96" y="13"/>
                </a:cxn>
                <a:cxn ang="0">
                  <a:pos x="86" y="4"/>
                </a:cxn>
                <a:cxn ang="0">
                  <a:pos x="25" y="93"/>
                </a:cxn>
                <a:cxn ang="0">
                  <a:pos x="0" y="155"/>
                </a:cxn>
                <a:cxn ang="0">
                  <a:pos x="2" y="198"/>
                </a:cxn>
                <a:cxn ang="0">
                  <a:pos x="29" y="224"/>
                </a:cxn>
                <a:cxn ang="0">
                  <a:pos x="63" y="237"/>
                </a:cxn>
                <a:cxn ang="0">
                  <a:pos x="98" y="239"/>
                </a:cxn>
                <a:cxn ang="0">
                  <a:pos x="124" y="237"/>
                </a:cxn>
                <a:cxn ang="0">
                  <a:pos x="136" y="235"/>
                </a:cxn>
                <a:cxn ang="0">
                  <a:pos x="132" y="222"/>
                </a:cxn>
                <a:cxn ang="0">
                  <a:pos x="124" y="224"/>
                </a:cxn>
                <a:cxn ang="0">
                  <a:pos x="98" y="226"/>
                </a:cxn>
                <a:cxn ang="0">
                  <a:pos x="67" y="224"/>
                </a:cxn>
                <a:cxn ang="0">
                  <a:pos x="40" y="213"/>
                </a:cxn>
                <a:cxn ang="0">
                  <a:pos x="21" y="195"/>
                </a:cxn>
                <a:cxn ang="0">
                  <a:pos x="19" y="155"/>
                </a:cxn>
                <a:cxn ang="0">
                  <a:pos x="44" y="95"/>
                </a:cxn>
                <a:cxn ang="0">
                  <a:pos x="101" y="9"/>
                </a:cxn>
                <a:cxn ang="0">
                  <a:pos x="92" y="0"/>
                </a:cxn>
                <a:cxn ang="0">
                  <a:pos x="96" y="13"/>
                </a:cxn>
              </a:cxnLst>
              <a:rect l="0" t="0" r="r" b="b"/>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6" name="Freeform 118"/>
            <p:cNvSpPr>
              <a:spLocks/>
            </p:cNvSpPr>
            <p:nvPr/>
          </p:nvSpPr>
          <p:spPr bwMode="auto">
            <a:xfrm>
              <a:off x="3321" y="2688"/>
              <a:ext cx="1374" cy="83"/>
            </a:xfrm>
            <a:custGeom>
              <a:avLst/>
              <a:gdLst/>
              <a:ahLst/>
              <a:cxnLst>
                <a:cxn ang="0">
                  <a:pos x="21" y="164"/>
                </a:cxn>
                <a:cxn ang="0">
                  <a:pos x="80" y="168"/>
                </a:cxn>
                <a:cxn ang="0">
                  <a:pos x="155" y="167"/>
                </a:cxn>
                <a:cxn ang="0">
                  <a:pos x="246" y="161"/>
                </a:cxn>
                <a:cxn ang="0">
                  <a:pos x="349" y="152"/>
                </a:cxn>
                <a:cxn ang="0">
                  <a:pos x="460" y="142"/>
                </a:cxn>
                <a:cxn ang="0">
                  <a:pos x="580" y="128"/>
                </a:cxn>
                <a:cxn ang="0">
                  <a:pos x="700" y="112"/>
                </a:cxn>
                <a:cxn ang="0">
                  <a:pos x="818" y="96"/>
                </a:cxn>
                <a:cxn ang="0">
                  <a:pos x="935" y="81"/>
                </a:cxn>
                <a:cxn ang="0">
                  <a:pos x="1044" y="64"/>
                </a:cxn>
                <a:cxn ang="0">
                  <a:pos x="1141" y="50"/>
                </a:cxn>
                <a:cxn ang="0">
                  <a:pos x="1227" y="37"/>
                </a:cxn>
                <a:cxn ang="0">
                  <a:pos x="1295" y="26"/>
                </a:cxn>
                <a:cxn ang="0">
                  <a:pos x="1345" y="18"/>
                </a:cxn>
                <a:cxn ang="0">
                  <a:pos x="1370" y="13"/>
                </a:cxn>
                <a:cxn ang="0">
                  <a:pos x="1370" y="0"/>
                </a:cxn>
                <a:cxn ang="0">
                  <a:pos x="1356" y="3"/>
                </a:cxn>
                <a:cxn ang="0">
                  <a:pos x="1318" y="8"/>
                </a:cxn>
                <a:cxn ang="0">
                  <a:pos x="1259" y="18"/>
                </a:cxn>
                <a:cxn ang="0">
                  <a:pos x="1183" y="30"/>
                </a:cxn>
                <a:cxn ang="0">
                  <a:pos x="1089" y="44"/>
                </a:cxn>
                <a:cxn ang="0">
                  <a:pos x="986" y="60"/>
                </a:cxn>
                <a:cxn ang="0">
                  <a:pos x="874" y="76"/>
                </a:cxn>
                <a:cxn ang="0">
                  <a:pos x="755" y="91"/>
                </a:cxn>
                <a:cxn ang="0">
                  <a:pos x="635" y="107"/>
                </a:cxn>
                <a:cxn ang="0">
                  <a:pos x="519" y="122"/>
                </a:cxn>
                <a:cxn ang="0">
                  <a:pos x="403" y="134"/>
                </a:cxn>
                <a:cxn ang="0">
                  <a:pos x="296" y="144"/>
                </a:cxn>
                <a:cxn ang="0">
                  <a:pos x="198" y="151"/>
                </a:cxn>
                <a:cxn ang="0">
                  <a:pos x="114" y="155"/>
                </a:cxn>
                <a:cxn ang="0">
                  <a:pos x="48" y="154"/>
                </a:cxn>
                <a:cxn ang="0">
                  <a:pos x="4" y="147"/>
                </a:cxn>
              </a:cxnLst>
              <a:rect l="0" t="0" r="r" b="b"/>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7" name="Freeform 119"/>
            <p:cNvSpPr>
              <a:spLocks/>
            </p:cNvSpPr>
            <p:nvPr/>
          </p:nvSpPr>
          <p:spPr bwMode="auto">
            <a:xfrm>
              <a:off x="4748" y="2078"/>
              <a:ext cx="275" cy="149"/>
            </a:xfrm>
            <a:custGeom>
              <a:avLst/>
              <a:gdLst/>
              <a:ahLst/>
              <a:cxnLst>
                <a:cxn ang="0">
                  <a:pos x="19" y="299"/>
                </a:cxn>
                <a:cxn ang="0">
                  <a:pos x="21" y="212"/>
                </a:cxn>
                <a:cxn ang="0">
                  <a:pos x="36" y="147"/>
                </a:cxn>
                <a:cxn ang="0">
                  <a:pos x="61" y="102"/>
                </a:cxn>
                <a:cxn ang="0">
                  <a:pos x="95" y="70"/>
                </a:cxn>
                <a:cxn ang="0">
                  <a:pos x="132" y="50"/>
                </a:cxn>
                <a:cxn ang="0">
                  <a:pos x="177" y="37"/>
                </a:cxn>
                <a:cxn ang="0">
                  <a:pos x="223" y="25"/>
                </a:cxn>
                <a:cxn ang="0">
                  <a:pos x="275" y="13"/>
                </a:cxn>
                <a:cxn ang="0">
                  <a:pos x="267" y="0"/>
                </a:cxn>
                <a:cxn ang="0">
                  <a:pos x="219" y="12"/>
                </a:cxn>
                <a:cxn ang="0">
                  <a:pos x="170" y="24"/>
                </a:cxn>
                <a:cxn ang="0">
                  <a:pos x="124" y="39"/>
                </a:cxn>
                <a:cxn ang="0">
                  <a:pos x="80" y="63"/>
                </a:cxn>
                <a:cxn ang="0">
                  <a:pos x="46" y="96"/>
                </a:cxn>
                <a:cxn ang="0">
                  <a:pos x="17" y="145"/>
                </a:cxn>
                <a:cxn ang="0">
                  <a:pos x="2" y="212"/>
                </a:cxn>
                <a:cxn ang="0">
                  <a:pos x="0" y="299"/>
                </a:cxn>
                <a:cxn ang="0">
                  <a:pos x="19" y="299"/>
                </a:cxn>
              </a:cxnLst>
              <a:rect l="0" t="0" r="r" b="b"/>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8" name="Freeform 120"/>
            <p:cNvSpPr>
              <a:spLocks/>
            </p:cNvSpPr>
            <p:nvPr/>
          </p:nvSpPr>
          <p:spPr bwMode="auto">
            <a:xfrm>
              <a:off x="4614" y="2268"/>
              <a:ext cx="140" cy="6"/>
            </a:xfrm>
            <a:custGeom>
              <a:avLst/>
              <a:gdLst/>
              <a:ahLst/>
              <a:cxnLst>
                <a:cxn ang="0">
                  <a:pos x="144" y="6"/>
                </a:cxn>
                <a:cxn ang="0">
                  <a:pos x="144" y="0"/>
                </a:cxn>
                <a:cxn ang="0">
                  <a:pos x="0" y="0"/>
                </a:cxn>
                <a:cxn ang="0">
                  <a:pos x="0" y="13"/>
                </a:cxn>
                <a:cxn ang="0">
                  <a:pos x="144" y="13"/>
                </a:cxn>
                <a:cxn ang="0">
                  <a:pos x="144" y="6"/>
                </a:cxn>
              </a:cxnLst>
              <a:rect l="0" t="0" r="r" b="b"/>
              <a:pathLst>
                <a:path w="144" h="13">
                  <a:moveTo>
                    <a:pt x="144" y="6"/>
                  </a:moveTo>
                  <a:lnTo>
                    <a:pt x="144" y="0"/>
                  </a:lnTo>
                  <a:lnTo>
                    <a:pt x="0" y="0"/>
                  </a:lnTo>
                  <a:lnTo>
                    <a:pt x="0" y="13"/>
                  </a:lnTo>
                  <a:lnTo>
                    <a:pt x="144" y="13"/>
                  </a:lnTo>
                  <a:lnTo>
                    <a:pt x="144" y="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89" name="Freeform 121"/>
            <p:cNvSpPr>
              <a:spLocks/>
            </p:cNvSpPr>
            <p:nvPr/>
          </p:nvSpPr>
          <p:spPr bwMode="auto">
            <a:xfrm>
              <a:off x="4668" y="2286"/>
              <a:ext cx="84" cy="6"/>
            </a:xfrm>
            <a:custGeom>
              <a:avLst/>
              <a:gdLst/>
              <a:ahLst/>
              <a:cxnLst>
                <a:cxn ang="0">
                  <a:pos x="90" y="7"/>
                </a:cxn>
                <a:cxn ang="0">
                  <a:pos x="90" y="0"/>
                </a:cxn>
                <a:cxn ang="0">
                  <a:pos x="0" y="0"/>
                </a:cxn>
                <a:cxn ang="0">
                  <a:pos x="0" y="13"/>
                </a:cxn>
                <a:cxn ang="0">
                  <a:pos x="90" y="13"/>
                </a:cxn>
                <a:cxn ang="0">
                  <a:pos x="90" y="7"/>
                </a:cxn>
              </a:cxnLst>
              <a:rect l="0" t="0" r="r" b="b"/>
              <a:pathLst>
                <a:path w="90" h="13">
                  <a:moveTo>
                    <a:pt x="90" y="7"/>
                  </a:moveTo>
                  <a:lnTo>
                    <a:pt x="90" y="0"/>
                  </a:lnTo>
                  <a:lnTo>
                    <a:pt x="0" y="0"/>
                  </a:lnTo>
                  <a:lnTo>
                    <a:pt x="0" y="13"/>
                  </a:lnTo>
                  <a:lnTo>
                    <a:pt x="90" y="13"/>
                  </a:lnTo>
                  <a:lnTo>
                    <a:pt x="90" y="7"/>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2" name="Freeform 124"/>
            <p:cNvSpPr>
              <a:spLocks/>
            </p:cNvSpPr>
            <p:nvPr/>
          </p:nvSpPr>
          <p:spPr bwMode="auto">
            <a:xfrm>
              <a:off x="3498" y="2166"/>
              <a:ext cx="253" cy="11"/>
            </a:xfrm>
            <a:custGeom>
              <a:avLst/>
              <a:gdLst/>
              <a:ahLst/>
              <a:cxnLst>
                <a:cxn ang="0">
                  <a:pos x="262" y="16"/>
                </a:cxn>
                <a:cxn ang="0">
                  <a:pos x="262" y="9"/>
                </a:cxn>
                <a:cxn ang="0">
                  <a:pos x="0" y="0"/>
                </a:cxn>
                <a:cxn ang="0">
                  <a:pos x="0" y="13"/>
                </a:cxn>
                <a:cxn ang="0">
                  <a:pos x="262" y="22"/>
                </a:cxn>
                <a:cxn ang="0">
                  <a:pos x="262" y="16"/>
                </a:cxn>
              </a:cxnLst>
              <a:rect l="0" t="0" r="r" b="b"/>
              <a:pathLst>
                <a:path w="262" h="22">
                  <a:moveTo>
                    <a:pt x="262" y="16"/>
                  </a:moveTo>
                  <a:lnTo>
                    <a:pt x="262" y="9"/>
                  </a:lnTo>
                  <a:lnTo>
                    <a:pt x="0" y="0"/>
                  </a:lnTo>
                  <a:lnTo>
                    <a:pt x="0" y="13"/>
                  </a:lnTo>
                  <a:lnTo>
                    <a:pt x="262" y="22"/>
                  </a:lnTo>
                  <a:lnTo>
                    <a:pt x="262" y="1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3" name="Freeform 125"/>
            <p:cNvSpPr>
              <a:spLocks/>
            </p:cNvSpPr>
            <p:nvPr/>
          </p:nvSpPr>
          <p:spPr bwMode="auto">
            <a:xfrm>
              <a:off x="3447" y="2188"/>
              <a:ext cx="170" cy="7"/>
            </a:xfrm>
            <a:custGeom>
              <a:avLst/>
              <a:gdLst/>
              <a:ahLst/>
              <a:cxnLst>
                <a:cxn ang="0">
                  <a:pos x="170" y="7"/>
                </a:cxn>
                <a:cxn ang="0">
                  <a:pos x="170" y="0"/>
                </a:cxn>
                <a:cxn ang="0">
                  <a:pos x="0" y="0"/>
                </a:cxn>
                <a:cxn ang="0">
                  <a:pos x="0" y="13"/>
                </a:cxn>
                <a:cxn ang="0">
                  <a:pos x="170" y="13"/>
                </a:cxn>
                <a:cxn ang="0">
                  <a:pos x="170" y="7"/>
                </a:cxn>
              </a:cxnLst>
              <a:rect l="0" t="0" r="r" b="b"/>
              <a:pathLst>
                <a:path w="170" h="13">
                  <a:moveTo>
                    <a:pt x="170" y="7"/>
                  </a:moveTo>
                  <a:lnTo>
                    <a:pt x="170" y="0"/>
                  </a:lnTo>
                  <a:lnTo>
                    <a:pt x="0" y="0"/>
                  </a:lnTo>
                  <a:lnTo>
                    <a:pt x="0" y="13"/>
                  </a:lnTo>
                  <a:lnTo>
                    <a:pt x="170" y="13"/>
                  </a:lnTo>
                  <a:lnTo>
                    <a:pt x="170" y="7"/>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4" name="Freeform 126"/>
            <p:cNvSpPr>
              <a:spLocks/>
            </p:cNvSpPr>
            <p:nvPr/>
          </p:nvSpPr>
          <p:spPr bwMode="auto">
            <a:xfrm>
              <a:off x="3409" y="2215"/>
              <a:ext cx="143" cy="11"/>
            </a:xfrm>
            <a:custGeom>
              <a:avLst/>
              <a:gdLst/>
              <a:ahLst/>
              <a:cxnLst>
                <a:cxn ang="0">
                  <a:pos x="143" y="16"/>
                </a:cxn>
                <a:cxn ang="0">
                  <a:pos x="143" y="10"/>
                </a:cxn>
                <a:cxn ang="0">
                  <a:pos x="0" y="0"/>
                </a:cxn>
                <a:cxn ang="0">
                  <a:pos x="0" y="13"/>
                </a:cxn>
                <a:cxn ang="0">
                  <a:pos x="143" y="23"/>
                </a:cxn>
                <a:cxn ang="0">
                  <a:pos x="143" y="16"/>
                </a:cxn>
              </a:cxnLst>
              <a:rect l="0" t="0" r="r" b="b"/>
              <a:pathLst>
                <a:path w="143" h="23">
                  <a:moveTo>
                    <a:pt x="143" y="16"/>
                  </a:moveTo>
                  <a:lnTo>
                    <a:pt x="143" y="10"/>
                  </a:lnTo>
                  <a:lnTo>
                    <a:pt x="0" y="0"/>
                  </a:lnTo>
                  <a:lnTo>
                    <a:pt x="0" y="13"/>
                  </a:lnTo>
                  <a:lnTo>
                    <a:pt x="143" y="23"/>
                  </a:lnTo>
                  <a:lnTo>
                    <a:pt x="143" y="1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5" name="Freeform 127"/>
            <p:cNvSpPr>
              <a:spLocks/>
            </p:cNvSpPr>
            <p:nvPr/>
          </p:nvSpPr>
          <p:spPr bwMode="auto">
            <a:xfrm>
              <a:off x="4563" y="2579"/>
              <a:ext cx="238" cy="9"/>
            </a:xfrm>
            <a:custGeom>
              <a:avLst/>
              <a:gdLst/>
              <a:ahLst/>
              <a:cxnLst>
                <a:cxn ang="0">
                  <a:pos x="238" y="7"/>
                </a:cxn>
                <a:cxn ang="0">
                  <a:pos x="238" y="0"/>
                </a:cxn>
                <a:cxn ang="0">
                  <a:pos x="0" y="7"/>
                </a:cxn>
                <a:cxn ang="0">
                  <a:pos x="0" y="19"/>
                </a:cxn>
                <a:cxn ang="0">
                  <a:pos x="238" y="13"/>
                </a:cxn>
                <a:cxn ang="0">
                  <a:pos x="238" y="7"/>
                </a:cxn>
              </a:cxnLst>
              <a:rect l="0" t="0" r="r" b="b"/>
              <a:pathLst>
                <a:path w="238" h="19">
                  <a:moveTo>
                    <a:pt x="238" y="7"/>
                  </a:moveTo>
                  <a:lnTo>
                    <a:pt x="238" y="0"/>
                  </a:lnTo>
                  <a:lnTo>
                    <a:pt x="0" y="7"/>
                  </a:lnTo>
                  <a:lnTo>
                    <a:pt x="0" y="19"/>
                  </a:lnTo>
                  <a:lnTo>
                    <a:pt x="238" y="13"/>
                  </a:lnTo>
                  <a:lnTo>
                    <a:pt x="238" y="7"/>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6" name="Freeform 128"/>
            <p:cNvSpPr>
              <a:spLocks/>
            </p:cNvSpPr>
            <p:nvPr/>
          </p:nvSpPr>
          <p:spPr bwMode="auto">
            <a:xfrm>
              <a:off x="4655" y="2596"/>
              <a:ext cx="146" cy="10"/>
            </a:xfrm>
            <a:custGeom>
              <a:avLst/>
              <a:gdLst/>
              <a:ahLst/>
              <a:cxnLst>
                <a:cxn ang="0">
                  <a:pos x="146" y="7"/>
                </a:cxn>
                <a:cxn ang="0">
                  <a:pos x="146" y="0"/>
                </a:cxn>
                <a:cxn ang="0">
                  <a:pos x="0" y="7"/>
                </a:cxn>
                <a:cxn ang="0">
                  <a:pos x="0" y="20"/>
                </a:cxn>
                <a:cxn ang="0">
                  <a:pos x="146" y="13"/>
                </a:cxn>
                <a:cxn ang="0">
                  <a:pos x="146" y="7"/>
                </a:cxn>
              </a:cxnLst>
              <a:rect l="0" t="0" r="r" b="b"/>
              <a:pathLst>
                <a:path w="146" h="20">
                  <a:moveTo>
                    <a:pt x="146" y="7"/>
                  </a:moveTo>
                  <a:lnTo>
                    <a:pt x="146" y="0"/>
                  </a:lnTo>
                  <a:lnTo>
                    <a:pt x="0" y="7"/>
                  </a:lnTo>
                  <a:lnTo>
                    <a:pt x="0" y="20"/>
                  </a:lnTo>
                  <a:lnTo>
                    <a:pt x="146" y="13"/>
                  </a:lnTo>
                  <a:lnTo>
                    <a:pt x="146" y="7"/>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7" name="Freeform 129"/>
            <p:cNvSpPr>
              <a:spLocks/>
            </p:cNvSpPr>
            <p:nvPr/>
          </p:nvSpPr>
          <p:spPr bwMode="auto">
            <a:xfrm>
              <a:off x="4733" y="2624"/>
              <a:ext cx="72" cy="8"/>
            </a:xfrm>
            <a:custGeom>
              <a:avLst/>
              <a:gdLst/>
              <a:ahLst/>
              <a:cxnLst>
                <a:cxn ang="0">
                  <a:pos x="72" y="6"/>
                </a:cxn>
                <a:cxn ang="0">
                  <a:pos x="72" y="0"/>
                </a:cxn>
                <a:cxn ang="0">
                  <a:pos x="0" y="4"/>
                </a:cxn>
                <a:cxn ang="0">
                  <a:pos x="0" y="17"/>
                </a:cxn>
                <a:cxn ang="0">
                  <a:pos x="72" y="13"/>
                </a:cxn>
                <a:cxn ang="0">
                  <a:pos x="72" y="6"/>
                </a:cxn>
              </a:cxnLst>
              <a:rect l="0" t="0" r="r" b="b"/>
              <a:pathLst>
                <a:path w="72" h="17">
                  <a:moveTo>
                    <a:pt x="72" y="6"/>
                  </a:moveTo>
                  <a:lnTo>
                    <a:pt x="72" y="0"/>
                  </a:lnTo>
                  <a:lnTo>
                    <a:pt x="0" y="4"/>
                  </a:lnTo>
                  <a:lnTo>
                    <a:pt x="0" y="17"/>
                  </a:lnTo>
                  <a:lnTo>
                    <a:pt x="72" y="13"/>
                  </a:lnTo>
                  <a:lnTo>
                    <a:pt x="72" y="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grpSp>
          <p:nvGrpSpPr>
            <p:cNvPr id="23607" name="Group 167"/>
            <p:cNvGrpSpPr>
              <a:grpSpLocks/>
            </p:cNvGrpSpPr>
            <p:nvPr/>
          </p:nvGrpSpPr>
          <p:grpSpPr bwMode="auto">
            <a:xfrm>
              <a:off x="3420" y="2592"/>
              <a:ext cx="372" cy="168"/>
              <a:chOff x="3420" y="2512"/>
              <a:chExt cx="536" cy="248"/>
            </a:xfrm>
          </p:grpSpPr>
          <p:sp>
            <p:nvSpPr>
              <p:cNvPr id="1389690" name="Freeform 122"/>
              <p:cNvSpPr>
                <a:spLocks/>
              </p:cNvSpPr>
              <p:nvPr/>
            </p:nvSpPr>
            <p:spPr bwMode="auto">
              <a:xfrm>
                <a:off x="3418" y="2541"/>
                <a:ext cx="249" cy="4"/>
              </a:xfrm>
              <a:custGeom>
                <a:avLst/>
                <a:gdLst/>
                <a:ahLst/>
                <a:cxnLst>
                  <a:cxn ang="0">
                    <a:pos x="248" y="6"/>
                  </a:cxn>
                  <a:cxn ang="0">
                    <a:pos x="248" y="0"/>
                  </a:cxn>
                  <a:cxn ang="0">
                    <a:pos x="0" y="0"/>
                  </a:cxn>
                  <a:cxn ang="0">
                    <a:pos x="0" y="13"/>
                  </a:cxn>
                  <a:cxn ang="0">
                    <a:pos x="248" y="13"/>
                  </a:cxn>
                  <a:cxn ang="0">
                    <a:pos x="248" y="6"/>
                  </a:cxn>
                </a:cxnLst>
                <a:rect l="0" t="0" r="r" b="b"/>
                <a:pathLst>
                  <a:path w="248" h="13">
                    <a:moveTo>
                      <a:pt x="248" y="6"/>
                    </a:moveTo>
                    <a:lnTo>
                      <a:pt x="248" y="0"/>
                    </a:lnTo>
                    <a:lnTo>
                      <a:pt x="0" y="0"/>
                    </a:lnTo>
                    <a:lnTo>
                      <a:pt x="0" y="13"/>
                    </a:lnTo>
                    <a:lnTo>
                      <a:pt x="248" y="13"/>
                    </a:lnTo>
                    <a:lnTo>
                      <a:pt x="248" y="6"/>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1" name="Freeform 123"/>
              <p:cNvSpPr>
                <a:spLocks/>
              </p:cNvSpPr>
              <p:nvPr/>
            </p:nvSpPr>
            <p:spPr bwMode="auto">
              <a:xfrm>
                <a:off x="3434" y="2559"/>
                <a:ext cx="156" cy="9"/>
              </a:xfrm>
              <a:custGeom>
                <a:avLst/>
                <a:gdLst/>
                <a:ahLst/>
                <a:cxnLst>
                  <a:cxn ang="0">
                    <a:pos x="156" y="15"/>
                  </a:cxn>
                  <a:cxn ang="0">
                    <a:pos x="156" y="8"/>
                  </a:cxn>
                  <a:cxn ang="0">
                    <a:pos x="0" y="0"/>
                  </a:cxn>
                  <a:cxn ang="0">
                    <a:pos x="0" y="13"/>
                  </a:cxn>
                  <a:cxn ang="0">
                    <a:pos x="156" y="21"/>
                  </a:cxn>
                  <a:cxn ang="0">
                    <a:pos x="156" y="15"/>
                  </a:cxn>
                </a:cxnLst>
                <a:rect l="0" t="0" r="r" b="b"/>
                <a:pathLst>
                  <a:path w="156" h="21">
                    <a:moveTo>
                      <a:pt x="156" y="15"/>
                    </a:moveTo>
                    <a:lnTo>
                      <a:pt x="156" y="8"/>
                    </a:lnTo>
                    <a:lnTo>
                      <a:pt x="0" y="0"/>
                    </a:lnTo>
                    <a:lnTo>
                      <a:pt x="0" y="13"/>
                    </a:lnTo>
                    <a:lnTo>
                      <a:pt x="156" y="21"/>
                    </a:lnTo>
                    <a:lnTo>
                      <a:pt x="156" y="15"/>
                    </a:lnTo>
                    <a:close/>
                  </a:path>
                </a:pathLst>
              </a:custGeom>
              <a:solidFill>
                <a:srgbClr val="C9933A"/>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8" name="Freeform 130"/>
              <p:cNvSpPr>
                <a:spLocks/>
              </p:cNvSpPr>
              <p:nvPr/>
            </p:nvSpPr>
            <p:spPr bwMode="auto">
              <a:xfrm>
                <a:off x="3516" y="2545"/>
                <a:ext cx="106" cy="35"/>
              </a:xfrm>
              <a:custGeom>
                <a:avLst/>
                <a:gdLst/>
                <a:ahLst/>
                <a:cxnLst>
                  <a:cxn ang="0">
                    <a:pos x="66" y="12"/>
                  </a:cxn>
                  <a:cxn ang="0">
                    <a:pos x="30" y="42"/>
                  </a:cxn>
                  <a:cxn ang="0">
                    <a:pos x="49" y="68"/>
                  </a:cxn>
                  <a:cxn ang="0">
                    <a:pos x="106" y="50"/>
                  </a:cxn>
                  <a:cxn ang="0">
                    <a:pos x="87" y="24"/>
                  </a:cxn>
                  <a:cxn ang="0">
                    <a:pos x="51" y="54"/>
                  </a:cxn>
                  <a:cxn ang="0">
                    <a:pos x="66" y="12"/>
                  </a:cxn>
                  <a:cxn ang="0">
                    <a:pos x="0" y="0"/>
                  </a:cxn>
                  <a:cxn ang="0">
                    <a:pos x="30" y="42"/>
                  </a:cxn>
                  <a:cxn ang="0">
                    <a:pos x="66" y="12"/>
                  </a:cxn>
                </a:cxnLst>
                <a:rect l="0" t="0" r="r" b="b"/>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699" name="Freeform 131"/>
              <p:cNvSpPr>
                <a:spLocks/>
              </p:cNvSpPr>
              <p:nvPr/>
            </p:nvSpPr>
            <p:spPr bwMode="auto">
              <a:xfrm>
                <a:off x="3567" y="2553"/>
                <a:ext cx="82" cy="27"/>
              </a:xfrm>
              <a:custGeom>
                <a:avLst/>
                <a:gdLst/>
                <a:ahLst/>
                <a:cxnLst>
                  <a:cxn ang="0">
                    <a:pos x="21" y="26"/>
                  </a:cxn>
                  <a:cxn ang="0">
                    <a:pos x="59" y="8"/>
                  </a:cxn>
                  <a:cxn ang="0">
                    <a:pos x="15" y="0"/>
                  </a:cxn>
                  <a:cxn ang="0">
                    <a:pos x="0" y="42"/>
                  </a:cxn>
                  <a:cxn ang="0">
                    <a:pos x="44" y="49"/>
                  </a:cxn>
                  <a:cxn ang="0">
                    <a:pos x="82" y="31"/>
                  </a:cxn>
                  <a:cxn ang="0">
                    <a:pos x="44" y="49"/>
                  </a:cxn>
                  <a:cxn ang="0">
                    <a:pos x="76" y="56"/>
                  </a:cxn>
                  <a:cxn ang="0">
                    <a:pos x="82" y="31"/>
                  </a:cxn>
                  <a:cxn ang="0">
                    <a:pos x="21" y="26"/>
                  </a:cxn>
                </a:cxnLst>
                <a:rect l="0" t="0" r="r" b="b"/>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0" name="Freeform 132"/>
              <p:cNvSpPr>
                <a:spLocks/>
              </p:cNvSpPr>
              <p:nvPr/>
            </p:nvSpPr>
            <p:spPr bwMode="auto">
              <a:xfrm>
                <a:off x="3588" y="2530"/>
                <a:ext cx="69" cy="39"/>
              </a:xfrm>
              <a:custGeom>
                <a:avLst/>
                <a:gdLst/>
                <a:ahLst/>
                <a:cxnLst>
                  <a:cxn ang="0">
                    <a:pos x="59" y="26"/>
                  </a:cxn>
                  <a:cxn ang="0">
                    <a:pos x="8" y="39"/>
                  </a:cxn>
                  <a:cxn ang="0">
                    <a:pos x="0" y="71"/>
                  </a:cxn>
                  <a:cxn ang="0">
                    <a:pos x="61" y="76"/>
                  </a:cxn>
                  <a:cxn ang="0">
                    <a:pos x="69" y="44"/>
                  </a:cxn>
                  <a:cxn ang="0">
                    <a:pos x="17" y="57"/>
                  </a:cxn>
                  <a:cxn ang="0">
                    <a:pos x="59" y="26"/>
                  </a:cxn>
                  <a:cxn ang="0">
                    <a:pos x="17" y="0"/>
                  </a:cxn>
                  <a:cxn ang="0">
                    <a:pos x="8" y="39"/>
                  </a:cxn>
                  <a:cxn ang="0">
                    <a:pos x="59" y="26"/>
                  </a:cxn>
                </a:cxnLst>
                <a:rect l="0" t="0" r="r" b="b"/>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1" name="Freeform 133"/>
              <p:cNvSpPr>
                <a:spLocks/>
              </p:cNvSpPr>
              <p:nvPr/>
            </p:nvSpPr>
            <p:spPr bwMode="auto">
              <a:xfrm>
                <a:off x="3605" y="2541"/>
                <a:ext cx="78" cy="35"/>
              </a:xfrm>
              <a:custGeom>
                <a:avLst/>
                <a:gdLst/>
                <a:ahLst/>
                <a:cxnLst>
                  <a:cxn ang="0">
                    <a:pos x="21" y="23"/>
                  </a:cxn>
                  <a:cxn ang="0">
                    <a:pos x="71" y="16"/>
                  </a:cxn>
                  <a:cxn ang="0">
                    <a:pos x="42" y="0"/>
                  </a:cxn>
                  <a:cxn ang="0">
                    <a:pos x="0" y="31"/>
                  </a:cxn>
                  <a:cxn ang="0">
                    <a:pos x="29" y="48"/>
                  </a:cxn>
                  <a:cxn ang="0">
                    <a:pos x="78" y="41"/>
                  </a:cxn>
                  <a:cxn ang="0">
                    <a:pos x="29" y="48"/>
                  </a:cxn>
                  <a:cxn ang="0">
                    <a:pos x="59" y="66"/>
                  </a:cxn>
                  <a:cxn ang="0">
                    <a:pos x="78" y="41"/>
                  </a:cxn>
                  <a:cxn ang="0">
                    <a:pos x="21" y="23"/>
                  </a:cxn>
                </a:cxnLst>
                <a:rect l="0" t="0" r="r" b="b"/>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2" name="Freeform 134"/>
              <p:cNvSpPr>
                <a:spLocks/>
              </p:cNvSpPr>
              <p:nvPr/>
            </p:nvSpPr>
            <p:spPr bwMode="auto">
              <a:xfrm>
                <a:off x="3626" y="2518"/>
                <a:ext cx="79" cy="45"/>
              </a:xfrm>
              <a:custGeom>
                <a:avLst/>
                <a:gdLst/>
                <a:ahLst/>
                <a:cxnLst>
                  <a:cxn ang="0">
                    <a:pos x="80" y="43"/>
                  </a:cxn>
                  <a:cxn ang="0">
                    <a:pos x="23" y="42"/>
                  </a:cxn>
                  <a:cxn ang="0">
                    <a:pos x="0" y="72"/>
                  </a:cxn>
                  <a:cxn ang="0">
                    <a:pos x="57" y="90"/>
                  </a:cxn>
                  <a:cxn ang="0">
                    <a:pos x="80" y="60"/>
                  </a:cxn>
                  <a:cxn ang="0">
                    <a:pos x="23" y="59"/>
                  </a:cxn>
                  <a:cxn ang="0">
                    <a:pos x="80" y="43"/>
                  </a:cxn>
                  <a:cxn ang="0">
                    <a:pos x="54" y="0"/>
                  </a:cxn>
                  <a:cxn ang="0">
                    <a:pos x="23" y="42"/>
                  </a:cxn>
                  <a:cxn ang="0">
                    <a:pos x="80" y="43"/>
                  </a:cxn>
                </a:cxnLst>
                <a:rect l="0" t="0" r="r" b="b"/>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3" name="Freeform 135"/>
              <p:cNvSpPr>
                <a:spLocks/>
              </p:cNvSpPr>
              <p:nvPr/>
            </p:nvSpPr>
            <p:spPr bwMode="auto">
              <a:xfrm>
                <a:off x="3649" y="2540"/>
                <a:ext cx="76" cy="43"/>
              </a:xfrm>
              <a:custGeom>
                <a:avLst/>
                <a:gdLst/>
                <a:ahLst/>
                <a:cxnLst>
                  <a:cxn ang="0">
                    <a:pos x="21" y="28"/>
                  </a:cxn>
                  <a:cxn ang="0">
                    <a:pos x="76" y="30"/>
                  </a:cxn>
                  <a:cxn ang="0">
                    <a:pos x="57" y="0"/>
                  </a:cxn>
                  <a:cxn ang="0">
                    <a:pos x="0" y="16"/>
                  </a:cxn>
                  <a:cxn ang="0">
                    <a:pos x="19" y="46"/>
                  </a:cxn>
                  <a:cxn ang="0">
                    <a:pos x="75" y="48"/>
                  </a:cxn>
                  <a:cxn ang="0">
                    <a:pos x="19" y="46"/>
                  </a:cxn>
                  <a:cxn ang="0">
                    <a:pos x="46" y="86"/>
                  </a:cxn>
                  <a:cxn ang="0">
                    <a:pos x="75" y="48"/>
                  </a:cxn>
                  <a:cxn ang="0">
                    <a:pos x="21" y="28"/>
                  </a:cxn>
                </a:cxnLst>
                <a:rect l="0" t="0" r="r" b="b"/>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4" name="Freeform 136"/>
              <p:cNvSpPr>
                <a:spLocks/>
              </p:cNvSpPr>
              <p:nvPr/>
            </p:nvSpPr>
            <p:spPr bwMode="auto">
              <a:xfrm>
                <a:off x="3670" y="2509"/>
                <a:ext cx="84" cy="54"/>
              </a:xfrm>
              <a:custGeom>
                <a:avLst/>
                <a:gdLst/>
                <a:ahLst/>
                <a:cxnLst>
                  <a:cxn ang="0">
                    <a:pos x="84" y="58"/>
                  </a:cxn>
                  <a:cxn ang="0">
                    <a:pos x="27" y="51"/>
                  </a:cxn>
                  <a:cxn ang="0">
                    <a:pos x="0" y="84"/>
                  </a:cxn>
                  <a:cxn ang="0">
                    <a:pos x="54" y="104"/>
                  </a:cxn>
                  <a:cxn ang="0">
                    <a:pos x="80" y="72"/>
                  </a:cxn>
                  <a:cxn ang="0">
                    <a:pos x="23" y="65"/>
                  </a:cxn>
                  <a:cxn ang="0">
                    <a:pos x="84" y="58"/>
                  </a:cxn>
                  <a:cxn ang="0">
                    <a:pos x="67" y="0"/>
                  </a:cxn>
                  <a:cxn ang="0">
                    <a:pos x="27" y="51"/>
                  </a:cxn>
                  <a:cxn ang="0">
                    <a:pos x="84" y="58"/>
                  </a:cxn>
                </a:cxnLst>
                <a:rect l="0" t="0" r="r" b="b"/>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5" name="Freeform 137"/>
              <p:cNvSpPr>
                <a:spLocks/>
              </p:cNvSpPr>
              <p:nvPr/>
            </p:nvSpPr>
            <p:spPr bwMode="auto">
              <a:xfrm>
                <a:off x="3693" y="2541"/>
                <a:ext cx="71" cy="40"/>
              </a:xfrm>
              <a:custGeom>
                <a:avLst/>
                <a:gdLst/>
                <a:ahLst/>
                <a:cxnLst>
                  <a:cxn ang="0">
                    <a:pos x="17" y="22"/>
                  </a:cxn>
                  <a:cxn ang="0">
                    <a:pos x="71" y="32"/>
                  </a:cxn>
                  <a:cxn ang="0">
                    <a:pos x="61" y="0"/>
                  </a:cxn>
                  <a:cxn ang="0">
                    <a:pos x="0" y="7"/>
                  </a:cxn>
                  <a:cxn ang="0">
                    <a:pos x="10" y="40"/>
                  </a:cxn>
                  <a:cxn ang="0">
                    <a:pos x="63" y="50"/>
                  </a:cxn>
                  <a:cxn ang="0">
                    <a:pos x="10" y="40"/>
                  </a:cxn>
                  <a:cxn ang="0">
                    <a:pos x="21" y="80"/>
                  </a:cxn>
                  <a:cxn ang="0">
                    <a:pos x="63" y="50"/>
                  </a:cxn>
                  <a:cxn ang="0">
                    <a:pos x="17" y="22"/>
                  </a:cxn>
                </a:cxnLst>
                <a:rect l="0" t="0" r="r" b="b"/>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6" name="Freeform 138"/>
              <p:cNvSpPr>
                <a:spLocks/>
              </p:cNvSpPr>
              <p:nvPr/>
            </p:nvSpPr>
            <p:spPr bwMode="auto">
              <a:xfrm>
                <a:off x="3710" y="2514"/>
                <a:ext cx="101" cy="52"/>
              </a:xfrm>
              <a:custGeom>
                <a:avLst/>
                <a:gdLst/>
                <a:ahLst/>
                <a:cxnLst>
                  <a:cxn ang="0">
                    <a:pos x="90" y="65"/>
                  </a:cxn>
                  <a:cxn ang="0">
                    <a:pos x="36" y="48"/>
                  </a:cxn>
                  <a:cxn ang="0">
                    <a:pos x="0" y="74"/>
                  </a:cxn>
                  <a:cxn ang="0">
                    <a:pos x="46" y="102"/>
                  </a:cxn>
                  <a:cxn ang="0">
                    <a:pos x="82" y="76"/>
                  </a:cxn>
                  <a:cxn ang="0">
                    <a:pos x="29" y="59"/>
                  </a:cxn>
                  <a:cxn ang="0">
                    <a:pos x="90" y="65"/>
                  </a:cxn>
                  <a:cxn ang="0">
                    <a:pos x="101" y="0"/>
                  </a:cxn>
                  <a:cxn ang="0">
                    <a:pos x="36" y="48"/>
                  </a:cxn>
                  <a:cxn ang="0">
                    <a:pos x="90" y="65"/>
                  </a:cxn>
                </a:cxnLst>
                <a:rect l="0" t="0" r="r" b="b"/>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7" name="Freeform 139"/>
              <p:cNvSpPr>
                <a:spLocks/>
              </p:cNvSpPr>
              <p:nvPr/>
            </p:nvSpPr>
            <p:spPr bwMode="auto">
              <a:xfrm>
                <a:off x="3724" y="2545"/>
                <a:ext cx="76" cy="41"/>
              </a:xfrm>
              <a:custGeom>
                <a:avLst/>
                <a:gdLst/>
                <a:ahLst/>
                <a:cxnLst>
                  <a:cxn ang="0">
                    <a:pos x="24" y="26"/>
                  </a:cxn>
                  <a:cxn ang="0">
                    <a:pos x="68" y="47"/>
                  </a:cxn>
                  <a:cxn ang="0">
                    <a:pos x="76" y="6"/>
                  </a:cxn>
                  <a:cxn ang="0">
                    <a:pos x="15" y="0"/>
                  </a:cxn>
                  <a:cxn ang="0">
                    <a:pos x="7" y="42"/>
                  </a:cxn>
                  <a:cxn ang="0">
                    <a:pos x="51" y="63"/>
                  </a:cxn>
                  <a:cxn ang="0">
                    <a:pos x="7" y="42"/>
                  </a:cxn>
                  <a:cxn ang="0">
                    <a:pos x="0" y="84"/>
                  </a:cxn>
                  <a:cxn ang="0">
                    <a:pos x="51" y="63"/>
                  </a:cxn>
                  <a:cxn ang="0">
                    <a:pos x="24" y="26"/>
                  </a:cxn>
                </a:cxnLst>
                <a:rect l="0" t="0" r="r" b="b"/>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8" name="Freeform 140"/>
              <p:cNvSpPr>
                <a:spLocks/>
              </p:cNvSpPr>
              <p:nvPr/>
            </p:nvSpPr>
            <p:spPr bwMode="auto">
              <a:xfrm>
                <a:off x="3748" y="2532"/>
                <a:ext cx="134" cy="44"/>
              </a:xfrm>
              <a:custGeom>
                <a:avLst/>
                <a:gdLst/>
                <a:ahLst/>
                <a:cxnLst>
                  <a:cxn ang="0">
                    <a:pos x="96" y="57"/>
                  </a:cxn>
                  <a:cxn ang="0">
                    <a:pos x="54" y="30"/>
                  </a:cxn>
                  <a:cxn ang="0">
                    <a:pos x="0" y="49"/>
                  </a:cxn>
                  <a:cxn ang="0">
                    <a:pos x="27" y="86"/>
                  </a:cxn>
                  <a:cxn ang="0">
                    <a:pos x="80" y="66"/>
                  </a:cxn>
                  <a:cxn ang="0">
                    <a:pos x="39" y="39"/>
                  </a:cxn>
                  <a:cxn ang="0">
                    <a:pos x="96" y="57"/>
                  </a:cxn>
                  <a:cxn ang="0">
                    <a:pos x="134" y="0"/>
                  </a:cxn>
                  <a:cxn ang="0">
                    <a:pos x="54" y="30"/>
                  </a:cxn>
                  <a:cxn ang="0">
                    <a:pos x="96" y="57"/>
                  </a:cxn>
                </a:cxnLst>
                <a:rect l="0" t="0" r="r" b="b"/>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09" name="Freeform 141"/>
              <p:cNvSpPr>
                <a:spLocks/>
              </p:cNvSpPr>
              <p:nvPr/>
            </p:nvSpPr>
            <p:spPr bwMode="auto">
              <a:xfrm>
                <a:off x="3732" y="2553"/>
                <a:ext cx="112" cy="37"/>
              </a:xfrm>
              <a:custGeom>
                <a:avLst/>
                <a:gdLst/>
                <a:ahLst/>
                <a:cxnLst>
                  <a:cxn ang="0">
                    <a:pos x="50" y="27"/>
                  </a:cxn>
                  <a:cxn ang="0">
                    <a:pos x="84" y="57"/>
                  </a:cxn>
                  <a:cxn ang="0">
                    <a:pos x="111" y="18"/>
                  </a:cxn>
                  <a:cxn ang="0">
                    <a:pos x="54" y="0"/>
                  </a:cxn>
                  <a:cxn ang="0">
                    <a:pos x="27" y="39"/>
                  </a:cxn>
                  <a:cxn ang="0">
                    <a:pos x="61" y="69"/>
                  </a:cxn>
                  <a:cxn ang="0">
                    <a:pos x="27" y="39"/>
                  </a:cxn>
                  <a:cxn ang="0">
                    <a:pos x="0" y="77"/>
                  </a:cxn>
                  <a:cxn ang="0">
                    <a:pos x="61" y="69"/>
                  </a:cxn>
                  <a:cxn ang="0">
                    <a:pos x="50" y="27"/>
                  </a:cxn>
                </a:cxnLst>
                <a:rect l="0" t="0" r="r" b="b"/>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0" name="Freeform 142"/>
              <p:cNvSpPr>
                <a:spLocks/>
              </p:cNvSpPr>
              <p:nvPr/>
            </p:nvSpPr>
            <p:spPr bwMode="auto">
              <a:xfrm>
                <a:off x="3783" y="2554"/>
                <a:ext cx="173" cy="32"/>
              </a:xfrm>
              <a:custGeom>
                <a:avLst/>
                <a:gdLst/>
                <a:ahLst/>
                <a:cxnLst>
                  <a:cxn ang="0">
                    <a:pos x="87" y="51"/>
                  </a:cxn>
                  <a:cxn ang="0">
                    <a:pos x="61" y="15"/>
                  </a:cxn>
                  <a:cxn ang="0">
                    <a:pos x="0" y="22"/>
                  </a:cxn>
                  <a:cxn ang="0">
                    <a:pos x="11" y="64"/>
                  </a:cxn>
                  <a:cxn ang="0">
                    <a:pos x="72" y="56"/>
                  </a:cxn>
                  <a:cxn ang="0">
                    <a:pos x="45" y="20"/>
                  </a:cxn>
                  <a:cxn ang="0">
                    <a:pos x="87" y="51"/>
                  </a:cxn>
                  <a:cxn ang="0">
                    <a:pos x="173" y="0"/>
                  </a:cxn>
                  <a:cxn ang="0">
                    <a:pos x="61" y="15"/>
                  </a:cxn>
                  <a:cxn ang="0">
                    <a:pos x="87" y="51"/>
                  </a:cxn>
                </a:cxnLst>
                <a:rect l="0" t="0" r="r" b="b"/>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1" name="Freeform 143"/>
              <p:cNvSpPr>
                <a:spLocks/>
              </p:cNvSpPr>
              <p:nvPr/>
            </p:nvSpPr>
            <p:spPr bwMode="auto">
              <a:xfrm>
                <a:off x="3739" y="2563"/>
                <a:ext cx="129" cy="32"/>
              </a:xfrm>
              <a:custGeom>
                <a:avLst/>
                <a:gdLst/>
                <a:ahLst/>
                <a:cxnLst>
                  <a:cxn ang="0">
                    <a:pos x="74" y="21"/>
                  </a:cxn>
                  <a:cxn ang="0">
                    <a:pos x="88" y="57"/>
                  </a:cxn>
                  <a:cxn ang="0">
                    <a:pos x="131" y="31"/>
                  </a:cxn>
                  <a:cxn ang="0">
                    <a:pos x="89" y="0"/>
                  </a:cxn>
                  <a:cxn ang="0">
                    <a:pos x="46" y="26"/>
                  </a:cxn>
                  <a:cxn ang="0">
                    <a:pos x="59" y="62"/>
                  </a:cxn>
                  <a:cxn ang="0">
                    <a:pos x="46" y="26"/>
                  </a:cxn>
                  <a:cxn ang="0">
                    <a:pos x="0" y="52"/>
                  </a:cxn>
                  <a:cxn ang="0">
                    <a:pos x="59" y="62"/>
                  </a:cxn>
                  <a:cxn ang="0">
                    <a:pos x="74" y="21"/>
                  </a:cxn>
                </a:cxnLst>
                <a:rect l="0" t="0" r="r" b="b"/>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2" name="Freeform 144"/>
              <p:cNvSpPr>
                <a:spLocks/>
              </p:cNvSpPr>
              <p:nvPr/>
            </p:nvSpPr>
            <p:spPr bwMode="auto">
              <a:xfrm>
                <a:off x="3797" y="2575"/>
                <a:ext cx="129" cy="26"/>
              </a:xfrm>
              <a:custGeom>
                <a:avLst/>
                <a:gdLst/>
                <a:ahLst/>
                <a:cxnLst>
                  <a:cxn ang="0">
                    <a:pos x="78" y="46"/>
                  </a:cxn>
                  <a:cxn ang="0">
                    <a:pos x="67" y="9"/>
                  </a:cxn>
                  <a:cxn ang="0">
                    <a:pos x="15" y="0"/>
                  </a:cxn>
                  <a:cxn ang="0">
                    <a:pos x="0" y="41"/>
                  </a:cxn>
                  <a:cxn ang="0">
                    <a:pos x="51" y="50"/>
                  </a:cxn>
                  <a:cxn ang="0">
                    <a:pos x="40" y="13"/>
                  </a:cxn>
                  <a:cxn ang="0">
                    <a:pos x="78" y="46"/>
                  </a:cxn>
                  <a:cxn ang="0">
                    <a:pos x="130" y="20"/>
                  </a:cxn>
                  <a:cxn ang="0">
                    <a:pos x="67" y="9"/>
                  </a:cxn>
                  <a:cxn ang="0">
                    <a:pos x="78" y="46"/>
                  </a:cxn>
                </a:cxnLst>
                <a:rect l="0" t="0" r="r" b="b"/>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3" name="Freeform 145"/>
              <p:cNvSpPr>
                <a:spLocks/>
              </p:cNvSpPr>
              <p:nvPr/>
            </p:nvSpPr>
            <p:spPr bwMode="auto">
              <a:xfrm>
                <a:off x="3754" y="2581"/>
                <a:ext cx="122" cy="31"/>
              </a:xfrm>
              <a:custGeom>
                <a:avLst/>
                <a:gdLst/>
                <a:ahLst/>
                <a:cxnLst>
                  <a:cxn ang="0">
                    <a:pos x="73" y="20"/>
                  </a:cxn>
                  <a:cxn ang="0">
                    <a:pos x="78" y="57"/>
                  </a:cxn>
                  <a:cxn ang="0">
                    <a:pos x="122" y="33"/>
                  </a:cxn>
                  <a:cxn ang="0">
                    <a:pos x="84" y="0"/>
                  </a:cxn>
                  <a:cxn ang="0">
                    <a:pos x="40" y="23"/>
                  </a:cxn>
                  <a:cxn ang="0">
                    <a:pos x="46" y="59"/>
                  </a:cxn>
                  <a:cxn ang="0">
                    <a:pos x="40" y="23"/>
                  </a:cxn>
                  <a:cxn ang="0">
                    <a:pos x="0" y="44"/>
                  </a:cxn>
                  <a:cxn ang="0">
                    <a:pos x="46" y="59"/>
                  </a:cxn>
                  <a:cxn ang="0">
                    <a:pos x="73" y="20"/>
                  </a:cxn>
                </a:cxnLst>
                <a:rect l="0" t="0" r="r" b="b"/>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4" name="Freeform 146"/>
              <p:cNvSpPr>
                <a:spLocks/>
              </p:cNvSpPr>
              <p:nvPr/>
            </p:nvSpPr>
            <p:spPr bwMode="auto">
              <a:xfrm>
                <a:off x="3800" y="2590"/>
                <a:ext cx="143" cy="27"/>
              </a:xfrm>
              <a:custGeom>
                <a:avLst/>
                <a:gdLst/>
                <a:ahLst/>
                <a:cxnLst>
                  <a:cxn ang="0">
                    <a:pos x="65" y="55"/>
                  </a:cxn>
                  <a:cxn ang="0">
                    <a:pos x="70" y="15"/>
                  </a:cxn>
                  <a:cxn ang="0">
                    <a:pos x="27" y="0"/>
                  </a:cxn>
                  <a:cxn ang="0">
                    <a:pos x="0" y="39"/>
                  </a:cxn>
                  <a:cxn ang="0">
                    <a:pos x="44" y="54"/>
                  </a:cxn>
                  <a:cxn ang="0">
                    <a:pos x="49" y="13"/>
                  </a:cxn>
                  <a:cxn ang="0">
                    <a:pos x="65" y="55"/>
                  </a:cxn>
                  <a:cxn ang="0">
                    <a:pos x="143" y="38"/>
                  </a:cxn>
                  <a:cxn ang="0">
                    <a:pos x="70" y="15"/>
                  </a:cxn>
                  <a:cxn ang="0">
                    <a:pos x="65" y="55"/>
                  </a:cxn>
                </a:cxnLst>
                <a:rect l="0" t="0" r="r" b="b"/>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5" name="Freeform 147"/>
              <p:cNvSpPr>
                <a:spLocks/>
              </p:cNvSpPr>
              <p:nvPr/>
            </p:nvSpPr>
            <p:spPr bwMode="auto">
              <a:xfrm>
                <a:off x="3739" y="2599"/>
                <a:ext cx="126" cy="26"/>
              </a:xfrm>
              <a:custGeom>
                <a:avLst/>
                <a:gdLst/>
                <a:ahLst/>
                <a:cxnLst>
                  <a:cxn ang="0">
                    <a:pos x="84" y="17"/>
                  </a:cxn>
                  <a:cxn ang="0">
                    <a:pos x="70" y="54"/>
                  </a:cxn>
                  <a:cxn ang="0">
                    <a:pos x="126" y="42"/>
                  </a:cxn>
                  <a:cxn ang="0">
                    <a:pos x="110" y="0"/>
                  </a:cxn>
                  <a:cxn ang="0">
                    <a:pos x="55" y="12"/>
                  </a:cxn>
                  <a:cxn ang="0">
                    <a:pos x="42" y="48"/>
                  </a:cxn>
                  <a:cxn ang="0">
                    <a:pos x="55" y="12"/>
                  </a:cxn>
                  <a:cxn ang="0">
                    <a:pos x="0" y="24"/>
                  </a:cxn>
                  <a:cxn ang="0">
                    <a:pos x="42" y="48"/>
                  </a:cxn>
                  <a:cxn ang="0">
                    <a:pos x="84" y="17"/>
                  </a:cxn>
                </a:cxnLst>
                <a:rect l="0" t="0" r="r" b="b"/>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6" name="Freeform 148"/>
              <p:cNvSpPr>
                <a:spLocks/>
              </p:cNvSpPr>
              <p:nvPr/>
            </p:nvSpPr>
            <p:spPr bwMode="auto">
              <a:xfrm>
                <a:off x="3780" y="2607"/>
                <a:ext cx="153" cy="34"/>
              </a:xfrm>
              <a:custGeom>
                <a:avLst/>
                <a:gdLst/>
                <a:ahLst/>
                <a:cxnLst>
                  <a:cxn ang="0">
                    <a:pos x="57" y="60"/>
                  </a:cxn>
                  <a:cxn ang="0">
                    <a:pos x="80" y="24"/>
                  </a:cxn>
                  <a:cxn ang="0">
                    <a:pos x="42" y="0"/>
                  </a:cxn>
                  <a:cxn ang="0">
                    <a:pos x="0" y="31"/>
                  </a:cxn>
                  <a:cxn ang="0">
                    <a:pos x="38" y="55"/>
                  </a:cxn>
                  <a:cxn ang="0">
                    <a:pos x="61" y="18"/>
                  </a:cxn>
                  <a:cxn ang="0">
                    <a:pos x="57" y="60"/>
                  </a:cxn>
                  <a:cxn ang="0">
                    <a:pos x="152" y="66"/>
                  </a:cxn>
                  <a:cxn ang="0">
                    <a:pos x="80" y="24"/>
                  </a:cxn>
                  <a:cxn ang="0">
                    <a:pos x="57" y="60"/>
                  </a:cxn>
                </a:cxnLst>
                <a:rect l="0" t="0" r="r" b="b"/>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7" name="Freeform 149"/>
              <p:cNvSpPr>
                <a:spLocks/>
              </p:cNvSpPr>
              <p:nvPr/>
            </p:nvSpPr>
            <p:spPr bwMode="auto">
              <a:xfrm>
                <a:off x="3745" y="2612"/>
                <a:ext cx="96" cy="25"/>
              </a:xfrm>
              <a:custGeom>
                <a:avLst/>
                <a:gdLst/>
                <a:ahLst/>
                <a:cxnLst>
                  <a:cxn ang="0">
                    <a:pos x="70" y="20"/>
                  </a:cxn>
                  <a:cxn ang="0">
                    <a:pos x="38" y="45"/>
                  </a:cxn>
                  <a:cxn ang="0">
                    <a:pos x="93" y="49"/>
                  </a:cxn>
                  <a:cxn ang="0">
                    <a:pos x="97" y="7"/>
                  </a:cxn>
                  <a:cxn ang="0">
                    <a:pos x="42" y="3"/>
                  </a:cxn>
                  <a:cxn ang="0">
                    <a:pos x="9" y="28"/>
                  </a:cxn>
                  <a:cxn ang="0">
                    <a:pos x="42" y="3"/>
                  </a:cxn>
                  <a:cxn ang="0">
                    <a:pos x="0" y="0"/>
                  </a:cxn>
                  <a:cxn ang="0">
                    <a:pos x="9" y="28"/>
                  </a:cxn>
                  <a:cxn ang="0">
                    <a:pos x="70" y="20"/>
                  </a:cxn>
                </a:cxnLst>
                <a:rect l="0" t="0" r="r" b="b"/>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8" name="Freeform 150"/>
              <p:cNvSpPr>
                <a:spLocks/>
              </p:cNvSpPr>
              <p:nvPr/>
            </p:nvSpPr>
            <p:spPr bwMode="auto">
              <a:xfrm>
                <a:off x="3754" y="2622"/>
                <a:ext cx="82" cy="36"/>
              </a:xfrm>
              <a:custGeom>
                <a:avLst/>
                <a:gdLst/>
                <a:ahLst/>
                <a:cxnLst>
                  <a:cxn ang="0">
                    <a:pos x="23" y="48"/>
                  </a:cxn>
                  <a:cxn ang="0">
                    <a:pos x="69" y="26"/>
                  </a:cxn>
                  <a:cxn ang="0">
                    <a:pos x="61" y="0"/>
                  </a:cxn>
                  <a:cxn ang="0">
                    <a:pos x="0" y="8"/>
                  </a:cxn>
                  <a:cxn ang="0">
                    <a:pos x="8" y="34"/>
                  </a:cxn>
                  <a:cxn ang="0">
                    <a:pos x="53" y="12"/>
                  </a:cxn>
                  <a:cxn ang="0">
                    <a:pos x="23" y="48"/>
                  </a:cxn>
                  <a:cxn ang="0">
                    <a:pos x="82" y="71"/>
                  </a:cxn>
                  <a:cxn ang="0">
                    <a:pos x="69" y="26"/>
                  </a:cxn>
                  <a:cxn ang="0">
                    <a:pos x="23" y="48"/>
                  </a:cxn>
                </a:cxnLst>
                <a:rect l="0" t="0" r="r" b="b"/>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19" name="Freeform 151"/>
              <p:cNvSpPr>
                <a:spLocks/>
              </p:cNvSpPr>
              <p:nvPr/>
            </p:nvSpPr>
            <p:spPr bwMode="auto">
              <a:xfrm>
                <a:off x="3735" y="2619"/>
                <a:ext cx="72" cy="28"/>
              </a:xfrm>
              <a:custGeom>
                <a:avLst/>
                <a:gdLst/>
                <a:ahLst/>
                <a:cxnLst>
                  <a:cxn ang="0">
                    <a:pos x="15" y="44"/>
                  </a:cxn>
                  <a:cxn ang="0">
                    <a:pos x="0" y="40"/>
                  </a:cxn>
                  <a:cxn ang="0">
                    <a:pos x="42" y="55"/>
                  </a:cxn>
                  <a:cxn ang="0">
                    <a:pos x="72" y="19"/>
                  </a:cxn>
                  <a:cxn ang="0">
                    <a:pos x="31" y="3"/>
                  </a:cxn>
                  <a:cxn ang="0">
                    <a:pos x="15" y="0"/>
                  </a:cxn>
                  <a:cxn ang="0">
                    <a:pos x="31" y="3"/>
                  </a:cxn>
                  <a:cxn ang="0">
                    <a:pos x="23" y="0"/>
                  </a:cxn>
                  <a:cxn ang="0">
                    <a:pos x="15" y="0"/>
                  </a:cxn>
                  <a:cxn ang="0">
                    <a:pos x="15" y="44"/>
                  </a:cxn>
                </a:cxnLst>
                <a:rect l="0" t="0" r="r" b="b"/>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0" name="Freeform 152"/>
              <p:cNvSpPr>
                <a:spLocks/>
              </p:cNvSpPr>
              <p:nvPr/>
            </p:nvSpPr>
            <p:spPr bwMode="auto">
              <a:xfrm>
                <a:off x="3616" y="2619"/>
                <a:ext cx="133" cy="22"/>
              </a:xfrm>
              <a:custGeom>
                <a:avLst/>
                <a:gdLst/>
                <a:ahLst/>
                <a:cxnLst>
                  <a:cxn ang="0">
                    <a:pos x="26" y="41"/>
                  </a:cxn>
                  <a:cxn ang="0">
                    <a:pos x="13" y="44"/>
                  </a:cxn>
                  <a:cxn ang="0">
                    <a:pos x="133" y="44"/>
                  </a:cxn>
                  <a:cxn ang="0">
                    <a:pos x="133" y="0"/>
                  </a:cxn>
                  <a:cxn ang="0">
                    <a:pos x="13" y="0"/>
                  </a:cxn>
                  <a:cxn ang="0">
                    <a:pos x="0" y="2"/>
                  </a:cxn>
                  <a:cxn ang="0">
                    <a:pos x="13" y="0"/>
                  </a:cxn>
                  <a:cxn ang="0">
                    <a:pos x="7" y="1"/>
                  </a:cxn>
                  <a:cxn ang="0">
                    <a:pos x="0" y="2"/>
                  </a:cxn>
                  <a:cxn ang="0">
                    <a:pos x="26" y="41"/>
                  </a:cxn>
                </a:cxnLst>
                <a:rect l="0" t="0" r="r" b="b"/>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1" name="Freeform 153"/>
              <p:cNvSpPr>
                <a:spLocks/>
              </p:cNvSpPr>
              <p:nvPr/>
            </p:nvSpPr>
            <p:spPr bwMode="auto">
              <a:xfrm>
                <a:off x="3527" y="2620"/>
                <a:ext cx="116" cy="39"/>
              </a:xfrm>
              <a:custGeom>
                <a:avLst/>
                <a:gdLst/>
                <a:ahLst/>
                <a:cxnLst>
                  <a:cxn ang="0">
                    <a:pos x="19" y="33"/>
                  </a:cxn>
                  <a:cxn ang="0">
                    <a:pos x="63" y="57"/>
                  </a:cxn>
                  <a:cxn ang="0">
                    <a:pos x="116" y="39"/>
                  </a:cxn>
                  <a:cxn ang="0">
                    <a:pos x="90" y="0"/>
                  </a:cxn>
                  <a:cxn ang="0">
                    <a:pos x="36" y="18"/>
                  </a:cxn>
                  <a:cxn ang="0">
                    <a:pos x="80" y="43"/>
                  </a:cxn>
                  <a:cxn ang="0">
                    <a:pos x="19" y="33"/>
                  </a:cxn>
                  <a:cxn ang="0">
                    <a:pos x="0" y="78"/>
                  </a:cxn>
                  <a:cxn ang="0">
                    <a:pos x="63" y="57"/>
                  </a:cxn>
                  <a:cxn ang="0">
                    <a:pos x="19" y="33"/>
                  </a:cxn>
                </a:cxnLst>
                <a:rect l="0" t="0" r="r" b="b"/>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2" name="Freeform 154"/>
              <p:cNvSpPr>
                <a:spLocks/>
              </p:cNvSpPr>
              <p:nvPr/>
            </p:nvSpPr>
            <p:spPr bwMode="auto">
              <a:xfrm>
                <a:off x="3544" y="2602"/>
                <a:ext cx="96" cy="40"/>
              </a:xfrm>
              <a:custGeom>
                <a:avLst/>
                <a:gdLst/>
                <a:ahLst/>
                <a:cxnLst>
                  <a:cxn ang="0">
                    <a:pos x="57" y="53"/>
                  </a:cxn>
                  <a:cxn ang="0">
                    <a:pos x="17" y="27"/>
                  </a:cxn>
                  <a:cxn ang="0">
                    <a:pos x="0" y="69"/>
                  </a:cxn>
                  <a:cxn ang="0">
                    <a:pos x="61" y="79"/>
                  </a:cxn>
                  <a:cxn ang="0">
                    <a:pos x="78" y="37"/>
                  </a:cxn>
                  <a:cxn ang="0">
                    <a:pos x="38" y="11"/>
                  </a:cxn>
                  <a:cxn ang="0">
                    <a:pos x="78" y="37"/>
                  </a:cxn>
                  <a:cxn ang="0">
                    <a:pos x="94" y="0"/>
                  </a:cxn>
                  <a:cxn ang="0">
                    <a:pos x="38" y="11"/>
                  </a:cxn>
                  <a:cxn ang="0">
                    <a:pos x="57" y="53"/>
                  </a:cxn>
                </a:cxnLst>
                <a:rect l="0" t="0" r="r" b="b"/>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3" name="Freeform 155"/>
              <p:cNvSpPr>
                <a:spLocks/>
              </p:cNvSpPr>
              <p:nvPr/>
            </p:nvSpPr>
            <p:spPr bwMode="auto">
              <a:xfrm>
                <a:off x="3493" y="2608"/>
                <a:ext cx="109" cy="32"/>
              </a:xfrm>
              <a:custGeom>
                <a:avLst/>
                <a:gdLst/>
                <a:ahLst/>
                <a:cxnLst>
                  <a:cxn ang="0">
                    <a:pos x="30" y="21"/>
                  </a:cxn>
                  <a:cxn ang="0">
                    <a:pos x="68" y="51"/>
                  </a:cxn>
                  <a:cxn ang="0">
                    <a:pos x="110" y="42"/>
                  </a:cxn>
                  <a:cxn ang="0">
                    <a:pos x="91" y="0"/>
                  </a:cxn>
                  <a:cxn ang="0">
                    <a:pos x="49" y="10"/>
                  </a:cxn>
                  <a:cxn ang="0">
                    <a:pos x="87" y="39"/>
                  </a:cxn>
                  <a:cxn ang="0">
                    <a:pos x="30" y="21"/>
                  </a:cxn>
                  <a:cxn ang="0">
                    <a:pos x="0" y="65"/>
                  </a:cxn>
                  <a:cxn ang="0">
                    <a:pos x="68" y="51"/>
                  </a:cxn>
                  <a:cxn ang="0">
                    <a:pos x="30" y="21"/>
                  </a:cxn>
                </a:cxnLst>
                <a:rect l="0" t="0" r="r" b="b"/>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4" name="Freeform 156"/>
              <p:cNvSpPr>
                <a:spLocks/>
              </p:cNvSpPr>
              <p:nvPr/>
            </p:nvSpPr>
            <p:spPr bwMode="auto">
              <a:xfrm>
                <a:off x="3523" y="2594"/>
                <a:ext cx="99" cy="32"/>
              </a:xfrm>
              <a:custGeom>
                <a:avLst/>
                <a:gdLst/>
                <a:ahLst/>
                <a:cxnLst>
                  <a:cxn ang="0">
                    <a:pos x="50" y="42"/>
                  </a:cxn>
                  <a:cxn ang="0">
                    <a:pos x="25" y="12"/>
                  </a:cxn>
                  <a:cxn ang="0">
                    <a:pos x="0" y="48"/>
                  </a:cxn>
                  <a:cxn ang="0">
                    <a:pos x="57" y="66"/>
                  </a:cxn>
                  <a:cxn ang="0">
                    <a:pos x="82" y="30"/>
                  </a:cxn>
                  <a:cxn ang="0">
                    <a:pos x="57" y="0"/>
                  </a:cxn>
                  <a:cxn ang="0">
                    <a:pos x="82" y="30"/>
                  </a:cxn>
                  <a:cxn ang="0">
                    <a:pos x="99" y="4"/>
                  </a:cxn>
                  <a:cxn ang="0">
                    <a:pos x="57" y="0"/>
                  </a:cxn>
                  <a:cxn ang="0">
                    <a:pos x="50" y="42"/>
                  </a:cxn>
                </a:cxnLst>
                <a:rect l="0" t="0" r="r" b="b"/>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5" name="Freeform 157"/>
              <p:cNvSpPr>
                <a:spLocks/>
              </p:cNvSpPr>
              <p:nvPr/>
            </p:nvSpPr>
            <p:spPr bwMode="auto">
              <a:xfrm>
                <a:off x="3449" y="2590"/>
                <a:ext cx="129" cy="23"/>
              </a:xfrm>
              <a:custGeom>
                <a:avLst/>
                <a:gdLst/>
                <a:ahLst/>
                <a:cxnLst>
                  <a:cxn ang="0">
                    <a:pos x="69" y="3"/>
                  </a:cxn>
                  <a:cxn ang="0">
                    <a:pos x="82" y="42"/>
                  </a:cxn>
                  <a:cxn ang="0">
                    <a:pos x="124" y="46"/>
                  </a:cxn>
                  <a:cxn ang="0">
                    <a:pos x="131" y="4"/>
                  </a:cxn>
                  <a:cxn ang="0">
                    <a:pos x="89" y="0"/>
                  </a:cxn>
                  <a:cxn ang="0">
                    <a:pos x="103" y="39"/>
                  </a:cxn>
                  <a:cxn ang="0">
                    <a:pos x="69" y="3"/>
                  </a:cxn>
                  <a:cxn ang="0">
                    <a:pos x="0" y="34"/>
                  </a:cxn>
                  <a:cxn ang="0">
                    <a:pos x="82" y="42"/>
                  </a:cxn>
                  <a:cxn ang="0">
                    <a:pos x="69" y="3"/>
                  </a:cxn>
                </a:cxnLst>
                <a:rect l="0" t="0" r="r" b="b"/>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6" name="Freeform 158"/>
              <p:cNvSpPr>
                <a:spLocks/>
              </p:cNvSpPr>
              <p:nvPr/>
            </p:nvSpPr>
            <p:spPr bwMode="auto">
              <a:xfrm>
                <a:off x="3517" y="2584"/>
                <a:ext cx="112" cy="28"/>
              </a:xfrm>
              <a:custGeom>
                <a:avLst/>
                <a:gdLst/>
                <a:ahLst/>
                <a:cxnLst>
                  <a:cxn ang="0">
                    <a:pos x="40" y="35"/>
                  </a:cxn>
                  <a:cxn ang="0">
                    <a:pos x="41" y="0"/>
                  </a:cxn>
                  <a:cxn ang="0">
                    <a:pos x="0" y="20"/>
                  </a:cxn>
                  <a:cxn ang="0">
                    <a:pos x="34" y="56"/>
                  </a:cxn>
                  <a:cxn ang="0">
                    <a:pos x="76" y="37"/>
                  </a:cxn>
                  <a:cxn ang="0">
                    <a:pos x="78" y="2"/>
                  </a:cxn>
                  <a:cxn ang="0">
                    <a:pos x="76" y="37"/>
                  </a:cxn>
                  <a:cxn ang="0">
                    <a:pos x="112" y="19"/>
                  </a:cxn>
                  <a:cxn ang="0">
                    <a:pos x="78" y="2"/>
                  </a:cxn>
                  <a:cxn ang="0">
                    <a:pos x="40" y="35"/>
                  </a:cxn>
                </a:cxnLst>
                <a:rect l="0" t="0" r="r" b="b"/>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7" name="Freeform 159"/>
              <p:cNvSpPr>
                <a:spLocks/>
              </p:cNvSpPr>
              <p:nvPr/>
            </p:nvSpPr>
            <p:spPr bwMode="auto">
              <a:xfrm>
                <a:off x="3493" y="2576"/>
                <a:ext cx="102" cy="25"/>
              </a:xfrm>
              <a:custGeom>
                <a:avLst/>
                <a:gdLst/>
                <a:ahLst/>
                <a:cxnLst>
                  <a:cxn ang="0">
                    <a:pos x="40" y="0"/>
                  </a:cxn>
                  <a:cxn ang="0">
                    <a:pos x="36" y="35"/>
                  </a:cxn>
                  <a:cxn ang="0">
                    <a:pos x="65" y="50"/>
                  </a:cxn>
                  <a:cxn ang="0">
                    <a:pos x="103" y="17"/>
                  </a:cxn>
                  <a:cxn ang="0">
                    <a:pos x="74" y="1"/>
                  </a:cxn>
                  <a:cxn ang="0">
                    <a:pos x="70" y="36"/>
                  </a:cxn>
                  <a:cxn ang="0">
                    <a:pos x="40" y="0"/>
                  </a:cxn>
                  <a:cxn ang="0">
                    <a:pos x="0" y="15"/>
                  </a:cxn>
                  <a:cxn ang="0">
                    <a:pos x="36" y="35"/>
                  </a:cxn>
                  <a:cxn ang="0">
                    <a:pos x="40" y="0"/>
                  </a:cxn>
                </a:cxnLst>
                <a:rect l="0" t="0" r="r" b="b"/>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8" name="Freeform 160"/>
              <p:cNvSpPr>
                <a:spLocks/>
              </p:cNvSpPr>
              <p:nvPr/>
            </p:nvSpPr>
            <p:spPr bwMode="auto">
              <a:xfrm>
                <a:off x="3533" y="2567"/>
                <a:ext cx="103" cy="27"/>
              </a:xfrm>
              <a:custGeom>
                <a:avLst/>
                <a:gdLst/>
                <a:ahLst/>
                <a:cxnLst>
                  <a:cxn ang="0">
                    <a:pos x="32" y="27"/>
                  </a:cxn>
                  <a:cxn ang="0">
                    <a:pos x="46" y="0"/>
                  </a:cxn>
                  <a:cxn ang="0">
                    <a:pos x="0" y="18"/>
                  </a:cxn>
                  <a:cxn ang="0">
                    <a:pos x="30" y="54"/>
                  </a:cxn>
                  <a:cxn ang="0">
                    <a:pos x="76" y="36"/>
                  </a:cxn>
                  <a:cxn ang="0">
                    <a:pos x="89" y="9"/>
                  </a:cxn>
                  <a:cxn ang="0">
                    <a:pos x="76" y="36"/>
                  </a:cxn>
                  <a:cxn ang="0">
                    <a:pos x="103" y="26"/>
                  </a:cxn>
                  <a:cxn ang="0">
                    <a:pos x="89" y="9"/>
                  </a:cxn>
                  <a:cxn ang="0">
                    <a:pos x="32" y="27"/>
                  </a:cxn>
                </a:cxnLst>
                <a:rect l="0" t="0" r="r" b="b"/>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29" name="Freeform 161"/>
              <p:cNvSpPr>
                <a:spLocks/>
              </p:cNvSpPr>
              <p:nvPr/>
            </p:nvSpPr>
            <p:spPr bwMode="auto">
              <a:xfrm>
                <a:off x="3519" y="2621"/>
                <a:ext cx="299" cy="139"/>
              </a:xfrm>
              <a:custGeom>
                <a:avLst/>
                <a:gdLst/>
                <a:ahLst/>
                <a:cxnLst>
                  <a:cxn ang="0">
                    <a:pos x="79" y="28"/>
                  </a:cxn>
                  <a:cxn ang="0">
                    <a:pos x="75" y="61"/>
                  </a:cxn>
                  <a:cxn ang="0">
                    <a:pos x="63" y="91"/>
                  </a:cxn>
                  <a:cxn ang="0">
                    <a:pos x="46" y="121"/>
                  </a:cxn>
                  <a:cxn ang="0">
                    <a:pos x="29" y="150"/>
                  </a:cxn>
                  <a:cxn ang="0">
                    <a:pos x="12" y="180"/>
                  </a:cxn>
                  <a:cxn ang="0">
                    <a:pos x="0" y="212"/>
                  </a:cxn>
                  <a:cxn ang="0">
                    <a:pos x="0" y="243"/>
                  </a:cxn>
                  <a:cxn ang="0">
                    <a:pos x="12" y="276"/>
                  </a:cxn>
                  <a:cxn ang="0">
                    <a:pos x="21" y="256"/>
                  </a:cxn>
                  <a:cxn ang="0">
                    <a:pos x="39" y="235"/>
                  </a:cxn>
                  <a:cxn ang="0">
                    <a:pos x="58" y="217"/>
                  </a:cxn>
                  <a:cxn ang="0">
                    <a:pos x="81" y="200"/>
                  </a:cxn>
                  <a:cxn ang="0">
                    <a:pos x="100" y="184"/>
                  </a:cxn>
                  <a:cxn ang="0">
                    <a:pos x="117" y="169"/>
                  </a:cxn>
                  <a:cxn ang="0">
                    <a:pos x="128" y="156"/>
                  </a:cxn>
                  <a:cxn ang="0">
                    <a:pos x="130" y="144"/>
                  </a:cxn>
                  <a:cxn ang="0">
                    <a:pos x="134" y="154"/>
                  </a:cxn>
                  <a:cxn ang="0">
                    <a:pos x="130" y="163"/>
                  </a:cxn>
                  <a:cxn ang="0">
                    <a:pos x="128" y="175"/>
                  </a:cxn>
                  <a:cxn ang="0">
                    <a:pos x="132" y="192"/>
                  </a:cxn>
                  <a:cxn ang="0">
                    <a:pos x="138" y="204"/>
                  </a:cxn>
                  <a:cxn ang="0">
                    <a:pos x="143" y="214"/>
                  </a:cxn>
                  <a:cxn ang="0">
                    <a:pos x="149" y="223"/>
                  </a:cxn>
                  <a:cxn ang="0">
                    <a:pos x="157" y="231"/>
                  </a:cxn>
                  <a:cxn ang="0">
                    <a:pos x="166" y="239"/>
                  </a:cxn>
                  <a:cxn ang="0">
                    <a:pos x="176" y="245"/>
                  </a:cxn>
                  <a:cxn ang="0">
                    <a:pos x="191" y="252"/>
                  </a:cxn>
                  <a:cxn ang="0">
                    <a:pos x="208" y="258"/>
                  </a:cxn>
                  <a:cxn ang="0">
                    <a:pos x="203" y="223"/>
                  </a:cxn>
                  <a:cxn ang="0">
                    <a:pos x="208" y="191"/>
                  </a:cxn>
                  <a:cxn ang="0">
                    <a:pos x="222" y="160"/>
                  </a:cxn>
                  <a:cxn ang="0">
                    <a:pos x="241" y="130"/>
                  </a:cxn>
                  <a:cxn ang="0">
                    <a:pos x="262" y="98"/>
                  </a:cxn>
                  <a:cxn ang="0">
                    <a:pos x="281" y="69"/>
                  </a:cxn>
                  <a:cxn ang="0">
                    <a:pos x="294" y="36"/>
                  </a:cxn>
                  <a:cxn ang="0">
                    <a:pos x="298" y="2"/>
                  </a:cxn>
                  <a:cxn ang="0">
                    <a:pos x="271" y="2"/>
                  </a:cxn>
                  <a:cxn ang="0">
                    <a:pos x="243" y="1"/>
                  </a:cxn>
                  <a:cxn ang="0">
                    <a:pos x="216" y="1"/>
                  </a:cxn>
                  <a:cxn ang="0">
                    <a:pos x="189" y="0"/>
                  </a:cxn>
                  <a:cxn ang="0">
                    <a:pos x="163" y="0"/>
                  </a:cxn>
                  <a:cxn ang="0">
                    <a:pos x="134" y="1"/>
                  </a:cxn>
                  <a:cxn ang="0">
                    <a:pos x="107" y="2"/>
                  </a:cxn>
                  <a:cxn ang="0">
                    <a:pos x="79" y="5"/>
                  </a:cxn>
                  <a:cxn ang="0">
                    <a:pos x="77" y="8"/>
                  </a:cxn>
                  <a:cxn ang="0">
                    <a:pos x="77" y="13"/>
                  </a:cxn>
                  <a:cxn ang="0">
                    <a:pos x="77" y="21"/>
                  </a:cxn>
                  <a:cxn ang="0">
                    <a:pos x="79" y="28"/>
                  </a:cxn>
                </a:cxnLst>
                <a:rect l="0" t="0" r="r" b="b"/>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30" name="Freeform 162"/>
              <p:cNvSpPr>
                <a:spLocks/>
              </p:cNvSpPr>
              <p:nvPr/>
            </p:nvSpPr>
            <p:spPr bwMode="auto">
              <a:xfrm>
                <a:off x="3565" y="2558"/>
                <a:ext cx="258" cy="88"/>
              </a:xfrm>
              <a:custGeom>
                <a:avLst/>
                <a:gdLst/>
                <a:ahLst/>
                <a:cxnLst>
                  <a:cxn ang="0">
                    <a:pos x="130" y="175"/>
                  </a:cxn>
                  <a:cxn ang="0">
                    <a:pos x="157" y="174"/>
                  </a:cxn>
                  <a:cxn ang="0">
                    <a:pos x="180" y="169"/>
                  </a:cxn>
                  <a:cxn ang="0">
                    <a:pos x="201" y="161"/>
                  </a:cxn>
                  <a:cxn ang="0">
                    <a:pos x="220" y="149"/>
                  </a:cxn>
                  <a:cxn ang="0">
                    <a:pos x="237" y="136"/>
                  </a:cxn>
                  <a:cxn ang="0">
                    <a:pos x="248" y="122"/>
                  </a:cxn>
                  <a:cxn ang="0">
                    <a:pos x="256" y="106"/>
                  </a:cxn>
                  <a:cxn ang="0">
                    <a:pos x="258" y="88"/>
                  </a:cxn>
                  <a:cxn ang="0">
                    <a:pos x="256" y="70"/>
                  </a:cxn>
                  <a:cxn ang="0">
                    <a:pos x="248" y="54"/>
                  </a:cxn>
                  <a:cxn ang="0">
                    <a:pos x="237" y="39"/>
                  </a:cxn>
                  <a:cxn ang="0">
                    <a:pos x="220" y="26"/>
                  </a:cxn>
                  <a:cxn ang="0">
                    <a:pos x="201" y="15"/>
                  </a:cxn>
                  <a:cxn ang="0">
                    <a:pos x="180" y="6"/>
                  </a:cxn>
                  <a:cxn ang="0">
                    <a:pos x="157" y="1"/>
                  </a:cxn>
                  <a:cxn ang="0">
                    <a:pos x="130" y="0"/>
                  </a:cxn>
                  <a:cxn ang="0">
                    <a:pos x="103" y="1"/>
                  </a:cxn>
                  <a:cxn ang="0">
                    <a:pos x="78" y="6"/>
                  </a:cxn>
                  <a:cxn ang="0">
                    <a:pos x="57" y="15"/>
                  </a:cxn>
                  <a:cxn ang="0">
                    <a:pos x="38" y="26"/>
                  </a:cxn>
                  <a:cxn ang="0">
                    <a:pos x="21" y="39"/>
                  </a:cxn>
                  <a:cxn ang="0">
                    <a:pos x="10" y="54"/>
                  </a:cxn>
                  <a:cxn ang="0">
                    <a:pos x="2" y="70"/>
                  </a:cxn>
                  <a:cxn ang="0">
                    <a:pos x="0" y="88"/>
                  </a:cxn>
                  <a:cxn ang="0">
                    <a:pos x="2" y="106"/>
                  </a:cxn>
                  <a:cxn ang="0">
                    <a:pos x="10" y="122"/>
                  </a:cxn>
                  <a:cxn ang="0">
                    <a:pos x="21" y="136"/>
                  </a:cxn>
                  <a:cxn ang="0">
                    <a:pos x="38" y="149"/>
                  </a:cxn>
                  <a:cxn ang="0">
                    <a:pos x="57" y="161"/>
                  </a:cxn>
                  <a:cxn ang="0">
                    <a:pos x="78" y="169"/>
                  </a:cxn>
                  <a:cxn ang="0">
                    <a:pos x="103" y="174"/>
                  </a:cxn>
                  <a:cxn ang="0">
                    <a:pos x="130" y="175"/>
                  </a:cxn>
                </a:cxnLst>
                <a:rect l="0" t="0" r="r" b="b"/>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31" name="Freeform 163"/>
              <p:cNvSpPr>
                <a:spLocks/>
              </p:cNvSpPr>
              <p:nvPr/>
            </p:nvSpPr>
            <p:spPr bwMode="auto">
              <a:xfrm>
                <a:off x="3694" y="2603"/>
                <a:ext cx="136" cy="46"/>
              </a:xfrm>
              <a:custGeom>
                <a:avLst/>
                <a:gdLst/>
                <a:ahLst/>
                <a:cxnLst>
                  <a:cxn ang="0">
                    <a:pos x="120" y="0"/>
                  </a:cxn>
                  <a:cxn ang="0">
                    <a:pos x="120" y="0"/>
                  </a:cxn>
                  <a:cxn ang="0">
                    <a:pos x="120" y="18"/>
                  </a:cxn>
                  <a:cxn ang="0">
                    <a:pos x="112" y="33"/>
                  </a:cxn>
                  <a:cxn ang="0">
                    <a:pos x="101" y="46"/>
                  </a:cxn>
                  <a:cxn ang="0">
                    <a:pos x="86" y="59"/>
                  </a:cxn>
                  <a:cxn ang="0">
                    <a:pos x="67" y="69"/>
                  </a:cxn>
                  <a:cxn ang="0">
                    <a:pos x="48" y="77"/>
                  </a:cxn>
                  <a:cxn ang="0">
                    <a:pos x="27" y="82"/>
                  </a:cxn>
                  <a:cxn ang="0">
                    <a:pos x="0" y="82"/>
                  </a:cxn>
                  <a:cxn ang="0">
                    <a:pos x="0" y="92"/>
                  </a:cxn>
                  <a:cxn ang="0">
                    <a:pos x="27" y="90"/>
                  </a:cxn>
                  <a:cxn ang="0">
                    <a:pos x="51" y="85"/>
                  </a:cxn>
                  <a:cxn ang="0">
                    <a:pos x="74" y="77"/>
                  </a:cxn>
                  <a:cxn ang="0">
                    <a:pos x="93" y="64"/>
                  </a:cxn>
                  <a:cxn ang="0">
                    <a:pos x="112" y="51"/>
                  </a:cxn>
                  <a:cxn ang="0">
                    <a:pos x="124" y="35"/>
                  </a:cxn>
                  <a:cxn ang="0">
                    <a:pos x="132" y="18"/>
                  </a:cxn>
                  <a:cxn ang="0">
                    <a:pos x="135" y="0"/>
                  </a:cxn>
                  <a:cxn ang="0">
                    <a:pos x="135" y="0"/>
                  </a:cxn>
                  <a:cxn ang="0">
                    <a:pos x="120" y="0"/>
                  </a:cxn>
                </a:cxnLst>
                <a:rect l="0" t="0" r="r" b="b"/>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35" y="0"/>
                    </a:lnTo>
                    <a:lnTo>
                      <a:pt x="120" y="0"/>
                    </a:lnTo>
                    <a:close/>
                  </a:path>
                </a:pathLst>
              </a:custGeom>
              <a:solidFill>
                <a:srgbClr val="B26600"/>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32" name="Freeform 164"/>
              <p:cNvSpPr>
                <a:spLocks/>
              </p:cNvSpPr>
              <p:nvPr/>
            </p:nvSpPr>
            <p:spPr bwMode="auto">
              <a:xfrm>
                <a:off x="3694" y="2554"/>
                <a:ext cx="136" cy="49"/>
              </a:xfrm>
              <a:custGeom>
                <a:avLst/>
                <a:gdLst/>
                <a:ahLst/>
                <a:cxnLst>
                  <a:cxn ang="0">
                    <a:pos x="0" y="10"/>
                  </a:cxn>
                  <a:cxn ang="0">
                    <a:pos x="0" y="10"/>
                  </a:cxn>
                  <a:cxn ang="0">
                    <a:pos x="27" y="10"/>
                  </a:cxn>
                  <a:cxn ang="0">
                    <a:pos x="48" y="15"/>
                  </a:cxn>
                  <a:cxn ang="0">
                    <a:pos x="67" y="24"/>
                  </a:cxn>
                  <a:cxn ang="0">
                    <a:pos x="86" y="33"/>
                  </a:cxn>
                  <a:cxn ang="0">
                    <a:pos x="101" y="46"/>
                  </a:cxn>
                  <a:cxn ang="0">
                    <a:pos x="112" y="61"/>
                  </a:cxn>
                  <a:cxn ang="0">
                    <a:pos x="120" y="75"/>
                  </a:cxn>
                  <a:cxn ang="0">
                    <a:pos x="120" y="93"/>
                  </a:cxn>
                  <a:cxn ang="0">
                    <a:pos x="135" y="93"/>
                  </a:cxn>
                  <a:cxn ang="0">
                    <a:pos x="132" y="75"/>
                  </a:cxn>
                  <a:cxn ang="0">
                    <a:pos x="124" y="58"/>
                  </a:cxn>
                  <a:cxn ang="0">
                    <a:pos x="112" y="41"/>
                  </a:cxn>
                  <a:cxn ang="0">
                    <a:pos x="93" y="28"/>
                  </a:cxn>
                  <a:cxn ang="0">
                    <a:pos x="74" y="16"/>
                  </a:cxn>
                  <a:cxn ang="0">
                    <a:pos x="51" y="7"/>
                  </a:cxn>
                  <a:cxn ang="0">
                    <a:pos x="27" y="2"/>
                  </a:cxn>
                  <a:cxn ang="0">
                    <a:pos x="0" y="0"/>
                  </a:cxn>
                  <a:cxn ang="0">
                    <a:pos x="0" y="0"/>
                  </a:cxn>
                  <a:cxn ang="0">
                    <a:pos x="0" y="10"/>
                  </a:cxn>
                </a:cxnLst>
                <a:rect l="0" t="0" r="r" b="b"/>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0"/>
                    </a:lnTo>
                    <a:lnTo>
                      <a:pt x="0" y="10"/>
                    </a:lnTo>
                    <a:close/>
                  </a:path>
                </a:pathLst>
              </a:custGeom>
              <a:solidFill>
                <a:srgbClr val="B26600"/>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33" name="Freeform 165"/>
              <p:cNvSpPr>
                <a:spLocks/>
              </p:cNvSpPr>
              <p:nvPr/>
            </p:nvSpPr>
            <p:spPr bwMode="auto">
              <a:xfrm>
                <a:off x="3558" y="2554"/>
                <a:ext cx="136" cy="49"/>
              </a:xfrm>
              <a:custGeom>
                <a:avLst/>
                <a:gdLst/>
                <a:ahLst/>
                <a:cxnLst>
                  <a:cxn ang="0">
                    <a:pos x="15" y="93"/>
                  </a:cxn>
                  <a:cxn ang="0">
                    <a:pos x="15" y="93"/>
                  </a:cxn>
                  <a:cxn ang="0">
                    <a:pos x="15" y="75"/>
                  </a:cxn>
                  <a:cxn ang="0">
                    <a:pos x="22" y="61"/>
                  </a:cxn>
                  <a:cxn ang="0">
                    <a:pos x="34" y="46"/>
                  </a:cxn>
                  <a:cxn ang="0">
                    <a:pos x="49" y="33"/>
                  </a:cxn>
                  <a:cxn ang="0">
                    <a:pos x="68" y="24"/>
                  </a:cxn>
                  <a:cxn ang="0">
                    <a:pos x="87" y="15"/>
                  </a:cxn>
                  <a:cxn ang="0">
                    <a:pos x="110" y="10"/>
                  </a:cxn>
                  <a:cxn ang="0">
                    <a:pos x="137" y="10"/>
                  </a:cxn>
                  <a:cxn ang="0">
                    <a:pos x="137" y="0"/>
                  </a:cxn>
                  <a:cxn ang="0">
                    <a:pos x="110" y="2"/>
                  </a:cxn>
                  <a:cxn ang="0">
                    <a:pos x="84" y="7"/>
                  </a:cxn>
                  <a:cxn ang="0">
                    <a:pos x="61" y="16"/>
                  </a:cxn>
                  <a:cxn ang="0">
                    <a:pos x="42" y="28"/>
                  </a:cxn>
                  <a:cxn ang="0">
                    <a:pos x="22" y="41"/>
                  </a:cxn>
                  <a:cxn ang="0">
                    <a:pos x="11" y="58"/>
                  </a:cxn>
                  <a:cxn ang="0">
                    <a:pos x="3" y="75"/>
                  </a:cxn>
                  <a:cxn ang="0">
                    <a:pos x="0" y="93"/>
                  </a:cxn>
                  <a:cxn ang="0">
                    <a:pos x="0" y="93"/>
                  </a:cxn>
                  <a:cxn ang="0">
                    <a:pos x="15" y="93"/>
                  </a:cxn>
                </a:cxnLst>
                <a:rect l="0" t="0" r="r" b="b"/>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0" y="93"/>
                    </a:lnTo>
                    <a:lnTo>
                      <a:pt x="15" y="93"/>
                    </a:lnTo>
                    <a:close/>
                  </a:path>
                </a:pathLst>
              </a:custGeom>
              <a:solidFill>
                <a:srgbClr val="B26600"/>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734" name="Freeform 166"/>
              <p:cNvSpPr>
                <a:spLocks/>
              </p:cNvSpPr>
              <p:nvPr/>
            </p:nvSpPr>
            <p:spPr bwMode="auto">
              <a:xfrm>
                <a:off x="3558" y="2603"/>
                <a:ext cx="136" cy="46"/>
              </a:xfrm>
              <a:custGeom>
                <a:avLst/>
                <a:gdLst/>
                <a:ahLst/>
                <a:cxnLst>
                  <a:cxn ang="0">
                    <a:pos x="137" y="82"/>
                  </a:cxn>
                  <a:cxn ang="0">
                    <a:pos x="137" y="82"/>
                  </a:cxn>
                  <a:cxn ang="0">
                    <a:pos x="110" y="82"/>
                  </a:cxn>
                  <a:cxn ang="0">
                    <a:pos x="87" y="77"/>
                  </a:cxn>
                  <a:cxn ang="0">
                    <a:pos x="68" y="69"/>
                  </a:cxn>
                  <a:cxn ang="0">
                    <a:pos x="49" y="59"/>
                  </a:cxn>
                  <a:cxn ang="0">
                    <a:pos x="34" y="46"/>
                  </a:cxn>
                  <a:cxn ang="0">
                    <a:pos x="22" y="33"/>
                  </a:cxn>
                  <a:cxn ang="0">
                    <a:pos x="15" y="18"/>
                  </a:cxn>
                  <a:cxn ang="0">
                    <a:pos x="15" y="0"/>
                  </a:cxn>
                  <a:cxn ang="0">
                    <a:pos x="0" y="0"/>
                  </a:cxn>
                  <a:cxn ang="0">
                    <a:pos x="3" y="18"/>
                  </a:cxn>
                  <a:cxn ang="0">
                    <a:pos x="11" y="35"/>
                  </a:cxn>
                  <a:cxn ang="0">
                    <a:pos x="22" y="51"/>
                  </a:cxn>
                  <a:cxn ang="0">
                    <a:pos x="42" y="64"/>
                  </a:cxn>
                  <a:cxn ang="0">
                    <a:pos x="61" y="77"/>
                  </a:cxn>
                  <a:cxn ang="0">
                    <a:pos x="84" y="85"/>
                  </a:cxn>
                  <a:cxn ang="0">
                    <a:pos x="110" y="90"/>
                  </a:cxn>
                  <a:cxn ang="0">
                    <a:pos x="137" y="92"/>
                  </a:cxn>
                  <a:cxn ang="0">
                    <a:pos x="137" y="92"/>
                  </a:cxn>
                  <a:cxn ang="0">
                    <a:pos x="137" y="82"/>
                  </a:cxn>
                </a:cxnLst>
                <a:rect l="0" t="0" r="r" b="b"/>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92"/>
                    </a:lnTo>
                    <a:lnTo>
                      <a:pt x="137" y="82"/>
                    </a:lnTo>
                    <a:close/>
                  </a:path>
                </a:pathLst>
              </a:custGeom>
              <a:solidFill>
                <a:srgbClr val="B26600"/>
              </a:solidFill>
              <a:ln w="9525">
                <a:noFill/>
                <a:round/>
                <a:headEnd/>
                <a:tailEnd/>
              </a:ln>
            </p:spPr>
            <p:txBody>
              <a:bodyPr/>
              <a:lstStyle/>
              <a:p>
                <a:pPr algn="ctr">
                  <a:spcBef>
                    <a:spcPts val="1200"/>
                  </a:spcBef>
                  <a:defRPr/>
                </a:pPr>
                <a:endParaRPr lang="en-GB">
                  <a:effectLst>
                    <a:outerShdw blurRad="38100" dist="38100" dir="2700000" algn="tl">
                      <a:srgbClr val="000000">
                        <a:alpha val="43137"/>
                      </a:srgbClr>
                    </a:outerShdw>
                  </a:effectLst>
                </a:endParaRPr>
              </a:p>
            </p:txBody>
          </p:sp>
        </p:grpSp>
      </p:grpSp>
      <p:sp>
        <p:nvSpPr>
          <p:cNvPr id="1389579" name="Text Box 11"/>
          <p:cNvSpPr txBox="1">
            <a:spLocks noChangeArrowheads="1"/>
          </p:cNvSpPr>
          <p:nvPr/>
        </p:nvSpPr>
        <p:spPr bwMode="auto">
          <a:xfrm>
            <a:off x="4419600" y="3462338"/>
            <a:ext cx="2052638" cy="896937"/>
          </a:xfrm>
          <a:prstGeom prst="rect">
            <a:avLst/>
          </a:prstGeom>
          <a:noFill/>
          <a:ln w="12700" cap="sq">
            <a:noFill/>
            <a:miter lim="800000"/>
            <a:headEnd/>
            <a:tailEnd/>
          </a:ln>
          <a:effectLst/>
        </p:spPr>
        <p:txBody>
          <a:bodyPr>
            <a:spAutoFit/>
          </a:bodyPr>
          <a:lstStyle/>
          <a:p>
            <a:pPr algn="ctr">
              <a:lnSpc>
                <a:spcPct val="80000"/>
              </a:lnSpc>
              <a:defRPr/>
            </a:pPr>
            <a:r>
              <a:rPr lang="fr-FR" sz="2200" i="0">
                <a:solidFill>
                  <a:schemeClr val="tx1"/>
                </a:solidFill>
                <a:latin typeface="Helvetica" charset="0"/>
              </a:rPr>
              <a:t>requirements, </a:t>
            </a:r>
          </a:p>
          <a:p>
            <a:pPr algn="ctr">
              <a:lnSpc>
                <a:spcPct val="80000"/>
              </a:lnSpc>
              <a:defRPr/>
            </a:pPr>
            <a:r>
              <a:rPr lang="fr-FR" sz="2200" i="0">
                <a:solidFill>
                  <a:schemeClr val="tx1"/>
                </a:solidFill>
                <a:latin typeface="Helvetica" charset="0"/>
              </a:rPr>
              <a:t>constraints,</a:t>
            </a:r>
          </a:p>
          <a:p>
            <a:pPr algn="ctr">
              <a:lnSpc>
                <a:spcPct val="80000"/>
              </a:lnSpc>
              <a:defRPr/>
            </a:pPr>
            <a:r>
              <a:rPr lang="fr-FR" sz="2200" i="0">
                <a:solidFill>
                  <a:schemeClr val="tx1"/>
                </a:solidFill>
                <a:latin typeface="Helvetica" charset="0"/>
              </a:rPr>
              <a:t>assumptions</a:t>
            </a:r>
            <a:endParaRPr lang="fr-FR" i="0">
              <a:solidFill>
                <a:schemeClr val="tx1"/>
              </a:solidFill>
              <a:effectLst>
                <a:outerShdw blurRad="38100" dist="38100" dir="2700000" algn="tl">
                  <a:srgbClr val="000000"/>
                </a:outerShdw>
              </a:effectLst>
              <a:latin typeface="Helvetica" charset="0"/>
            </a:endParaRPr>
          </a:p>
        </p:txBody>
      </p:sp>
      <p:sp>
        <p:nvSpPr>
          <p:cNvPr id="1389580" name="Line 12"/>
          <p:cNvSpPr>
            <a:spLocks noChangeShapeType="1"/>
          </p:cNvSpPr>
          <p:nvPr/>
        </p:nvSpPr>
        <p:spPr bwMode="auto">
          <a:xfrm flipH="1">
            <a:off x="5210175" y="2730500"/>
            <a:ext cx="0" cy="685800"/>
          </a:xfrm>
          <a:prstGeom prst="line">
            <a:avLst/>
          </a:prstGeom>
          <a:noFill/>
          <a:ln w="28575" cap="sq">
            <a:solidFill>
              <a:schemeClr val="accent2"/>
            </a:solidFill>
            <a:round/>
            <a:headEnd type="triangle" w="med" len="med"/>
            <a:tailEn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581" name="Line 13"/>
          <p:cNvSpPr>
            <a:spLocks noChangeShapeType="1"/>
          </p:cNvSpPr>
          <p:nvPr/>
        </p:nvSpPr>
        <p:spPr bwMode="auto">
          <a:xfrm flipV="1">
            <a:off x="2743200" y="1866900"/>
            <a:ext cx="1219200" cy="0"/>
          </a:xfrm>
          <a:prstGeom prst="line">
            <a:avLst/>
          </a:prstGeom>
          <a:noFill/>
          <a:ln w="38100" cmpd="dbl">
            <a:solidFill>
              <a:schemeClr val="tx2"/>
            </a:solidFill>
            <a:prstDash val="sysDot"/>
            <a:round/>
            <a:headEnd/>
            <a:tailEnd type="arrow" w="med" len="me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grpSp>
        <p:nvGrpSpPr>
          <p:cNvPr id="23565" name="Group 171"/>
          <p:cNvGrpSpPr>
            <a:grpSpLocks/>
          </p:cNvGrpSpPr>
          <p:nvPr/>
        </p:nvGrpSpPr>
        <p:grpSpPr bwMode="auto">
          <a:xfrm>
            <a:off x="228600" y="1916113"/>
            <a:ext cx="2819400" cy="1500187"/>
            <a:chOff x="528" y="1359"/>
            <a:chExt cx="1776" cy="945"/>
          </a:xfrm>
        </p:grpSpPr>
        <p:graphicFrame>
          <p:nvGraphicFramePr>
            <p:cNvPr id="23574" name="Object 170"/>
            <p:cNvGraphicFramePr>
              <a:graphicFrameLocks noChangeAspect="1"/>
            </p:cNvGraphicFramePr>
            <p:nvPr/>
          </p:nvGraphicFramePr>
          <p:xfrm>
            <a:off x="528" y="1359"/>
            <a:ext cx="1776" cy="945"/>
          </p:xfrm>
          <a:graphic>
            <a:graphicData uri="http://schemas.openxmlformats.org/presentationml/2006/ole">
              <mc:AlternateContent xmlns:mc="http://schemas.openxmlformats.org/markup-compatibility/2006">
                <mc:Choice xmlns:v="urn:schemas-microsoft-com:vml" Requires="v">
                  <p:oleObj spid="_x0000_s1274" name="Clip" r:id="rId3" imgW="1036015" imgH="504749" progId="MS_ClipArt_Gallery.2">
                    <p:embed/>
                  </p:oleObj>
                </mc:Choice>
                <mc:Fallback>
                  <p:oleObj name="Clip" r:id="rId3" imgW="1036015" imgH="504749"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359"/>
                          <a:ext cx="1776" cy="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9584" name="Text Box 16"/>
            <p:cNvSpPr txBox="1">
              <a:spLocks noChangeArrowheads="1"/>
            </p:cNvSpPr>
            <p:nvPr/>
          </p:nvSpPr>
          <p:spPr bwMode="auto">
            <a:xfrm>
              <a:off x="720" y="1536"/>
              <a:ext cx="1440" cy="669"/>
            </a:xfrm>
            <a:prstGeom prst="rect">
              <a:avLst/>
            </a:prstGeom>
            <a:noFill/>
            <a:ln w="12700" cap="sq">
              <a:noFill/>
              <a:miter lim="800000"/>
              <a:headEnd/>
              <a:tailEnd/>
            </a:ln>
            <a:effectLst/>
          </p:spPr>
          <p:txBody>
            <a:bodyPr>
              <a:spAutoFit/>
            </a:bodyPr>
            <a:lstStyle/>
            <a:p>
              <a:pPr algn="ctr">
                <a:lnSpc>
                  <a:spcPct val="70000"/>
                </a:lnSpc>
                <a:spcBef>
                  <a:spcPts val="400"/>
                </a:spcBef>
                <a:defRPr/>
              </a:pPr>
              <a:r>
                <a:rPr lang="fr-FR" sz="2000" i="0" dirty="0" err="1">
                  <a:solidFill>
                    <a:schemeClr val="tx2"/>
                  </a:solidFill>
                  <a:effectLst>
                    <a:outerShdw blurRad="38100" dist="38100" dir="2700000" algn="tl">
                      <a:srgbClr val="000000"/>
                    </a:outerShdw>
                  </a:effectLst>
                  <a:latin typeface="Arial" pitchFamily="34" charset="0"/>
                </a:rPr>
                <a:t>problems</a:t>
              </a:r>
              <a:r>
                <a:rPr lang="fr-FR" sz="2000" i="0" dirty="0">
                  <a:solidFill>
                    <a:schemeClr val="tx1"/>
                  </a:solidFill>
                  <a:effectLst>
                    <a:outerShdw blurRad="38100" dist="38100" dir="2700000" algn="tl">
                      <a:srgbClr val="000000"/>
                    </a:outerShdw>
                  </a:effectLst>
                  <a:latin typeface="Arial" pitchFamily="34" charset="0"/>
                </a:rPr>
                <a:t>, </a:t>
              </a:r>
            </a:p>
            <a:p>
              <a:pPr algn="ctr">
                <a:lnSpc>
                  <a:spcPct val="70000"/>
                </a:lnSpc>
                <a:spcBef>
                  <a:spcPts val="400"/>
                </a:spcBef>
                <a:defRPr/>
              </a:pPr>
              <a:r>
                <a:rPr lang="fr-FR" sz="2000" i="0" dirty="0" err="1">
                  <a:solidFill>
                    <a:schemeClr val="tx2"/>
                  </a:solidFill>
                  <a:effectLst>
                    <a:outerShdw blurRad="38100" dist="38100" dir="2700000" algn="tl">
                      <a:srgbClr val="000000"/>
                    </a:outerShdw>
                  </a:effectLst>
                  <a:latin typeface="Arial" pitchFamily="34" charset="0"/>
                </a:rPr>
                <a:t>opportunities</a:t>
              </a:r>
              <a:r>
                <a:rPr lang="fr-FR" sz="2000" i="0" dirty="0">
                  <a:solidFill>
                    <a:schemeClr val="tx2"/>
                  </a:solidFill>
                  <a:effectLst>
                    <a:outerShdw blurRad="38100" dist="38100" dir="2700000" algn="tl">
                      <a:srgbClr val="000000"/>
                    </a:outerShdw>
                  </a:effectLst>
                  <a:latin typeface="Arial" pitchFamily="34" charset="0"/>
                </a:rPr>
                <a:t>,</a:t>
              </a:r>
            </a:p>
            <a:p>
              <a:pPr algn="ctr">
                <a:lnSpc>
                  <a:spcPct val="70000"/>
                </a:lnSpc>
                <a:spcBef>
                  <a:spcPts val="400"/>
                </a:spcBef>
                <a:defRPr/>
              </a:pPr>
              <a:r>
                <a:rPr lang="fr-FR" sz="2000" i="0" dirty="0">
                  <a:solidFill>
                    <a:schemeClr val="tx2"/>
                  </a:solidFill>
                  <a:effectLst>
                    <a:outerShdw blurRad="38100" dist="38100" dir="2700000" algn="tl">
                      <a:srgbClr val="000000"/>
                    </a:outerShdw>
                  </a:effectLst>
                  <a:latin typeface="Arial" pitchFamily="34" charset="0"/>
                </a:rPr>
                <a:t>system </a:t>
              </a:r>
              <a:r>
                <a:rPr lang="fr-FR" sz="2000" i="0" dirty="0" err="1">
                  <a:solidFill>
                    <a:schemeClr val="tx2"/>
                  </a:solidFill>
                  <a:effectLst>
                    <a:outerShdw blurRad="38100" dist="38100" dir="2700000" algn="tl">
                      <a:srgbClr val="000000"/>
                    </a:outerShdw>
                  </a:effectLst>
                  <a:latin typeface="Arial" pitchFamily="34" charset="0"/>
                </a:rPr>
                <a:t>knowledge</a:t>
              </a:r>
              <a:endParaRPr lang="fr-FR" i="0" dirty="0">
                <a:solidFill>
                  <a:schemeClr val="tx2"/>
                </a:solidFill>
                <a:effectLst>
                  <a:outerShdw blurRad="38100" dist="38100" dir="2700000" algn="tl">
                    <a:srgbClr val="000000"/>
                  </a:outerShdw>
                </a:effectLst>
                <a:latin typeface="Arial" pitchFamily="34" charset="0"/>
              </a:endParaRPr>
            </a:p>
          </p:txBody>
        </p:sp>
      </p:grpSp>
      <p:graphicFrame>
        <p:nvGraphicFramePr>
          <p:cNvPr id="23566" name="Object 17"/>
          <p:cNvGraphicFramePr>
            <a:graphicFrameLocks noChangeAspect="1"/>
          </p:cNvGraphicFramePr>
          <p:nvPr/>
        </p:nvGraphicFramePr>
        <p:xfrm>
          <a:off x="3381375" y="5397500"/>
          <a:ext cx="914400" cy="825500"/>
        </p:xfrm>
        <a:graphic>
          <a:graphicData uri="http://schemas.openxmlformats.org/presentationml/2006/ole">
            <mc:AlternateContent xmlns:mc="http://schemas.openxmlformats.org/markup-compatibility/2006">
              <mc:Choice xmlns:v="urn:schemas-microsoft-com:vml" Requires="v">
                <p:oleObj spid="_x0000_s1275" name="Clip" r:id="rId5" imgW="1260043" imgH="1137514" progId="MS_ClipArt_Gallery.2">
                  <p:embed/>
                </p:oleObj>
              </mc:Choice>
              <mc:Fallback>
                <p:oleObj name="Clip" r:id="rId5" imgW="1260043" imgH="1137514"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5397500"/>
                        <a:ext cx="914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7" name="Object 18"/>
          <p:cNvGraphicFramePr>
            <a:graphicFrameLocks noChangeAspect="1"/>
          </p:cNvGraphicFramePr>
          <p:nvPr/>
        </p:nvGraphicFramePr>
        <p:xfrm>
          <a:off x="5868988" y="5321300"/>
          <a:ext cx="941387" cy="901700"/>
        </p:xfrm>
        <a:graphic>
          <a:graphicData uri="http://schemas.openxmlformats.org/presentationml/2006/ole">
            <mc:AlternateContent xmlns:mc="http://schemas.openxmlformats.org/markup-compatibility/2006">
              <mc:Choice xmlns:v="urn:schemas-microsoft-com:vml" Requires="v">
                <p:oleObj spid="_x0000_s1276" name="Clip" r:id="rId7" imgW="762610" imgH="730606" progId="MS_ClipArt_Gallery.2">
                  <p:embed/>
                </p:oleObj>
              </mc:Choice>
              <mc:Fallback>
                <p:oleObj name="Clip" r:id="rId7" imgW="762610" imgH="730606"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988" y="5321300"/>
                        <a:ext cx="94138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9"/>
          <p:cNvGraphicFramePr>
            <a:graphicFrameLocks noChangeAspect="1"/>
          </p:cNvGraphicFramePr>
          <p:nvPr/>
        </p:nvGraphicFramePr>
        <p:xfrm>
          <a:off x="4538663" y="5397500"/>
          <a:ext cx="976312" cy="812800"/>
        </p:xfrm>
        <a:graphic>
          <a:graphicData uri="http://schemas.openxmlformats.org/presentationml/2006/ole">
            <mc:AlternateContent xmlns:mc="http://schemas.openxmlformats.org/markup-compatibility/2006">
              <mc:Choice xmlns:v="urn:schemas-microsoft-com:vml" Requires="v">
                <p:oleObj spid="_x0000_s1277" name="Clip" r:id="rId9" imgW="840334" imgH="859536" progId="MS_ClipArt_Gallery.2">
                  <p:embed/>
                </p:oleObj>
              </mc:Choice>
              <mc:Fallback>
                <p:oleObj name="Clip" r:id="rId9" imgW="840334" imgH="859536" progId="MS_ClipArt_Gallery.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8663" y="5397500"/>
                        <a:ext cx="97631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9588" name="Line 20"/>
          <p:cNvSpPr>
            <a:spLocks noChangeShapeType="1"/>
          </p:cNvSpPr>
          <p:nvPr/>
        </p:nvSpPr>
        <p:spPr bwMode="auto">
          <a:xfrm flipH="1">
            <a:off x="3984625" y="4870450"/>
            <a:ext cx="1127125" cy="438150"/>
          </a:xfrm>
          <a:prstGeom prst="line">
            <a:avLst/>
          </a:prstGeom>
          <a:noFill/>
          <a:ln w="28575">
            <a:solidFill>
              <a:srgbClr val="009999"/>
            </a:solidFill>
            <a:prstDash val="dash"/>
            <a:round/>
            <a:headEnd/>
            <a:tailEnd type="arrow" w="med" len="me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589" name="Line 21"/>
          <p:cNvSpPr>
            <a:spLocks noChangeShapeType="1"/>
          </p:cNvSpPr>
          <p:nvPr/>
        </p:nvSpPr>
        <p:spPr bwMode="auto">
          <a:xfrm>
            <a:off x="5124450" y="4894263"/>
            <a:ext cx="0" cy="438150"/>
          </a:xfrm>
          <a:prstGeom prst="line">
            <a:avLst/>
          </a:prstGeom>
          <a:noFill/>
          <a:ln w="28575">
            <a:solidFill>
              <a:srgbClr val="009999"/>
            </a:solidFill>
            <a:prstDash val="dash"/>
            <a:round/>
            <a:headEnd/>
            <a:tailEnd type="arrow" w="med" len="me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590" name="Line 22"/>
          <p:cNvSpPr>
            <a:spLocks noChangeShapeType="1"/>
          </p:cNvSpPr>
          <p:nvPr/>
        </p:nvSpPr>
        <p:spPr bwMode="auto">
          <a:xfrm>
            <a:off x="5111750" y="4870450"/>
            <a:ext cx="1116013" cy="427038"/>
          </a:xfrm>
          <a:prstGeom prst="line">
            <a:avLst/>
          </a:prstGeom>
          <a:noFill/>
          <a:ln w="28575">
            <a:solidFill>
              <a:srgbClr val="009999"/>
            </a:solidFill>
            <a:prstDash val="dash"/>
            <a:round/>
            <a:headEnd/>
            <a:tailEnd type="arrow" w="med" len="med"/>
          </a:ln>
          <a:effectLst/>
        </p:spPr>
        <p:txBody>
          <a:bodyPr anchor="ctr">
            <a:spAutoFit/>
          </a:bodyPr>
          <a:lstStyle/>
          <a:p>
            <a:pPr algn="ctr">
              <a:spcBef>
                <a:spcPts val="1200"/>
              </a:spcBef>
              <a:defRPr/>
            </a:pPr>
            <a:endParaRPr lang="en-GB">
              <a:effectLst>
                <a:outerShdw blurRad="38100" dist="38100" dir="2700000" algn="tl">
                  <a:srgbClr val="000000">
                    <a:alpha val="43137"/>
                  </a:srgbClr>
                </a:outerShdw>
              </a:effectLst>
            </a:endParaRPr>
          </a:p>
        </p:txBody>
      </p:sp>
      <p:sp>
        <p:nvSpPr>
          <p:cNvPr id="1389592" name="Text Box 24"/>
          <p:cNvSpPr txBox="1">
            <a:spLocks noChangeArrowheads="1"/>
          </p:cNvSpPr>
          <p:nvPr/>
        </p:nvSpPr>
        <p:spPr bwMode="auto">
          <a:xfrm>
            <a:off x="4267200" y="1739900"/>
            <a:ext cx="2083382" cy="329321"/>
          </a:xfrm>
          <a:prstGeom prst="rect">
            <a:avLst/>
          </a:prstGeom>
          <a:noFill/>
          <a:ln w="12700" cap="sq">
            <a:noFill/>
            <a:miter lim="800000"/>
            <a:headEnd/>
            <a:tailEnd/>
          </a:ln>
          <a:effectLst/>
        </p:spPr>
        <p:txBody>
          <a:bodyPr wrap="square">
            <a:spAutoFit/>
          </a:bodyPr>
          <a:lstStyle/>
          <a:p>
            <a:pPr algn="ctr">
              <a:lnSpc>
                <a:spcPct val="70000"/>
              </a:lnSpc>
              <a:spcBef>
                <a:spcPts val="400"/>
              </a:spcBef>
              <a:defRPr/>
            </a:pPr>
            <a:r>
              <a:rPr lang="fr-FR" sz="2200" i="0" dirty="0">
                <a:solidFill>
                  <a:schemeClr val="tx1"/>
                </a:solidFill>
                <a:latin typeface="Arial" pitchFamily="34" charset="0"/>
              </a:rPr>
              <a:t>System-to-</a:t>
            </a:r>
            <a:r>
              <a:rPr lang="fr-FR" sz="2200" i="0" dirty="0" err="1">
                <a:solidFill>
                  <a:schemeClr val="tx1"/>
                </a:solidFill>
                <a:latin typeface="Arial" pitchFamily="34" charset="0"/>
              </a:rPr>
              <a:t>be</a:t>
            </a:r>
            <a:endParaRPr lang="fr-FR" i="0" dirty="0">
              <a:solidFill>
                <a:schemeClr val="tx1"/>
              </a:solidFill>
              <a:effectLst>
                <a:outerShdw blurRad="38100" dist="38100" dir="2700000" algn="tl">
                  <a:srgbClr val="000000"/>
                </a:outerShdw>
              </a:effectLst>
              <a:latin typeface="Arial" pitchFamily="34" charset="0"/>
            </a:endParaRPr>
          </a:p>
        </p:txBody>
      </p:sp>
      <p:sp>
        <p:nvSpPr>
          <p:cNvPr id="1389664" name="Text Box 96"/>
          <p:cNvSpPr txBox="1">
            <a:spLocks noChangeArrowheads="1"/>
          </p:cNvSpPr>
          <p:nvPr/>
        </p:nvSpPr>
        <p:spPr bwMode="auto">
          <a:xfrm>
            <a:off x="228600" y="1628801"/>
            <a:ext cx="2286000" cy="329321"/>
          </a:xfrm>
          <a:prstGeom prst="rect">
            <a:avLst/>
          </a:prstGeom>
          <a:noFill/>
          <a:ln w="12700" cap="sq">
            <a:noFill/>
            <a:miter lim="800000"/>
            <a:headEnd/>
            <a:tailEnd/>
          </a:ln>
          <a:effectLst/>
        </p:spPr>
        <p:txBody>
          <a:bodyPr wrap="square">
            <a:spAutoFit/>
          </a:bodyPr>
          <a:lstStyle/>
          <a:p>
            <a:pPr algn="ctr">
              <a:lnSpc>
                <a:spcPct val="70000"/>
              </a:lnSpc>
              <a:spcBef>
                <a:spcPts val="400"/>
              </a:spcBef>
              <a:defRPr/>
            </a:pPr>
            <a:r>
              <a:rPr lang="fr-FR" sz="2200" i="0" dirty="0">
                <a:solidFill>
                  <a:schemeClr val="tx1"/>
                </a:solidFill>
                <a:latin typeface="Arial" pitchFamily="34" charset="0"/>
              </a:rPr>
              <a:t>System-as-</a:t>
            </a:r>
            <a:r>
              <a:rPr lang="fr-FR" sz="2200" i="0" dirty="0" err="1">
                <a:solidFill>
                  <a:schemeClr val="tx1"/>
                </a:solidFill>
                <a:latin typeface="Arial" pitchFamily="34" charset="0"/>
              </a:rPr>
              <a:t>is</a:t>
            </a:r>
            <a:endParaRPr lang="fr-FR" i="0" dirty="0">
              <a:solidFill>
                <a:schemeClr val="tx1"/>
              </a:solidFill>
              <a:effectLst>
                <a:outerShdw blurRad="38100" dist="38100" dir="2700000" algn="tl">
                  <a:srgbClr val="000000"/>
                </a:outerShdw>
              </a:effectLst>
              <a:latin typeface="Arial" pitchFamily="34" charset="0"/>
            </a:endParaRPr>
          </a:p>
        </p:txBody>
      </p:sp>
    </p:spTree>
    <p:extLst>
      <p:ext uri="{BB962C8B-B14F-4D97-AF65-F5344CB8AC3E}">
        <p14:creationId xmlns:p14="http://schemas.microsoft.com/office/powerpoint/2010/main" val="243965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assignments</a:t>
            </a:r>
          </a:p>
        </p:txBody>
      </p:sp>
      <p:sp>
        <p:nvSpPr>
          <p:cNvPr id="3" name="Content Placeholder 2"/>
          <p:cNvSpPr>
            <a:spLocks noGrp="1"/>
          </p:cNvSpPr>
          <p:nvPr>
            <p:ph idx="1"/>
          </p:nvPr>
        </p:nvSpPr>
        <p:spPr>
          <a:xfrm>
            <a:off x="819789" y="1062660"/>
            <a:ext cx="7772399" cy="4704348"/>
          </a:xfrm>
        </p:spPr>
        <p:txBody>
          <a:bodyPr/>
          <a:lstStyle/>
          <a:p>
            <a:pPr marL="514350" indent="-514350">
              <a:buAutoNum type="arabicPeriod"/>
            </a:pPr>
            <a:r>
              <a:rPr lang="en-US" dirty="0"/>
              <a:t>Yoga &amp; Gym center</a:t>
            </a:r>
          </a:p>
          <a:p>
            <a:pPr marL="514350" indent="-514350">
              <a:buAutoNum type="arabicPeriod"/>
            </a:pPr>
            <a:r>
              <a:rPr lang="en-US" dirty="0"/>
              <a:t>Cars garage management</a:t>
            </a:r>
          </a:p>
          <a:p>
            <a:pPr marL="514350" indent="-514350">
              <a:buAutoNum type="arabicPeriod"/>
            </a:pPr>
            <a:r>
              <a:rPr lang="en-US" dirty="0"/>
              <a:t>Hair salon management</a:t>
            </a:r>
          </a:p>
          <a:p>
            <a:pPr marL="514350" indent="-514350">
              <a:buAutoNum type="arabicPeriod"/>
            </a:pPr>
            <a:r>
              <a:rPr lang="en-US" dirty="0"/>
              <a:t>Spa salon management</a:t>
            </a:r>
          </a:p>
          <a:p>
            <a:pPr marL="514350" indent="-514350">
              <a:buAutoNum type="arabicPeriod"/>
            </a:pPr>
            <a:r>
              <a:rPr lang="en-US" dirty="0"/>
              <a:t>Bakery making and ordering management</a:t>
            </a:r>
          </a:p>
          <a:p>
            <a:pPr marL="514350" indent="-514350">
              <a:buAutoNum type="arabicPeriod"/>
            </a:pPr>
            <a:r>
              <a:rPr lang="en-US" dirty="0"/>
              <a:t>Canteen automation system</a:t>
            </a:r>
          </a:p>
          <a:p>
            <a:pPr marL="514350" indent="-514350">
              <a:buAutoNum type="arabicPeriod"/>
            </a:pPr>
            <a:r>
              <a:rPr lang="en-US" dirty="0"/>
              <a:t>Book ordering system</a:t>
            </a:r>
          </a:p>
          <a:p>
            <a:pPr marL="514350" indent="-514350">
              <a:buAutoNum type="arabicPeriod"/>
            </a:pPr>
            <a:r>
              <a:rPr lang="en-US" dirty="0"/>
              <a:t>Student information management</a:t>
            </a:r>
          </a:p>
          <a:p>
            <a:pPr marL="514350" indent="-514350">
              <a:buAutoNum type="arabicPeriod"/>
            </a:pPr>
            <a:r>
              <a:rPr lang="en-US" dirty="0" err="1"/>
              <a:t>Aodai</a:t>
            </a:r>
            <a:r>
              <a:rPr lang="en-US" dirty="0"/>
              <a:t> online</a:t>
            </a:r>
          </a:p>
          <a:p>
            <a:pPr marL="514350" indent="-514350">
              <a:buAutoNum type="arabicPeriod"/>
            </a:pPr>
            <a:r>
              <a:rPr lang="en-US" dirty="0"/>
              <a:t>Toys and doll retailer management</a:t>
            </a:r>
          </a:p>
          <a:p>
            <a:pPr marL="514350" indent="-514350">
              <a:buAutoNum type="arabicPeriod"/>
            </a:pPr>
            <a:r>
              <a:rPr lang="en-US" dirty="0"/>
              <a:t>Games center for children</a:t>
            </a:r>
          </a:p>
          <a:p>
            <a:pPr marL="514350" indent="-514350">
              <a:buAutoNum type="arabicPeriod"/>
            </a:pPr>
            <a:r>
              <a:rPr lang="en-US" dirty="0"/>
              <a:t>Online pharmacy system</a:t>
            </a:r>
          </a:p>
          <a:p>
            <a:pPr marL="514350" indent="-514350">
              <a:buAutoNum type="arabicPeriod"/>
            </a:pPr>
            <a:r>
              <a:rPr lang="en-US" dirty="0"/>
              <a:t>Dormitory management</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endParaRPr lang="en-US" dirty="0"/>
          </a:p>
        </p:txBody>
      </p:sp>
    </p:spTree>
    <p:extLst>
      <p:ext uri="{BB962C8B-B14F-4D97-AF65-F5344CB8AC3E}">
        <p14:creationId xmlns:p14="http://schemas.microsoft.com/office/powerpoint/2010/main" val="410201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2211" y="1022685"/>
            <a:ext cx="7495673" cy="5132668"/>
          </a:xfrm>
          <a:prstGeom prst="rect">
            <a:avLst/>
          </a:prstGeom>
        </p:spPr>
      </p:pic>
      <p:sp>
        <p:nvSpPr>
          <p:cNvPr id="5" name="Title 1"/>
          <p:cNvSpPr>
            <a:spLocks noGrp="1"/>
          </p:cNvSpPr>
          <p:nvPr>
            <p:ph type="title"/>
          </p:nvPr>
        </p:nvSpPr>
        <p:spPr>
          <a:xfrm>
            <a:off x="2514602" y="182332"/>
            <a:ext cx="6388766" cy="960668"/>
          </a:xfrm>
        </p:spPr>
        <p:txBody>
          <a:bodyPr/>
          <a:lstStyle/>
          <a:p>
            <a:r>
              <a:rPr lang="en-US"/>
              <a:t>Types of requirements</a:t>
            </a:r>
          </a:p>
        </p:txBody>
      </p:sp>
    </p:spTree>
    <p:extLst>
      <p:ext uri="{BB962C8B-B14F-4D97-AF65-F5344CB8AC3E}">
        <p14:creationId xmlns:p14="http://schemas.microsoft.com/office/powerpoint/2010/main" val="129560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32" y="-108284"/>
            <a:ext cx="5335934" cy="578665"/>
          </a:xfrm>
        </p:spPr>
        <p:txBody>
          <a:bodyPr/>
          <a:lstStyle/>
          <a:p>
            <a:pPr algn="ctr"/>
            <a:r>
              <a:rPr lang="en-US"/>
              <a:t>Levels and types of requirements </a:t>
            </a:r>
          </a:p>
        </p:txBody>
      </p:sp>
      <p:pic>
        <p:nvPicPr>
          <p:cNvPr id="4" name="Picture 3"/>
          <p:cNvPicPr>
            <a:picLocks noChangeAspect="1"/>
          </p:cNvPicPr>
          <p:nvPr/>
        </p:nvPicPr>
        <p:blipFill>
          <a:blip r:embed="rId2"/>
          <a:stretch>
            <a:fillRect/>
          </a:stretch>
        </p:blipFill>
        <p:spPr>
          <a:xfrm>
            <a:off x="946696" y="1231900"/>
            <a:ext cx="7422604" cy="5000307"/>
          </a:xfrm>
          <a:prstGeom prst="rect">
            <a:avLst/>
          </a:prstGeom>
        </p:spPr>
      </p:pic>
    </p:spTree>
    <p:extLst>
      <p:ext uri="{BB962C8B-B14F-4D97-AF65-F5344CB8AC3E}">
        <p14:creationId xmlns:p14="http://schemas.microsoft.com/office/powerpoint/2010/main" val="106096834"/>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E47A677D-E52F-45FC-9090-F05AAD03D818}" vid="{B9C4DED7-E0BA-4BCD-B007-94155436C63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859</TotalTime>
  <Words>881</Words>
  <Application>Microsoft Office PowerPoint</Application>
  <PresentationFormat>On-screen Show (4:3)</PresentationFormat>
  <Paragraphs>142</Paragraphs>
  <Slides>20</Slides>
  <Notes>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3" baseType="lpstr">
      <vt:lpstr>Arial</vt:lpstr>
      <vt:lpstr>Arial Black</vt:lpstr>
      <vt:lpstr>Calibri</vt:lpstr>
      <vt:lpstr>Comic Sans MS</vt:lpstr>
      <vt:lpstr>Futura Lt BT</vt:lpstr>
      <vt:lpstr>Helvetica</vt:lpstr>
      <vt:lpstr>Myriad Pro</vt:lpstr>
      <vt:lpstr>Times New Roman</vt:lpstr>
      <vt:lpstr>Wingdings</vt:lpstr>
      <vt:lpstr>Wingdings 3</vt:lpstr>
      <vt:lpstr>Theme</vt:lpstr>
      <vt:lpstr>Custom Design</vt:lpstr>
      <vt:lpstr>Clip</vt:lpstr>
      <vt:lpstr>CHAPTER 1 The essential of software requirement </vt:lpstr>
      <vt:lpstr>Objectives</vt:lpstr>
      <vt:lpstr> Contents </vt:lpstr>
      <vt:lpstr>Why is requirement engineering?</vt:lpstr>
      <vt:lpstr>Software requirements defined</vt:lpstr>
      <vt:lpstr>The scope of RE:   the WHY, WHAT, WHO  dimensions</vt:lpstr>
      <vt:lpstr>List of assignments</vt:lpstr>
      <vt:lpstr>Types of requirements</vt:lpstr>
      <vt:lpstr>Levels and types of requirements </vt:lpstr>
      <vt:lpstr> The participation of stakeholders in requirements development</vt:lpstr>
      <vt:lpstr>Product vs. project requirements </vt:lpstr>
      <vt:lpstr>Requirements development and management</vt:lpstr>
      <vt:lpstr>Elicitation</vt:lpstr>
      <vt:lpstr>Analysis</vt:lpstr>
      <vt:lpstr>Specification</vt:lpstr>
      <vt:lpstr>Validation</vt:lpstr>
      <vt:lpstr>Requirements management</vt:lpstr>
      <vt:lpstr>Requirements management &amp; requirements development</vt:lpstr>
      <vt:lpstr>When bad requirements happen to good people </vt:lpstr>
      <vt:lpstr>Benefits from a high-quality requirements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essential of software requirement</dc:title>
  <dc:creator>Huong</dc:creator>
  <cp:lastModifiedBy>Cam Huong</cp:lastModifiedBy>
  <cp:revision>87</cp:revision>
  <dcterms:created xsi:type="dcterms:W3CDTF">2018-04-12T06:52:22Z</dcterms:created>
  <dcterms:modified xsi:type="dcterms:W3CDTF">2020-09-16T01:20:03Z</dcterms:modified>
</cp:coreProperties>
</file>